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536" r:id="rId4"/>
    <p:sldId id="519" r:id="rId5"/>
    <p:sldId id="557" r:id="rId6"/>
    <p:sldId id="558" r:id="rId7"/>
    <p:sldId id="520" r:id="rId8"/>
    <p:sldId id="521" r:id="rId9"/>
    <p:sldId id="522" r:id="rId10"/>
    <p:sldId id="523" r:id="rId11"/>
    <p:sldId id="524" r:id="rId12"/>
    <p:sldId id="525" r:id="rId13"/>
    <p:sldId id="526" r:id="rId14"/>
    <p:sldId id="527" r:id="rId15"/>
    <p:sldId id="528" r:id="rId16"/>
    <p:sldId id="529" r:id="rId17"/>
    <p:sldId id="530" r:id="rId18"/>
    <p:sldId id="531" r:id="rId19"/>
    <p:sldId id="532" r:id="rId20"/>
    <p:sldId id="533" r:id="rId21"/>
    <p:sldId id="534" r:id="rId22"/>
    <p:sldId id="535" r:id="rId23"/>
    <p:sldId id="334" r:id="rId2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54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58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368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571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5032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368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292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47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673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69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51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135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662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02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41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30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01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47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16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761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18,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Exceptions</a:t>
            </a:r>
          </a:p>
        </p:txBody>
      </p:sp>
    </p:spTree>
    <p:extLst>
      <p:ext uri="{BB962C8B-B14F-4D97-AF65-F5344CB8AC3E}">
        <p14:creationId xmlns:p14="http://schemas.microsoft.com/office/powerpoint/2010/main" val="3812885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i="1" dirty="0"/>
              <a:t>An exception</a:t>
            </a:r>
            <a:r>
              <a:rPr lang="en-US" altLang="he-IL" sz="2000" dirty="0"/>
              <a:t> is an event, which occurs during the execution of a program, that disrupts the normal flow of the program's instructions. </a:t>
            </a:r>
          </a:p>
          <a:p>
            <a:r>
              <a:rPr lang="en-US" altLang="he-IL" sz="2000" u="sng" dirty="0"/>
              <a:t>Examples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Division by 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Illegal argument, e.g. radius &lt;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Accessing a null pointer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File not found or wrong format of a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Hardware issue</a:t>
            </a:r>
          </a:p>
          <a:p>
            <a:r>
              <a:rPr lang="en-US" altLang="he-IL" sz="2000" dirty="0"/>
              <a:t>When an error occurs, the method creates a special </a:t>
            </a:r>
            <a:r>
              <a:rPr lang="en-US" altLang="he-IL" sz="2000" i="1" dirty="0"/>
              <a:t>object</a:t>
            </a:r>
            <a:r>
              <a:rPr lang="en-US" altLang="he-IL" sz="2000" dirty="0"/>
              <a:t>, called </a:t>
            </a:r>
            <a:r>
              <a:rPr lang="en-US" altLang="he-IL" sz="2000" b="1" dirty="0"/>
              <a:t>an exception</a:t>
            </a:r>
            <a:r>
              <a:rPr lang="en-US" altLang="he-IL" sz="2000" dirty="0"/>
              <a:t>, and hands it off to the runtime system.</a:t>
            </a:r>
          </a:p>
          <a:p>
            <a:r>
              <a:rPr lang="en-US" altLang="he-IL" sz="2000" dirty="0"/>
              <a:t>Exception contains information about the error, including its type and the state of the program when the error occurred. 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71532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Creating an exception and handing it to the runtime system is called </a:t>
            </a:r>
            <a:r>
              <a:rPr lang="en-US" altLang="he-IL" sz="2000" b="1" dirty="0"/>
              <a:t>throwing an exception</a:t>
            </a:r>
            <a:r>
              <a:rPr lang="en-US" altLang="he-IL" sz="2000" dirty="0"/>
              <a:t>.</a:t>
            </a:r>
          </a:p>
          <a:p>
            <a:r>
              <a:rPr lang="en-US" altLang="he-IL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re-throw the exception further</a:t>
            </a:r>
          </a:p>
          <a:p>
            <a:r>
              <a:rPr lang="en-US" altLang="he-IL" sz="2000" dirty="0"/>
              <a:t>If an exception is thrown all the way up to the Java Virtual Machine (i.e., from main method), or ignored, then the program </a:t>
            </a:r>
            <a:r>
              <a:rPr lang="en-US" altLang="he-IL" sz="2000" b="1" dirty="0">
                <a:solidFill>
                  <a:srgbClr val="FF0000"/>
                </a:solidFill>
              </a:rPr>
              <a:t>crashes</a:t>
            </a:r>
            <a:r>
              <a:rPr lang="en-US" altLang="he-IL" sz="2000" dirty="0"/>
              <a:t>.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Important</a:t>
            </a:r>
            <a:r>
              <a:rPr lang="en-US" altLang="he-IL" sz="2000" dirty="0"/>
              <a:t>: Exception is not returned. It is thrown.</a:t>
            </a:r>
          </a:p>
          <a:p>
            <a:r>
              <a:rPr lang="en-US" altLang="he-IL" sz="2000" dirty="0"/>
              <a:t>Throwing an exception breaks the natural flow of the program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401701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200149" y="2812256"/>
            <a:ext cx="8239113" cy="4170320"/>
            <a:chOff x="1200149" y="2812256"/>
            <a:chExt cx="8239113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200149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2101849" y="4025106"/>
              <a:ext cx="2036763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126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constructors: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 String message)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Throwable(String message, 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i="1" dirty="0"/>
          </a:p>
        </p:txBody>
      </p:sp>
    </p:spTree>
    <p:extLst>
      <p:ext uri="{BB962C8B-B14F-4D97-AF65-F5344CB8AC3E}">
        <p14:creationId xmlns:p14="http://schemas.microsoft.com/office/powerpoint/2010/main" val="3189237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methods: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getMessage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detail message string of this throwable.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 </a:t>
            </a:r>
            <a:r>
              <a:rPr lang="en-US" altLang="he-IL" sz="2000" i="1" dirty="0" err="1"/>
              <a:t>getCause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cause of this throwable or null.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 err="1"/>
              <a:t>StackTraceElement</a:t>
            </a:r>
            <a:r>
              <a:rPr lang="en-US" altLang="he-IL" sz="2000" i="1" dirty="0"/>
              <a:t>[] </a:t>
            </a:r>
            <a:r>
              <a:rPr lang="en-US" altLang="he-IL" sz="2000" i="1" dirty="0" err="1"/>
              <a:t>getStackTrace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stack trace.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printStackTrace</a:t>
            </a:r>
            <a:r>
              <a:rPr lang="en-US" altLang="he-IL" sz="2000" i="1" dirty="0"/>
              <a:t> ()</a:t>
            </a:r>
          </a:p>
          <a:p>
            <a:r>
              <a:rPr lang="en-US" altLang="he-IL" sz="2000" dirty="0"/>
              <a:t>Prints this throwable and its stack trace.</a:t>
            </a:r>
          </a:p>
        </p:txBody>
      </p:sp>
    </p:spTree>
    <p:extLst>
      <p:ext uri="{BB962C8B-B14F-4D97-AF65-F5344CB8AC3E}">
        <p14:creationId xmlns:p14="http://schemas.microsoft.com/office/powerpoint/2010/main" val="90044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1. Checked exceptions</a:t>
            </a:r>
            <a:r>
              <a:rPr lang="en-US" altLang="he-IL" sz="20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These are exceptional conditions that a well-written application should </a:t>
            </a:r>
            <a:r>
              <a:rPr lang="en-US" altLang="he-IL" sz="2000" b="1" dirty="0"/>
              <a:t>anticipate and recover from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Usually are subclasses of </a:t>
            </a:r>
            <a:r>
              <a:rPr lang="en-US" altLang="he-IL" sz="2000" dirty="0" err="1"/>
              <a:t>java.lang</a:t>
            </a:r>
            <a:r>
              <a:rPr lang="en-US" altLang="he-IL" sz="2000" dirty="0"/>
              <a:t>. Exception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An unexpected parameter that the method cannot handle (e.g. a circle has radius &lt; 0).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Trying to read from file that does not exist.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Reading from file with a wrong format.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They are subject to the Catch or Specify Requirement.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96070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2. Unchecked exceptions: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java.lang.RuntimeException</a:t>
            </a:r>
            <a:endParaRPr lang="en-US" altLang="he-IL" sz="2000" dirty="0"/>
          </a:p>
          <a:p>
            <a:r>
              <a:rPr lang="en-US" altLang="he-IL" sz="2000" dirty="0"/>
              <a:t>They are, unfortunately, so abundant, that it would be almost impossible to try to catch and handle these.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NullPointerException</a:t>
            </a:r>
            <a:r>
              <a:rPr lang="en-US" altLang="he-IL" sz="2000" dirty="0"/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IndexOutOfBoundsException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ArithmeticException</a:t>
            </a:r>
            <a:r>
              <a:rPr lang="en-US" altLang="he-IL" sz="2000" dirty="0"/>
              <a:t>  (e.g., division by zero)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26616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3. Errors: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java.lang.Error</a:t>
            </a:r>
            <a:endParaRPr lang="en-US" altLang="he-IL" sz="2000" dirty="0"/>
          </a:p>
          <a:p>
            <a:r>
              <a:rPr lang="en-US" altLang="he-IL" sz="2000" dirty="0"/>
              <a:t>These are exceptional conditions that are external to the application (e.g. due to hardware or system errors)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LinkageError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OutOfMemoryError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IOError</a:t>
            </a:r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55700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080176" y="2812256"/>
            <a:ext cx="8359086" cy="4170320"/>
            <a:chOff x="1080176" y="2812256"/>
            <a:chExt cx="8359086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080176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1981876" y="4025106"/>
              <a:ext cx="2156736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453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Assignment 1 - Iterators</a:t>
            </a:r>
          </a:p>
        </p:txBody>
      </p:sp>
    </p:spTree>
    <p:extLst>
      <p:ext uri="{BB962C8B-B14F-4D97-AF65-F5344CB8AC3E}">
        <p14:creationId xmlns:p14="http://schemas.microsoft.com/office/powerpoint/2010/main" val="1980821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How to throw an exception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Syntax: 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i="1" dirty="0" err="1"/>
              <a:t>someThrowableObject</a:t>
            </a:r>
            <a:r>
              <a:rPr lang="en-US" sz="2000" dirty="0"/>
              <a:t>;</a:t>
            </a:r>
          </a:p>
          <a:p>
            <a:pPr>
              <a:defRPr/>
            </a:pPr>
            <a:r>
              <a:rPr lang="en-US" sz="2000" dirty="0"/>
              <a:t>Remember: </a:t>
            </a:r>
            <a:r>
              <a:rPr lang="en-US" sz="2000" i="1" dirty="0" err="1"/>
              <a:t>someThrowableObject</a:t>
            </a:r>
            <a:r>
              <a:rPr lang="en-US" sz="2000" i="1" dirty="0"/>
              <a:t> must be crated using a corresponding constructor.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 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IllegalArgumentException</a:t>
            </a:r>
            <a:r>
              <a:rPr lang="en-US" sz="2000" dirty="0"/>
              <a:t>(“radius &lt; 0”);</a:t>
            </a:r>
          </a:p>
          <a:p>
            <a:pPr>
              <a:defRPr/>
            </a:pPr>
            <a:r>
              <a:rPr lang="en-US" sz="2000" dirty="0"/>
              <a:t>or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dirty="0" err="1"/>
              <a:t>PizzaException</a:t>
            </a:r>
            <a:r>
              <a:rPr lang="en-US" sz="2000" dirty="0"/>
              <a:t> ex = </a:t>
            </a:r>
            <a:r>
              <a:rPr lang="en-US" sz="2000" b="1" dirty="0">
                <a:solidFill>
                  <a:srgbClr val="C00000"/>
                </a:solidFill>
              </a:rPr>
              <a:t>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PizzaException</a:t>
            </a:r>
            <a:r>
              <a:rPr lang="en-US" sz="2000" dirty="0"/>
              <a:t>(“Pizza with pineapples”)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ex;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9013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Catch or Specify Requirement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re-throw the exception – declared in the method</a:t>
            </a:r>
          </a:p>
          <a:p>
            <a:pPr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/>
              <a:t>finally </a:t>
            </a:r>
            <a:r>
              <a:rPr lang="en-US" sz="2000" dirty="0"/>
              <a:t>{} block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[See Circle.java ]</a:t>
            </a:r>
          </a:p>
        </p:txBody>
      </p:sp>
    </p:spTree>
    <p:extLst>
      <p:ext uri="{BB962C8B-B14F-4D97-AF65-F5344CB8AC3E}">
        <p14:creationId xmlns:p14="http://schemas.microsoft.com/office/powerpoint/2010/main" val="359089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Iterators in Java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An iterator is an object that allows us to go over a collection.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Simple example: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Iterator&lt;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GeometricShape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&gt; it;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for (it =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arrayList.iterator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();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it.hasNext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(); )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System.out.println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it.next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());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The iterator holds an inner state that “remembers” which element is to be returned next.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Read more on this at</a:t>
            </a:r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https://docs.oracle.com/javase/8/docs/api/java/util/Iterator.html</a:t>
            </a:r>
          </a:p>
          <a:p>
            <a:b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</a:b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[See GeometricShape.java – GeomMain.java]</a:t>
            </a:r>
          </a:p>
        </p:txBody>
      </p:sp>
    </p:spTree>
    <p:extLst>
      <p:ext uri="{BB962C8B-B14F-4D97-AF65-F5344CB8AC3E}">
        <p14:creationId xmlns:p14="http://schemas.microsoft.com/office/powerpoint/2010/main" val="140209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</a:p>
        </p:txBody>
      </p:sp>
    </p:spTree>
    <p:extLst>
      <p:ext uri="{BB962C8B-B14F-4D97-AF65-F5344CB8AC3E}">
        <p14:creationId xmlns:p14="http://schemas.microsoft.com/office/powerpoint/2010/main" val="2939353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Reading from a file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File </a:t>
            </a:r>
            <a:r>
              <a:rPr lang="en-US" altLang="he-IL" sz="2000" dirty="0" err="1"/>
              <a:t>file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/>
              <a:t>File(</a:t>
            </a:r>
            <a:r>
              <a:rPr lang="en-US" altLang="he-IL" sz="2000" dirty="0" err="1"/>
              <a:t>fileName</a:t>
            </a:r>
            <a:r>
              <a:rPr lang="en-US" altLang="he-IL" sz="2000" dirty="0"/>
              <a:t>);</a:t>
            </a:r>
          </a:p>
          <a:p>
            <a:r>
              <a:rPr lang="en-US" altLang="he-IL" sz="2000" dirty="0"/>
              <a:t>Scanner reader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/>
              <a:t>Scanner(file);</a:t>
            </a:r>
          </a:p>
          <a:p>
            <a:r>
              <a:rPr lang="en-US" altLang="he-IL" sz="2000" dirty="0"/>
              <a:t>String </a:t>
            </a:r>
            <a:r>
              <a:rPr lang="en-US" altLang="he-IL" sz="2000" dirty="0" err="1"/>
              <a:t>firstLine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reader.nextLine</a:t>
            </a:r>
            <a:r>
              <a:rPr lang="en-US" altLang="he-IL" sz="2000" dirty="0"/>
              <a:t>();	// reads the first line of the file</a:t>
            </a:r>
          </a:p>
          <a:p>
            <a:r>
              <a:rPr lang="en-US" altLang="he-IL" sz="2000" dirty="0"/>
              <a:t>String str = </a:t>
            </a:r>
            <a:r>
              <a:rPr lang="en-US" altLang="he-IL" sz="2000" dirty="0" err="1"/>
              <a:t>reader.next</a:t>
            </a:r>
            <a:r>
              <a:rPr lang="en-US" altLang="he-IL" sz="2000" dirty="0"/>
              <a:t>(); 		// reads a string until reaching space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ID = </a:t>
            </a:r>
            <a:r>
              <a:rPr lang="en-US" altLang="he-IL" sz="2000" dirty="0" err="1"/>
              <a:t>reader.nextInt</a:t>
            </a:r>
            <a:r>
              <a:rPr lang="en-US" altLang="he-IL" sz="2000" dirty="0"/>
              <a:t>(); 		// reads an int</a:t>
            </a:r>
          </a:p>
          <a:p>
            <a:r>
              <a:rPr lang="en-US" altLang="he-IL" sz="2000" dirty="0"/>
              <a:t>	// We assume that we know the structure of the file</a:t>
            </a:r>
          </a:p>
          <a:p>
            <a:r>
              <a:rPr lang="en-US" altLang="he-IL" sz="2000" dirty="0" err="1"/>
              <a:t>reader.hasNext</a:t>
            </a:r>
            <a:r>
              <a:rPr lang="en-US" altLang="he-IL" sz="2000" dirty="0"/>
              <a:t>() 	// Returns true if scanner has more tokens</a:t>
            </a:r>
          </a:p>
          <a:p>
            <a:r>
              <a:rPr lang="en-US" altLang="he-IL" sz="2000" dirty="0" err="1"/>
              <a:t>reader.close</a:t>
            </a:r>
            <a:r>
              <a:rPr lang="en-US" altLang="he-IL" sz="2000" dirty="0"/>
              <a:t>()		// important to close the file in the end</a:t>
            </a:r>
          </a:p>
          <a:p>
            <a:b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</a:b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ReadFromFile.java]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97849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Writing to a file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b="1" dirty="0"/>
              <a:t>File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file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b="1" dirty="0"/>
              <a:t>File</a:t>
            </a:r>
            <a:r>
              <a:rPr lang="en-US" altLang="he-IL" sz="2000" dirty="0"/>
              <a:t>(</a:t>
            </a:r>
            <a:r>
              <a:rPr lang="en-US" altLang="he-IL" sz="2000" dirty="0" err="1">
                <a:solidFill>
                  <a:schemeClr val="tx2"/>
                </a:solidFill>
              </a:rPr>
              <a:t>nameOfFile</a:t>
            </a:r>
            <a:r>
              <a:rPr lang="en-US" altLang="he-IL" sz="2000" dirty="0"/>
              <a:t>)</a:t>
            </a:r>
            <a:r>
              <a:rPr lang="en-US" altLang="he-IL" sz="2000" b="1" dirty="0"/>
              <a:t>;</a:t>
            </a:r>
          </a:p>
          <a:p>
            <a:r>
              <a:rPr lang="en-US" altLang="he-IL" sz="2000" b="1" dirty="0" err="1"/>
              <a:t>PrintWriter</a:t>
            </a:r>
            <a:r>
              <a:rPr lang="en-US" altLang="he-IL" sz="2000" dirty="0"/>
              <a:t> output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</a:t>
            </a:r>
            <a:r>
              <a:rPr lang="en-US" altLang="he-IL" sz="2000" b="1" dirty="0" err="1"/>
              <a:t>PrintWriter</a:t>
            </a:r>
            <a:r>
              <a:rPr lang="en-US" altLang="he-IL" sz="2000" dirty="0"/>
              <a:t>(file);</a:t>
            </a:r>
          </a:p>
          <a:p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output</a:t>
            </a:r>
            <a:r>
              <a:rPr lang="en-US" altLang="he-IL" sz="2000" dirty="0" err="1"/>
              <a:t>.print</a:t>
            </a:r>
            <a:r>
              <a:rPr lang="en-US" altLang="he-IL" sz="2000" dirty="0"/>
              <a:t>(“string");</a:t>
            </a:r>
          </a:p>
          <a:p>
            <a:r>
              <a:rPr lang="en-US" altLang="he-IL" sz="2000" dirty="0" err="1">
                <a:cs typeface="Times New Roman" panose="02020603050405020304" pitchFamily="18" charset="0"/>
              </a:rPr>
              <a:t>output</a:t>
            </a:r>
            <a:r>
              <a:rPr lang="en-US" altLang="he-IL" sz="2000" dirty="0" err="1"/>
              <a:t>.print</a:t>
            </a:r>
            <a:r>
              <a:rPr lang="en-US" altLang="he-IL" sz="2000" dirty="0"/>
              <a:t>(123);</a:t>
            </a:r>
          </a:p>
          <a:p>
            <a:r>
              <a:rPr lang="en-US" altLang="he-IL" sz="2000" dirty="0">
                <a:cs typeface="Times New Roman" panose="02020603050405020304" pitchFamily="18" charset="0"/>
              </a:rPr>
              <a:t>…</a:t>
            </a:r>
          </a:p>
          <a:p>
            <a:endParaRPr lang="en-US" altLang="he-IL" sz="2000" dirty="0">
              <a:cs typeface="Times New Roman" panose="02020603050405020304" pitchFamily="18" charset="0"/>
            </a:endParaRPr>
          </a:p>
          <a:p>
            <a:r>
              <a:rPr lang="en-US" altLang="he-IL" sz="2000" dirty="0" err="1">
                <a:cs typeface="Times New Roman" panose="02020603050405020304" pitchFamily="18" charset="0"/>
              </a:rPr>
              <a:t>output.close</a:t>
            </a:r>
            <a:r>
              <a:rPr lang="en-US" altLang="he-IL" sz="2000" dirty="0">
                <a:cs typeface="Times New Roman" panose="02020603050405020304" pitchFamily="18" charset="0"/>
              </a:rPr>
              <a:t>()</a:t>
            </a:r>
          </a:p>
          <a:p>
            <a:endParaRPr lang="en-US" altLang="he-IL" sz="2000" dirty="0"/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WriteToFile.java]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61579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Java from command line</a:t>
            </a:r>
          </a:p>
        </p:txBody>
      </p:sp>
    </p:spTree>
    <p:extLst>
      <p:ext uri="{BB962C8B-B14F-4D97-AF65-F5344CB8AC3E}">
        <p14:creationId xmlns:p14="http://schemas.microsoft.com/office/powerpoint/2010/main" val="962225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Java from command line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Use </a:t>
            </a:r>
            <a:r>
              <a:rPr lang="en-US" altLang="he-IL" sz="2000" b="1" i="1" dirty="0" err="1">
                <a:ea typeface="Arial Unicode MS" pitchFamily="34" charset="-128"/>
                <a:cs typeface="Times New Roman" pitchFamily="18" charset="0"/>
              </a:rPr>
              <a:t>javac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to compile your program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&gt;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javac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mypackage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/MyClass.java</a:t>
            </a: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This creates a file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MyClass.class</a:t>
            </a: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Use </a:t>
            </a:r>
            <a:r>
              <a:rPr lang="en-US" altLang="he-IL" sz="2000" b="1" i="1" dirty="0">
                <a:ea typeface="Arial Unicode MS" pitchFamily="34" charset="-128"/>
                <a:cs typeface="Times New Roman" pitchFamily="18" charset="0"/>
              </a:rPr>
              <a:t>java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to run your program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mypackage.MyClass</a:t>
            </a: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CommandLineExample.java]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5280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Using command line arguments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We may want to run our program with arguments, e.g.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CommLine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abc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cde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1234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CommLine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 “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abc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cde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” 1234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The arguments are passed to </a:t>
            </a:r>
            <a:r>
              <a:rPr lang="en-US" altLang="he-IL" sz="2000" b="1" dirty="0">
                <a:ea typeface="Arial Unicode MS" pitchFamily="34" charset="-128"/>
                <a:cs typeface="Times New Roman" pitchFamily="18" charset="0"/>
              </a:rPr>
              <a:t>main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method, and are stored in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args</a:t>
            </a: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	public static void </a:t>
            </a:r>
            <a:r>
              <a:rPr lang="en-US" sz="2000" b="1" dirty="0"/>
              <a:t>main(String[] </a:t>
            </a:r>
            <a:r>
              <a:rPr lang="en-US" sz="2000" b="1" dirty="0" err="1"/>
              <a:t>args</a:t>
            </a:r>
            <a:r>
              <a:rPr lang="en-US" sz="2000" b="1" dirty="0"/>
              <a:t>)</a:t>
            </a: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CommandLineExample.java]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82F0111C-6FE9-4864-B74B-D956ECE02E44}"/>
              </a:ext>
            </a:extLst>
          </p:cNvPr>
          <p:cNvSpPr/>
          <p:nvPr/>
        </p:nvSpPr>
        <p:spPr>
          <a:xfrm rot="7795794">
            <a:off x="6162650" y="3885950"/>
            <a:ext cx="615833" cy="2305412"/>
          </a:xfrm>
          <a:prstGeom prst="downArrow">
            <a:avLst>
              <a:gd name="adj1" fmla="val 50000"/>
              <a:gd name="adj2" fmla="val 640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342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2305</TotalTime>
  <Words>1019</Words>
  <Application>Microsoft Office PowerPoint</Application>
  <PresentationFormat>Custom</PresentationFormat>
  <Paragraphs>172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Iterators in Java </vt:lpstr>
      <vt:lpstr>PowerPoint Presentation</vt:lpstr>
      <vt:lpstr>Reading from a file</vt:lpstr>
      <vt:lpstr>Writing to a file</vt:lpstr>
      <vt:lpstr>PowerPoint Presentation</vt:lpstr>
      <vt:lpstr>Java from command line</vt:lpstr>
      <vt:lpstr>Using command line arguments</vt:lpstr>
      <vt:lpstr>PowerPoint Presentation</vt:lpstr>
      <vt:lpstr>Exceptions</vt:lpstr>
      <vt:lpstr>Exceptions</vt:lpstr>
      <vt:lpstr>Exceptions</vt:lpstr>
      <vt:lpstr>The class Throwable</vt:lpstr>
      <vt:lpstr>The class Throwable</vt:lpstr>
      <vt:lpstr>Three kinds of exceptions</vt:lpstr>
      <vt:lpstr>Three kinds of exceptions</vt:lpstr>
      <vt:lpstr>Three kinds of exceptions</vt:lpstr>
      <vt:lpstr>Exceptions</vt:lpstr>
      <vt:lpstr>How to throw an exception</vt:lpstr>
      <vt:lpstr>Catch or Specify Requirement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792</cp:revision>
  <dcterms:created xsi:type="dcterms:W3CDTF">2017-07-19T12:15:02Z</dcterms:created>
  <dcterms:modified xsi:type="dcterms:W3CDTF">2021-01-20T06:28:07Z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