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518" r:id="rId4"/>
    <p:sldId id="537" r:id="rId5"/>
    <p:sldId id="538" r:id="rId6"/>
    <p:sldId id="539" r:id="rId7"/>
    <p:sldId id="540" r:id="rId8"/>
    <p:sldId id="542" r:id="rId9"/>
    <p:sldId id="555" r:id="rId10"/>
    <p:sldId id="557" r:id="rId11"/>
    <p:sldId id="558" r:id="rId12"/>
    <p:sldId id="541" r:id="rId13"/>
    <p:sldId id="549" r:id="rId14"/>
    <p:sldId id="544" r:id="rId15"/>
    <p:sldId id="545" r:id="rId16"/>
    <p:sldId id="547" r:id="rId17"/>
    <p:sldId id="556" r:id="rId18"/>
    <p:sldId id="546" r:id="rId19"/>
    <p:sldId id="548" r:id="rId20"/>
    <p:sldId id="550" r:id="rId21"/>
    <p:sldId id="551" r:id="rId22"/>
    <p:sldId id="552" r:id="rId23"/>
    <p:sldId id="553" r:id="rId24"/>
    <p:sldId id="334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51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81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93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54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97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34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98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964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34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75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1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9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3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54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01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44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20,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Generics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Recall the syntax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MyArray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&lt;E&gt;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findElement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 , E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elt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) {…}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</a:t>
            </a:r>
            <a:r>
              <a:rPr lang="en-US" altLang="he-IL" sz="2000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extends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Comparable&lt;E&gt;&gt;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mergeSort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a)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Let’s see more examples.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[MyArrays.java]</a:t>
            </a:r>
          </a:p>
        </p:txBody>
      </p:sp>
    </p:spTree>
    <p:extLst>
      <p:ext uri="{BB962C8B-B14F-4D97-AF65-F5344CB8AC3E}">
        <p14:creationId xmlns:p14="http://schemas.microsoft.com/office/powerpoint/2010/main" val="428193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.equals() vs ==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and .clone()</a:t>
            </a:r>
          </a:p>
        </p:txBody>
      </p:sp>
    </p:spTree>
    <p:extLst>
      <p:ext uri="{BB962C8B-B14F-4D97-AF65-F5344CB8AC3E}">
        <p14:creationId xmlns:p14="http://schemas.microsoft.com/office/powerpoint/2010/main" val="2786750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Checking if objects are equal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searching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search in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search in an array/list of cars.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check if two objects are equal.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.equals()</a:t>
            </a:r>
          </a:p>
        </p:txBody>
      </p:sp>
    </p:spTree>
    <p:extLst>
      <p:ext uri="{BB962C8B-B14F-4D97-AF65-F5344CB8AC3E}">
        <p14:creationId xmlns:p14="http://schemas.microsoft.com/office/powerpoint/2010/main" val="360709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Usually used to checking if two objects are equal in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Deep Comparison: typically invokes .equals() on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Signature: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equals(Object obj)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Note: the parameter is of type Object (and not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) -- need to check the type of the object.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[See TestingEquals.java, Points.java]</a:t>
            </a:r>
          </a:p>
        </p:txBody>
      </p:sp>
    </p:spTree>
    <p:extLst>
      <p:ext uri="{BB962C8B-B14F-4D97-AF65-F5344CB8AC3E}">
        <p14:creationId xmlns:p14="http://schemas.microsoft.com/office/powerpoint/2010/main" val="11453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operator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“==” operator is used to check if the references refer to the same object.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In C this would mean checking for equality of the pointers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.equals() maybe be overridden, and may depends on the implementation.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default implementation of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Object.equals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(Object obj) is: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	equals(Object obj)  { return this == obj; 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u="sng" dirty="0">
                <a:ea typeface="Arial Unicode MS" pitchFamily="34" charset="-128"/>
              </a:rPr>
              <a:t>Example</a:t>
            </a:r>
            <a:r>
              <a:rPr lang="en-US" altLang="he-IL" sz="2000" dirty="0">
                <a:ea typeface="Arial Unicode MS" pitchFamily="34" charset="-128"/>
              </a:rPr>
              <a:t>:</a:t>
            </a:r>
          </a:p>
          <a:p>
            <a:r>
              <a:rPr lang="en-US" altLang="he-IL" sz="2000" dirty="0"/>
              <a:t>Person p1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</a:t>
            </a:r>
          </a:p>
          <a:p>
            <a:r>
              <a:rPr lang="en-US" altLang="he-IL" sz="2000" dirty="0"/>
              <a:t>Person p2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 </a:t>
            </a:r>
          </a:p>
          <a:p>
            <a:r>
              <a:rPr lang="en-US" altLang="he-IL" sz="2000" i="1" dirty="0"/>
              <a:t>1) p1.equals(p2)</a:t>
            </a:r>
            <a:r>
              <a:rPr lang="en-US" altLang="he-IL" sz="2000" dirty="0"/>
              <a:t> should return </a:t>
            </a:r>
            <a:r>
              <a:rPr lang="en-US" altLang="he-IL" sz="2000" b="1" dirty="0">
                <a:solidFill>
                  <a:srgbClr val="C00000"/>
                </a:solidFill>
              </a:rPr>
              <a:t>true</a:t>
            </a:r>
            <a:r>
              <a:rPr lang="en-US" altLang="he-IL" sz="2000" dirty="0"/>
              <a:t> if it is implemented accordingly</a:t>
            </a:r>
            <a:endParaRPr lang="en-US" altLang="he-IL" sz="2000" dirty="0">
              <a:solidFill>
                <a:srgbClr val="C00000"/>
              </a:solidFill>
            </a:endParaRPr>
          </a:p>
          <a:p>
            <a:r>
              <a:rPr lang="en-US" altLang="he-IL" sz="2000" i="1" dirty="0"/>
              <a:t>2) p1 == p2</a:t>
            </a:r>
            <a:r>
              <a:rPr lang="en-US" altLang="he-IL" sz="2000" dirty="0"/>
              <a:t> is </a:t>
            </a:r>
            <a:r>
              <a:rPr lang="en-US" altLang="he-IL" sz="2000" b="1" dirty="0">
                <a:solidFill>
                  <a:srgbClr val="C00000"/>
                </a:solidFill>
              </a:rPr>
              <a:t>false	</a:t>
            </a:r>
            <a:r>
              <a:rPr lang="en-US" altLang="he-IL" sz="2000" dirty="0"/>
              <a:t> // the objects are different, but have the same name</a:t>
            </a:r>
            <a:endParaRPr lang="en-US" altLang="he-IL" sz="2000" b="1" dirty="0">
              <a:solidFill>
                <a:srgbClr val="C00000"/>
              </a:solidFill>
            </a:endParaRPr>
          </a:p>
          <a:p>
            <a:endParaRPr lang="en-US" altLang="he-IL" sz="2000" dirty="0">
              <a:ea typeface="Arial Unicode MS" pitchFamily="34" charset="-128"/>
            </a:endParaRP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52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for Strings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class String is implemented in an unusual way:</a:t>
            </a:r>
          </a:p>
          <a:p>
            <a:r>
              <a:rPr lang="en-US" altLang="he-IL" sz="2000" dirty="0">
                <a:cs typeface="+mn-cs"/>
              </a:rPr>
              <a:t>If we have</a:t>
            </a:r>
          </a:p>
          <a:p>
            <a:r>
              <a:rPr lang="en-US" altLang="he-IL" sz="2000" dirty="0">
                <a:cs typeface="+mn-cs"/>
              </a:rPr>
              <a:t>String s1 = "ABC";</a:t>
            </a:r>
          </a:p>
          <a:p>
            <a:r>
              <a:rPr lang="en-US" altLang="he-IL" sz="2000" dirty="0">
                <a:cs typeface="+mn-cs"/>
              </a:rPr>
              <a:t>String s2 = "ABC";</a:t>
            </a:r>
          </a:p>
          <a:p>
            <a:r>
              <a:rPr lang="en-US" altLang="he-IL" sz="2000" dirty="0">
                <a:cs typeface="+mn-cs"/>
              </a:rPr>
              <a:t>You would expect these to be two different objects.</a:t>
            </a:r>
          </a:p>
          <a:p>
            <a:r>
              <a:rPr lang="en-US" altLang="he-IL" sz="2000" dirty="0">
                <a:cs typeface="+mn-cs"/>
              </a:rPr>
              <a:t>However, </a:t>
            </a:r>
          </a:p>
          <a:p>
            <a:r>
              <a:rPr lang="en-US" altLang="he-IL" sz="2000" i="1" dirty="0">
                <a:cs typeface="+mn-cs"/>
              </a:rPr>
              <a:t>1) </a:t>
            </a:r>
            <a:r>
              <a:rPr lang="en-US" altLang="he-IL" sz="2000" i="1" dirty="0"/>
              <a:t>s1.equals(s2)</a:t>
            </a:r>
            <a:r>
              <a:rPr lang="en-US" altLang="he-IL" sz="2000" dirty="0"/>
              <a:t> returns </a:t>
            </a:r>
            <a:r>
              <a:rPr lang="en-US" altLang="he-IL" sz="2000" dirty="0">
                <a:solidFill>
                  <a:srgbClr val="C00000"/>
                </a:solidFill>
              </a:rPr>
              <a:t>true</a:t>
            </a:r>
          </a:p>
          <a:p>
            <a:r>
              <a:rPr lang="en-US" altLang="he-IL" sz="2000" i="1" dirty="0">
                <a:cs typeface="+mn-cs"/>
              </a:rPr>
              <a:t>2) s1 == s2</a:t>
            </a:r>
            <a:r>
              <a:rPr lang="en-US" altLang="he-IL" sz="2000" dirty="0">
                <a:cs typeface="+mn-cs"/>
              </a:rPr>
              <a:t> is also </a:t>
            </a:r>
            <a:r>
              <a:rPr lang="en-US" altLang="he-IL" sz="2000" dirty="0">
                <a:solidFill>
                  <a:srgbClr val="C00000"/>
                </a:solidFill>
                <a:cs typeface="+mn-cs"/>
              </a:rPr>
              <a:t>true</a:t>
            </a:r>
          </a:p>
          <a:p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3776D3-BEA1-494E-AD70-53324A6569D0}"/>
              </a:ext>
            </a:extLst>
          </p:cNvPr>
          <p:cNvSpPr/>
          <p:nvPr/>
        </p:nvSpPr>
        <p:spPr>
          <a:xfrm>
            <a:off x="3838562" y="5344075"/>
            <a:ext cx="5341437" cy="9624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tx1"/>
                </a:solidFill>
              </a:rPr>
              <a:t>How do you think this is implemented?</a:t>
            </a:r>
          </a:p>
        </p:txBody>
      </p:sp>
    </p:spTree>
    <p:extLst>
      <p:ext uri="{BB962C8B-B14F-4D97-AF65-F5344CB8AC3E}">
        <p14:creationId xmlns:p14="http://schemas.microsoft.com/office/powerpoint/2010/main" val="51621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.clone()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We use .clone() in order to create from a given object another identical object.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</a:t>
            </a:r>
          </a:p>
          <a:p>
            <a:r>
              <a:rPr lang="en-US" altLang="he-IL" sz="2000" dirty="0">
                <a:cs typeface="+mn-cs"/>
              </a:rPr>
              <a:t>Car </a:t>
            </a:r>
            <a:r>
              <a:rPr lang="en-US" altLang="he-IL" sz="2000" dirty="0" err="1">
                <a:cs typeface="+mn-cs"/>
              </a:rPr>
              <a:t>firstToyotaCorolla</a:t>
            </a:r>
            <a:r>
              <a:rPr lang="en-US" altLang="he-IL" sz="2000" dirty="0">
                <a:cs typeface="+mn-cs"/>
              </a:rPr>
              <a:t> = </a:t>
            </a:r>
            <a:r>
              <a:rPr lang="en-US" altLang="he-IL" sz="2000" dirty="0" err="1">
                <a:cs typeface="+mn-cs"/>
              </a:rPr>
              <a:t>createOneCar</a:t>
            </a:r>
            <a:r>
              <a:rPr lang="en-US" altLang="he-IL" sz="2000" dirty="0">
                <a:cs typeface="+mn-cs"/>
              </a:rPr>
              <a:t>(“Toyota”, “Corolla”);</a:t>
            </a:r>
          </a:p>
          <a:p>
            <a:r>
              <a:rPr lang="en-US" altLang="he-IL" sz="2000" dirty="0" err="1"/>
              <a:t>ArrayList</a:t>
            </a:r>
            <a:r>
              <a:rPr lang="en-US" altLang="he-IL" sz="2000" dirty="0"/>
              <a:t>&lt;Car&gt; </a:t>
            </a:r>
            <a:r>
              <a:rPr lang="en-US" altLang="he-IL" sz="2000" dirty="0" err="1"/>
              <a:t>listToyotaCorolla</a:t>
            </a:r>
            <a:r>
              <a:rPr lang="en-US" altLang="he-IL" sz="2000" dirty="0"/>
              <a:t>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ArrayList</a:t>
            </a:r>
            <a:r>
              <a:rPr lang="en-US" altLang="he-IL" sz="2000" dirty="0"/>
              <a:t>&lt;Car&gt;;</a:t>
            </a:r>
            <a:br>
              <a:rPr lang="en-US" altLang="he-IL" sz="2000" dirty="0"/>
            </a:br>
            <a:endParaRPr lang="en-US" altLang="he-IL" sz="2000" dirty="0"/>
          </a:p>
          <a:p>
            <a:r>
              <a:rPr lang="en-US" altLang="he-IL" sz="2000" dirty="0">
                <a:cs typeface="+mn-cs"/>
              </a:rPr>
              <a:t>for (</a:t>
            </a:r>
            <a:r>
              <a:rPr lang="en-US" sz="2000" b="1" dirty="0">
                <a:solidFill>
                  <a:srgbClr val="C00000"/>
                </a:solidFill>
              </a:rPr>
              <a:t>int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=0;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 &lt; 100;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++) // creates 100 copies of the same car</a:t>
            </a:r>
          </a:p>
          <a:p>
            <a:r>
              <a:rPr lang="en-US" altLang="he-IL" sz="2000" dirty="0"/>
              <a:t>	Car 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firstToyotaCorolla.clone</a:t>
            </a:r>
            <a:r>
              <a:rPr lang="en-US" altLang="he-IL" sz="2000" dirty="0"/>
              <a:t>();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 err="1"/>
              <a:t>newCar.setUniqueID</a:t>
            </a:r>
            <a:r>
              <a:rPr lang="en-US" altLang="he-IL" sz="2000" dirty="0"/>
              <a:t>(…);</a:t>
            </a:r>
          </a:p>
          <a:p>
            <a:r>
              <a:rPr lang="en-US" altLang="he-IL" sz="2000" dirty="0">
                <a:cs typeface="+mn-cs"/>
              </a:rPr>
              <a:t>	</a:t>
            </a:r>
            <a:r>
              <a:rPr lang="en-US" altLang="he-IL" sz="2000" dirty="0" err="1"/>
              <a:t>listToyotaCorolla.add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);</a:t>
            </a:r>
          </a:p>
          <a:p>
            <a:br>
              <a:rPr lang="en-US" altLang="he-IL" sz="2000" dirty="0"/>
            </a:br>
            <a:r>
              <a:rPr lang="en-US" altLang="he-IL" sz="2000" dirty="0"/>
              <a:t>[see CarBuilder.java]</a:t>
            </a:r>
          </a:p>
        </p:txBody>
      </p:sp>
    </p:spTree>
    <p:extLst>
      <p:ext uri="{BB962C8B-B14F-4D97-AF65-F5344CB8AC3E}">
        <p14:creationId xmlns:p14="http://schemas.microsoft.com/office/powerpoint/2010/main" val="191871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Comparing Objects: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2828685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Comparing objects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sorting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sort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sort an array of used cars according to their price.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compare two objects of type Car.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compareTo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() from the 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10527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</a:t>
            </a:r>
            <a:r>
              <a:rPr lang="en-US" altLang="he-IL" dirty="0" err="1"/>
              <a:t>compareTo</a:t>
            </a:r>
            <a:r>
              <a:rPr lang="en-US" altLang="he-IL" dirty="0"/>
              <a:t>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sort/search an array of objects it we need a way to compare two objects.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We do it by implementing the </a:t>
            </a:r>
            <a:r>
              <a:rPr lang="en-US" altLang="he-IL" sz="2000" b="1" dirty="0">
                <a:ea typeface="Arial Unicode MS" pitchFamily="34" charset="-128"/>
                <a:cs typeface="+mn-cs"/>
              </a:rPr>
              <a:t>Comparable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+mn-cs"/>
              </a:rPr>
              <a:t>interface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example, if we want to be able to use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Arrays.sort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(…) or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Collections.sort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(...), the class must implement the Comparable interface.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91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Coding </a:t>
            </a:r>
            <a:r>
              <a:rPr lang="en-US" altLang="he-IL" sz="6000" dirty="0"/>
              <a:t>style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conventions</a:t>
            </a:r>
          </a:p>
        </p:txBody>
      </p:sp>
    </p:spTree>
    <p:extLst>
      <p:ext uri="{BB962C8B-B14F-4D97-AF65-F5344CB8AC3E}">
        <p14:creationId xmlns:p14="http://schemas.microsoft.com/office/powerpoint/2010/main" val="17265133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MyClass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</a:t>
            </a:r>
            <a:r>
              <a:rPr lang="en-US" sz="2000" dirty="0"/>
              <a:t> Comparable&lt;Student&gt;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Comparable&lt;T&gt; interface has only one method: </a:t>
            </a:r>
            <a:r>
              <a:rPr lang="en-US" sz="2000" b="1" i="1" dirty="0">
                <a:solidFill>
                  <a:srgbClr val="C00000"/>
                </a:solidFill>
              </a:rPr>
              <a:t>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only requirement of this interface is that </a:t>
            </a:r>
            <a:r>
              <a:rPr lang="en-US" sz="2000" dirty="0" err="1"/>
              <a:t>MyClass</a:t>
            </a:r>
            <a:r>
              <a:rPr lang="en-US" sz="2000" dirty="0"/>
              <a:t> implements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r>
              <a:rPr lang="en-US" sz="2000" dirty="0"/>
              <a:t>. </a:t>
            </a:r>
          </a:p>
          <a:p>
            <a:pPr>
              <a:defRPr/>
            </a:pPr>
            <a:r>
              <a:rPr lang="en-US" sz="2000" dirty="0"/>
              <a:t>The method </a:t>
            </a:r>
            <a:r>
              <a:rPr lang="en-US" sz="2000" b="1" i="1" dirty="0">
                <a:solidFill>
                  <a:srgbClr val="C00000"/>
                </a:solidFill>
              </a:rPr>
              <a:t>public 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 </a:t>
            </a:r>
            <a:r>
              <a:rPr lang="en-US" sz="2000" dirty="0"/>
              <a:t> returns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negative integer if this object is less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positive integer if this object is greater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returns zero if the two objects are equal</a:t>
            </a:r>
          </a:p>
          <a:p>
            <a:pPr>
              <a:defRPr/>
            </a:pPr>
            <a:r>
              <a:rPr lang="en-US" sz="2000" dirty="0"/>
              <a:t>Typically, obj1.compare(obj2) == 0 if and only is obj1.equals(obj2)</a:t>
            </a:r>
          </a:p>
        </p:txBody>
      </p:sp>
    </p:spTree>
    <p:extLst>
      <p:ext uri="{BB962C8B-B14F-4D97-AF65-F5344CB8AC3E}">
        <p14:creationId xmlns:p14="http://schemas.microsoft.com/office/powerpoint/2010/main" val="277423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 </a:t>
            </a:r>
            <a:r>
              <a:rPr lang="en-US" sz="2000" dirty="0">
                <a:solidFill>
                  <a:schemeClr val="tx1"/>
                </a:solidFill>
              </a:rPr>
              <a:t>Comparable&lt;T&gt;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Usually, we will set T to be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But we may let T be a different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have to be related to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be Comparable itself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tx1"/>
                </a:solidFill>
              </a:rPr>
              <a:t>T.compareTo</a:t>
            </a:r>
            <a:r>
              <a:rPr lang="en-US" sz="2000" dirty="0">
                <a:solidFill>
                  <a:schemeClr val="tx1"/>
                </a:solidFill>
              </a:rPr>
              <a:t>(…) may not be defined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[See MyComparableClass.java]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Searching and sorting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.equals() method we can write a single linear search method that will work for all classes.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compareTo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method we can write a single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BinarySearch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  that will work for all classes. In order to do this, we write a Generic method.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 a bit unusual: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findElement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 ,T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{…}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Comparable&lt;T&gt;&gt;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mergeSort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a) {…}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[See SearchUnsorted.java, SearchSorted.java ,MergeSort.java]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03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Coding style conventions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Class names should use the </a:t>
            </a:r>
            <a:r>
              <a:rPr lang="en-US" altLang="he-IL" sz="2000" dirty="0" err="1"/>
              <a:t>UpperCamelCase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Array, Car, LinkedList, </a:t>
            </a:r>
            <a:r>
              <a:rPr lang="en-US" altLang="he-IL" sz="2000" dirty="0" err="1"/>
              <a:t>UndergraduateStudent</a:t>
            </a:r>
            <a:endParaRPr lang="en-US" altLang="he-IL" sz="2000" dirty="0"/>
          </a:p>
          <a:p>
            <a:r>
              <a:rPr lang="en-US" altLang="he-IL" sz="2000" dirty="0"/>
              <a:t>Methods and variable names should the </a:t>
            </a:r>
            <a:r>
              <a:rPr lang="en-US" altLang="he-IL" sz="2000" dirty="0" err="1"/>
              <a:t>lowerCamelCase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listOfGrades</a:t>
            </a:r>
            <a:r>
              <a:rPr lang="en-US" altLang="he-IL" sz="2000" dirty="0"/>
              <a:t>; 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;  sort(); </a:t>
            </a:r>
            <a:r>
              <a:rPr lang="en-US" altLang="he-IL" sz="2000" dirty="0" err="1"/>
              <a:t>printAllStudents</a:t>
            </a:r>
            <a:r>
              <a:rPr lang="en-US" altLang="he-IL" sz="2000" dirty="0"/>
              <a:t>(); </a:t>
            </a:r>
            <a:r>
              <a:rPr lang="en-US" altLang="he-IL" sz="2000" dirty="0" err="1"/>
              <a:t>toString</a:t>
            </a:r>
            <a:r>
              <a:rPr lang="en-US" altLang="he-IL" sz="2000" dirty="0"/>
              <a:t>()</a:t>
            </a:r>
          </a:p>
          <a:p>
            <a:r>
              <a:rPr lang="en-US" altLang="he-IL" sz="2000" dirty="0"/>
              <a:t>Constant names are written using all uppercase letters with underscores to separate the words: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MAX_SIZE; NUMBER_OF_ELEMENTS; </a:t>
            </a:r>
          </a:p>
          <a:p>
            <a:r>
              <a:rPr lang="en-US" altLang="he-IL" sz="2000" dirty="0"/>
              <a:t>Indentations, brackets – please make it readable</a:t>
            </a:r>
          </a:p>
          <a:p>
            <a:r>
              <a:rPr lang="en-US" altLang="he-IL" sz="2000" dirty="0"/>
              <a:t>All names must descriptive: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chemeClr val="accent6">
                    <a:lumMod val="75000"/>
                  </a:schemeClr>
                </a:solidFill>
              </a:rPr>
              <a:t>Good</a:t>
            </a:r>
            <a:r>
              <a:rPr lang="en-US" altLang="he-IL" sz="2000" dirty="0"/>
              <a:t> 	- 	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listOfMembers</a:t>
            </a:r>
            <a:r>
              <a:rPr lang="en-US" altLang="he-IL" sz="2000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rgbClr val="FF0000"/>
                </a:solidFill>
              </a:rPr>
              <a:t>Bad</a:t>
            </a:r>
            <a:r>
              <a:rPr lang="en-US" altLang="he-IL" sz="2000" dirty="0"/>
              <a:t> 		-	</a:t>
            </a:r>
            <a:r>
              <a:rPr lang="en-US" altLang="he-IL" sz="2000" dirty="0" err="1"/>
              <a:t>fnm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xstr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lst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20932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</a:p>
        </p:txBody>
      </p:sp>
    </p:spTree>
    <p:extLst>
      <p:ext uri="{BB962C8B-B14F-4D97-AF65-F5344CB8AC3E}">
        <p14:creationId xmlns:p14="http://schemas.microsoft.com/office/powerpoint/2010/main" val="255772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fields and methods belong to 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not to an instance of the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can access them without creating an instance of the class.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ClassName.methodName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ClassName.globalVariable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Question: What is the first example of static method?</a:t>
            </a:r>
          </a:p>
        </p:txBody>
      </p:sp>
    </p:spTree>
    <p:extLst>
      <p:ext uri="{BB962C8B-B14F-4D97-AF65-F5344CB8AC3E}">
        <p14:creationId xmlns:p14="http://schemas.microsoft.com/office/powerpoint/2010/main" val="311241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variables can be used: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global constants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MAX_NUMBER = 1000;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variables that are global to the 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 </a:t>
            </a: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numberOfInstances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= 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give access to methods that do not require instantiation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Arrays.sort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Collections.binarySearch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 err="1"/>
              <a:t>getClass</a:t>
            </a:r>
            <a:r>
              <a:rPr lang="en-US" altLang="he-IL" sz="6000" dirty="0"/>
              <a:t>() vs </a:t>
            </a:r>
            <a:r>
              <a:rPr lang="en-US" altLang="he-IL" sz="6000" dirty="0" err="1"/>
              <a:t>instanceof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30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getClass</a:t>
            </a:r>
            <a:r>
              <a:rPr lang="en-US" altLang="he-IL" dirty="0"/>
              <a:t>() vs </a:t>
            </a:r>
            <a:r>
              <a:rPr lang="en-US" altLang="he-IL" dirty="0" err="1"/>
              <a:t>instanceof</a:t>
            </a:r>
            <a:endParaRPr lang="en-US" altLang="he-IL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obj.getClass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(): return the Class of the given object (including the package)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obj </a:t>
            </a:r>
            <a:r>
              <a:rPr lang="en-US" altLang="he-IL" sz="2000" b="1" i="1" dirty="0" err="1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instanceof</a:t>
            </a:r>
            <a:r>
              <a:rPr lang="en-US" altLang="he-IL" sz="2000" i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: checks that the type of obj is subclass of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3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/>
              <a:t>Generics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2011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2478</TotalTime>
  <Words>1171</Words>
  <Application>Microsoft Office PowerPoint</Application>
  <PresentationFormat>Custom</PresentationFormat>
  <Paragraphs>148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Coding style conventions</vt:lpstr>
      <vt:lpstr>PowerPoint Presentation</vt:lpstr>
      <vt:lpstr>Static variables</vt:lpstr>
      <vt:lpstr>Static variables</vt:lpstr>
      <vt:lpstr>PowerPoint Presentation</vt:lpstr>
      <vt:lpstr>getClass() vs instanceof</vt:lpstr>
      <vt:lpstr>PowerPoint Presentation</vt:lpstr>
      <vt:lpstr>Generics</vt:lpstr>
      <vt:lpstr>PowerPoint Presentation</vt:lpstr>
      <vt:lpstr>Checking if objects are equal</vt:lpstr>
      <vt:lpstr>.equals()</vt:lpstr>
      <vt:lpstr>.equals() vs == operator</vt:lpstr>
      <vt:lpstr>.equals() vs == for Strings</vt:lpstr>
      <vt:lpstr>.clone()</vt:lpstr>
      <vt:lpstr>PowerPoint Presentation</vt:lpstr>
      <vt:lpstr>Comparing objects</vt:lpstr>
      <vt:lpstr>.compareTo()</vt:lpstr>
      <vt:lpstr>Implementing Comparable</vt:lpstr>
      <vt:lpstr>Implementing Comparable</vt:lpstr>
      <vt:lpstr>Searching and sorting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818</cp:revision>
  <dcterms:created xsi:type="dcterms:W3CDTF">2017-07-19T12:15:02Z</dcterms:created>
  <dcterms:modified xsi:type="dcterms:W3CDTF">2021-01-23T00:13:12Z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