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567" r:id="rId4"/>
    <p:sldId id="568" r:id="rId5"/>
    <p:sldId id="569" r:id="rId6"/>
    <p:sldId id="570" r:id="rId7"/>
    <p:sldId id="571" r:id="rId8"/>
    <p:sldId id="572" r:id="rId9"/>
    <p:sldId id="573" r:id="rId10"/>
    <p:sldId id="574" r:id="rId11"/>
    <p:sldId id="575" r:id="rId12"/>
    <p:sldId id="576" r:id="rId13"/>
    <p:sldId id="577" r:id="rId14"/>
    <p:sldId id="334" r:id="rId1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46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72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1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2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37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5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26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94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36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2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All local variables of a function are stored in the corresponding stack-frame.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These are primitive types and  references to objects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the function completes, the variables become unavailable.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Objects are stored in "global memory“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do not die when the function completes.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we don’t use them anymore, they are released by garbage collector.</a:t>
            </a:r>
          </a:p>
          <a:p>
            <a:pPr>
              <a:defRPr/>
            </a:pPr>
            <a:r>
              <a:rPr lang="en-US" altLang="he-IL" sz="20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Terminology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Local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stack.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Global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heap.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2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2587760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recursion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Wrong answer</a:t>
            </a:r>
            <a:r>
              <a:rPr lang="en-US" altLang="he-IL" sz="2000" dirty="0"/>
              <a:t>: my laptop delegates the subtask to  other laptops.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Correct answer</a:t>
            </a:r>
            <a:r>
              <a:rPr lang="en-US" altLang="he-IL" sz="2000" dirty="0"/>
              <a:t>: the subtask is 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can do it and we will do it, though </a:t>
            </a:r>
            <a:r>
              <a:rPr lang="en-US" altLang="he-IL" sz="2000"/>
              <a:t>not today.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5946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39192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queue,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queue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first-in-first-out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(LIFO)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Example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queue for printer or other resources.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Also, applications in algorithms</a:t>
            </a: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assuming we have a pointer to the tail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754303" y="559472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 operations run in O(1) time,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2B552CD-C37F-4E29-9199-3096B3EA523E}"/>
              </a:ext>
            </a:extLst>
          </p:cNvPr>
          <p:cNvSpPr/>
          <p:nvPr/>
        </p:nvSpPr>
        <p:spPr>
          <a:xfrm>
            <a:off x="5634673" y="1793595"/>
            <a:ext cx="4112831" cy="15020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are the minimal requirements from the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Doubly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One-directional list with tail?</a:t>
            </a:r>
            <a:endParaRPr lang="en-CA" sz="20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3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except when we need to resize the array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</a:t>
            </a:r>
            <a:r>
              <a:rPr lang="en-US" altLang="he-IL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O(size)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Stacks and Queues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Stacks and Queues are the most basic data structure.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are used everywhere in computer science: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Operating systems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compilers use stack to run our program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Algorithms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will see an example of a graph exploration algorithms that use stacks/queues.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Recursions be converted into iterations using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AI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above algorithms have applications to AI algorithms (e.g. solving </a:t>
            </a:r>
            <a:r>
              <a:rPr lang="en-US" altLang="he-IL" sz="16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RushHour</a:t>
            </a: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most basic building blocks. You should all understand them well.</a:t>
            </a:r>
          </a:p>
        </p:txBody>
      </p:sp>
    </p:spTree>
    <p:extLst>
      <p:ext uri="{BB962C8B-B14F-4D97-AF65-F5344CB8AC3E}">
        <p14:creationId xmlns:p14="http://schemas.microsoft.com/office/powerpoint/2010/main" val="253500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 and scope of variables</a:t>
            </a:r>
          </a:p>
        </p:txBody>
      </p:sp>
    </p:spTree>
    <p:extLst>
      <p:ext uri="{BB962C8B-B14F-4D97-AF65-F5344CB8AC3E}">
        <p14:creationId xmlns:p14="http://schemas.microsoft.com/office/powerpoint/2010/main" val="394701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Execution stack / runtime stack / call stack /the 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3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bar (int size)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foo (int n)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String ret = “ABC”;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main(String[]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CB99D6-B35E-495B-BFE8-B0C4B3028415}"/>
              </a:ext>
            </a:extLst>
          </p:cNvPr>
          <p:cNvSpPr/>
          <p:nvPr/>
        </p:nvSpPr>
        <p:spPr>
          <a:xfrm>
            <a:off x="6111080" y="5343294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JVM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F25CA0-FA4F-42C9-BB94-60B73696614B}"/>
              </a:ext>
            </a:extLst>
          </p:cNvPr>
          <p:cNvSpPr/>
          <p:nvPr/>
        </p:nvSpPr>
        <p:spPr>
          <a:xfrm>
            <a:off x="6111080" y="3871138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F7A374-B13E-4FE5-9786-64464D546616}"/>
              </a:ext>
            </a:extLst>
          </p:cNvPr>
          <p:cNvSpPr/>
          <p:nvPr/>
        </p:nvSpPr>
        <p:spPr>
          <a:xfrm>
            <a:off x="6111080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B9E7C-8B21-45E2-8DCD-76F17D5E362B}"/>
              </a:ext>
            </a:extLst>
          </p:cNvPr>
          <p:cNvSpPr/>
          <p:nvPr/>
        </p:nvSpPr>
        <p:spPr>
          <a:xfrm>
            <a:off x="6105565" y="242820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size = 8; int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C8598-40B0-4233-894F-6C1087D7CD4E}"/>
              </a:ext>
            </a:extLst>
          </p:cNvPr>
          <p:cNvSpPr/>
          <p:nvPr/>
        </p:nvSpPr>
        <p:spPr>
          <a:xfrm>
            <a:off x="6111075" y="3873049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n= 5; ret = ID28;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4FC80F-2956-4988-97FB-ADACB9815413}"/>
              </a:ext>
            </a:extLst>
          </p:cNvPr>
          <p:cNvSpPr/>
          <p:nvPr/>
        </p:nvSpPr>
        <p:spPr>
          <a:xfrm>
            <a:off x="6116595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C2CC9B-7299-4196-81FC-BD5C5D47B4FF}"/>
              </a:ext>
            </a:extLst>
          </p:cNvPr>
          <p:cNvSpPr/>
          <p:nvPr/>
        </p:nvSpPr>
        <p:spPr>
          <a:xfrm>
            <a:off x="6107451" y="2430164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11" name="Right Arrow 35">
            <a:extLst>
              <a:ext uri="{FF2B5EF4-FFF2-40B4-BE49-F238E27FC236}">
                <a16:creationId xmlns:a16="http://schemas.microsoft.com/office/drawing/2014/main" id="{085F4963-6B58-41F4-A072-17D0A5572EF5}"/>
              </a:ext>
            </a:extLst>
          </p:cNvPr>
          <p:cNvSpPr/>
          <p:nvPr/>
        </p:nvSpPr>
        <p:spPr>
          <a:xfrm flipH="1">
            <a:off x="3489152" y="565705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36">
            <a:extLst>
              <a:ext uri="{FF2B5EF4-FFF2-40B4-BE49-F238E27FC236}">
                <a16:creationId xmlns:a16="http://schemas.microsoft.com/office/drawing/2014/main" id="{549A56F3-170A-4003-8AD1-EBFE559483D9}"/>
              </a:ext>
            </a:extLst>
          </p:cNvPr>
          <p:cNvSpPr/>
          <p:nvPr/>
        </p:nvSpPr>
        <p:spPr>
          <a:xfrm flipH="1">
            <a:off x="3489151" y="595543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38">
            <a:extLst>
              <a:ext uri="{FF2B5EF4-FFF2-40B4-BE49-F238E27FC236}">
                <a16:creationId xmlns:a16="http://schemas.microsoft.com/office/drawing/2014/main" id="{B452AA56-601C-4EEE-9B72-3743D6F3FADB}"/>
              </a:ext>
            </a:extLst>
          </p:cNvPr>
          <p:cNvSpPr/>
          <p:nvPr/>
        </p:nvSpPr>
        <p:spPr>
          <a:xfrm flipH="1">
            <a:off x="3681174" y="351701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39">
            <a:extLst>
              <a:ext uri="{FF2B5EF4-FFF2-40B4-BE49-F238E27FC236}">
                <a16:creationId xmlns:a16="http://schemas.microsoft.com/office/drawing/2014/main" id="{F511C48E-5707-4D80-A5C8-43B62337D8DC}"/>
              </a:ext>
            </a:extLst>
          </p:cNvPr>
          <p:cNvSpPr/>
          <p:nvPr/>
        </p:nvSpPr>
        <p:spPr>
          <a:xfrm flipH="1">
            <a:off x="3681174" y="381707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40">
            <a:extLst>
              <a:ext uri="{FF2B5EF4-FFF2-40B4-BE49-F238E27FC236}">
                <a16:creationId xmlns:a16="http://schemas.microsoft.com/office/drawing/2014/main" id="{C85A27E4-FD1F-4D67-94FF-000305CB1CD8}"/>
              </a:ext>
            </a:extLst>
          </p:cNvPr>
          <p:cNvSpPr/>
          <p:nvPr/>
        </p:nvSpPr>
        <p:spPr>
          <a:xfrm flipH="1">
            <a:off x="3681173" y="411755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41">
            <a:extLst>
              <a:ext uri="{FF2B5EF4-FFF2-40B4-BE49-F238E27FC236}">
                <a16:creationId xmlns:a16="http://schemas.microsoft.com/office/drawing/2014/main" id="{DB2DCC31-7098-46BD-ACA7-62C70ED46477}"/>
              </a:ext>
            </a:extLst>
          </p:cNvPr>
          <p:cNvSpPr/>
          <p:nvPr/>
        </p:nvSpPr>
        <p:spPr>
          <a:xfrm flipH="1">
            <a:off x="3489154" y="19869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42">
            <a:extLst>
              <a:ext uri="{FF2B5EF4-FFF2-40B4-BE49-F238E27FC236}">
                <a16:creationId xmlns:a16="http://schemas.microsoft.com/office/drawing/2014/main" id="{05DA8981-EFEA-4B71-8BC7-830A95458950}"/>
              </a:ext>
            </a:extLst>
          </p:cNvPr>
          <p:cNvSpPr/>
          <p:nvPr/>
        </p:nvSpPr>
        <p:spPr>
          <a:xfrm flipH="1">
            <a:off x="3489153" y="231399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3340F10C-C38B-4F04-AC4D-D5171B5F3AB1}"/>
              </a:ext>
            </a:extLst>
          </p:cNvPr>
          <p:cNvSpPr/>
          <p:nvPr/>
        </p:nvSpPr>
        <p:spPr>
          <a:xfrm flipH="1">
            <a:off x="3489152" y="26295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44">
            <a:extLst>
              <a:ext uri="{FF2B5EF4-FFF2-40B4-BE49-F238E27FC236}">
                <a16:creationId xmlns:a16="http://schemas.microsoft.com/office/drawing/2014/main" id="{83AE1E96-45B3-4C51-AFD1-BDDDB45800C7}"/>
              </a:ext>
            </a:extLst>
          </p:cNvPr>
          <p:cNvSpPr/>
          <p:nvPr/>
        </p:nvSpPr>
        <p:spPr>
          <a:xfrm flipH="1">
            <a:off x="3681169" y="442770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45">
            <a:extLst>
              <a:ext uri="{FF2B5EF4-FFF2-40B4-BE49-F238E27FC236}">
                <a16:creationId xmlns:a16="http://schemas.microsoft.com/office/drawing/2014/main" id="{6C31BA73-FD8A-4678-A225-511C0E661288}"/>
              </a:ext>
            </a:extLst>
          </p:cNvPr>
          <p:cNvSpPr/>
          <p:nvPr/>
        </p:nvSpPr>
        <p:spPr>
          <a:xfrm flipH="1">
            <a:off x="3681168" y="472553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46">
            <a:extLst>
              <a:ext uri="{FF2B5EF4-FFF2-40B4-BE49-F238E27FC236}">
                <a16:creationId xmlns:a16="http://schemas.microsoft.com/office/drawing/2014/main" id="{630A11F1-2EA7-4B3A-B6B1-E2AD78F58C90}"/>
              </a:ext>
            </a:extLst>
          </p:cNvPr>
          <p:cNvSpPr/>
          <p:nvPr/>
        </p:nvSpPr>
        <p:spPr>
          <a:xfrm flipH="1">
            <a:off x="3489143" y="629956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4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4714</TotalTime>
  <Words>946</Words>
  <Application>Microsoft Office PowerPoint</Application>
  <PresentationFormat>Custom</PresentationFormat>
  <Paragraphs>105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Queue</vt:lpstr>
      <vt:lpstr>Queue</vt:lpstr>
      <vt:lpstr>Queue</vt:lpstr>
      <vt:lpstr>Stacks and Queues</vt:lpstr>
      <vt:lpstr>PowerPoint Presentation</vt:lpstr>
      <vt:lpstr>Execution stack</vt:lpstr>
      <vt:lpstr>Execution stack</vt:lpstr>
      <vt:lpstr>Execution stack</vt:lpstr>
      <vt:lpstr>PowerPoint Presentation</vt:lpstr>
      <vt:lpstr>A comment on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1331</cp:revision>
  <dcterms:created xsi:type="dcterms:W3CDTF">2017-07-19T12:15:02Z</dcterms:created>
  <dcterms:modified xsi:type="dcterms:W3CDTF">2021-02-03T20:27:05Z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