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handoutMasterIdLst>
    <p:handoutMasterId r:id="rId23"/>
  </p:handoutMasterIdLst>
  <p:sldIdLst>
    <p:sldId id="256" r:id="rId3"/>
    <p:sldId id="578" r:id="rId4"/>
    <p:sldId id="579" r:id="rId5"/>
    <p:sldId id="580" r:id="rId6"/>
    <p:sldId id="581" r:id="rId7"/>
    <p:sldId id="582" r:id="rId8"/>
    <p:sldId id="583" r:id="rId9"/>
    <p:sldId id="586" r:id="rId10"/>
    <p:sldId id="588" r:id="rId11"/>
    <p:sldId id="584" r:id="rId12"/>
    <p:sldId id="585" r:id="rId13"/>
    <p:sldId id="604" r:id="rId14"/>
    <p:sldId id="605" r:id="rId15"/>
    <p:sldId id="606" r:id="rId16"/>
    <p:sldId id="599" r:id="rId17"/>
    <p:sldId id="587" r:id="rId18"/>
    <p:sldId id="593" r:id="rId19"/>
    <p:sldId id="594" r:id="rId20"/>
    <p:sldId id="334" r:id="rId21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E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5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1023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0039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2053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012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833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1518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886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2168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1678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64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661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2909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32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950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1869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92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514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 3, </a:t>
            </a: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</a:t>
            </a:r>
            <a:r>
              <a:rPr lang="el-GR" dirty="0"/>
              <a:t>Θ</a:t>
            </a:r>
            <a:r>
              <a:rPr lang="en-US" altLang="he-IL" dirty="0"/>
              <a:t>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endParaRPr lang="en-US" altLang="he-IL" sz="2000" dirty="0"/>
          </a:p>
          <a:p>
            <a:br>
              <a:rPr lang="en-US" altLang="he-IL" sz="2000" dirty="0"/>
            </a:b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Equivalently: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A43C71-9679-4877-9A5F-9C01360510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9590" y="4206357"/>
            <a:ext cx="7208721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</a:t>
            </a:r>
            <a:r>
              <a:rPr lang="el-GR" altLang="en-US" sz="2200" i="1" dirty="0">
                <a:solidFill>
                  <a:srgbClr val="002060"/>
                </a:solidFill>
              </a:rPr>
              <a:t>Θ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C,d&gt;0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lang="de-DE" altLang="en-US" sz="2200" i="1" dirty="0">
                <a:solidFill>
                  <a:srgbClr val="002060"/>
                </a:solidFill>
              </a:rPr>
              <a:t>,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d=0.001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</a:t>
            </a:r>
            <a:r>
              <a:rPr lang="de-DE" altLang="en-US" sz="2200" i="1" dirty="0">
                <a:solidFill>
                  <a:srgbClr val="C00000"/>
                </a:solidFill>
              </a:rPr>
              <a:t>d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&lt; f(N)/g(N) </a:t>
            </a:r>
            <a:r>
              <a:rPr lang="de-DE" altLang="en-US" sz="2200" i="1" noProof="0" dirty="0">
                <a:solidFill>
                  <a:srgbClr val="002060"/>
                </a:solidFill>
              </a:rPr>
              <a:t>&lt;</a:t>
            </a:r>
            <a:r>
              <a:rPr lang="de-DE" altLang="en-US" sz="2200" i="1" dirty="0">
                <a:solidFill>
                  <a:srgbClr val="002060"/>
                </a:solidFill>
              </a:rPr>
              <a:t>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579D4C-61E6-4705-B456-18F03AC48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6070" y="5611262"/>
            <a:ext cx="5393820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algn="ctr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</a:t>
            </a:r>
            <a:r>
              <a:rPr lang="el-GR" altLang="en-US" sz="2200" i="1" dirty="0">
                <a:solidFill>
                  <a:srgbClr val="002060"/>
                </a:solidFill>
              </a:rPr>
              <a:t>Θ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(g) if    </a:t>
            </a:r>
            <a:r>
              <a:rPr kumimoji="0" lang="de-DE" altLang="en-US" sz="2200" b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lim sup</a:t>
            </a:r>
            <a:r>
              <a:rPr kumimoji="0" lang="de-DE" altLang="en-US" sz="2200" b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N</a:t>
            </a:r>
            <a:r>
              <a:rPr lang="de-DE" altLang="en-US" sz="22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de-DE" alt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altLang="en-US" sz="2200" dirty="0">
                <a:solidFill>
                  <a:srgbClr val="002060"/>
                </a:solidFill>
              </a:rPr>
              <a:t>f(N)/g(N) &lt; ∞</a:t>
            </a:r>
            <a:endParaRPr kumimoji="0" lang="de-DE" altLang="en-US" sz="2200" b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de-DE" altLang="en-US" sz="2200" i="1" dirty="0">
                <a:solidFill>
                  <a:srgbClr val="002060"/>
                </a:solidFill>
              </a:rPr>
              <a:t>and     </a:t>
            </a:r>
            <a:r>
              <a:rPr lang="de-DE" altLang="en-US" sz="2200" dirty="0">
                <a:solidFill>
                  <a:srgbClr val="002060"/>
                </a:solidFill>
              </a:rPr>
              <a:t>lim inf</a:t>
            </a:r>
            <a:r>
              <a:rPr lang="de-DE" altLang="en-US" sz="2200" baseline="-25000" dirty="0">
                <a:solidFill>
                  <a:srgbClr val="002060"/>
                </a:solidFill>
              </a:rPr>
              <a:t>N</a:t>
            </a:r>
            <a:r>
              <a:rPr lang="de-DE" altLang="en-US" sz="22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de-DE" alt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altLang="en-US" sz="2200" dirty="0">
                <a:solidFill>
                  <a:srgbClr val="002060"/>
                </a:solidFill>
              </a:rPr>
              <a:t>f(N)/g(N) &gt; 0</a:t>
            </a:r>
            <a:r>
              <a:rPr lang="de-DE" altLang="en-US" sz="2200" i="1" dirty="0">
                <a:solidFill>
                  <a:srgbClr val="002060"/>
                </a:solidFill>
              </a:rPr>
              <a:t>.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CB6BE6-A437-4DB6-9D5A-00DE9440E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0039" y="2483326"/>
            <a:ext cx="6245881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en-US" altLang="en-US" sz="2200" i="1" dirty="0">
                <a:solidFill>
                  <a:srgbClr val="002060"/>
                </a:solidFill>
              </a:rPr>
              <a:t>We say that f = </a:t>
            </a:r>
            <a:r>
              <a:rPr lang="el-GR" altLang="en-US" sz="2200" i="1" dirty="0">
                <a:solidFill>
                  <a:srgbClr val="002060"/>
                </a:solidFill>
              </a:rPr>
              <a:t>Θ</a:t>
            </a:r>
            <a:r>
              <a:rPr lang="en-US" altLang="en-US" sz="2200" i="1" dirty="0">
                <a:solidFill>
                  <a:srgbClr val="002060"/>
                </a:solidFill>
              </a:rPr>
              <a:t>(g) if f=O(g) and g = O(f).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9311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</a:t>
            </a:r>
            <a:r>
              <a:rPr lang="el-GR" dirty="0"/>
              <a:t>Θ</a:t>
            </a:r>
            <a:r>
              <a:rPr lang="en-US" altLang="he-IL" dirty="0"/>
              <a:t>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say that f = Θ(g) if f=O(g) and g = O(f).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Example</a:t>
            </a:r>
            <a:r>
              <a:rPr lang="en-US" altLang="he-IL" sz="2000" dirty="0"/>
              <a:t>: f(N)  = 5N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 + 4N + 3. Want to show f = Θ(N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Let g(N) = N</a:t>
            </a:r>
            <a:r>
              <a:rPr lang="en-US" altLang="he-IL" sz="2000" baseline="30000" dirty="0"/>
              <a:t>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saw before that </a:t>
            </a:r>
            <a:r>
              <a:rPr lang="en-US" altLang="he-IL" sz="2000" dirty="0">
                <a:solidFill>
                  <a:srgbClr val="FF0000"/>
                </a:solidFill>
              </a:rPr>
              <a:t>f=O(g)	(*)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Next, let’s show that </a:t>
            </a:r>
            <a:r>
              <a:rPr lang="en-US" altLang="he-IL" sz="2000" dirty="0">
                <a:solidFill>
                  <a:srgbClr val="FF0000"/>
                </a:solidFill>
              </a:rPr>
              <a:t>g=O(f)	 (**)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Indeed, g(N) = 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&lt; f(N) [for all N&gt;1]</a:t>
            </a:r>
          </a:p>
          <a:p>
            <a:endParaRPr lang="en-US" altLang="he-IL" sz="2000" dirty="0"/>
          </a:p>
          <a:p>
            <a:r>
              <a:rPr lang="en-US" altLang="he-IL" sz="2000" dirty="0"/>
              <a:t>Therefore, by (*) and (**) we conclude that f= Θ(N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endParaRPr lang="en-US" altLang="he-IL" sz="20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0F14309-00E1-4A83-A5E5-31793247E9A2}"/>
              </a:ext>
            </a:extLst>
          </p:cNvPr>
          <p:cNvGrpSpPr/>
          <p:nvPr/>
        </p:nvGrpSpPr>
        <p:grpSpPr>
          <a:xfrm>
            <a:off x="6753393" y="2605225"/>
            <a:ext cx="2556574" cy="3990699"/>
            <a:chOff x="6019799" y="1724301"/>
            <a:chExt cx="2556574" cy="3990699"/>
          </a:xfrm>
        </p:grpSpPr>
        <p:sp>
          <p:nvSpPr>
            <p:cNvPr id="8" name="Line 16">
              <a:extLst>
                <a:ext uri="{FF2B5EF4-FFF2-40B4-BE49-F238E27FC236}">
                  <a16:creationId xmlns:a16="http://schemas.microsoft.com/office/drawing/2014/main" id="{CE62DDEF-C6C5-40D7-BC09-4390B744C6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9800" y="4343400"/>
              <a:ext cx="0" cy="1371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9" name="Line 17">
              <a:extLst>
                <a:ext uri="{FF2B5EF4-FFF2-40B4-BE49-F238E27FC236}">
                  <a16:creationId xmlns:a16="http://schemas.microsoft.com/office/drawing/2014/main" id="{CFA80D60-A37D-4844-8EA8-A75CD0F13F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9800" y="5715000"/>
              <a:ext cx="1600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10" name="Line 18">
              <a:extLst>
                <a:ext uri="{FF2B5EF4-FFF2-40B4-BE49-F238E27FC236}">
                  <a16:creationId xmlns:a16="http://schemas.microsoft.com/office/drawing/2014/main" id="{162A716E-F7F2-4C7C-8361-DBDA6FF8CF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19799" y="3575328"/>
              <a:ext cx="2185589" cy="2139671"/>
            </a:xfrm>
            <a:prstGeom prst="line">
              <a:avLst/>
            </a:prstGeom>
            <a:noFill/>
            <a:ln w="19050">
              <a:solidFill>
                <a:srgbClr val="00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11" name="Text Box 19">
              <a:extLst>
                <a:ext uri="{FF2B5EF4-FFF2-40B4-BE49-F238E27FC236}">
                  <a16:creationId xmlns:a16="http://schemas.microsoft.com/office/drawing/2014/main" id="{F9FD4A85-5A34-48B9-89AA-9402A08089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27925" y="4073525"/>
              <a:ext cx="52129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g(n)</a:t>
              </a:r>
            </a:p>
          </p:txBody>
        </p:sp>
        <p:sp>
          <p:nvSpPr>
            <p:cNvPr id="12" name="Text Box 21">
              <a:extLst>
                <a:ext uri="{FF2B5EF4-FFF2-40B4-BE49-F238E27FC236}">
                  <a16:creationId xmlns:a16="http://schemas.microsoft.com/office/drawing/2014/main" id="{10CA5847-E276-4E0C-A4A3-AF6D450687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36990" y="3205997"/>
              <a:ext cx="46839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f(n)</a:t>
              </a:r>
            </a:p>
          </p:txBody>
        </p:sp>
        <p:sp>
          <p:nvSpPr>
            <p:cNvPr id="13" name="Line 22">
              <a:extLst>
                <a:ext uri="{FF2B5EF4-FFF2-40B4-BE49-F238E27FC236}">
                  <a16:creationId xmlns:a16="http://schemas.microsoft.com/office/drawing/2014/main" id="{8F67F51D-6E1C-4666-93B2-1D02C59B7A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19799" y="1724301"/>
              <a:ext cx="2029401" cy="3990699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14" name="Text Box 23">
              <a:extLst>
                <a:ext uri="{FF2B5EF4-FFF2-40B4-BE49-F238E27FC236}">
                  <a16:creationId xmlns:a16="http://schemas.microsoft.com/office/drawing/2014/main" id="{B9BA4055-A090-4721-8370-0738088A4B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30728" y="3446463"/>
              <a:ext cx="700833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ym typeface="Symbol" pitchFamily="18" charset="2"/>
                </a:rPr>
                <a:t>5*g</a:t>
              </a:r>
              <a:r>
                <a:rPr lang="en-US" altLang="en-US" sz="1800" dirty="0"/>
                <a:t>(n)</a:t>
              </a:r>
            </a:p>
          </p:txBody>
        </p:sp>
        <p:sp>
          <p:nvSpPr>
            <p:cNvPr id="15" name="Freeform 24">
              <a:extLst>
                <a:ext uri="{FF2B5EF4-FFF2-40B4-BE49-F238E27FC236}">
                  <a16:creationId xmlns:a16="http://schemas.microsoft.com/office/drawing/2014/main" id="{F4A24E7C-E191-4B3F-A6F1-24D6AF2FB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9799" y="3446464"/>
              <a:ext cx="2378075" cy="2103436"/>
            </a:xfrm>
            <a:custGeom>
              <a:avLst/>
              <a:gdLst>
                <a:gd name="T0" fmla="*/ 0 w 1488"/>
                <a:gd name="T1" fmla="*/ 2147483647 h 1136"/>
                <a:gd name="T2" fmla="*/ 2147483647 w 1488"/>
                <a:gd name="T3" fmla="*/ 2147483647 h 1136"/>
                <a:gd name="T4" fmla="*/ 2147483647 w 1488"/>
                <a:gd name="T5" fmla="*/ 2147483647 h 1136"/>
                <a:gd name="T6" fmla="*/ 2147483647 w 1488"/>
                <a:gd name="T7" fmla="*/ 2147483647 h 1136"/>
                <a:gd name="T8" fmla="*/ 2147483647 w 1488"/>
                <a:gd name="T9" fmla="*/ 2147483647 h 1136"/>
                <a:gd name="T10" fmla="*/ 2147483647 w 1488"/>
                <a:gd name="T11" fmla="*/ 2147483647 h 1136"/>
                <a:gd name="T12" fmla="*/ 2147483647 w 1488"/>
                <a:gd name="T13" fmla="*/ 2147483647 h 1136"/>
                <a:gd name="T14" fmla="*/ 2147483647 w 1488"/>
                <a:gd name="T15" fmla="*/ 2147483647 h 1136"/>
                <a:gd name="T16" fmla="*/ 2147483647 w 1488"/>
                <a:gd name="T17" fmla="*/ 2147483647 h 11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88" h="1136">
                  <a:moveTo>
                    <a:pt x="0" y="1096"/>
                  </a:moveTo>
                  <a:cubicBezTo>
                    <a:pt x="100" y="1116"/>
                    <a:pt x="200" y="1136"/>
                    <a:pt x="240" y="1096"/>
                  </a:cubicBezTo>
                  <a:cubicBezTo>
                    <a:pt x="280" y="1056"/>
                    <a:pt x="208" y="936"/>
                    <a:pt x="240" y="856"/>
                  </a:cubicBezTo>
                  <a:cubicBezTo>
                    <a:pt x="272" y="776"/>
                    <a:pt x="336" y="656"/>
                    <a:pt x="432" y="616"/>
                  </a:cubicBezTo>
                  <a:cubicBezTo>
                    <a:pt x="528" y="576"/>
                    <a:pt x="728" y="704"/>
                    <a:pt x="816" y="616"/>
                  </a:cubicBezTo>
                  <a:cubicBezTo>
                    <a:pt x="904" y="528"/>
                    <a:pt x="896" y="176"/>
                    <a:pt x="960" y="88"/>
                  </a:cubicBezTo>
                  <a:cubicBezTo>
                    <a:pt x="1024" y="0"/>
                    <a:pt x="1144" y="40"/>
                    <a:pt x="1200" y="88"/>
                  </a:cubicBezTo>
                  <a:cubicBezTo>
                    <a:pt x="1256" y="136"/>
                    <a:pt x="1248" y="360"/>
                    <a:pt x="1296" y="376"/>
                  </a:cubicBezTo>
                  <a:cubicBezTo>
                    <a:pt x="1344" y="392"/>
                    <a:pt x="1456" y="216"/>
                    <a:pt x="1488" y="184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16" name="Line 25">
              <a:extLst>
                <a:ext uri="{FF2B5EF4-FFF2-40B4-BE49-F238E27FC236}">
                  <a16:creationId xmlns:a16="http://schemas.microsoft.com/office/drawing/2014/main" id="{1734BD54-E528-4497-B37B-3A49928869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19800" y="4343400"/>
              <a:ext cx="2209800" cy="13716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 dirty="0"/>
            </a:p>
          </p:txBody>
        </p:sp>
        <p:sp>
          <p:nvSpPr>
            <p:cNvPr id="17" name="Text Box 26">
              <a:extLst>
                <a:ext uri="{FF2B5EF4-FFF2-40B4-BE49-F238E27FC236}">
                  <a16:creationId xmlns:a16="http://schemas.microsoft.com/office/drawing/2014/main" id="{0908ADA3-8295-4865-98C5-FD5F8BC123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16842" y="4747725"/>
              <a:ext cx="85953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0.5*g(n)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6814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</a:t>
            </a:r>
            <a:r>
              <a:rPr lang="el-GR" dirty="0"/>
              <a:t>Θ</a:t>
            </a:r>
            <a:r>
              <a:rPr lang="en-US" altLang="he-IL" dirty="0"/>
              <a:t>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say that f = Θ(g) if f=O(g) and g = O(f).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Example</a:t>
            </a:r>
            <a:r>
              <a:rPr lang="en-US" altLang="he-IL" sz="2000" dirty="0"/>
              <a:t>: f(N)  = 2</a:t>
            </a:r>
            <a:r>
              <a:rPr lang="en-US" altLang="he-IL" sz="2000" baseline="30000" dirty="0"/>
              <a:t>N</a:t>
            </a:r>
            <a:r>
              <a:rPr lang="en-US" altLang="he-IL" sz="2000" dirty="0"/>
              <a:t> + 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 + N + 3. Want to show f = Θ(2</a:t>
            </a:r>
            <a:r>
              <a:rPr lang="en-US" altLang="he-IL" sz="2000" baseline="30000" dirty="0"/>
              <a:t>N</a:t>
            </a:r>
            <a:r>
              <a:rPr lang="en-US" altLang="he-IL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Let g(N) = 2</a:t>
            </a:r>
            <a:r>
              <a:rPr lang="en-US" altLang="he-IL" sz="2000" baseline="30000" dirty="0"/>
              <a:t>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Claim 1</a:t>
            </a:r>
            <a:r>
              <a:rPr lang="en-US" altLang="he-IL" sz="2000" dirty="0"/>
              <a:t>: f(N) &lt; 2g(N) for all N &gt; 20.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Claim 2</a:t>
            </a:r>
            <a:r>
              <a:rPr lang="en-US" altLang="he-IL" sz="2000" dirty="0"/>
              <a:t>: g(N) &lt; f(N)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r>
              <a:rPr lang="en-US" altLang="he-IL" sz="2000" dirty="0"/>
              <a:t>Conclusion: g(N) &lt; f(N) &lt;2g(N).</a:t>
            </a:r>
          </a:p>
          <a:p>
            <a:r>
              <a:rPr lang="en-US" altLang="he-IL" sz="2000" dirty="0"/>
              <a:t>Or equivalently :   1 &lt; f(N)/g(N) &lt; 2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A1A147A-95C4-43F7-84FD-CB13B58186AA}"/>
              </a:ext>
            </a:extLst>
          </p:cNvPr>
          <p:cNvGrpSpPr/>
          <p:nvPr/>
        </p:nvGrpSpPr>
        <p:grpSpPr>
          <a:xfrm>
            <a:off x="6753393" y="2605225"/>
            <a:ext cx="2378075" cy="3990699"/>
            <a:chOff x="6019799" y="1724301"/>
            <a:chExt cx="2378075" cy="3990699"/>
          </a:xfrm>
        </p:grpSpPr>
        <p:sp>
          <p:nvSpPr>
            <p:cNvPr id="19" name="Line 16">
              <a:extLst>
                <a:ext uri="{FF2B5EF4-FFF2-40B4-BE49-F238E27FC236}">
                  <a16:creationId xmlns:a16="http://schemas.microsoft.com/office/drawing/2014/main" id="{B984A6EA-BCF2-41FC-9A94-85C8DD6794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9800" y="4343400"/>
              <a:ext cx="0" cy="1371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20" name="Line 17">
              <a:extLst>
                <a:ext uri="{FF2B5EF4-FFF2-40B4-BE49-F238E27FC236}">
                  <a16:creationId xmlns:a16="http://schemas.microsoft.com/office/drawing/2014/main" id="{6592E78B-835B-4AD2-B955-6A246CA437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9800" y="5715000"/>
              <a:ext cx="1600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21" name="Line 18">
              <a:extLst>
                <a:ext uri="{FF2B5EF4-FFF2-40B4-BE49-F238E27FC236}">
                  <a16:creationId xmlns:a16="http://schemas.microsoft.com/office/drawing/2014/main" id="{D02852CD-3B8B-4388-964F-6B206F6F6F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19799" y="3575328"/>
              <a:ext cx="2185589" cy="2139671"/>
            </a:xfrm>
            <a:prstGeom prst="line">
              <a:avLst/>
            </a:prstGeom>
            <a:noFill/>
            <a:ln w="19050">
              <a:solidFill>
                <a:srgbClr val="00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22" name="Text Box 19">
              <a:extLst>
                <a:ext uri="{FF2B5EF4-FFF2-40B4-BE49-F238E27FC236}">
                  <a16:creationId xmlns:a16="http://schemas.microsoft.com/office/drawing/2014/main" id="{159D865A-AB78-4634-8989-6EB6438AA3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27925" y="4073525"/>
              <a:ext cx="52129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g(n)</a:t>
              </a:r>
            </a:p>
          </p:txBody>
        </p:sp>
        <p:sp>
          <p:nvSpPr>
            <p:cNvPr id="23" name="Text Box 21">
              <a:extLst>
                <a:ext uri="{FF2B5EF4-FFF2-40B4-BE49-F238E27FC236}">
                  <a16:creationId xmlns:a16="http://schemas.microsoft.com/office/drawing/2014/main" id="{2E9139B5-E5DE-45A7-A648-1E3B521440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36990" y="3205997"/>
              <a:ext cx="46839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f(n)</a:t>
              </a:r>
            </a:p>
          </p:txBody>
        </p:sp>
        <p:sp>
          <p:nvSpPr>
            <p:cNvPr id="24" name="Line 22">
              <a:extLst>
                <a:ext uri="{FF2B5EF4-FFF2-40B4-BE49-F238E27FC236}">
                  <a16:creationId xmlns:a16="http://schemas.microsoft.com/office/drawing/2014/main" id="{2574B4D1-1BCB-4598-8E9B-1BB5911356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19799" y="1724301"/>
              <a:ext cx="2029401" cy="3990699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25" name="Text Box 23">
              <a:extLst>
                <a:ext uri="{FF2B5EF4-FFF2-40B4-BE49-F238E27FC236}">
                  <a16:creationId xmlns:a16="http://schemas.microsoft.com/office/drawing/2014/main" id="{24953080-DAFB-4226-A427-644CD4E55E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30728" y="3446463"/>
              <a:ext cx="62709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ym typeface="Symbol" pitchFamily="18" charset="2"/>
                </a:rPr>
                <a:t>2g</a:t>
              </a:r>
              <a:r>
                <a:rPr lang="en-US" altLang="en-US" sz="1800" dirty="0"/>
                <a:t>(n)</a:t>
              </a:r>
            </a:p>
          </p:txBody>
        </p:sp>
        <p:sp>
          <p:nvSpPr>
            <p:cNvPr id="26" name="Freeform 24">
              <a:extLst>
                <a:ext uri="{FF2B5EF4-FFF2-40B4-BE49-F238E27FC236}">
                  <a16:creationId xmlns:a16="http://schemas.microsoft.com/office/drawing/2014/main" id="{D0237AB6-94C2-4D52-A367-FC91BC13C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9799" y="3446464"/>
              <a:ext cx="2378075" cy="2103436"/>
            </a:xfrm>
            <a:custGeom>
              <a:avLst/>
              <a:gdLst>
                <a:gd name="T0" fmla="*/ 0 w 1488"/>
                <a:gd name="T1" fmla="*/ 2147483647 h 1136"/>
                <a:gd name="T2" fmla="*/ 2147483647 w 1488"/>
                <a:gd name="T3" fmla="*/ 2147483647 h 1136"/>
                <a:gd name="T4" fmla="*/ 2147483647 w 1488"/>
                <a:gd name="T5" fmla="*/ 2147483647 h 1136"/>
                <a:gd name="T6" fmla="*/ 2147483647 w 1488"/>
                <a:gd name="T7" fmla="*/ 2147483647 h 1136"/>
                <a:gd name="T8" fmla="*/ 2147483647 w 1488"/>
                <a:gd name="T9" fmla="*/ 2147483647 h 1136"/>
                <a:gd name="T10" fmla="*/ 2147483647 w 1488"/>
                <a:gd name="T11" fmla="*/ 2147483647 h 1136"/>
                <a:gd name="T12" fmla="*/ 2147483647 w 1488"/>
                <a:gd name="T13" fmla="*/ 2147483647 h 1136"/>
                <a:gd name="T14" fmla="*/ 2147483647 w 1488"/>
                <a:gd name="T15" fmla="*/ 2147483647 h 1136"/>
                <a:gd name="T16" fmla="*/ 2147483647 w 1488"/>
                <a:gd name="T17" fmla="*/ 2147483647 h 11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88" h="1136">
                  <a:moveTo>
                    <a:pt x="0" y="1096"/>
                  </a:moveTo>
                  <a:cubicBezTo>
                    <a:pt x="100" y="1116"/>
                    <a:pt x="200" y="1136"/>
                    <a:pt x="240" y="1096"/>
                  </a:cubicBezTo>
                  <a:cubicBezTo>
                    <a:pt x="280" y="1056"/>
                    <a:pt x="208" y="936"/>
                    <a:pt x="240" y="856"/>
                  </a:cubicBezTo>
                  <a:cubicBezTo>
                    <a:pt x="272" y="776"/>
                    <a:pt x="336" y="656"/>
                    <a:pt x="432" y="616"/>
                  </a:cubicBezTo>
                  <a:cubicBezTo>
                    <a:pt x="528" y="576"/>
                    <a:pt x="728" y="704"/>
                    <a:pt x="816" y="616"/>
                  </a:cubicBezTo>
                  <a:cubicBezTo>
                    <a:pt x="904" y="528"/>
                    <a:pt x="896" y="176"/>
                    <a:pt x="960" y="88"/>
                  </a:cubicBezTo>
                  <a:cubicBezTo>
                    <a:pt x="1024" y="0"/>
                    <a:pt x="1144" y="40"/>
                    <a:pt x="1200" y="88"/>
                  </a:cubicBezTo>
                  <a:cubicBezTo>
                    <a:pt x="1256" y="136"/>
                    <a:pt x="1248" y="360"/>
                    <a:pt x="1296" y="376"/>
                  </a:cubicBezTo>
                  <a:cubicBezTo>
                    <a:pt x="1344" y="392"/>
                    <a:pt x="1456" y="216"/>
                    <a:pt x="1488" y="184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27" name="Line 25">
              <a:extLst>
                <a:ext uri="{FF2B5EF4-FFF2-40B4-BE49-F238E27FC236}">
                  <a16:creationId xmlns:a16="http://schemas.microsoft.com/office/drawing/2014/main" id="{0AD963C0-EE7D-42A1-98B1-21AF4FF8B7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19800" y="4343400"/>
              <a:ext cx="2209800" cy="13716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 dirty="0"/>
            </a:p>
          </p:txBody>
        </p:sp>
        <p:sp>
          <p:nvSpPr>
            <p:cNvPr id="28" name="Text Box 26">
              <a:extLst>
                <a:ext uri="{FF2B5EF4-FFF2-40B4-BE49-F238E27FC236}">
                  <a16:creationId xmlns:a16="http://schemas.microsoft.com/office/drawing/2014/main" id="{83543051-B2CC-47C8-9B3F-D36DAC2A52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16842" y="4747725"/>
              <a:ext cx="52129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g(n)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0899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</a:t>
            </a:r>
            <a:r>
              <a:rPr lang="el-GR" dirty="0"/>
              <a:t>Θ</a:t>
            </a:r>
            <a:r>
              <a:rPr lang="en-US" altLang="he-IL" dirty="0"/>
              <a:t>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say that f = Θ(g) if f=O(g) and g = O(f).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Example</a:t>
            </a:r>
            <a:r>
              <a:rPr lang="en-US" altLang="he-IL" sz="2000" dirty="0"/>
              <a:t>: f(N)  = 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 + N + 3. Then f is not Θ(2</a:t>
            </a:r>
            <a:r>
              <a:rPr lang="en-US" altLang="he-IL" sz="2000" baseline="30000" dirty="0"/>
              <a:t>N</a:t>
            </a:r>
            <a:r>
              <a:rPr lang="en-US" altLang="he-IL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Let g(N) = 2</a:t>
            </a:r>
            <a:r>
              <a:rPr lang="en-US" altLang="he-IL" sz="2000" baseline="30000" dirty="0"/>
              <a:t>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Then	</a:t>
            </a:r>
            <a:r>
              <a:rPr lang="en-US" altLang="he-IL" sz="2000" dirty="0" err="1"/>
              <a:t>lim</a:t>
            </a:r>
            <a:r>
              <a:rPr lang="de-DE" altLang="en-US" sz="2000" kern="1200" baseline="-25000" dirty="0">
                <a:solidFill>
                  <a:srgbClr val="002060"/>
                </a:solidFill>
              </a:rPr>
              <a:t>N</a:t>
            </a:r>
            <a:r>
              <a:rPr lang="de-DE" altLang="en-US" sz="20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en-US" altLang="he-IL" sz="2000" dirty="0"/>
              <a:t> f(N)/g(N) = 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So f is not Θ(2</a:t>
            </a:r>
            <a:r>
              <a:rPr lang="en-US" altLang="he-IL" sz="2000" baseline="30000" dirty="0"/>
              <a:t>N</a:t>
            </a:r>
            <a:r>
              <a:rPr lang="en-US" altLang="he-IL" sz="2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52455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</a:t>
            </a:r>
            <a:r>
              <a:rPr lang="el-GR" dirty="0"/>
              <a:t>Θ</a:t>
            </a:r>
            <a:r>
              <a:rPr lang="en-US" altLang="he-IL" dirty="0"/>
              <a:t>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say that f = Θ(g) if f=O(g) and g = O(f).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Ex</a:t>
            </a:r>
            <a:r>
              <a:rPr lang="en-US" altLang="he-IL" sz="2000" dirty="0"/>
              <a:t>: Prove: if f = Θ(g) then g = Θ(f).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355648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</a:t>
            </a:r>
            <a:r>
              <a:rPr lang="el-GR" altLang="he-IL" dirty="0"/>
              <a:t>Ω</a:t>
            </a:r>
            <a:r>
              <a:rPr lang="en-US" altLang="he-IL" dirty="0"/>
              <a:t>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endParaRPr lang="en-US" altLang="he-IL" sz="2000" dirty="0"/>
          </a:p>
          <a:p>
            <a:br>
              <a:rPr lang="en-US" altLang="he-IL" sz="2000" dirty="0"/>
            </a:b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Equivalently: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A43C71-9679-4877-9A5F-9C01360510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9590" y="4206357"/>
            <a:ext cx="7208721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</a:t>
            </a:r>
            <a:r>
              <a:rPr lang="el-GR" altLang="en-US" sz="2200" i="1" dirty="0">
                <a:solidFill>
                  <a:srgbClr val="002060"/>
                </a:solidFill>
              </a:rPr>
              <a:t>Ω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d&gt;0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d=0.001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&gt;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d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579D4C-61E6-4705-B456-18F03AC48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6070" y="5611262"/>
            <a:ext cx="5393820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algn="ctr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</a:t>
            </a:r>
            <a:r>
              <a:rPr lang="el-GR" altLang="en-US" sz="2200" i="1" dirty="0">
                <a:solidFill>
                  <a:srgbClr val="002060"/>
                </a:solidFill>
              </a:rPr>
              <a:t>Ω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(g)   if   </a:t>
            </a:r>
            <a:r>
              <a:rPr lang="de-DE" altLang="en-US" sz="2200" dirty="0">
                <a:solidFill>
                  <a:srgbClr val="002060"/>
                </a:solidFill>
              </a:rPr>
              <a:t>lim inf</a:t>
            </a:r>
            <a:r>
              <a:rPr lang="de-DE" altLang="en-US" sz="2200" baseline="-25000" dirty="0">
                <a:solidFill>
                  <a:srgbClr val="002060"/>
                </a:solidFill>
              </a:rPr>
              <a:t>N</a:t>
            </a:r>
            <a:r>
              <a:rPr lang="de-DE" altLang="en-US" sz="22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de-DE" alt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altLang="en-US" sz="2200" dirty="0">
                <a:solidFill>
                  <a:srgbClr val="002060"/>
                </a:solidFill>
              </a:rPr>
              <a:t>f(N)/g(N) &gt; 0</a:t>
            </a:r>
            <a:r>
              <a:rPr lang="de-DE" altLang="en-US" sz="2200" i="1" dirty="0">
                <a:solidFill>
                  <a:srgbClr val="002060"/>
                </a:solidFill>
              </a:rPr>
              <a:t>.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CB6BE6-A437-4DB6-9D5A-00DE9440E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0039" y="2483326"/>
            <a:ext cx="6245881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en-US" altLang="en-US" sz="2200" i="1" dirty="0">
                <a:solidFill>
                  <a:srgbClr val="002060"/>
                </a:solidFill>
              </a:rPr>
              <a:t>We say that f = </a:t>
            </a:r>
            <a:r>
              <a:rPr lang="el-GR" altLang="en-US" sz="2200" i="1" dirty="0">
                <a:solidFill>
                  <a:srgbClr val="002060"/>
                </a:solidFill>
              </a:rPr>
              <a:t>Ω</a:t>
            </a:r>
            <a:r>
              <a:rPr lang="en-US" altLang="en-US" sz="2200" i="1" dirty="0">
                <a:solidFill>
                  <a:srgbClr val="002060"/>
                </a:solidFill>
              </a:rPr>
              <a:t>(g) if g = O(f).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071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simple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Addition</a:t>
            </a:r>
            <a:r>
              <a:rPr lang="en-US" altLang="he-IL" sz="2000" dirty="0"/>
              <a:t>: Design an algorithm that gets two numbers each with n digits, and computes their sum.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Q: What is the running time of the algorithm?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A: O(n) for the standard long addition.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Multiplication</a:t>
            </a:r>
            <a:r>
              <a:rPr lang="en-US" altLang="he-IL" sz="2000" dirty="0"/>
              <a:t>: Design an algorithm that gets two numbers each with n digits, and computes their product.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Q: What is the running time of the algorithm?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A: O(n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 for the standard long multiplication.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Fact</a:t>
            </a:r>
            <a:r>
              <a:rPr lang="en-US" altLang="he-IL" sz="2000" dirty="0"/>
              <a:t>: can do much faster than 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Relatively easy to get O(n</a:t>
            </a:r>
            <a:r>
              <a:rPr lang="en-US" altLang="he-IL" sz="2000" baseline="30000" dirty="0"/>
              <a:t>1.58</a:t>
            </a:r>
            <a:r>
              <a:rPr lang="en-US" altLang="he-IL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Can be done in O(n log(n))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5968E8F-B962-4046-B8B6-AF0D5A52C6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3737" y="2401057"/>
            <a:ext cx="3301904" cy="112407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algn="ctr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If a decimal number has n digits,</a:t>
            </a:r>
            <a:r>
              <a:rPr kumimoji="0" lang="de-DE" altLang="en-US" sz="2200" b="0" i="1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how large is this number?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4664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Factoring</a:t>
            </a:r>
            <a:r>
              <a:rPr lang="en-US" altLang="he-IL" sz="2000" dirty="0"/>
              <a:t>: Design an algorithm that gets a number N with n digits, and computes </a:t>
            </a:r>
            <a:r>
              <a:rPr lang="en-US" altLang="he-IL" sz="2000" dirty="0" err="1"/>
              <a:t>p,q</a:t>
            </a:r>
            <a:r>
              <a:rPr lang="en-US" altLang="he-IL" sz="2000" dirty="0"/>
              <a:t>&gt;1 such that p*q = 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Q</a:t>
            </a:r>
            <a:r>
              <a:rPr lang="en-US" altLang="he-IL" sz="2000" dirty="0"/>
              <a:t>: What is the running time of the algorithm?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A1</a:t>
            </a:r>
            <a:r>
              <a:rPr lang="en-US" altLang="he-IL" sz="2000" dirty="0"/>
              <a:t>: A naïve algorithm runs will try all p=2,3,4…N-1 and try to divide N by 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This takes ≈N≈10</a:t>
            </a:r>
            <a:r>
              <a:rPr lang="en-US" altLang="he-IL" sz="2000" baseline="30000" dirty="0"/>
              <a:t>n</a:t>
            </a:r>
            <a:r>
              <a:rPr lang="en-US" altLang="he-IL" sz="2000" dirty="0"/>
              <a:t> operations. That is </a:t>
            </a:r>
            <a:r>
              <a:rPr lang="en-US" altLang="he-IL" sz="2000" dirty="0">
                <a:solidFill>
                  <a:srgbClr val="FF0000"/>
                </a:solidFill>
              </a:rPr>
              <a:t>exponential</a:t>
            </a:r>
            <a:r>
              <a:rPr lang="en-US" altLang="he-IL" sz="2000" dirty="0"/>
              <a:t> in the input length.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A2</a:t>
            </a:r>
            <a:r>
              <a:rPr lang="en-US" altLang="he-IL" sz="2000" dirty="0"/>
              <a:t>: Suffices to go only for p=2,3,4…√N and try to divide N by 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This takes ≈ √N≈3.162</a:t>
            </a:r>
            <a:r>
              <a:rPr lang="en-US" altLang="he-IL" sz="2000" baseline="30000" dirty="0"/>
              <a:t>n</a:t>
            </a:r>
            <a:r>
              <a:rPr lang="en-US" altLang="he-IL" sz="2000" dirty="0"/>
              <a:t> operations. Still </a:t>
            </a:r>
            <a:r>
              <a:rPr lang="en-US" altLang="he-IL" sz="2000" dirty="0">
                <a:solidFill>
                  <a:srgbClr val="FF0000"/>
                </a:solidFill>
              </a:rPr>
              <a:t>exponential</a:t>
            </a:r>
            <a:r>
              <a:rPr lang="en-US" altLang="he-IL" sz="2000" dirty="0"/>
              <a:t> in the input length.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Fact</a:t>
            </a:r>
            <a:r>
              <a:rPr lang="en-US" altLang="he-IL" sz="2000" dirty="0"/>
              <a:t>: Can be solved in time 2</a:t>
            </a:r>
            <a:r>
              <a:rPr lang="en-US" altLang="he-IL" sz="2000" baseline="30000" dirty="0"/>
              <a:t>O(∛n)</a:t>
            </a:r>
            <a:r>
              <a:rPr lang="en-US" altLang="he-IL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11407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Primality testing</a:t>
            </a:r>
            <a:r>
              <a:rPr lang="en-US" altLang="he-IL" sz="2000" dirty="0"/>
              <a:t>: Design an algorithm that gets a number N with n digits, and decides if N is prime.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Q: What is the running time of the algorithm?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Naively looks similar to the factoring problem from the previous slide.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A</a:t>
            </a:r>
            <a:r>
              <a:rPr lang="en-US" altLang="he-IL" sz="2000" dirty="0"/>
              <a:t>: Can be done in polynomial time (in the length of the input)</a:t>
            </a:r>
            <a:br>
              <a:rPr lang="en-US" altLang="he-IL" sz="2000" dirty="0"/>
            </a:br>
            <a:r>
              <a:rPr lang="en-US" altLang="he-IL" sz="2000" dirty="0"/>
              <a:t>i.e., poly(n) = poly log(N)</a:t>
            </a:r>
          </a:p>
        </p:txBody>
      </p:sp>
    </p:spTree>
    <p:extLst>
      <p:ext uri="{BB962C8B-B14F-4D97-AF65-F5344CB8AC3E}">
        <p14:creationId xmlns:p14="http://schemas.microsoft.com/office/powerpoint/2010/main" val="1369325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Big-O notation</a:t>
            </a:r>
          </a:p>
        </p:txBody>
      </p:sp>
    </p:spTree>
    <p:extLst>
      <p:ext uri="{BB962C8B-B14F-4D97-AF65-F5344CB8AC3E}">
        <p14:creationId xmlns:p14="http://schemas.microsoft.com/office/powerpoint/2010/main" val="1271753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use </a:t>
            </a:r>
            <a:r>
              <a:rPr lang="en-US" altLang="he-IL" sz="2000" u="sng" dirty="0"/>
              <a:t>Big-O notation</a:t>
            </a:r>
            <a:r>
              <a:rPr lang="en-US" altLang="he-IL" sz="2000" dirty="0"/>
              <a:t> to express the amount of resources used by algorithms:</a:t>
            </a:r>
          </a:p>
          <a:p>
            <a:pPr marL="1485900" lvl="2" indent="-342900">
              <a:buFont typeface="Arial" panose="020B0604020202020204" pitchFamily="34" charset="0"/>
              <a:buChar char="•"/>
            </a:pPr>
            <a:r>
              <a:rPr lang="en-US" altLang="he-IL" u="sng" dirty="0"/>
              <a:t>time complexity</a:t>
            </a:r>
            <a:r>
              <a:rPr lang="en-US" altLang="he-IL" dirty="0"/>
              <a:t> (running time)</a:t>
            </a:r>
          </a:p>
          <a:p>
            <a:pPr marL="1485900" lvl="2" indent="-342900">
              <a:buFont typeface="Arial" panose="020B0604020202020204" pitchFamily="34" charset="0"/>
              <a:buChar char="•"/>
            </a:pPr>
            <a:r>
              <a:rPr lang="en-US" altLang="he-IL" u="sng" dirty="0"/>
              <a:t>space complexity</a:t>
            </a:r>
            <a:r>
              <a:rPr lang="en-US" altLang="he-IL" dirty="0"/>
              <a:t> (used memory).</a:t>
            </a:r>
            <a:br>
              <a:rPr lang="en-US" altLang="he-IL" dirty="0"/>
            </a:br>
            <a:endParaRPr lang="en-US" altLang="he-I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Denote by </a:t>
            </a: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f(N)</a:t>
            </a:r>
            <a:r>
              <a:rPr lang="en-US" altLang="he-IL" sz="2000" dirty="0"/>
              <a:t> the running time of a program for inputs of size </a:t>
            </a: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N</a:t>
            </a:r>
            <a:r>
              <a:rPr lang="en-US" altLang="he-IL" sz="2000" dirty="0"/>
              <a:t>.</a:t>
            </a:r>
            <a:br>
              <a:rPr lang="en-US" altLang="he-IL" sz="2000" dirty="0"/>
            </a:br>
            <a:r>
              <a:rPr lang="en-US" altLang="he-IL" sz="2000" dirty="0"/>
              <a:t>Examples: </a:t>
            </a:r>
          </a:p>
          <a:p>
            <a:pPr>
              <a:spcAft>
                <a:spcPts val="0"/>
              </a:spcAft>
            </a:pP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	f(N)  = 1.5N</a:t>
            </a:r>
            <a:r>
              <a:rPr lang="en-US" altLang="he-IL" sz="2000" baseline="30000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 + 4N+ 3</a:t>
            </a:r>
          </a:p>
          <a:p>
            <a:pPr>
              <a:spcAft>
                <a:spcPts val="0"/>
              </a:spcAft>
            </a:pP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	f(N)  = 2N</a:t>
            </a:r>
            <a:r>
              <a:rPr lang="en-US" altLang="he-IL" sz="2000" baseline="30000" dirty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 + 10N</a:t>
            </a:r>
            <a:r>
              <a:rPr lang="en-US" altLang="he-IL" sz="2000" baseline="30000" dirty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 + 4N</a:t>
            </a:r>
            <a:r>
              <a:rPr lang="en-US" altLang="he-IL" sz="2000" baseline="30000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 + 900 log(N) + 3000</a:t>
            </a:r>
          </a:p>
          <a:p>
            <a:pPr>
              <a:spcAft>
                <a:spcPts val="0"/>
              </a:spcAft>
            </a:pP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	f(N) = 2N – 100 (for N&gt;10)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 big-O notation will be the </a:t>
            </a:r>
            <a:r>
              <a:rPr lang="en-US" altLang="he-IL" sz="2000" i="1" dirty="0"/>
              <a:t>fastest increasing term</a:t>
            </a:r>
            <a:r>
              <a:rPr lang="en-US" altLang="he-IL" sz="2000" dirty="0"/>
              <a:t> for large inputs.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Example: if f(N)  = 2N</a:t>
            </a:r>
            <a:r>
              <a:rPr lang="en-US" altLang="he-IL" sz="2000" baseline="30000" dirty="0"/>
              <a:t>4</a:t>
            </a:r>
            <a:r>
              <a:rPr lang="en-US" altLang="he-IL" sz="2000" dirty="0"/>
              <a:t> + 10N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 + 4N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 + 900 log(N) + 3</a:t>
            </a:r>
            <a:br>
              <a:rPr lang="en-US" altLang="he-IL" sz="2000" dirty="0"/>
            </a:br>
            <a:r>
              <a:rPr lang="en-US" altLang="he-IL" sz="2000" dirty="0"/>
              <a:t>we will say that the time complexity is O(N</a:t>
            </a:r>
            <a:r>
              <a:rPr lang="en-US" altLang="he-IL" sz="2000" baseline="30000" dirty="0"/>
              <a:t>4</a:t>
            </a:r>
            <a:r>
              <a:rPr lang="en-US" altLang="he-IL" sz="2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468888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104775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dirty="0"/>
              <a:t>Q: Why are we ignoring low order terms?</a:t>
            </a:r>
          </a:p>
          <a:p>
            <a:pPr marL="104775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dirty="0"/>
              <a:t>A: Because they become negligible as </a:t>
            </a:r>
            <a:r>
              <a:rPr lang="de-DE" altLang="en-US" sz="2000" dirty="0">
                <a:solidFill>
                  <a:srgbClr val="000066"/>
                </a:solidFill>
              </a:rPr>
              <a:t>N</a:t>
            </a:r>
            <a:r>
              <a:rPr lang="de-DE" altLang="en-US" sz="2000" dirty="0"/>
              <a:t> grows</a:t>
            </a:r>
          </a:p>
          <a:p>
            <a:pPr marL="104775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u="sng" dirty="0"/>
              <a:t>Example</a:t>
            </a:r>
            <a:r>
              <a:rPr lang="de-DE" altLang="en-US" sz="2000" dirty="0"/>
              <a:t>: </a:t>
            </a:r>
            <a:r>
              <a:rPr lang="de-DE" altLang="en-US" sz="2000" i="1" dirty="0">
                <a:solidFill>
                  <a:srgbClr val="000066"/>
                </a:solidFill>
              </a:rPr>
              <a:t>f(N) = 4</a:t>
            </a:r>
            <a:r>
              <a:rPr lang="en-US" altLang="en-US" sz="2000" i="1" dirty="0">
                <a:solidFill>
                  <a:srgbClr val="000066"/>
                </a:solidFill>
              </a:rPr>
              <a:t>N</a:t>
            </a:r>
            <a:r>
              <a:rPr lang="en-US" altLang="en-US" sz="20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000" i="1" dirty="0">
                <a:solidFill>
                  <a:srgbClr val="000066"/>
                </a:solidFill>
              </a:rPr>
              <a:t> + 100</a:t>
            </a:r>
            <a:r>
              <a:rPr lang="en-US" altLang="en-US" sz="2000" i="1" dirty="0">
                <a:solidFill>
                  <a:srgbClr val="000066"/>
                </a:solidFill>
              </a:rPr>
              <a:t>N</a:t>
            </a:r>
            <a:r>
              <a:rPr lang="en-US" altLang="en-US" sz="20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000" i="1" dirty="0">
                <a:solidFill>
                  <a:srgbClr val="000066"/>
                </a:solidFill>
              </a:rPr>
              <a:t> + 9000</a:t>
            </a:r>
            <a:r>
              <a:rPr lang="en-US" altLang="en-US" sz="2000" i="1" dirty="0">
                <a:solidFill>
                  <a:srgbClr val="000066"/>
                </a:solidFill>
              </a:rPr>
              <a:t>N</a:t>
            </a:r>
            <a:r>
              <a:rPr lang="en-US" altLang="en-US" sz="20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000" i="1" dirty="0">
                <a:solidFill>
                  <a:srgbClr val="000066"/>
                </a:solidFill>
              </a:rPr>
              <a:t> + N</a:t>
            </a:r>
          </a:p>
          <a:p>
            <a:pPr marL="644525" indent="-52705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000" dirty="0">
              <a:solidFill>
                <a:srgbClr val="000066"/>
              </a:solidFill>
            </a:endParaRPr>
          </a:p>
        </p:txBody>
      </p:sp>
      <p:graphicFrame>
        <p:nvGraphicFramePr>
          <p:cNvPr id="4" name="Group 3">
            <a:extLst>
              <a:ext uri="{FF2B5EF4-FFF2-40B4-BE49-F238E27FC236}">
                <a16:creationId xmlns:a16="http://schemas.microsoft.com/office/drawing/2014/main" id="{ECFD403B-F986-47E4-B5C9-EE116DD63A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047256"/>
              </p:ext>
            </p:extLst>
          </p:nvPr>
        </p:nvGraphicFramePr>
        <p:xfrm>
          <a:off x="1551781" y="3409181"/>
          <a:ext cx="6797675" cy="3496504"/>
        </p:xfrm>
        <a:graphic>
          <a:graphicData uri="http://schemas.openxmlformats.org/drawingml/2006/table">
            <a:tbl>
              <a:tblPr/>
              <a:tblGrid>
                <a:gridCol w="1323975">
                  <a:extLst>
                    <a:ext uri="{9D8B030D-6E8A-4147-A177-3AD203B41FA5}">
                      <a16:colId xmlns:a16="http://schemas.microsoft.com/office/drawing/2014/main" val="1711434926"/>
                    </a:ext>
                  </a:extLst>
                </a:gridCol>
                <a:gridCol w="1365250">
                  <a:extLst>
                    <a:ext uri="{9D8B030D-6E8A-4147-A177-3AD203B41FA5}">
                      <a16:colId xmlns:a16="http://schemas.microsoft.com/office/drawing/2014/main" val="537012309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3579728159"/>
                    </a:ext>
                  </a:extLst>
                </a:gridCol>
                <a:gridCol w="1238250">
                  <a:extLst>
                    <a:ext uri="{9D8B030D-6E8A-4147-A177-3AD203B41FA5}">
                      <a16:colId xmlns:a16="http://schemas.microsoft.com/office/drawing/2014/main" val="231795817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445135142"/>
                    </a:ext>
                  </a:extLst>
                </a:gridCol>
              </a:tblGrid>
              <a:tr h="708346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5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000" marR="90000" marT="602568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9000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</a:t>
                      </a: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 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728134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667828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26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19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190620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388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Q</a:t>
            </a:r>
            <a:r>
              <a:rPr lang="en-US" altLang="he-IL" sz="2000" dirty="0"/>
              <a:t>: Why are we ignoring multiplicative constants?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A</a:t>
            </a:r>
            <a:r>
              <a:rPr lang="en-US" altLang="he-IL" sz="2000" dirty="0"/>
              <a:t>: Because if we buy a computer that runs twice as fast or a computer with 4 cores, then the running time decreases accordingly.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But it will not change the order of magnitude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In practice constants do matter!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In theory we ignore them.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630659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endParaRPr lang="en-US" altLang="he-IL" sz="2000" dirty="0"/>
          </a:p>
          <a:p>
            <a:br>
              <a:rPr lang="en-US" altLang="he-IL" sz="2000" dirty="0"/>
            </a:b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Equivalently: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A43C71-9679-4877-9A5F-9C01360510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9591" y="4082291"/>
            <a:ext cx="6720814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</a:t>
            </a:r>
            <a:r>
              <a:rPr lang="de-DE" altLang="en-US" sz="2200" i="1" noProof="0" dirty="0">
                <a:solidFill>
                  <a:srgbClr val="002060"/>
                </a:solidFill>
              </a:rPr>
              <a:t>&lt;</a:t>
            </a:r>
            <a:r>
              <a:rPr lang="de-DE" altLang="en-US" sz="2200" i="1" dirty="0">
                <a:solidFill>
                  <a:srgbClr val="002060"/>
                </a:solidFill>
              </a:rPr>
              <a:t>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579D4C-61E6-4705-B456-18F03AC48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1036" y="5109457"/>
            <a:ext cx="5393820" cy="6886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algn="ctr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     </a:t>
            </a:r>
            <a:r>
              <a:rPr kumimoji="0" lang="de-DE" altLang="en-US" sz="2200" b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lim sup</a:t>
            </a:r>
            <a:r>
              <a:rPr kumimoji="0" lang="de-DE" altLang="en-US" sz="2200" b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N</a:t>
            </a:r>
            <a:r>
              <a:rPr lang="de-DE" altLang="en-US" sz="22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de-DE" alt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altLang="en-US" sz="2200" dirty="0">
                <a:solidFill>
                  <a:srgbClr val="002060"/>
                </a:solidFill>
              </a:rPr>
              <a:t>f(N)/g(N) &lt; ∞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CB6BE6-A437-4DB6-9D5A-00DE9440E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143" y="2366456"/>
            <a:ext cx="8410337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en-US" altLang="en-US" sz="2200" i="1" dirty="0">
                <a:solidFill>
                  <a:srgbClr val="002060"/>
                </a:solidFill>
              </a:rPr>
              <a:t>We say that f = O(g) if there exists a large constant </a:t>
            </a:r>
            <a:r>
              <a:rPr lang="en-US" altLang="en-US" sz="2200" i="1" dirty="0">
                <a:solidFill>
                  <a:srgbClr val="FF0000"/>
                </a:solidFill>
              </a:rPr>
              <a:t>C</a:t>
            </a:r>
            <a:r>
              <a:rPr lang="en-US" altLang="en-US" sz="2200" i="1" dirty="0">
                <a:solidFill>
                  <a:srgbClr val="002060"/>
                </a:solidFill>
              </a:rPr>
              <a:t> 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(e.g. </a:t>
            </a:r>
            <a:r>
              <a:rPr lang="en-US" altLang="en-US" sz="2200" i="1" dirty="0">
                <a:solidFill>
                  <a:srgbClr val="FF0000"/>
                </a:solidFill>
              </a:rPr>
              <a:t>C = 1000</a:t>
            </a:r>
            <a:r>
              <a:rPr lang="en-US" altLang="en-US" sz="2200" i="1" dirty="0">
                <a:solidFill>
                  <a:srgbClr val="002060"/>
                </a:solidFill>
              </a:rPr>
              <a:t>) such that f(N) &lt; </a:t>
            </a:r>
            <a:r>
              <a:rPr lang="en-US" altLang="en-US" sz="2200" i="1" dirty="0">
                <a:solidFill>
                  <a:srgbClr val="FF0000"/>
                </a:solidFill>
              </a:rPr>
              <a:t>C</a:t>
            </a:r>
            <a:r>
              <a:rPr lang="en-US" altLang="en-US" sz="2200" i="1" dirty="0">
                <a:solidFill>
                  <a:srgbClr val="002060"/>
                </a:solidFill>
              </a:rPr>
              <a:t>*g(N) for all sufficiently large N.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526B76-E093-4065-BFE2-ACC7EC69E5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1035" y="5995163"/>
            <a:ext cx="5709423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algn="ctr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It is possible that  </a:t>
            </a:r>
            <a:r>
              <a:rPr kumimoji="0" lang="de-DE" altLang="en-US" sz="2200" b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lim sup</a:t>
            </a:r>
            <a:r>
              <a:rPr kumimoji="0" lang="de-DE" altLang="en-US" sz="2200" b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N</a:t>
            </a:r>
            <a:r>
              <a:rPr lang="de-DE" altLang="en-US" sz="22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de-DE" alt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altLang="en-US" sz="2200" dirty="0">
                <a:solidFill>
                  <a:srgbClr val="002060"/>
                </a:solidFill>
              </a:rPr>
              <a:t>f(N)/g(N) = 0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62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say that f = O(g) if there exists a large enough constant </a:t>
            </a:r>
            <a:r>
              <a:rPr lang="en-US" altLang="he-IL" sz="2000" dirty="0">
                <a:solidFill>
                  <a:srgbClr val="FF0000"/>
                </a:solidFill>
              </a:rPr>
              <a:t>C</a:t>
            </a:r>
            <a:r>
              <a:rPr lang="en-US" altLang="he-IL" sz="2000" dirty="0"/>
              <a:t> </a:t>
            </a:r>
            <a:br>
              <a:rPr lang="en-US" altLang="he-IL" sz="2000" dirty="0"/>
            </a:br>
            <a:r>
              <a:rPr lang="en-US" altLang="he-IL" sz="2000" dirty="0"/>
              <a:t>(e.g. </a:t>
            </a:r>
            <a:r>
              <a:rPr lang="en-US" altLang="he-IL" sz="2000" dirty="0">
                <a:solidFill>
                  <a:srgbClr val="FF0000"/>
                </a:solidFill>
              </a:rPr>
              <a:t>C = 1000</a:t>
            </a:r>
            <a:r>
              <a:rPr lang="en-US" altLang="he-IL" sz="2000" dirty="0"/>
              <a:t>) such that f(N) &lt; </a:t>
            </a:r>
            <a:r>
              <a:rPr lang="en-US" altLang="he-IL" sz="2000" dirty="0">
                <a:solidFill>
                  <a:srgbClr val="FF0000"/>
                </a:solidFill>
              </a:rPr>
              <a:t>C</a:t>
            </a:r>
            <a:r>
              <a:rPr lang="en-US" altLang="he-IL" sz="2000" dirty="0"/>
              <a:t>*g(N) for all sufficiently large 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Example1</a:t>
            </a:r>
            <a:r>
              <a:rPr lang="en-US" altLang="he-IL" sz="2000" dirty="0"/>
              <a:t>: f(N)  = 5N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 + 4N + 3. Want to show f = O(N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</a:p>
          <a:p>
            <a:r>
              <a:rPr lang="en-US" altLang="he-IL" sz="2000" dirty="0"/>
              <a:t>	Let C=12.</a:t>
            </a:r>
          </a:p>
          <a:p>
            <a:r>
              <a:rPr lang="en-US" altLang="he-IL" sz="2000" dirty="0"/>
              <a:t>	Then f(N) = 5N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 + 4N + 3</a:t>
            </a:r>
          </a:p>
          <a:p>
            <a:r>
              <a:rPr lang="en-US" altLang="he-IL" sz="2000" dirty="0"/>
              <a:t>	&lt; 5N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+4N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+3N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		[for N&gt;2]</a:t>
            </a:r>
          </a:p>
          <a:p>
            <a:r>
              <a:rPr lang="en-US" altLang="he-IL" sz="2000" baseline="30000" dirty="0"/>
              <a:t>	</a:t>
            </a:r>
            <a:r>
              <a:rPr lang="en-US" altLang="he-IL" sz="2000" dirty="0"/>
              <a:t>= 12N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 = CN</a:t>
            </a:r>
            <a:r>
              <a:rPr lang="en-US" altLang="he-IL" sz="2000" baseline="30000" dirty="0"/>
              <a:t>2</a:t>
            </a:r>
          </a:p>
          <a:p>
            <a:r>
              <a:rPr lang="en-US" altLang="he-IL" sz="2000" dirty="0"/>
              <a:t>	Therefore f = O(N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23674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say that f = O(g) if there exists a large enough constant </a:t>
            </a:r>
            <a:r>
              <a:rPr lang="en-US" altLang="he-IL" sz="2000" dirty="0">
                <a:solidFill>
                  <a:srgbClr val="FF0000"/>
                </a:solidFill>
              </a:rPr>
              <a:t>C</a:t>
            </a:r>
            <a:r>
              <a:rPr lang="en-US" altLang="he-IL" sz="2000" dirty="0"/>
              <a:t> </a:t>
            </a:r>
            <a:br>
              <a:rPr lang="en-US" altLang="he-IL" sz="2000" dirty="0"/>
            </a:br>
            <a:r>
              <a:rPr lang="en-US" altLang="he-IL" sz="2000" dirty="0"/>
              <a:t>(e.g. </a:t>
            </a:r>
            <a:r>
              <a:rPr lang="en-US" altLang="he-IL" sz="2000" dirty="0">
                <a:solidFill>
                  <a:srgbClr val="FF0000"/>
                </a:solidFill>
              </a:rPr>
              <a:t>C = 1000</a:t>
            </a:r>
            <a:r>
              <a:rPr lang="en-US" altLang="he-IL" sz="2000" dirty="0"/>
              <a:t>) such that f(N) &lt; </a:t>
            </a:r>
            <a:r>
              <a:rPr lang="en-US" altLang="he-IL" sz="2000" dirty="0">
                <a:solidFill>
                  <a:srgbClr val="FF0000"/>
                </a:solidFill>
              </a:rPr>
              <a:t>C</a:t>
            </a:r>
            <a:r>
              <a:rPr lang="en-US" altLang="he-IL" sz="2000" dirty="0"/>
              <a:t>*g(N) for all sufficiently large 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Example1’</a:t>
            </a:r>
            <a:r>
              <a:rPr lang="en-US" altLang="he-IL" sz="2000" dirty="0"/>
              <a:t>: f(N)  = 5N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 + 4N + 3. Want to show f = O(</a:t>
            </a:r>
            <a:r>
              <a:rPr lang="en-US" altLang="he-IL" sz="2000" dirty="0">
                <a:solidFill>
                  <a:srgbClr val="FF0000"/>
                </a:solidFill>
              </a:rPr>
              <a:t>N</a:t>
            </a:r>
            <a:r>
              <a:rPr lang="en-US" altLang="he-IL" sz="2000" baseline="30000" dirty="0">
                <a:solidFill>
                  <a:srgbClr val="FF0000"/>
                </a:solidFill>
              </a:rPr>
              <a:t>3</a:t>
            </a:r>
            <a:r>
              <a:rPr lang="en-US" altLang="he-IL" sz="2000" dirty="0"/>
              <a:t>)</a:t>
            </a:r>
          </a:p>
          <a:p>
            <a:r>
              <a:rPr lang="en-US" altLang="he-IL" sz="2000" dirty="0"/>
              <a:t>	Let C=12.</a:t>
            </a:r>
          </a:p>
          <a:p>
            <a:r>
              <a:rPr lang="en-US" altLang="he-IL" sz="2000" dirty="0"/>
              <a:t>	Then f(N) = 5N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 + 4N + 3</a:t>
            </a:r>
          </a:p>
          <a:p>
            <a:r>
              <a:rPr lang="en-US" altLang="he-IL" sz="2000" dirty="0"/>
              <a:t>	&lt; 5N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+4N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+3N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		[for N&gt;2]</a:t>
            </a:r>
          </a:p>
          <a:p>
            <a:r>
              <a:rPr lang="en-US" altLang="he-IL" sz="2000" baseline="30000" dirty="0"/>
              <a:t>	</a:t>
            </a:r>
            <a:r>
              <a:rPr lang="en-US" altLang="he-IL" sz="2000" dirty="0"/>
              <a:t>= 12N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 = CN</a:t>
            </a:r>
            <a:r>
              <a:rPr lang="en-US" altLang="he-IL" sz="2000" baseline="30000" dirty="0"/>
              <a:t>3</a:t>
            </a:r>
          </a:p>
          <a:p>
            <a:r>
              <a:rPr lang="en-US" altLang="he-IL" sz="2000" dirty="0"/>
              <a:t>	Therefore f = O(N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468268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Common orders of magnitude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47675" indent="-342900">
              <a:lnSpc>
                <a:spcPct val="95000"/>
              </a:lnSpc>
              <a:buSzPct val="100000"/>
              <a:buFont typeface="Arial" panose="020B0604020202020204" pitchFamily="34" charset="0"/>
              <a:buChar char="•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N</a:t>
            </a:r>
            <a:r>
              <a:rPr lang="en-US" altLang="en-US" sz="2000" baseline="30000" dirty="0"/>
              <a:t>2</a:t>
            </a:r>
            <a:r>
              <a:rPr lang="en-US" altLang="en-US" sz="2000" dirty="0"/>
              <a:t> =O(N</a:t>
            </a:r>
            <a:r>
              <a:rPr lang="en-US" altLang="en-US" sz="2000" baseline="30000" dirty="0"/>
              <a:t>a</a:t>
            </a:r>
            <a:r>
              <a:rPr lang="en-US" altLang="en-US" sz="2000" dirty="0"/>
              <a:t>) for all a≥2. More generally poly(N)</a:t>
            </a:r>
          </a:p>
          <a:p>
            <a:pPr marL="447675" indent="-342900">
              <a:lnSpc>
                <a:spcPct val="95000"/>
              </a:lnSpc>
              <a:buSzPct val="100000"/>
              <a:buFont typeface="Arial" panose="020B0604020202020204" pitchFamily="34" charset="0"/>
              <a:buChar char="•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log(N) is smaller than any power of N for all large enough N:</a:t>
            </a:r>
            <a:br>
              <a:rPr lang="en-US" altLang="en-US" sz="2000" dirty="0"/>
            </a:br>
            <a:br>
              <a:rPr lang="en-US" altLang="en-US" sz="2000" dirty="0"/>
            </a:br>
            <a:r>
              <a:rPr lang="en-US" altLang="en-US" sz="2000" dirty="0"/>
              <a:t>			That is, log(N) = O(N</a:t>
            </a:r>
            <a:r>
              <a:rPr lang="en-US" altLang="en-US" sz="2000" baseline="30000" dirty="0"/>
              <a:t>0.1</a:t>
            </a:r>
            <a:r>
              <a:rPr lang="en-US" altLang="en-US" sz="2000" dirty="0"/>
              <a:t>).</a:t>
            </a:r>
            <a:br>
              <a:rPr lang="en-US" altLang="en-US" sz="2000" dirty="0"/>
            </a:br>
            <a:r>
              <a:rPr lang="en-US" altLang="en-US" sz="2000" dirty="0"/>
              <a:t>			Equivalently log</a:t>
            </a:r>
            <a:r>
              <a:rPr lang="en-US" altLang="en-US" sz="2000" baseline="30000" dirty="0"/>
              <a:t>10</a:t>
            </a:r>
            <a:r>
              <a:rPr lang="en-US" altLang="en-US" sz="2000" dirty="0"/>
              <a:t>(N) = O(N)</a:t>
            </a:r>
            <a:br>
              <a:rPr lang="en-US" altLang="en-US" sz="2000" dirty="0"/>
            </a:br>
            <a:endParaRPr lang="en-US" altLang="en-US" sz="2000" dirty="0"/>
          </a:p>
          <a:p>
            <a:pPr marL="447675" indent="-342900">
              <a:lnSpc>
                <a:spcPct val="95000"/>
              </a:lnSpc>
              <a:buSzPct val="100000"/>
              <a:buFont typeface="Arial" panose="020B0604020202020204" pitchFamily="34" charset="0"/>
              <a:buChar char="•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log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(N) = log</a:t>
            </a:r>
            <a:r>
              <a:rPr lang="en-US" altLang="en-US" sz="2000" baseline="-25000" dirty="0"/>
              <a:t>10</a:t>
            </a:r>
            <a:r>
              <a:rPr lang="en-US" altLang="en-US" sz="2000" dirty="0"/>
              <a:t>(N) * log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(10) &lt; 4 log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(N)</a:t>
            </a:r>
            <a:br>
              <a:rPr lang="en-US" altLang="en-US" sz="2000" dirty="0"/>
            </a:br>
            <a:endParaRPr lang="en-US" altLang="en-US" sz="2000" dirty="0"/>
          </a:p>
          <a:p>
            <a:pPr marL="447675" indent="-342900">
              <a:lnSpc>
                <a:spcPct val="95000"/>
              </a:lnSpc>
              <a:buSzPct val="100000"/>
              <a:buFont typeface="Arial" panose="020B0604020202020204" pitchFamily="34" charset="0"/>
              <a:buChar char="•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If f = O(g) and g = O(h), then f = O(h) // prove it formally</a:t>
            </a:r>
            <a:br>
              <a:rPr lang="en-US" altLang="en-US" sz="2000" dirty="0"/>
            </a:br>
            <a:endParaRPr lang="en-US" altLang="en-US" sz="2000" dirty="0"/>
          </a:p>
          <a:p>
            <a:pPr marL="447675" indent="-342900">
              <a:lnSpc>
                <a:spcPct val="95000"/>
              </a:lnSpc>
              <a:buSzPct val="100000"/>
              <a:buFont typeface="Arial" panose="020B0604020202020204" pitchFamily="34" charset="0"/>
              <a:buChar char="•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If f</a:t>
            </a:r>
            <a:r>
              <a:rPr lang="en-US" altLang="en-US" sz="2000" baseline="-25000" dirty="0"/>
              <a:t>1</a:t>
            </a:r>
            <a:r>
              <a:rPr lang="en-US" altLang="en-US" sz="2000" dirty="0"/>
              <a:t> = O(g) and f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 = O(g), then f</a:t>
            </a:r>
            <a:r>
              <a:rPr lang="en-US" altLang="en-US" sz="2000" baseline="-25000" dirty="0"/>
              <a:t>1</a:t>
            </a:r>
            <a:r>
              <a:rPr lang="en-US" altLang="en-US" sz="2000" dirty="0"/>
              <a:t>+f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 = O(g) // prove it formally</a:t>
            </a:r>
            <a:br>
              <a:rPr lang="en-US" altLang="en-US" sz="2000" dirty="0"/>
            </a:br>
            <a:endParaRPr lang="en-US" altLang="en-US" sz="2000" dirty="0"/>
          </a:p>
          <a:p>
            <a:pPr marL="447675" indent="-342900">
              <a:lnSpc>
                <a:spcPct val="95000"/>
              </a:lnSpc>
              <a:buSzPct val="100000"/>
              <a:buFont typeface="Arial" panose="020B0604020202020204" pitchFamily="34" charset="0"/>
              <a:buChar char="•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 err="1"/>
              <a:t>f+g</a:t>
            </a:r>
            <a:r>
              <a:rPr lang="en-US" altLang="en-US" sz="2000" dirty="0"/>
              <a:t> &lt;= 2max(</a:t>
            </a:r>
            <a:r>
              <a:rPr lang="en-US" altLang="en-US" sz="2000" dirty="0" err="1"/>
              <a:t>f,g</a:t>
            </a:r>
            <a:r>
              <a:rPr lang="en-US" altLang="en-US" sz="2000" dirty="0"/>
              <a:t>) = O(max(</a:t>
            </a:r>
            <a:r>
              <a:rPr lang="en-US" altLang="en-US" sz="2000" dirty="0" err="1"/>
              <a:t>f,g</a:t>
            </a:r>
            <a:r>
              <a:rPr lang="en-US" altLang="en-US" sz="2000" dirty="0"/>
              <a:t>)) // prove it formally</a:t>
            </a:r>
          </a:p>
          <a:p>
            <a:pPr marL="104775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E7C17D-CF54-4D3B-9E21-EF6B3A37E8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0215" y="3145990"/>
            <a:ext cx="4371278" cy="126769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algn="ctr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That is why we write O(log(N)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without specifying the base of log</a:t>
            </a:r>
          </a:p>
        </p:txBody>
      </p:sp>
    </p:spTree>
    <p:extLst>
      <p:ext uri="{BB962C8B-B14F-4D97-AF65-F5344CB8AC3E}">
        <p14:creationId xmlns:p14="http://schemas.microsoft.com/office/powerpoint/2010/main" val="225958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4985</TotalTime>
  <Words>1949</Words>
  <Application>Microsoft Office PowerPoint</Application>
  <PresentationFormat>Custom</PresentationFormat>
  <Paragraphs>181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Albany</vt:lpstr>
      <vt:lpstr>Arial</vt:lpstr>
      <vt:lpstr>Arial Narrow</vt:lpstr>
      <vt:lpstr>Calibri</vt:lpstr>
      <vt:lpstr>Times New Roman</vt:lpstr>
      <vt:lpstr>water</vt:lpstr>
      <vt:lpstr>lyt blackandwhite</vt:lpstr>
      <vt:lpstr>PowerPoint Presentation</vt:lpstr>
      <vt:lpstr>PowerPoint Presentation</vt:lpstr>
      <vt:lpstr>Big-O notation</vt:lpstr>
      <vt:lpstr>Big-O notation</vt:lpstr>
      <vt:lpstr>Big-O notation</vt:lpstr>
      <vt:lpstr>Big-O notation – Formal definition</vt:lpstr>
      <vt:lpstr>Big-O notation – Formal definition</vt:lpstr>
      <vt:lpstr>Big-O notation – Formal definition</vt:lpstr>
      <vt:lpstr>Common orders of magnitude</vt:lpstr>
      <vt:lpstr>Big-Θ notation – Formal definition</vt:lpstr>
      <vt:lpstr>Big-Θ notation – Formal definition</vt:lpstr>
      <vt:lpstr>Big-Θ notation – Formal definition</vt:lpstr>
      <vt:lpstr>Big-Θ notation – Formal definition</vt:lpstr>
      <vt:lpstr>Big-Θ notation – Formal definition</vt:lpstr>
      <vt:lpstr>Big-Ω notation – Formal definition</vt:lpstr>
      <vt:lpstr>Big-O notation – simple examples</vt:lpstr>
      <vt:lpstr>Big-O notation – more examples</vt:lpstr>
      <vt:lpstr>Big-O notation – more examples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1556</cp:revision>
  <dcterms:created xsi:type="dcterms:W3CDTF">2017-07-19T12:15:02Z</dcterms:created>
  <dcterms:modified xsi:type="dcterms:W3CDTF">2021-02-03T20:26:58Z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