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22"/>
  </p:notesMasterIdLst>
  <p:handoutMasterIdLst>
    <p:handoutMasterId r:id="rId23"/>
  </p:handoutMasterIdLst>
  <p:sldIdLst>
    <p:sldId id="256" r:id="rId3"/>
    <p:sldId id="604" r:id="rId4"/>
    <p:sldId id="589" r:id="rId5"/>
    <p:sldId id="603" r:id="rId6"/>
    <p:sldId id="590" r:id="rId7"/>
    <p:sldId id="591" r:id="rId8"/>
    <p:sldId id="595" r:id="rId9"/>
    <p:sldId id="597" r:id="rId10"/>
    <p:sldId id="596" r:id="rId11"/>
    <p:sldId id="598" r:id="rId12"/>
    <p:sldId id="600" r:id="rId13"/>
    <p:sldId id="602" r:id="rId14"/>
    <p:sldId id="601" r:id="rId15"/>
    <p:sldId id="578" r:id="rId16"/>
    <p:sldId id="605" r:id="rId17"/>
    <p:sldId id="606" r:id="rId18"/>
    <p:sldId id="607" r:id="rId19"/>
    <p:sldId id="608" r:id="rId20"/>
    <p:sldId id="334" r:id="rId21"/>
  </p:sldIdLst>
  <p:sldSz cx="10080625" cy="7559675"/>
  <p:notesSz cx="7559675" cy="106918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AE64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53" d="100"/>
          <a:sy n="53" d="100"/>
        </p:scale>
        <p:origin x="1504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heme" Target="theme/theme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501" cy="534101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t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Date Placeholder 2"/>
          <p:cNvSpPr txBox="1">
            <a:spLocks noGrp="1"/>
          </p:cNvSpPr>
          <p:nvPr>
            <p:ph type="dt" sz="quarter" idx="1"/>
          </p:nvPr>
        </p:nvSpPr>
        <p:spPr>
          <a:xfrm>
            <a:off x="4279053" y="0"/>
            <a:ext cx="3280501" cy="534101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t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4" name="Footer Placeholder 3"/>
          <p:cNvSpPr txBox="1">
            <a:spLocks noGrp="1"/>
          </p:cNvSpPr>
          <p:nvPr>
            <p:ph type="ftr" sz="quarter" idx="2"/>
          </p:nvPr>
        </p:nvSpPr>
        <p:spPr>
          <a:xfrm>
            <a:off x="0" y="10157658"/>
            <a:ext cx="3280501" cy="534101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b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5" name="Slide Number Placeholder 4"/>
          <p:cNvSpPr txBox="1">
            <a:spLocks noGrp="1"/>
          </p:cNvSpPr>
          <p:nvPr>
            <p:ph type="sldNum" sz="quarter" idx="3"/>
          </p:nvPr>
        </p:nvSpPr>
        <p:spPr>
          <a:xfrm>
            <a:off x="4279053" y="10157658"/>
            <a:ext cx="3280501" cy="534101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b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310527505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>
          <a:xfrm>
            <a:off x="1107000" y="812517"/>
            <a:ext cx="5345280" cy="4008958"/>
          </a:xfrm>
          <a:prstGeom prst="rect">
            <a:avLst/>
          </a:prstGeom>
          <a:noFill/>
          <a:ln>
            <a:noFill/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3"/>
          </p:nvPr>
        </p:nvSpPr>
        <p:spPr>
          <a:xfrm>
            <a:off x="755998" y="5078522"/>
            <a:ext cx="6047640" cy="4811042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lvl="0"/>
            <a:endParaRPr lang="en-US"/>
          </a:p>
        </p:txBody>
      </p:sp>
      <p:sp>
        <p:nvSpPr>
          <p:cNvPr id="4" name="Header Placeholder 3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5" name="Date Placeholder 4"/>
          <p:cNvSpPr txBox="1">
            <a:spLocks noGrp="1"/>
          </p:cNvSpPr>
          <p:nvPr>
            <p:ph type="dt" idx="1"/>
          </p:nvPr>
        </p:nvSpPr>
        <p:spPr>
          <a:xfrm>
            <a:off x="4278962" y="0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4"/>
          </p:nvPr>
        </p:nvSpPr>
        <p:spPr>
          <a:xfrm>
            <a:off x="0" y="10157402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b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5"/>
          </p:nvPr>
        </p:nvSpPr>
        <p:spPr>
          <a:xfrm>
            <a:off x="4278962" y="10157402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b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53625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215999" marR="0" lvl="0" indent="-215999" defTabSz="914400" rtl="0" fontAlgn="auto" hangingPunct="0">
      <a:lnSpc>
        <a:spcPct val="100000"/>
      </a:lnSpc>
      <a:spcBef>
        <a:spcPts val="0"/>
      </a:spcBef>
      <a:spcAft>
        <a:spcPts val="0"/>
      </a:spcAft>
      <a:buNone/>
      <a:tabLst/>
      <a:defRPr lang="en-US" sz="2000" b="0" i="0" u="none" strike="noStrike" kern="1200" cap="none" spc="0" baseline="0">
        <a:solidFill>
          <a:srgbClr val="000000"/>
        </a:solidFill>
        <a:uFillTx/>
        <a:latin typeface="Arial" pitchFamily="18"/>
        <a:ea typeface="Arial Unicode MS" pitchFamily="2"/>
        <a:cs typeface="Tahoma" pitchFamily="2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755998" y="5078522"/>
            <a:ext cx="6047640" cy="4811399"/>
          </a:xfrm>
        </p:spPr>
        <p:txBody>
          <a:bodyPr>
            <a:sp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188650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947058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639175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282812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936470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84234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074638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847950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003588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936470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210207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299950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362558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52557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439057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557903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08161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ctrTitle"/>
          </p:nvPr>
        </p:nvSpPr>
        <p:spPr>
          <a:xfrm>
            <a:off x="1260472" y="1236661"/>
            <a:ext cx="7559673" cy="2632072"/>
          </a:xfrm>
        </p:spPr>
        <p:txBody>
          <a:bodyPr anchor="b"/>
          <a:lstStyle>
            <a:lvl1pPr>
              <a:defRPr sz="60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 txBox="1">
            <a:spLocks noGrp="1"/>
          </p:cNvSpPr>
          <p:nvPr>
            <p:ph type="subTitle" idx="1"/>
          </p:nvPr>
        </p:nvSpPr>
        <p:spPr>
          <a:xfrm>
            <a:off x="1260472" y="3970333"/>
            <a:ext cx="7559673" cy="1825627"/>
          </a:xfrm>
        </p:spPr>
        <p:txBody>
          <a:bodyPr anchorCtr="1"/>
          <a:lstStyle>
            <a:lvl1pPr algn="ctr">
              <a:defRPr sz="2400"/>
            </a:lvl1pPr>
          </a:lstStyle>
          <a:p>
            <a:pPr lvl="0"/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20932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89016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 txBox="1">
            <a:spLocks noGrp="1"/>
          </p:cNvSpPr>
          <p:nvPr>
            <p:ph type="title" orient="vert"/>
          </p:nvPr>
        </p:nvSpPr>
        <p:spPr>
          <a:xfrm>
            <a:off x="7110410" y="720720"/>
            <a:ext cx="2070101" cy="5759448"/>
          </a:xfrm>
        </p:spPr>
        <p:txBody>
          <a:bodyPr vert="eaVert"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>
          <a:xfrm>
            <a:off x="900117" y="720720"/>
            <a:ext cx="6057899" cy="5759448"/>
          </a:xfrm>
        </p:spPr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564838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ctrTitle"/>
          </p:nvPr>
        </p:nvSpPr>
        <p:spPr>
          <a:xfrm>
            <a:off x="1260472" y="1236661"/>
            <a:ext cx="7559673" cy="2632072"/>
          </a:xfrm>
        </p:spPr>
        <p:txBody>
          <a:bodyPr anchor="b"/>
          <a:lstStyle>
            <a:lvl1pPr>
              <a:defRPr lang="en-US" sz="60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 txBox="1">
            <a:spLocks noGrp="1"/>
          </p:cNvSpPr>
          <p:nvPr>
            <p:ph type="subTitle" idx="1"/>
          </p:nvPr>
        </p:nvSpPr>
        <p:spPr>
          <a:xfrm>
            <a:off x="1260472" y="3970333"/>
            <a:ext cx="7559673" cy="1825627"/>
          </a:xfrm>
        </p:spPr>
        <p:txBody>
          <a:bodyPr anchorCtr="1"/>
          <a:lstStyle>
            <a:lvl1pPr algn="ctr">
              <a:defRPr sz="2400"/>
            </a:lvl1pPr>
          </a:lstStyle>
          <a:p>
            <a:pPr lvl="0"/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1915646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/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1348461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87391" y="1884358"/>
            <a:ext cx="8694736" cy="3144841"/>
          </a:xfrm>
        </p:spPr>
        <p:txBody>
          <a:bodyPr anchor="b"/>
          <a:lstStyle>
            <a:lvl1pPr>
              <a:defRPr lang="en-US" sz="60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687391" y="5059366"/>
            <a:ext cx="8694736" cy="1652585"/>
          </a:xfrm>
        </p:spPr>
        <p:txBody>
          <a:bodyPr/>
          <a:lstStyle>
            <a:lvl1pPr>
              <a:defRPr sz="2400">
                <a:solidFill>
                  <a:srgbClr val="898989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9323863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720720" y="1949445"/>
            <a:ext cx="4351336" cy="3810003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5224460" y="1949445"/>
            <a:ext cx="4351336" cy="3810003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3624159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403222"/>
            <a:ext cx="8694736" cy="1460497"/>
          </a:xfrm>
        </p:spPr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693736" y="1852610"/>
            <a:ext cx="4265611" cy="908054"/>
          </a:xfrm>
        </p:spPr>
        <p:txBody>
          <a:bodyPr anchor="b"/>
          <a:lstStyle>
            <a:lvl1pPr>
              <a:defRPr sz="2400" b="1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693736" y="2760665"/>
            <a:ext cx="4265611" cy="406241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 txBox="1">
            <a:spLocks noGrp="1"/>
          </p:cNvSpPr>
          <p:nvPr>
            <p:ph type="body" idx="3"/>
          </p:nvPr>
        </p:nvSpPr>
        <p:spPr>
          <a:xfrm>
            <a:off x="5103815" y="1852610"/>
            <a:ext cx="4284658" cy="908054"/>
          </a:xfrm>
        </p:spPr>
        <p:txBody>
          <a:bodyPr anchor="b"/>
          <a:lstStyle>
            <a:lvl1pPr>
              <a:defRPr sz="2400" b="1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 txBox="1">
            <a:spLocks noGrp="1"/>
          </p:cNvSpPr>
          <p:nvPr>
            <p:ph idx="4"/>
          </p:nvPr>
        </p:nvSpPr>
        <p:spPr>
          <a:xfrm>
            <a:off x="5103815" y="2760665"/>
            <a:ext cx="4284658" cy="406241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8" name="Footer Placeholder 7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9" name="Slide Number Placeholder 8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823183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4" name="Footer Placeholder 3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Slide Number Placeholder 4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2237870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3" name="Footer Placeholder 2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4" name="Slide Number Placeholder 3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58540686"/>
      </p:ext>
    </p:extLst>
  </p:cSld>
  <p:clrMapOvr>
    <a:masterClrMapping/>
  </p:clrMapOvr>
  <p:hf sldNum="0" hdr="0" ftr="0" dt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503240"/>
            <a:ext cx="3251204" cy="1765304"/>
          </a:xfrm>
        </p:spPr>
        <p:txBody>
          <a:bodyPr anchor="b"/>
          <a:lstStyle>
            <a:lvl1pPr>
              <a:defRPr lang="en-US" sz="32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4286249" y="1089022"/>
            <a:ext cx="5102223" cy="5372100"/>
          </a:xfrm>
        </p:spPr>
        <p:txBody>
          <a:bodyPr/>
          <a:lstStyle>
            <a:lvl1pPr>
              <a:defRPr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693736" y="2268534"/>
            <a:ext cx="3251204" cy="4200525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161636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/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528271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503240"/>
            <a:ext cx="3251204" cy="1765304"/>
          </a:xfrm>
        </p:spPr>
        <p:txBody>
          <a:bodyPr anchor="b"/>
          <a:lstStyle>
            <a:lvl1pPr>
              <a:defRPr lang="en-US" sz="32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 txBox="1">
            <a:spLocks noGrp="1"/>
          </p:cNvSpPr>
          <p:nvPr>
            <p:ph type="pic" idx="1"/>
          </p:nvPr>
        </p:nvSpPr>
        <p:spPr>
          <a:xfrm>
            <a:off x="4286249" y="1089022"/>
            <a:ext cx="5102223" cy="5372100"/>
          </a:xfrm>
        </p:spPr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693736" y="2268534"/>
            <a:ext cx="3251204" cy="4200525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5737479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8753502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 txBox="1">
            <a:spLocks noGrp="1"/>
          </p:cNvSpPr>
          <p:nvPr>
            <p:ph type="title" orient="vert"/>
          </p:nvPr>
        </p:nvSpPr>
        <p:spPr>
          <a:xfrm>
            <a:off x="7362821" y="684208"/>
            <a:ext cx="2212976" cy="5075240"/>
          </a:xfrm>
        </p:spPr>
        <p:txBody>
          <a:bodyPr vert="eaVert"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>
          <a:xfrm>
            <a:off x="720720" y="684208"/>
            <a:ext cx="6489697" cy="5075240"/>
          </a:xfrm>
        </p:spPr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140830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87391" y="1884358"/>
            <a:ext cx="8694736" cy="3144841"/>
          </a:xfrm>
        </p:spPr>
        <p:txBody>
          <a:bodyPr anchor="b"/>
          <a:lstStyle>
            <a:lvl1pPr>
              <a:defRPr sz="60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687391" y="5059366"/>
            <a:ext cx="8694736" cy="1652585"/>
          </a:xfrm>
        </p:spPr>
        <p:txBody>
          <a:bodyPr/>
          <a:lstStyle>
            <a:lvl1pPr>
              <a:defRPr sz="2400">
                <a:solidFill>
                  <a:srgbClr val="898989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75666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900117" y="1979611"/>
            <a:ext cx="4063995" cy="4500557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5116516" y="1979611"/>
            <a:ext cx="4063995" cy="4500557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20674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403222"/>
            <a:ext cx="8694736" cy="1460497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693736" y="1852610"/>
            <a:ext cx="4265611" cy="908054"/>
          </a:xfrm>
        </p:spPr>
        <p:txBody>
          <a:bodyPr anchor="b"/>
          <a:lstStyle>
            <a:lvl1pPr>
              <a:defRPr sz="2400" b="1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693736" y="2760665"/>
            <a:ext cx="4265611" cy="406241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 txBox="1">
            <a:spLocks noGrp="1"/>
          </p:cNvSpPr>
          <p:nvPr>
            <p:ph type="body" idx="3"/>
          </p:nvPr>
        </p:nvSpPr>
        <p:spPr>
          <a:xfrm>
            <a:off x="5103815" y="1852610"/>
            <a:ext cx="4284658" cy="908054"/>
          </a:xfrm>
        </p:spPr>
        <p:txBody>
          <a:bodyPr anchor="b"/>
          <a:lstStyle>
            <a:lvl1pPr>
              <a:defRPr sz="2400" b="1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 txBox="1">
            <a:spLocks noGrp="1"/>
          </p:cNvSpPr>
          <p:nvPr>
            <p:ph idx="4"/>
          </p:nvPr>
        </p:nvSpPr>
        <p:spPr>
          <a:xfrm>
            <a:off x="5103815" y="2760665"/>
            <a:ext cx="4284658" cy="406241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8" name="Footer Placeholder 7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9" name="Slide Number Placeholder 8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44149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Footer Placeholder 3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Slide Number Placeholder 4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82053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3" name="Footer Placeholder 2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Slide Number Placeholder 3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6946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503240"/>
            <a:ext cx="3251204" cy="1765304"/>
          </a:xfrm>
        </p:spPr>
        <p:txBody>
          <a:bodyPr anchor="b"/>
          <a:lstStyle>
            <a:lvl1pPr>
              <a:defRPr sz="32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4286249" y="1089022"/>
            <a:ext cx="5102223" cy="5372100"/>
          </a:xfrm>
        </p:spPr>
        <p:txBody>
          <a:bodyPr/>
          <a:lstStyle>
            <a:lvl1pPr>
              <a:defRPr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693736" y="2268534"/>
            <a:ext cx="3251204" cy="4200525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0377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503240"/>
            <a:ext cx="3251204" cy="1765304"/>
          </a:xfrm>
        </p:spPr>
        <p:txBody>
          <a:bodyPr anchor="b"/>
          <a:lstStyle>
            <a:lvl1pPr>
              <a:defRPr sz="32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 txBox="1">
            <a:spLocks noGrp="1"/>
          </p:cNvSpPr>
          <p:nvPr>
            <p:ph type="pic" idx="1"/>
          </p:nvPr>
        </p:nvSpPr>
        <p:spPr>
          <a:xfrm>
            <a:off x="4286249" y="1089022"/>
            <a:ext cx="5102223" cy="5372100"/>
          </a:xfrm>
        </p:spPr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693736" y="2268534"/>
            <a:ext cx="3251204" cy="4200525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24103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 txBox="1">
            <a:spLocks noGrp="1"/>
          </p:cNvSpPr>
          <p:nvPr>
            <p:ph type="title"/>
          </p:nvPr>
        </p:nvSpPr>
        <p:spPr>
          <a:xfrm>
            <a:off x="899998" y="719998"/>
            <a:ext cx="8280001" cy="1079997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ctr" anchorCtr="1" compatLnSpc="1">
            <a:noAutofit/>
          </a:bodyPr>
          <a:lstStyle/>
          <a:p>
            <a:pPr lvl="0"/>
            <a:endParaRPr lang="en-US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899998" y="1979996"/>
            <a:ext cx="8280001" cy="4500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2"/>
          </p:nvPr>
        </p:nvSpPr>
        <p:spPr>
          <a:xfrm>
            <a:off x="503998" y="6887160"/>
            <a:ext cx="2348279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3"/>
          </p:nvPr>
        </p:nvSpPr>
        <p:spPr>
          <a:xfrm>
            <a:off x="3447361" y="6887160"/>
            <a:ext cx="3194995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4"/>
          </p:nvPr>
        </p:nvSpPr>
        <p:spPr>
          <a:xfrm>
            <a:off x="7227362" y="6887160"/>
            <a:ext cx="2348279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marL="0" marR="0" lvl="0" indent="0" algn="ctr" defTabSz="914400" rtl="0" fontAlgn="auto" hangingPunct="0">
        <a:lnSpc>
          <a:spcPct val="100000"/>
        </a:lnSpc>
        <a:spcBef>
          <a:spcPts val="0"/>
        </a:spcBef>
        <a:spcAft>
          <a:spcPts val="0"/>
        </a:spcAft>
        <a:buNone/>
        <a:tabLst/>
        <a:defRPr lang="en-US" sz="4400" b="0" i="0" u="none" strike="noStrike" kern="1200" cap="none" spc="0" baseline="0">
          <a:solidFill>
            <a:srgbClr val="000000"/>
          </a:solidFill>
          <a:uFillTx/>
          <a:latin typeface="Arial" pitchFamily="18"/>
          <a:ea typeface="Arial Unicode MS" pitchFamily="2"/>
          <a:cs typeface="Tahoma" pitchFamily="2"/>
        </a:defRPr>
      </a:lvl1pPr>
    </p:titleStyle>
    <p:bodyStyle>
      <a:lvl1pPr marL="0" marR="0" lvl="0" indent="0" defTabSz="914400" rtl="0" fontAlgn="auto" hangingPunct="0">
        <a:lnSpc>
          <a:spcPct val="100000"/>
        </a:lnSpc>
        <a:spcBef>
          <a:spcPts val="0"/>
        </a:spcBef>
        <a:spcAft>
          <a:spcPts val="1415"/>
        </a:spcAft>
        <a:buNone/>
        <a:tabLst/>
        <a:defRPr lang="en-US" sz="3200" b="0" i="0" u="none" strike="noStrike" kern="1200" cap="none" spc="0" baseline="0">
          <a:solidFill>
            <a:srgbClr val="000000"/>
          </a:solidFill>
          <a:uFillTx/>
          <a:latin typeface="Arial" pitchFamily="18"/>
          <a:ea typeface="Arial Unicode MS" pitchFamily="2"/>
          <a:cs typeface="Tahoma" pitchFamily="2"/>
        </a:defRPr>
      </a:lvl1pPr>
      <a:lvl2pPr marL="685800" marR="0" lvl="1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400" b="0" i="0" u="none" strike="noStrike" kern="1200" cap="none" spc="0" baseline="0">
          <a:solidFill>
            <a:srgbClr val="000000"/>
          </a:solidFill>
          <a:uFillTx/>
          <a:latin typeface="Calibri"/>
        </a:defRPr>
      </a:lvl2pPr>
      <a:lvl3pPr marL="1143000" marR="0" lvl="2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000" b="0" i="0" u="none" strike="noStrike" kern="1200" cap="none" spc="0" baseline="0">
          <a:solidFill>
            <a:srgbClr val="000000"/>
          </a:solidFill>
          <a:uFillTx/>
          <a:latin typeface="Calibri"/>
        </a:defRPr>
      </a:lvl3pPr>
      <a:lvl4pPr marL="1600200" marR="0" lvl="3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4pPr>
      <a:lvl5pPr marL="2057400" marR="0" lvl="4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 txBox="1">
            <a:spLocks noGrp="1"/>
          </p:cNvSpPr>
          <p:nvPr>
            <p:ph type="title"/>
          </p:nvPr>
        </p:nvSpPr>
        <p:spPr>
          <a:xfrm>
            <a:off x="719998" y="683998"/>
            <a:ext cx="8460001" cy="102347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ctr" anchorCtr="1" compatLnSpc="1">
            <a:noAutofit/>
          </a:bodyPr>
          <a:lstStyle/>
          <a:p>
            <a:pPr lvl="0"/>
            <a:endParaRPr lang="de-DE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719998" y="1949043"/>
            <a:ext cx="8855643" cy="3810963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2"/>
          </p:nvPr>
        </p:nvSpPr>
        <p:spPr>
          <a:xfrm>
            <a:off x="539998" y="6318723"/>
            <a:ext cx="2348279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3"/>
          </p:nvPr>
        </p:nvSpPr>
        <p:spPr>
          <a:xfrm>
            <a:off x="3267361" y="6347161"/>
            <a:ext cx="3194995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4"/>
          </p:nvPr>
        </p:nvSpPr>
        <p:spPr>
          <a:xfrm>
            <a:off x="6831363" y="6347161"/>
            <a:ext cx="2348279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0" marR="0" lvl="0" indent="0" algn="ctr" defTabSz="914400" rtl="0" fontAlgn="auto" hangingPunct="0">
        <a:lnSpc>
          <a:spcPct val="100000"/>
        </a:lnSpc>
        <a:spcBef>
          <a:spcPts val="0"/>
        </a:spcBef>
        <a:spcAft>
          <a:spcPts val="0"/>
        </a:spcAft>
        <a:buNone/>
        <a:tabLst/>
        <a:defRPr lang="de-DE" sz="4400" b="0" i="0" u="none" strike="noStrike" kern="0" cap="none" spc="0" baseline="0">
          <a:solidFill>
            <a:srgbClr val="000000"/>
          </a:solidFill>
          <a:uFillTx/>
          <a:latin typeface="Albany" pitchFamily="18"/>
          <a:cs typeface="Tahoma" pitchFamily="2"/>
        </a:defRPr>
      </a:lvl1pPr>
    </p:titleStyle>
    <p:bodyStyle>
      <a:lvl1pPr marL="0" marR="0" lvl="0" indent="0" defTabSz="914400" rtl="0" fontAlgn="auto" hangingPunct="0">
        <a:lnSpc>
          <a:spcPct val="100000"/>
        </a:lnSpc>
        <a:spcBef>
          <a:spcPts val="0"/>
        </a:spcBef>
        <a:spcAft>
          <a:spcPts val="1415"/>
        </a:spcAft>
        <a:buNone/>
        <a:tabLst/>
        <a:defRPr lang="en-US" sz="3200" b="0" i="0" u="none" strike="noStrike" kern="0" cap="none" spc="0" baseline="0">
          <a:solidFill>
            <a:srgbClr val="000000"/>
          </a:solidFill>
          <a:uFillTx/>
          <a:latin typeface="Albany" pitchFamily="18"/>
          <a:cs typeface="Tahoma" pitchFamily="2"/>
        </a:defRPr>
      </a:lvl1pPr>
      <a:lvl2pPr marL="685800" marR="0" lvl="1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400" b="0" i="0" u="none" strike="noStrike" kern="1200" cap="none" spc="0" baseline="0">
          <a:solidFill>
            <a:srgbClr val="000000"/>
          </a:solidFill>
          <a:uFillTx/>
          <a:latin typeface="Calibri"/>
        </a:defRPr>
      </a:lvl2pPr>
      <a:lvl3pPr marL="1143000" marR="0" lvl="2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000" b="0" i="0" u="none" strike="noStrike" kern="1200" cap="none" spc="0" baseline="0">
          <a:solidFill>
            <a:srgbClr val="000000"/>
          </a:solidFill>
          <a:uFillTx/>
          <a:latin typeface="Calibri"/>
        </a:defRPr>
      </a:lvl3pPr>
      <a:lvl4pPr marL="1600200" marR="0" lvl="3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4pPr>
      <a:lvl5pPr marL="2057400" marR="0" lvl="4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8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Relationship Id="rId9" Type="http://schemas.openxmlformats.org/officeDocument/2006/relationships/image" Target="../media/image10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 txBox="1">
            <a:spLocks noGrp="1"/>
          </p:cNvSpPr>
          <p:nvPr>
            <p:ph type="body" idx="4294967295"/>
          </p:nvPr>
        </p:nvSpPr>
        <p:spPr>
          <a:xfrm>
            <a:off x="719998" y="1445035"/>
            <a:ext cx="8855643" cy="5509200"/>
          </a:xfrm>
        </p:spPr>
        <p:txBody>
          <a:bodyPr>
            <a:spAutoFit/>
          </a:bodyPr>
          <a:lstStyle/>
          <a:p>
            <a:pPr lvl="0" algn="ctr"/>
            <a:endParaRPr lang="de-DE" sz="3600" b="1" dirty="0">
              <a:solidFill>
                <a:srgbClr val="00008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CMPT 225</a:t>
            </a:r>
          </a:p>
          <a:p>
            <a:pPr lvl="0" algn="ctr"/>
            <a:b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Data Structures and Programming</a:t>
            </a:r>
          </a:p>
          <a:p>
            <a:pPr lvl="0" algn="ctr"/>
            <a:endParaRPr lang="de-DE" sz="3600" b="1" dirty="0">
              <a:solidFill>
                <a:srgbClr val="00008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de-DE" sz="3600" b="1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February 5, </a:t>
            </a:r>
            <a: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2021</a:t>
            </a:r>
          </a:p>
          <a:p>
            <a:pPr lvl="0" algn="ctr"/>
            <a:endParaRPr lang="de-DE" sz="3600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de-DE" sz="3600" dirty="0">
              <a:solidFill>
                <a:srgbClr val="9933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Master Theorem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r>
              <a:rPr lang="en-US" altLang="he-IL" sz="2000" u="sng" dirty="0">
                <a:cs typeface="+mn-cs"/>
              </a:rPr>
              <a:t>Master Theorem</a:t>
            </a:r>
            <a:r>
              <a:rPr lang="en-US" altLang="he-IL" sz="2000" dirty="0">
                <a:cs typeface="+mn-cs"/>
              </a:rPr>
              <a:t>: Suppose we are given a recurrence relation</a:t>
            </a:r>
          </a:p>
          <a:p>
            <a:pPr algn="ctr"/>
            <a:r>
              <a:rPr lang="en-US" altLang="he-IL" sz="2000" dirty="0">
                <a:cs typeface="+mn-cs"/>
              </a:rPr>
              <a:t>T(n) = a*T(n/b) + f(n)</a:t>
            </a:r>
          </a:p>
          <a:p>
            <a:r>
              <a:rPr lang="en-US" altLang="he-IL" sz="2000" dirty="0">
                <a:cs typeface="+mn-cs"/>
              </a:rPr>
              <a:t>for integers a, b, and some function f.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>
                <a:cs typeface="+mn-cs"/>
              </a:rPr>
              <a:t>Let c = </a:t>
            </a:r>
            <a:r>
              <a:rPr lang="en-US" altLang="he-IL" sz="2000" dirty="0" err="1">
                <a:cs typeface="+mn-cs"/>
              </a:rPr>
              <a:t>log</a:t>
            </a:r>
            <a:r>
              <a:rPr lang="en-US" altLang="he-IL" sz="2000" baseline="-25000" dirty="0" err="1">
                <a:cs typeface="+mn-cs"/>
              </a:rPr>
              <a:t>b</a:t>
            </a:r>
            <a:r>
              <a:rPr lang="en-US" altLang="he-IL" sz="2000" dirty="0">
                <a:cs typeface="+mn-cs"/>
              </a:rPr>
              <a:t>(a).</a:t>
            </a:r>
          </a:p>
          <a:p>
            <a:r>
              <a:rPr lang="en-US" altLang="he-IL" sz="2000" dirty="0">
                <a:cs typeface="+mn-cs"/>
              </a:rPr>
              <a:t>Then</a:t>
            </a:r>
          </a:p>
          <a:p>
            <a:pPr marL="457200" indent="-457200">
              <a:buAutoNum type="arabicPeriod"/>
            </a:pPr>
            <a:r>
              <a:rPr lang="en-US" altLang="he-IL" sz="2000" dirty="0">
                <a:cs typeface="+mn-cs"/>
              </a:rPr>
              <a:t>If f(n) = O(</a:t>
            </a:r>
            <a:r>
              <a:rPr lang="en-US" altLang="he-IL" sz="2000" dirty="0" err="1">
                <a:cs typeface="+mn-cs"/>
              </a:rPr>
              <a:t>n</a:t>
            </a:r>
            <a:r>
              <a:rPr lang="en-US" altLang="he-IL" sz="2000" baseline="30000" dirty="0" err="1">
                <a:cs typeface="+mn-cs"/>
              </a:rPr>
              <a:t>d</a:t>
            </a:r>
            <a:r>
              <a:rPr lang="en-US" altLang="he-IL" sz="2000" dirty="0">
                <a:cs typeface="+mn-cs"/>
              </a:rPr>
              <a:t>) for some d&lt;c, then T(n) = </a:t>
            </a:r>
            <a:r>
              <a:rPr lang="el-GR" sz="2000" dirty="0"/>
              <a:t>Θ</a:t>
            </a:r>
            <a:r>
              <a:rPr lang="en-US" altLang="he-IL" sz="2000" dirty="0">
                <a:cs typeface="+mn-cs"/>
              </a:rPr>
              <a:t>(</a:t>
            </a:r>
            <a:r>
              <a:rPr lang="en-US" altLang="he-IL" sz="2000" dirty="0" err="1">
                <a:cs typeface="+mn-cs"/>
              </a:rPr>
              <a:t>n</a:t>
            </a:r>
            <a:r>
              <a:rPr lang="en-US" altLang="he-IL" sz="2000" baseline="30000" dirty="0" err="1">
                <a:cs typeface="+mn-cs"/>
              </a:rPr>
              <a:t>c</a:t>
            </a:r>
            <a:r>
              <a:rPr lang="en-US" altLang="he-IL" sz="2000" dirty="0">
                <a:cs typeface="+mn-cs"/>
              </a:rPr>
              <a:t>)</a:t>
            </a:r>
          </a:p>
          <a:p>
            <a:pPr marL="457200" indent="-457200">
              <a:buFontTx/>
              <a:buAutoNum type="arabicPeriod"/>
            </a:pPr>
            <a:r>
              <a:rPr lang="en-US" altLang="he-IL" sz="2000" dirty="0"/>
              <a:t>If f(n) = </a:t>
            </a:r>
            <a:r>
              <a:rPr lang="el-GR" sz="2000" dirty="0"/>
              <a:t>Θ</a:t>
            </a:r>
            <a:r>
              <a:rPr lang="en-US" altLang="he-IL" sz="2000" dirty="0"/>
              <a:t>(</a:t>
            </a:r>
            <a:r>
              <a:rPr lang="en-US" altLang="he-IL" sz="2000" dirty="0" err="1"/>
              <a:t>n</a:t>
            </a:r>
            <a:r>
              <a:rPr lang="en-US" altLang="he-IL" sz="2000" baseline="30000" dirty="0" err="1"/>
              <a:t>c</a:t>
            </a:r>
            <a:r>
              <a:rPr lang="en-US" altLang="he-IL" sz="2000" dirty="0"/>
              <a:t>), then T(n) = </a:t>
            </a:r>
            <a:r>
              <a:rPr lang="el-GR" sz="2000" dirty="0"/>
              <a:t>Θ</a:t>
            </a:r>
            <a:r>
              <a:rPr lang="en-US" altLang="he-IL" sz="2000" dirty="0"/>
              <a:t>(</a:t>
            </a:r>
            <a:r>
              <a:rPr lang="en-US" altLang="he-IL" sz="2000" dirty="0" err="1"/>
              <a:t>n</a:t>
            </a:r>
            <a:r>
              <a:rPr lang="en-US" altLang="he-IL" sz="2000" baseline="30000" dirty="0" err="1"/>
              <a:t>c</a:t>
            </a:r>
            <a:r>
              <a:rPr lang="en-US" altLang="he-IL" sz="2000" dirty="0"/>
              <a:t> log(n))</a:t>
            </a:r>
          </a:p>
          <a:p>
            <a:pPr marL="457200" indent="-457200">
              <a:buFontTx/>
              <a:buAutoNum type="arabicPeriod"/>
            </a:pPr>
            <a:r>
              <a:rPr lang="en-US" altLang="he-IL" sz="2000" dirty="0"/>
              <a:t>If f(n) = </a:t>
            </a:r>
            <a:r>
              <a:rPr lang="el-GR" altLang="he-IL" sz="2000" dirty="0"/>
              <a:t>Ω</a:t>
            </a:r>
            <a:r>
              <a:rPr lang="en-US" altLang="he-IL" sz="2000" dirty="0"/>
              <a:t>(</a:t>
            </a:r>
            <a:r>
              <a:rPr lang="en-US" altLang="he-IL" sz="2000" dirty="0" err="1"/>
              <a:t>n</a:t>
            </a:r>
            <a:r>
              <a:rPr lang="en-US" altLang="he-IL" sz="2000" baseline="30000" dirty="0" err="1"/>
              <a:t>d</a:t>
            </a:r>
            <a:r>
              <a:rPr lang="en-US" altLang="he-IL" sz="2000" dirty="0"/>
              <a:t>) for some d&gt;c, then T(n) = </a:t>
            </a:r>
            <a:r>
              <a:rPr lang="el-GR" sz="2000" dirty="0"/>
              <a:t>Θ</a:t>
            </a:r>
            <a:r>
              <a:rPr lang="en-US" altLang="he-IL" sz="2000" dirty="0"/>
              <a:t>(f)</a:t>
            </a:r>
          </a:p>
          <a:p>
            <a:endParaRPr lang="en-US" altLang="he-IL" sz="2000" dirty="0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56095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Master Theorem - examples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marL="457200" indent="-457200">
              <a:buAutoNum type="arabicPeriod"/>
            </a:pPr>
            <a:r>
              <a:rPr lang="en-US" altLang="he-IL" sz="2000" dirty="0">
                <a:cs typeface="+mn-cs"/>
              </a:rPr>
              <a:t>T(n) = 2T(n/2) + O(1).</a:t>
            </a:r>
            <a:br>
              <a:rPr lang="en-US" altLang="he-IL" sz="2000" dirty="0">
                <a:cs typeface="+mn-cs"/>
              </a:rPr>
            </a:br>
            <a:r>
              <a:rPr lang="en-US" altLang="he-IL" sz="2000" dirty="0">
                <a:cs typeface="+mn-cs"/>
              </a:rPr>
              <a:t>	Then T(n) = </a:t>
            </a:r>
            <a:r>
              <a:rPr lang="el-GR" sz="2000" dirty="0"/>
              <a:t>Θ</a:t>
            </a:r>
            <a:r>
              <a:rPr lang="en-US" altLang="he-IL" sz="2000" dirty="0">
                <a:cs typeface="+mn-cs"/>
              </a:rPr>
              <a:t>(n log(n))</a:t>
            </a:r>
          </a:p>
          <a:p>
            <a:pPr marL="457200" indent="-457200">
              <a:buAutoNum type="arabicPeriod"/>
            </a:pPr>
            <a:r>
              <a:rPr lang="en-US" altLang="he-IL" sz="2000" dirty="0">
                <a:cs typeface="+mn-cs"/>
              </a:rPr>
              <a:t>T(n) = 2T(n/2) + </a:t>
            </a:r>
            <a:r>
              <a:rPr lang="el-GR" sz="2000" dirty="0"/>
              <a:t>Θ</a:t>
            </a:r>
            <a:r>
              <a:rPr lang="en-US" altLang="he-IL" sz="2000" dirty="0">
                <a:cs typeface="+mn-cs"/>
              </a:rPr>
              <a:t>(n)</a:t>
            </a:r>
            <a:br>
              <a:rPr lang="en-US" altLang="he-IL" sz="2000" dirty="0">
                <a:cs typeface="+mn-cs"/>
              </a:rPr>
            </a:br>
            <a:r>
              <a:rPr lang="en-US" altLang="he-IL" sz="2000" dirty="0">
                <a:cs typeface="+mn-cs"/>
              </a:rPr>
              <a:t>	Then T(n) = </a:t>
            </a:r>
            <a:r>
              <a:rPr lang="el-GR" sz="2000" dirty="0"/>
              <a:t>Θ</a:t>
            </a:r>
            <a:r>
              <a:rPr lang="en-US" altLang="he-IL" sz="2000" dirty="0">
                <a:cs typeface="+mn-cs"/>
              </a:rPr>
              <a:t>(n log(n))</a:t>
            </a:r>
          </a:p>
          <a:p>
            <a:pPr marL="457200" indent="-457200">
              <a:buAutoNum type="arabicPeriod"/>
            </a:pPr>
            <a:r>
              <a:rPr lang="en-US" altLang="he-IL" sz="2000" dirty="0">
                <a:cs typeface="+mn-cs"/>
              </a:rPr>
              <a:t>T(n) = 2T(n/2) + 3n</a:t>
            </a:r>
            <a:r>
              <a:rPr lang="en-US" altLang="he-IL" sz="2000" baseline="30000" dirty="0">
                <a:cs typeface="+mn-cs"/>
              </a:rPr>
              <a:t>2</a:t>
            </a:r>
            <a:br>
              <a:rPr lang="en-US" altLang="he-IL" sz="2000" dirty="0">
                <a:cs typeface="+mn-cs"/>
              </a:rPr>
            </a:br>
            <a:r>
              <a:rPr lang="en-US" altLang="he-IL" sz="2000" dirty="0">
                <a:cs typeface="+mn-cs"/>
              </a:rPr>
              <a:t>	Then T(n) = </a:t>
            </a:r>
            <a:r>
              <a:rPr lang="el-GR" sz="2000" dirty="0"/>
              <a:t>Θ</a:t>
            </a:r>
            <a:r>
              <a:rPr lang="en-US" sz="2000" dirty="0"/>
              <a:t>(n</a:t>
            </a:r>
            <a:r>
              <a:rPr lang="en-US" sz="2000" baseline="30000" dirty="0"/>
              <a:t>2</a:t>
            </a:r>
            <a:r>
              <a:rPr lang="en-US" sz="2000" dirty="0"/>
              <a:t>)</a:t>
            </a:r>
            <a:endParaRPr lang="en-US" altLang="he-IL" sz="2000" dirty="0">
              <a:cs typeface="+mn-cs"/>
            </a:endParaRPr>
          </a:p>
          <a:p>
            <a:pPr marL="457200" indent="-457200">
              <a:buAutoNum type="arabicPeriod"/>
            </a:pPr>
            <a:r>
              <a:rPr lang="en-US" altLang="he-IL" sz="2000" dirty="0">
                <a:cs typeface="+mn-cs"/>
              </a:rPr>
              <a:t>T(n) = 4T(n/2) + 4n</a:t>
            </a:r>
            <a:br>
              <a:rPr lang="en-US" altLang="he-IL" sz="2000" dirty="0">
                <a:cs typeface="+mn-cs"/>
              </a:rPr>
            </a:br>
            <a:r>
              <a:rPr lang="en-US" altLang="he-IL" sz="2000" dirty="0">
                <a:cs typeface="+mn-cs"/>
              </a:rPr>
              <a:t>	Then T(n) = </a:t>
            </a:r>
            <a:r>
              <a:rPr lang="el-GR" sz="2000" dirty="0"/>
              <a:t>Θ</a:t>
            </a:r>
            <a:r>
              <a:rPr lang="en-US" sz="2000" dirty="0"/>
              <a:t>(n</a:t>
            </a:r>
            <a:r>
              <a:rPr lang="en-US" sz="2000" baseline="30000" dirty="0"/>
              <a:t>log</a:t>
            </a:r>
            <a:r>
              <a:rPr lang="en-US" sz="2000" baseline="10000" dirty="0"/>
              <a:t>2</a:t>
            </a:r>
            <a:r>
              <a:rPr lang="en-US" sz="2000" baseline="30000" dirty="0"/>
              <a:t>(4)</a:t>
            </a:r>
            <a:r>
              <a:rPr lang="en-US" sz="2000" dirty="0"/>
              <a:t>) =</a:t>
            </a:r>
            <a:r>
              <a:rPr lang="el-GR" sz="2000" dirty="0"/>
              <a:t> Θ</a:t>
            </a:r>
            <a:r>
              <a:rPr lang="en-US" sz="2000" dirty="0"/>
              <a:t>(n</a:t>
            </a:r>
            <a:r>
              <a:rPr lang="en-US" sz="2000" baseline="30000" dirty="0"/>
              <a:t>2</a:t>
            </a:r>
            <a:r>
              <a:rPr lang="en-US" sz="2000" dirty="0"/>
              <a:t>)</a:t>
            </a:r>
            <a:endParaRPr lang="en-US" altLang="he-IL" sz="2000" dirty="0">
              <a:cs typeface="+mn-cs"/>
            </a:endParaRPr>
          </a:p>
          <a:p>
            <a:pPr marL="457200" indent="-457200">
              <a:buFontTx/>
              <a:buAutoNum type="arabicPeriod"/>
            </a:pPr>
            <a:r>
              <a:rPr lang="en-US" altLang="he-IL" sz="2000" dirty="0"/>
              <a:t>T(n) = 3T(n/3) + 5n</a:t>
            </a:r>
            <a:br>
              <a:rPr lang="en-US" altLang="he-IL" sz="2000" dirty="0"/>
            </a:br>
            <a:r>
              <a:rPr lang="en-US" altLang="he-IL" sz="2000" dirty="0"/>
              <a:t>	Then T(n) = </a:t>
            </a:r>
            <a:r>
              <a:rPr lang="el-GR" sz="2000" dirty="0"/>
              <a:t>Θ</a:t>
            </a:r>
            <a:r>
              <a:rPr lang="en-US" sz="2000" dirty="0"/>
              <a:t>(n log(n))</a:t>
            </a:r>
            <a:endParaRPr lang="en-US" altLang="he-IL" sz="2000" dirty="0"/>
          </a:p>
          <a:p>
            <a:pPr marL="457200" indent="-457200">
              <a:buFontTx/>
              <a:buAutoNum type="arabicPeriod"/>
            </a:pPr>
            <a:r>
              <a:rPr lang="en-US" altLang="he-IL" sz="2000" dirty="0"/>
              <a:t>T(n) = 4T(n/3) + 5n</a:t>
            </a:r>
            <a:br>
              <a:rPr lang="en-US" altLang="he-IL" sz="2000" dirty="0"/>
            </a:br>
            <a:r>
              <a:rPr lang="en-US" altLang="he-IL" sz="2000" dirty="0"/>
              <a:t>	Then T(n) = </a:t>
            </a:r>
            <a:r>
              <a:rPr lang="el-GR" sz="2000" dirty="0"/>
              <a:t>Θ</a:t>
            </a:r>
            <a:r>
              <a:rPr lang="en-US" sz="2000" dirty="0"/>
              <a:t>(n</a:t>
            </a:r>
            <a:r>
              <a:rPr lang="en-US" sz="2000" baseline="30000" dirty="0"/>
              <a:t>log</a:t>
            </a:r>
            <a:r>
              <a:rPr lang="en-US" sz="2000" baseline="10000" dirty="0"/>
              <a:t>3</a:t>
            </a:r>
            <a:r>
              <a:rPr lang="en-US" sz="2000" baseline="30000" dirty="0"/>
              <a:t>(4)</a:t>
            </a:r>
            <a:r>
              <a:rPr lang="en-US" sz="2000" dirty="0"/>
              <a:t>) = </a:t>
            </a:r>
            <a:r>
              <a:rPr lang="el-GR" sz="2000" dirty="0"/>
              <a:t>Θ</a:t>
            </a:r>
            <a:r>
              <a:rPr lang="en-US" sz="2000" dirty="0"/>
              <a:t>(n</a:t>
            </a:r>
            <a:r>
              <a:rPr lang="en-US" sz="2000" baseline="30000" dirty="0"/>
              <a:t>1.26</a:t>
            </a:r>
            <a:r>
              <a:rPr lang="en-US" sz="2000" dirty="0"/>
              <a:t>)</a:t>
            </a:r>
            <a:endParaRPr lang="en-US" altLang="he-IL" sz="2000" dirty="0"/>
          </a:p>
          <a:p>
            <a:pPr marL="457200" indent="-457200">
              <a:buAutoNum type="arabicPeriod"/>
            </a:pPr>
            <a:endParaRPr lang="en-US" altLang="he-IL" sz="2000" dirty="0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038272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Big-O notation – more examples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r>
              <a:rPr lang="en-US" altLang="he-IL" sz="2000" dirty="0">
                <a:cs typeface="+mn-cs"/>
              </a:rPr>
              <a:t>Consider the following variant of Merge Sort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>
                <a:cs typeface="+mn-cs"/>
              </a:rPr>
              <a:t>Given an array A[0…n-1] of length n do</a:t>
            </a:r>
          </a:p>
          <a:p>
            <a:pPr marL="1028700" lvl="1" indent="-342900">
              <a:buFont typeface="Arial" panose="020B0604020202020204" pitchFamily="34" charset="0"/>
              <a:buChar char="•"/>
            </a:pPr>
            <a:r>
              <a:rPr lang="en-US" altLang="he-IL" sz="2000" dirty="0">
                <a:cs typeface="+mn-cs"/>
              </a:rPr>
              <a:t>Let k = n/3</a:t>
            </a:r>
          </a:p>
          <a:p>
            <a:pPr marL="1028700" lvl="1" indent="-342900">
              <a:buFont typeface="Arial" panose="020B0604020202020204" pitchFamily="34" charset="0"/>
              <a:buChar char="•"/>
            </a:pPr>
            <a:r>
              <a:rPr lang="en-US" altLang="he-IL" sz="2000" dirty="0">
                <a:cs typeface="+mn-cs"/>
              </a:rPr>
              <a:t>Sort A[0…k]</a:t>
            </a:r>
          </a:p>
          <a:p>
            <a:pPr marL="1028700" lvl="1" indent="-342900">
              <a:buFont typeface="Arial" panose="020B0604020202020204" pitchFamily="34" charset="0"/>
              <a:buChar char="•"/>
            </a:pPr>
            <a:r>
              <a:rPr lang="en-US" altLang="he-IL" sz="2000" dirty="0">
                <a:cs typeface="+mn-cs"/>
              </a:rPr>
              <a:t>Sort A[k+1…n]</a:t>
            </a:r>
          </a:p>
          <a:p>
            <a:pPr marL="1028700" lvl="1" indent="-342900">
              <a:buFont typeface="Arial" panose="020B0604020202020204" pitchFamily="34" charset="0"/>
              <a:buChar char="•"/>
            </a:pPr>
            <a:r>
              <a:rPr lang="en-US" altLang="he-IL" sz="2000" dirty="0">
                <a:cs typeface="+mn-cs"/>
              </a:rPr>
              <a:t>Merge the two halves	// can be done in time O(n)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altLang="he-IL" sz="2000" dirty="0">
              <a:cs typeface="+mn-cs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>
                <a:cs typeface="+mn-cs"/>
              </a:rPr>
              <a:t>The running time of the algorithm can be written as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>
                <a:cs typeface="+mn-cs"/>
              </a:rPr>
              <a:t>T(n) = T(n/3) + T(2N/3) + O(n), and T(1) = O(1)</a:t>
            </a:r>
          </a:p>
        </p:txBody>
      </p:sp>
    </p:spTree>
    <p:extLst>
      <p:ext uri="{BB962C8B-B14F-4D97-AF65-F5344CB8AC3E}">
        <p14:creationId xmlns:p14="http://schemas.microsoft.com/office/powerpoint/2010/main" val="16016997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Slightly more general result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r>
              <a:rPr lang="en-US" altLang="he-IL" sz="2000" dirty="0">
                <a:cs typeface="+mn-cs"/>
              </a:rPr>
              <a:t>The running time is </a:t>
            </a:r>
            <a:r>
              <a:rPr lang="en-US" altLang="he-IL" sz="2000" u="sng" dirty="0">
                <a:cs typeface="+mn-cs"/>
              </a:rPr>
              <a:t>T(n) = T(n/3) + T(2n/3) + Cn</a:t>
            </a:r>
            <a:r>
              <a:rPr lang="en-US" altLang="he-IL" sz="2000" dirty="0">
                <a:cs typeface="+mn-cs"/>
              </a:rPr>
              <a:t> and </a:t>
            </a:r>
            <a:r>
              <a:rPr lang="en-US" altLang="he-IL" sz="2000" u="sng" dirty="0">
                <a:cs typeface="+mn-cs"/>
              </a:rPr>
              <a:t>T(1) = C</a:t>
            </a:r>
            <a:r>
              <a:rPr lang="en-US" altLang="he-IL" sz="2000" dirty="0">
                <a:cs typeface="+mn-cs"/>
              </a:rPr>
              <a:t>.</a:t>
            </a:r>
          </a:p>
          <a:p>
            <a:r>
              <a:rPr lang="en-US" altLang="he-IL" sz="2000" u="sng" dirty="0">
                <a:cs typeface="+mn-cs"/>
              </a:rPr>
              <a:t>Claim</a:t>
            </a:r>
            <a:r>
              <a:rPr lang="en-US" altLang="he-IL" sz="2000" dirty="0">
                <a:cs typeface="+mn-cs"/>
              </a:rPr>
              <a:t>: T(n) = O(n log(n))</a:t>
            </a:r>
          </a:p>
          <a:p>
            <a:r>
              <a:rPr lang="en-US" altLang="he-IL" sz="2000" u="sng" dirty="0">
                <a:cs typeface="+mn-cs"/>
              </a:rPr>
              <a:t>Proof:</a:t>
            </a:r>
            <a:endParaRPr lang="en-US" altLang="he-IL" sz="2000" dirty="0">
              <a:cs typeface="+mn-cs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E753BC0D-9B78-4796-9BBA-C4F1143321C5}"/>
              </a:ext>
            </a:extLst>
          </p:cNvPr>
          <p:cNvSpPr/>
          <p:nvPr/>
        </p:nvSpPr>
        <p:spPr>
          <a:xfrm>
            <a:off x="3852205" y="2777994"/>
            <a:ext cx="1913021" cy="33688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Cn</a:t>
            </a:r>
            <a:endParaRPr lang="en-CA" dirty="0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447E514E-80F8-409D-89A3-048F37C6F830}"/>
              </a:ext>
            </a:extLst>
          </p:cNvPr>
          <p:cNvGrpSpPr/>
          <p:nvPr/>
        </p:nvGrpSpPr>
        <p:grpSpPr>
          <a:xfrm>
            <a:off x="2035942" y="3114878"/>
            <a:ext cx="5339275" cy="776562"/>
            <a:chOff x="2021810" y="3114878"/>
            <a:chExt cx="5339275" cy="1850156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3ADAB798-F9C6-4D04-B14F-E7A165F2DB92}"/>
                </a:ext>
              </a:extLst>
            </p:cNvPr>
            <p:cNvSpPr/>
            <p:nvPr/>
          </p:nvSpPr>
          <p:spPr>
            <a:xfrm>
              <a:off x="4794584" y="4162409"/>
              <a:ext cx="2566501" cy="802625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C*2n/3</a:t>
              </a:r>
              <a:endParaRPr lang="en-CA" dirty="0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05A4276E-8E22-450A-9B07-BE8DB23E853E}"/>
                </a:ext>
              </a:extLst>
            </p:cNvPr>
            <p:cNvSpPr/>
            <p:nvPr/>
          </p:nvSpPr>
          <p:spPr>
            <a:xfrm>
              <a:off x="2021810" y="4170114"/>
              <a:ext cx="1408538" cy="794918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C*n/3</a:t>
              </a:r>
              <a:endParaRPr lang="en-CA" dirty="0"/>
            </a:p>
          </p:txBody>
        </p: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EE093DB3-7A38-43B0-AFBC-F0A9AFB688C4}"/>
                </a:ext>
              </a:extLst>
            </p:cNvPr>
            <p:cNvCxnSpPr>
              <a:cxnSpLocks/>
              <a:stCxn id="4" idx="2"/>
              <a:endCxn id="7" idx="0"/>
            </p:cNvCxnSpPr>
            <p:nvPr/>
          </p:nvCxnSpPr>
          <p:spPr>
            <a:xfrm flipH="1">
              <a:off x="2726079" y="3114878"/>
              <a:ext cx="2068505" cy="1055236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E22A5940-03D5-4E14-901A-548A55F57ACB}"/>
                </a:ext>
              </a:extLst>
            </p:cNvPr>
            <p:cNvCxnSpPr>
              <a:cxnSpLocks/>
              <a:stCxn id="4" idx="2"/>
              <a:endCxn id="5" idx="0"/>
            </p:cNvCxnSpPr>
            <p:nvPr/>
          </p:nvCxnSpPr>
          <p:spPr>
            <a:xfrm>
              <a:off x="4794584" y="3114878"/>
              <a:ext cx="1283251" cy="1047531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D9F3F600-20A1-4607-84C6-A9BE2FF923B0}"/>
              </a:ext>
            </a:extLst>
          </p:cNvPr>
          <p:cNvGrpSpPr/>
          <p:nvPr/>
        </p:nvGrpSpPr>
        <p:grpSpPr>
          <a:xfrm>
            <a:off x="1282554" y="3891439"/>
            <a:ext cx="7438124" cy="820882"/>
            <a:chOff x="1369659" y="2657842"/>
            <a:chExt cx="7438124" cy="2976086"/>
          </a:xfrm>
        </p:grpSpPr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CFE32C12-7E63-4810-A746-7115C1E803DA}"/>
                </a:ext>
              </a:extLst>
            </p:cNvPr>
            <p:cNvSpPr/>
            <p:nvPr/>
          </p:nvSpPr>
          <p:spPr>
            <a:xfrm>
              <a:off x="6241282" y="4341998"/>
              <a:ext cx="2566501" cy="1291930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C*4n/9</a:t>
              </a:r>
              <a:endParaRPr lang="en-CA" dirty="0"/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1B20F03F-ECE2-4AE1-B062-1B27CD2C7AD3}"/>
                </a:ext>
              </a:extLst>
            </p:cNvPr>
            <p:cNvSpPr/>
            <p:nvPr/>
          </p:nvSpPr>
          <p:spPr>
            <a:xfrm>
              <a:off x="4733605" y="4341994"/>
              <a:ext cx="1268703" cy="1221364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C*2n/9</a:t>
              </a:r>
              <a:endParaRPr lang="en-CA" dirty="0"/>
            </a:p>
          </p:txBody>
        </p: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DABFC6A3-BBEB-4972-BB3B-D9DE66DC2E60}"/>
                </a:ext>
              </a:extLst>
            </p:cNvPr>
            <p:cNvCxnSpPr>
              <a:cxnSpLocks/>
              <a:stCxn id="5" idx="2"/>
              <a:endCxn id="27" idx="0"/>
            </p:cNvCxnSpPr>
            <p:nvPr/>
          </p:nvCxnSpPr>
          <p:spPr>
            <a:xfrm flipH="1">
              <a:off x="5367957" y="2657846"/>
              <a:ext cx="811115" cy="1684149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7B2819A2-35A7-4B2B-B0A2-EC8F042FB450}"/>
                </a:ext>
              </a:extLst>
            </p:cNvPr>
            <p:cNvCxnSpPr>
              <a:cxnSpLocks/>
              <a:stCxn id="5" idx="2"/>
              <a:endCxn id="26" idx="0"/>
            </p:cNvCxnSpPr>
            <p:nvPr/>
          </p:nvCxnSpPr>
          <p:spPr>
            <a:xfrm>
              <a:off x="6179072" y="2657846"/>
              <a:ext cx="1345461" cy="1684152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39" name="Rectangle 38">
              <a:extLst>
                <a:ext uri="{FF2B5EF4-FFF2-40B4-BE49-F238E27FC236}">
                  <a16:creationId xmlns:a16="http://schemas.microsoft.com/office/drawing/2014/main" id="{FAB6B775-75F0-4A1E-A29A-541FC49C3574}"/>
                </a:ext>
              </a:extLst>
            </p:cNvPr>
            <p:cNvSpPr/>
            <p:nvPr/>
          </p:nvSpPr>
          <p:spPr>
            <a:xfrm>
              <a:off x="2726189" y="4367692"/>
              <a:ext cx="1588957" cy="1183949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C*2n/9</a:t>
              </a:r>
              <a:endParaRPr lang="en-CA" dirty="0"/>
            </a:p>
          </p:txBody>
        </p:sp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id="{065F1F40-41CE-4C08-A069-1C5EFCD48B51}"/>
                </a:ext>
              </a:extLst>
            </p:cNvPr>
            <p:cNvSpPr/>
            <p:nvPr/>
          </p:nvSpPr>
          <p:spPr>
            <a:xfrm>
              <a:off x="1369659" y="4341998"/>
              <a:ext cx="938071" cy="1209639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C*n/9</a:t>
              </a:r>
              <a:endParaRPr lang="en-CA" dirty="0"/>
            </a:p>
          </p:txBody>
        </p: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4364665E-81D3-4736-A6D1-089DF8D28CD1}"/>
                </a:ext>
              </a:extLst>
            </p:cNvPr>
            <p:cNvCxnSpPr>
              <a:cxnSpLocks/>
              <a:stCxn id="7" idx="2"/>
              <a:endCxn id="40" idx="0"/>
            </p:cNvCxnSpPr>
            <p:nvPr/>
          </p:nvCxnSpPr>
          <p:spPr>
            <a:xfrm flipH="1">
              <a:off x="1838695" y="2657842"/>
              <a:ext cx="988621" cy="1684156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88191779-E878-49ED-AED6-120E4D91830A}"/>
                </a:ext>
              </a:extLst>
            </p:cNvPr>
            <p:cNvCxnSpPr>
              <a:cxnSpLocks/>
              <a:stCxn id="7" idx="2"/>
              <a:endCxn id="39" idx="0"/>
            </p:cNvCxnSpPr>
            <p:nvPr/>
          </p:nvCxnSpPr>
          <p:spPr>
            <a:xfrm>
              <a:off x="2827316" y="2657842"/>
              <a:ext cx="693352" cy="1709849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49" name="Rectangle 48">
            <a:extLst>
              <a:ext uri="{FF2B5EF4-FFF2-40B4-BE49-F238E27FC236}">
                <a16:creationId xmlns:a16="http://schemas.microsoft.com/office/drawing/2014/main" id="{F8BF52CE-882E-465E-8BA0-E08809F2265C}"/>
              </a:ext>
            </a:extLst>
          </p:cNvPr>
          <p:cNvSpPr/>
          <p:nvPr/>
        </p:nvSpPr>
        <p:spPr>
          <a:xfrm>
            <a:off x="1341790" y="5528999"/>
            <a:ext cx="580761" cy="33688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C*1</a:t>
            </a:r>
            <a:endParaRPr lang="en-CA" dirty="0"/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F9D4E065-E38F-430D-B97A-5F12040157D4}"/>
              </a:ext>
            </a:extLst>
          </p:cNvPr>
          <p:cNvSpPr/>
          <p:nvPr/>
        </p:nvSpPr>
        <p:spPr>
          <a:xfrm>
            <a:off x="507034" y="5492192"/>
            <a:ext cx="536955" cy="33688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C*1</a:t>
            </a:r>
            <a:endParaRPr lang="en-CA" dirty="0"/>
          </a:p>
        </p:txBody>
      </p: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F4E17921-1C01-46C4-BFD5-97C848FD7D49}"/>
              </a:ext>
            </a:extLst>
          </p:cNvPr>
          <p:cNvCxnSpPr>
            <a:cxnSpLocks/>
            <a:endCxn id="50" idx="0"/>
          </p:cNvCxnSpPr>
          <p:nvPr/>
        </p:nvCxnSpPr>
        <p:spPr>
          <a:xfrm flipH="1">
            <a:off x="775512" y="5123935"/>
            <a:ext cx="563206" cy="368257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2C7B0D79-E1B1-4BA0-AE12-ECE32AB5C091}"/>
              </a:ext>
            </a:extLst>
          </p:cNvPr>
          <p:cNvCxnSpPr>
            <a:cxnSpLocks/>
            <a:endCxn id="49" idx="0"/>
          </p:cNvCxnSpPr>
          <p:nvPr/>
        </p:nvCxnSpPr>
        <p:spPr>
          <a:xfrm>
            <a:off x="1338718" y="5123935"/>
            <a:ext cx="293453" cy="405064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1" name="Rectangle 30">
            <a:extLst>
              <a:ext uri="{FF2B5EF4-FFF2-40B4-BE49-F238E27FC236}">
                <a16:creationId xmlns:a16="http://schemas.microsoft.com/office/drawing/2014/main" id="{FA312A6C-67F5-4C0E-9772-E1BFC6608DFE}"/>
              </a:ext>
            </a:extLst>
          </p:cNvPr>
          <p:cNvSpPr/>
          <p:nvPr/>
        </p:nvSpPr>
        <p:spPr>
          <a:xfrm>
            <a:off x="3504930" y="5994613"/>
            <a:ext cx="580761" cy="33688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C*1</a:t>
            </a:r>
            <a:endParaRPr lang="en-CA" dirty="0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EAFFB2E9-B857-45D1-A893-822E3F3DD4F7}"/>
              </a:ext>
            </a:extLst>
          </p:cNvPr>
          <p:cNvSpPr/>
          <p:nvPr/>
        </p:nvSpPr>
        <p:spPr>
          <a:xfrm>
            <a:off x="2670174" y="5957806"/>
            <a:ext cx="536955" cy="33688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C*1</a:t>
            </a:r>
            <a:endParaRPr lang="en-CA" dirty="0"/>
          </a:p>
        </p:txBody>
      </p: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81BBC005-010B-4560-9B1E-E369974CB2C5}"/>
              </a:ext>
            </a:extLst>
          </p:cNvPr>
          <p:cNvCxnSpPr>
            <a:cxnSpLocks/>
            <a:endCxn id="32" idx="0"/>
          </p:cNvCxnSpPr>
          <p:nvPr/>
        </p:nvCxnSpPr>
        <p:spPr>
          <a:xfrm flipH="1">
            <a:off x="2938652" y="5589549"/>
            <a:ext cx="563206" cy="368257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55A1EC30-E950-4FC1-A55D-48C20B0264AC}"/>
              </a:ext>
            </a:extLst>
          </p:cNvPr>
          <p:cNvCxnSpPr>
            <a:cxnSpLocks/>
            <a:endCxn id="31" idx="0"/>
          </p:cNvCxnSpPr>
          <p:nvPr/>
        </p:nvCxnSpPr>
        <p:spPr>
          <a:xfrm>
            <a:off x="3501858" y="5589549"/>
            <a:ext cx="293453" cy="405064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5" name="Rectangle 34">
            <a:extLst>
              <a:ext uri="{FF2B5EF4-FFF2-40B4-BE49-F238E27FC236}">
                <a16:creationId xmlns:a16="http://schemas.microsoft.com/office/drawing/2014/main" id="{7E7A7EEC-957E-4732-BF5A-582CD5D1F2EE}"/>
              </a:ext>
            </a:extLst>
          </p:cNvPr>
          <p:cNvSpPr/>
          <p:nvPr/>
        </p:nvSpPr>
        <p:spPr>
          <a:xfrm>
            <a:off x="5306435" y="6588015"/>
            <a:ext cx="580761" cy="33688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C*1</a:t>
            </a:r>
            <a:endParaRPr lang="en-CA" dirty="0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2A53E25C-CE0B-4C62-BB0C-FEFE71859DFA}"/>
              </a:ext>
            </a:extLst>
          </p:cNvPr>
          <p:cNvSpPr/>
          <p:nvPr/>
        </p:nvSpPr>
        <p:spPr>
          <a:xfrm>
            <a:off x="4471679" y="6551208"/>
            <a:ext cx="536955" cy="33688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C*1</a:t>
            </a:r>
            <a:endParaRPr lang="en-CA" dirty="0"/>
          </a:p>
        </p:txBody>
      </p: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DE69981B-D2AC-4FAF-9F4E-C3AC628AB4B8}"/>
              </a:ext>
            </a:extLst>
          </p:cNvPr>
          <p:cNvCxnSpPr>
            <a:cxnSpLocks/>
            <a:endCxn id="36" idx="0"/>
          </p:cNvCxnSpPr>
          <p:nvPr/>
        </p:nvCxnSpPr>
        <p:spPr>
          <a:xfrm flipH="1">
            <a:off x="4740157" y="6182951"/>
            <a:ext cx="563206" cy="368257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23C4AD4B-467D-493C-B7DB-C462B84CD365}"/>
              </a:ext>
            </a:extLst>
          </p:cNvPr>
          <p:cNvCxnSpPr>
            <a:cxnSpLocks/>
            <a:endCxn id="35" idx="0"/>
          </p:cNvCxnSpPr>
          <p:nvPr/>
        </p:nvCxnSpPr>
        <p:spPr>
          <a:xfrm>
            <a:off x="5303363" y="6182951"/>
            <a:ext cx="293453" cy="405064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3" name="Rectangle 42">
            <a:extLst>
              <a:ext uri="{FF2B5EF4-FFF2-40B4-BE49-F238E27FC236}">
                <a16:creationId xmlns:a16="http://schemas.microsoft.com/office/drawing/2014/main" id="{AF4A34F2-2C8E-48B1-8615-B2D04CE02689}"/>
              </a:ext>
            </a:extLst>
          </p:cNvPr>
          <p:cNvSpPr/>
          <p:nvPr/>
        </p:nvSpPr>
        <p:spPr>
          <a:xfrm>
            <a:off x="8346219" y="6875677"/>
            <a:ext cx="580761" cy="33688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C*1</a:t>
            </a:r>
            <a:endParaRPr lang="en-CA" dirty="0"/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A261AE34-330B-4542-88EC-4821C3F79853}"/>
              </a:ext>
            </a:extLst>
          </p:cNvPr>
          <p:cNvSpPr/>
          <p:nvPr/>
        </p:nvSpPr>
        <p:spPr>
          <a:xfrm>
            <a:off x="7511463" y="6838870"/>
            <a:ext cx="536955" cy="33688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C*1</a:t>
            </a:r>
            <a:endParaRPr lang="en-CA" dirty="0"/>
          </a:p>
        </p:txBody>
      </p: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C807993F-2DB2-4A85-B2C5-B65F0C286B2C}"/>
              </a:ext>
            </a:extLst>
          </p:cNvPr>
          <p:cNvCxnSpPr>
            <a:cxnSpLocks/>
            <a:endCxn id="44" idx="0"/>
          </p:cNvCxnSpPr>
          <p:nvPr/>
        </p:nvCxnSpPr>
        <p:spPr>
          <a:xfrm flipH="1">
            <a:off x="7779941" y="6470613"/>
            <a:ext cx="563206" cy="368257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856AED3A-4C22-4A3F-AE66-3BF97D2A33C6}"/>
              </a:ext>
            </a:extLst>
          </p:cNvPr>
          <p:cNvCxnSpPr>
            <a:cxnSpLocks/>
            <a:endCxn id="43" idx="0"/>
          </p:cNvCxnSpPr>
          <p:nvPr/>
        </p:nvCxnSpPr>
        <p:spPr>
          <a:xfrm>
            <a:off x="8343147" y="6470613"/>
            <a:ext cx="293453" cy="405064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B0DF49B6-49AF-49D6-A972-313A14C09060}"/>
              </a:ext>
            </a:extLst>
          </p:cNvPr>
          <p:cNvSpPr txBox="1"/>
          <p:nvPr/>
        </p:nvSpPr>
        <p:spPr>
          <a:xfrm>
            <a:off x="6378036" y="6370901"/>
            <a:ext cx="450764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dirty="0"/>
              <a:t>…</a:t>
            </a:r>
            <a:endParaRPr lang="en-CA" sz="3000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F79C048-96E5-49B8-BF0B-683256228ACB}"/>
              </a:ext>
            </a:extLst>
          </p:cNvPr>
          <p:cNvSpPr txBox="1"/>
          <p:nvPr/>
        </p:nvSpPr>
        <p:spPr>
          <a:xfrm>
            <a:off x="1809256" y="4646598"/>
            <a:ext cx="653791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/>
              <a:t>…                   …                ….</a:t>
            </a:r>
            <a:endParaRPr lang="en-CA" sz="4000" dirty="0"/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F5D2E062-9011-4747-9278-376BFC9A94B8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26663" y="2313062"/>
            <a:ext cx="3301904" cy="1124074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r>
              <a:rPr lang="en-US" sz="2000" dirty="0"/>
              <a:t>We have ≤ log</a:t>
            </a:r>
            <a:r>
              <a:rPr lang="en-US" sz="2000" baseline="-25000" dirty="0"/>
              <a:t>3/2</a:t>
            </a:r>
            <a:r>
              <a:rPr lang="en-US" sz="2000" dirty="0"/>
              <a:t>(n) levels</a:t>
            </a:r>
          </a:p>
          <a:p>
            <a:r>
              <a:rPr lang="en-US" sz="2000" dirty="0"/>
              <a:t>Each level contributes ≤Cn to the running time</a:t>
            </a:r>
            <a:endParaRPr lang="en-CA" sz="2000" dirty="0"/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EF048111-8D1E-47D2-9779-F4B9A68D7B5A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34400" y="5260522"/>
            <a:ext cx="3286431" cy="853743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r>
              <a:rPr lang="en-US" sz="2000" dirty="0"/>
              <a:t>Therefore, the total</a:t>
            </a:r>
            <a:br>
              <a:rPr lang="en-US" sz="2000" dirty="0"/>
            </a:br>
            <a:r>
              <a:rPr lang="en-US" sz="2000" dirty="0"/>
              <a:t>running time is ≤O(</a:t>
            </a:r>
            <a:r>
              <a:rPr lang="en-US" sz="2000" dirty="0" err="1"/>
              <a:t>nlog</a:t>
            </a:r>
            <a:r>
              <a:rPr lang="en-US" sz="2000" dirty="0"/>
              <a:t>(n))</a:t>
            </a:r>
            <a:endParaRPr lang="en-CA" sz="2000" dirty="0"/>
          </a:p>
        </p:txBody>
      </p:sp>
    </p:spTree>
    <p:extLst>
      <p:ext uri="{BB962C8B-B14F-4D97-AF65-F5344CB8AC3E}">
        <p14:creationId xmlns:p14="http://schemas.microsoft.com/office/powerpoint/2010/main" val="27257694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9" grpId="0" animBg="1"/>
      <p:bldP spid="50" grpId="0" animBg="1"/>
      <p:bldP spid="31" grpId="0" animBg="1"/>
      <p:bldP spid="32" grpId="0" animBg="1"/>
      <p:bldP spid="35" grpId="0" animBg="1"/>
      <p:bldP spid="36" grpId="0" animBg="1"/>
      <p:bldP spid="43" grpId="0" animBg="1"/>
      <p:bldP spid="44" grpId="0" animBg="1"/>
      <p:bldP spid="11" grpId="0"/>
      <p:bldP spid="12" grpId="0"/>
      <p:bldP spid="60" grpId="0" animBg="1"/>
      <p:bldP spid="61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lvl="0" algn="ctr"/>
            <a:endParaRPr lang="de-DE" sz="6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de-DE" sz="6000" dirty="0">
                <a:latin typeface="Arial" panose="020B0604020202020204" pitchFamily="34" charset="0"/>
                <a:cs typeface="Arial" panose="020B0604020202020204" pitchFamily="34" charset="0"/>
              </a:rPr>
              <a:t>Recursion</a:t>
            </a:r>
          </a:p>
        </p:txBody>
      </p:sp>
    </p:spTree>
    <p:extLst>
      <p:ext uri="{BB962C8B-B14F-4D97-AF65-F5344CB8AC3E}">
        <p14:creationId xmlns:p14="http://schemas.microsoft.com/office/powerpoint/2010/main" val="127175384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Faster integer multiplication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r>
              <a:rPr lang="en-US" sz="2000" u="sng" dirty="0"/>
              <a:t>Input</a:t>
            </a:r>
            <a:r>
              <a:rPr lang="en-US" sz="2000" dirty="0"/>
              <a:t>: two positive integers A, B</a:t>
            </a:r>
          </a:p>
          <a:p>
            <a:r>
              <a:rPr lang="en-US" sz="2000" u="sng" dirty="0"/>
              <a:t>Output</a:t>
            </a:r>
            <a:r>
              <a:rPr lang="en-US" sz="2000" dirty="0"/>
              <a:t>: their product, A*B</a:t>
            </a:r>
          </a:p>
          <a:p>
            <a:endParaRPr lang="en-US" sz="2000" dirty="0"/>
          </a:p>
          <a:p>
            <a:r>
              <a:rPr lang="en-US" sz="2000" u="sng" dirty="0"/>
              <a:t>Example</a:t>
            </a:r>
            <a:r>
              <a:rPr lang="en-US" sz="2000" dirty="0"/>
              <a:t>:</a:t>
            </a: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8969FA3A-6995-4206-8FBF-7C8AFDBF4358}"/>
              </a:ext>
            </a:extLst>
          </p:cNvPr>
          <p:cNvGrpSpPr/>
          <p:nvPr/>
        </p:nvGrpSpPr>
        <p:grpSpPr>
          <a:xfrm>
            <a:off x="4811365" y="4677333"/>
            <a:ext cx="1257300" cy="402807"/>
            <a:chOff x="4967776" y="3549888"/>
            <a:chExt cx="1257300" cy="402807"/>
          </a:xfrm>
        </p:grpSpPr>
        <p:pic>
          <p:nvPicPr>
            <p:cNvPr id="19" name="table">
              <a:extLst>
                <a:ext uri="{FF2B5EF4-FFF2-40B4-BE49-F238E27FC236}">
                  <a16:creationId xmlns:a16="http://schemas.microsoft.com/office/drawing/2014/main" id="{B938004A-88A0-4DDC-BB6F-A1D0DAF3E7F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596426" y="3549888"/>
              <a:ext cx="628650" cy="396240"/>
            </a:xfrm>
            <a:prstGeom prst="rect">
              <a:avLst/>
            </a:prstGeom>
          </p:spPr>
        </p:pic>
        <p:pic>
          <p:nvPicPr>
            <p:cNvPr id="20" name="table">
              <a:extLst>
                <a:ext uri="{FF2B5EF4-FFF2-40B4-BE49-F238E27FC236}">
                  <a16:creationId xmlns:a16="http://schemas.microsoft.com/office/drawing/2014/main" id="{23840EFA-E91F-429C-820D-3CA488CDB1F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967776" y="3556455"/>
              <a:ext cx="628650" cy="396240"/>
            </a:xfrm>
            <a:prstGeom prst="rect">
              <a:avLst/>
            </a:prstGeom>
          </p:spPr>
        </p:pic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B8FAF8C7-6224-4CED-A195-0A6427FF59C4}"/>
              </a:ext>
            </a:extLst>
          </p:cNvPr>
          <p:cNvGrpSpPr/>
          <p:nvPr/>
        </p:nvGrpSpPr>
        <p:grpSpPr>
          <a:xfrm>
            <a:off x="4620865" y="3779837"/>
            <a:ext cx="1447800" cy="792480"/>
            <a:chOff x="4777276" y="2652392"/>
            <a:chExt cx="1447800" cy="792480"/>
          </a:xfrm>
        </p:grpSpPr>
        <p:pic>
          <p:nvPicPr>
            <p:cNvPr id="18" name="table">
              <a:extLst>
                <a:ext uri="{FF2B5EF4-FFF2-40B4-BE49-F238E27FC236}">
                  <a16:creationId xmlns:a16="http://schemas.microsoft.com/office/drawing/2014/main" id="{484F732C-9D94-44B9-BF04-7FD1378E12DC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967776" y="2652392"/>
              <a:ext cx="1257300" cy="792480"/>
            </a:xfrm>
            <a:prstGeom prst="rect">
              <a:avLst/>
            </a:prstGeom>
          </p:spPr>
        </p:pic>
        <p:sp>
          <p:nvSpPr>
            <p:cNvPr id="21" name="TextBox 12">
              <a:extLst>
                <a:ext uri="{FF2B5EF4-FFF2-40B4-BE49-F238E27FC236}">
                  <a16:creationId xmlns:a16="http://schemas.microsoft.com/office/drawing/2014/main" id="{7093683A-CCD6-4906-BCCF-4F1493AEC7EA}"/>
                </a:ext>
              </a:extLst>
            </p:cNvPr>
            <p:cNvSpPr txBox="1"/>
            <p:nvPr/>
          </p:nvSpPr>
          <p:spPr>
            <a:xfrm>
              <a:off x="4777276" y="2848577"/>
              <a:ext cx="3810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5pPr>
              <a:lvl6pPr marL="22860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6pPr>
              <a:lvl7pPr marL="27432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7pPr>
              <a:lvl8pPr marL="32004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8pPr>
              <a:lvl9pPr marL="36576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9pPr>
            </a:lstStyle>
            <a:p>
              <a:r>
                <a:rPr lang="en-US" sz="2000" dirty="0">
                  <a:latin typeface="+mn-lt"/>
                </a:rPr>
                <a:t>x</a:t>
              </a:r>
              <a:endParaRPr lang="en-CA" sz="2000" dirty="0">
                <a:latin typeface="+mn-lt"/>
              </a:endParaRPr>
            </a:p>
          </p:txBody>
        </p: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AC6365CB-29ED-431B-A3A4-58D7A3DEAAB1}"/>
              </a:ext>
            </a:extLst>
          </p:cNvPr>
          <p:cNvGrpSpPr/>
          <p:nvPr/>
        </p:nvGrpSpPr>
        <p:grpSpPr>
          <a:xfrm>
            <a:off x="3744565" y="5157934"/>
            <a:ext cx="2362200" cy="416895"/>
            <a:chOff x="3900976" y="4030489"/>
            <a:chExt cx="2362200" cy="416895"/>
          </a:xfrm>
        </p:grpSpPr>
        <p:pic>
          <p:nvPicPr>
            <p:cNvPr id="22" name="table">
              <a:extLst>
                <a:ext uri="{FF2B5EF4-FFF2-40B4-BE49-F238E27FC236}">
                  <a16:creationId xmlns:a16="http://schemas.microsoft.com/office/drawing/2014/main" id="{1B31CA44-AB83-4FF7-9D7A-9BC6EAC3E1E1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4967776" y="4051144"/>
              <a:ext cx="628650" cy="396240"/>
            </a:xfrm>
            <a:prstGeom prst="rect">
              <a:avLst/>
            </a:prstGeom>
          </p:spPr>
        </p:pic>
        <p:pic>
          <p:nvPicPr>
            <p:cNvPr id="23" name="table">
              <a:extLst>
                <a:ext uri="{FF2B5EF4-FFF2-40B4-BE49-F238E27FC236}">
                  <a16:creationId xmlns:a16="http://schemas.microsoft.com/office/drawing/2014/main" id="{CE4B8C80-A4C8-4FFD-9A4E-2B11D826F5FB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4434376" y="4030489"/>
              <a:ext cx="628650" cy="396240"/>
            </a:xfrm>
            <a:prstGeom prst="rect">
              <a:avLst/>
            </a:prstGeom>
          </p:spPr>
        </p:pic>
        <p:pic>
          <p:nvPicPr>
            <p:cNvPr id="24" name="table">
              <a:extLst>
                <a:ext uri="{FF2B5EF4-FFF2-40B4-BE49-F238E27FC236}">
                  <a16:creationId xmlns:a16="http://schemas.microsoft.com/office/drawing/2014/main" id="{CD22A475-7D4A-4D9F-B877-060887ADBEBB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3900976" y="4051144"/>
              <a:ext cx="628650" cy="396240"/>
            </a:xfrm>
            <a:prstGeom prst="rect">
              <a:avLst/>
            </a:prstGeom>
          </p:spPr>
        </p:pic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95DBEDEF-30BF-4981-AC66-106C29750CED}"/>
                </a:ext>
              </a:extLst>
            </p:cNvPr>
            <p:cNvCxnSpPr/>
            <p:nvPr/>
          </p:nvCxnSpPr>
          <p:spPr>
            <a:xfrm>
              <a:off x="3977176" y="4447384"/>
              <a:ext cx="2286000" cy="0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26" name="TextBox 18">
            <a:extLst>
              <a:ext uri="{FF2B5EF4-FFF2-40B4-BE49-F238E27FC236}">
                <a16:creationId xmlns:a16="http://schemas.microsoft.com/office/drawing/2014/main" id="{C37E4F11-B8FE-48B1-AACA-BCF15F4B456D}"/>
              </a:ext>
            </a:extLst>
          </p:cNvPr>
          <p:cNvSpPr txBox="1"/>
          <p:nvPr/>
        </p:nvSpPr>
        <p:spPr>
          <a:xfrm>
            <a:off x="3699138" y="4780414"/>
            <a:ext cx="381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 Narrow" panose="020B0606020202030204" pitchFamily="34" charset="0"/>
                <a:ea typeface="+mn-ea"/>
                <a:cs typeface="Times New Roman" panose="02020603050405020304" pitchFamily="18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 Narrow" panose="020B0606020202030204" pitchFamily="34" charset="0"/>
                <a:ea typeface="+mn-ea"/>
                <a:cs typeface="Times New Roman" panose="02020603050405020304" pitchFamily="18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 Narrow" panose="020B0606020202030204" pitchFamily="34" charset="0"/>
                <a:ea typeface="+mn-ea"/>
                <a:cs typeface="Times New Roman" panose="02020603050405020304" pitchFamily="18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 Narrow" panose="020B0606020202030204" pitchFamily="34" charset="0"/>
                <a:ea typeface="+mn-ea"/>
                <a:cs typeface="Times New Roman" panose="02020603050405020304" pitchFamily="18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 Narrow" panose="020B0606020202030204" pitchFamily="34" charset="0"/>
                <a:ea typeface="+mn-ea"/>
                <a:cs typeface="Times New Roman" panose="02020603050405020304" pitchFamily="18" charset="0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Arial Narrow" panose="020B0606020202030204" pitchFamily="34" charset="0"/>
                <a:ea typeface="+mn-ea"/>
                <a:cs typeface="Times New Roman" panose="02020603050405020304" pitchFamily="18" charset="0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Arial Narrow" panose="020B0606020202030204" pitchFamily="34" charset="0"/>
                <a:ea typeface="+mn-ea"/>
                <a:cs typeface="Times New Roman" panose="02020603050405020304" pitchFamily="18" charset="0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Arial Narrow" panose="020B0606020202030204" pitchFamily="34" charset="0"/>
                <a:ea typeface="+mn-ea"/>
                <a:cs typeface="Times New Roman" panose="02020603050405020304" pitchFamily="18" charset="0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Arial Narrow" panose="020B0606020202030204" pitchFamily="34" charset="0"/>
                <a:ea typeface="+mn-ea"/>
                <a:cs typeface="Times New Roman" panose="02020603050405020304" pitchFamily="18" charset="0"/>
              </a:defRPr>
            </a:lvl9pPr>
          </a:lstStyle>
          <a:p>
            <a:r>
              <a:rPr lang="en-US" sz="2000" dirty="0">
                <a:latin typeface="+mn-lt"/>
              </a:rPr>
              <a:t>+</a:t>
            </a:r>
            <a:endParaRPr lang="en-CA" sz="2000" dirty="0">
              <a:latin typeface="+mn-lt"/>
            </a:endParaRPr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424AE609-1DF5-4793-A618-F445A11E92F1}"/>
              </a:ext>
            </a:extLst>
          </p:cNvPr>
          <p:cNvGrpSpPr/>
          <p:nvPr/>
        </p:nvGrpSpPr>
        <p:grpSpPr>
          <a:xfrm>
            <a:off x="3744565" y="5617833"/>
            <a:ext cx="2324100" cy="416896"/>
            <a:chOff x="3900976" y="4490388"/>
            <a:chExt cx="2324100" cy="416896"/>
          </a:xfrm>
        </p:grpSpPr>
        <p:pic>
          <p:nvPicPr>
            <p:cNvPr id="27" name="table">
              <a:extLst>
                <a:ext uri="{FF2B5EF4-FFF2-40B4-BE49-F238E27FC236}">
                  <a16:creationId xmlns:a16="http://schemas.microsoft.com/office/drawing/2014/main" id="{524A5748-F33B-4603-B2FE-B697B244811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596426" y="4511044"/>
              <a:ext cx="628650" cy="396240"/>
            </a:xfrm>
            <a:prstGeom prst="rect">
              <a:avLst/>
            </a:prstGeom>
          </p:spPr>
        </p:pic>
        <p:pic>
          <p:nvPicPr>
            <p:cNvPr id="28" name="table">
              <a:extLst>
                <a:ext uri="{FF2B5EF4-FFF2-40B4-BE49-F238E27FC236}">
                  <a16:creationId xmlns:a16="http://schemas.microsoft.com/office/drawing/2014/main" id="{F9003D08-4463-482F-9725-F2D0F73968EB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4967776" y="4490388"/>
              <a:ext cx="628650" cy="396240"/>
            </a:xfrm>
            <a:prstGeom prst="rect">
              <a:avLst/>
            </a:prstGeom>
          </p:spPr>
        </p:pic>
        <p:pic>
          <p:nvPicPr>
            <p:cNvPr id="29" name="table">
              <a:extLst>
                <a:ext uri="{FF2B5EF4-FFF2-40B4-BE49-F238E27FC236}">
                  <a16:creationId xmlns:a16="http://schemas.microsoft.com/office/drawing/2014/main" id="{9591F342-81B5-4366-8F44-6969BEF40979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4443168" y="4511044"/>
              <a:ext cx="628650" cy="396240"/>
            </a:xfrm>
            <a:prstGeom prst="rect">
              <a:avLst/>
            </a:prstGeom>
          </p:spPr>
        </p:pic>
        <p:pic>
          <p:nvPicPr>
            <p:cNvPr id="30" name="table">
              <a:extLst>
                <a:ext uri="{FF2B5EF4-FFF2-40B4-BE49-F238E27FC236}">
                  <a16:creationId xmlns:a16="http://schemas.microsoft.com/office/drawing/2014/main" id="{632B7C95-21D7-4840-A702-096CBFD10460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3900976" y="4511044"/>
              <a:ext cx="628650" cy="39624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3269396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Faster integer multiplication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>
              <a:spcAft>
                <a:spcPts val="1000"/>
              </a:spcAft>
            </a:pPr>
            <a:r>
              <a:rPr lang="en-US" sz="2000" u="sng" dirty="0"/>
              <a:t>Input</a:t>
            </a:r>
            <a:r>
              <a:rPr lang="en-US" sz="2000" dirty="0"/>
              <a:t>: two positive integers A, B</a:t>
            </a:r>
          </a:p>
          <a:p>
            <a:pPr>
              <a:spcAft>
                <a:spcPts val="1000"/>
              </a:spcAft>
            </a:pPr>
            <a:r>
              <a:rPr lang="en-US" sz="2000" u="sng" dirty="0"/>
              <a:t>Output</a:t>
            </a:r>
            <a:r>
              <a:rPr lang="en-US" sz="2000" dirty="0"/>
              <a:t>: their product, A*B</a:t>
            </a:r>
          </a:p>
          <a:p>
            <a:pPr>
              <a:spcAft>
                <a:spcPts val="1000"/>
              </a:spcAft>
            </a:pPr>
            <a:r>
              <a:rPr lang="en-US" sz="2000" u="sng" dirty="0"/>
              <a:t>Example of an explicit computation</a:t>
            </a:r>
            <a:r>
              <a:rPr lang="en-US" sz="2000" dirty="0"/>
              <a:t>:</a:t>
            </a:r>
          </a:p>
          <a:p>
            <a:pPr>
              <a:spcAft>
                <a:spcPts val="1000"/>
              </a:spcAft>
            </a:pPr>
            <a:r>
              <a:rPr lang="en-US" sz="2000" dirty="0"/>
              <a:t>26*43 	= (20+6) * (40+3)</a:t>
            </a:r>
          </a:p>
          <a:p>
            <a:pPr>
              <a:spcAft>
                <a:spcPts val="1000"/>
              </a:spcAft>
            </a:pPr>
            <a:r>
              <a:rPr lang="en-US" sz="2000" dirty="0"/>
              <a:t>		= (2*4) * 100 + (2*3 + 6*4) *10 + (6*3) *1</a:t>
            </a:r>
          </a:p>
          <a:p>
            <a:pPr>
              <a:spcAft>
                <a:spcPts val="1000"/>
              </a:spcAft>
            </a:pPr>
            <a:r>
              <a:rPr lang="en-US" sz="2000" dirty="0"/>
              <a:t>		= 8*100 + 30*10 + 18*1 = 800 + 300 + 18 = 1118</a:t>
            </a:r>
          </a:p>
          <a:p>
            <a:pPr>
              <a:spcAft>
                <a:spcPts val="1000"/>
              </a:spcAft>
            </a:pPr>
            <a:r>
              <a:rPr lang="en-US" sz="2000" u="sng" dirty="0"/>
              <a:t>Crazy method</a:t>
            </a:r>
            <a:r>
              <a:rPr lang="en-US" sz="2000" dirty="0"/>
              <a:t>:</a:t>
            </a:r>
          </a:p>
          <a:p>
            <a:pPr>
              <a:spcAft>
                <a:spcPts val="1000"/>
              </a:spcAft>
            </a:pPr>
            <a:r>
              <a:rPr lang="en-US" sz="2000" dirty="0"/>
              <a:t>26*43 = ?</a:t>
            </a:r>
          </a:p>
          <a:p>
            <a:pPr>
              <a:spcAft>
                <a:spcPts val="1000"/>
              </a:spcAft>
            </a:pPr>
            <a:r>
              <a:rPr lang="en-US" sz="2000" dirty="0"/>
              <a:t>Units = 3*6 = 18</a:t>
            </a:r>
          </a:p>
          <a:p>
            <a:pPr>
              <a:spcAft>
                <a:spcPts val="1000"/>
              </a:spcAft>
            </a:pPr>
            <a:r>
              <a:rPr lang="en-US" sz="2000" dirty="0"/>
              <a:t>Hundreds = 2*4 = 8</a:t>
            </a:r>
          </a:p>
          <a:p>
            <a:pPr>
              <a:spcAft>
                <a:spcPts val="1000"/>
              </a:spcAft>
            </a:pPr>
            <a:r>
              <a:rPr lang="en-US" sz="2000" dirty="0"/>
              <a:t>Tens = (2+6)*(4+3) – Unit – Hundreds = 8*7 –18 – 8 = 30</a:t>
            </a:r>
          </a:p>
          <a:p>
            <a:pPr>
              <a:spcAft>
                <a:spcPts val="1000"/>
              </a:spcAft>
            </a:pPr>
            <a:r>
              <a:rPr lang="en-US" sz="2000" dirty="0"/>
              <a:t>Answer = 8*100 + 30*10 + 18*1 = 1118</a:t>
            </a:r>
          </a:p>
        </p:txBody>
      </p:sp>
      <p:pic>
        <p:nvPicPr>
          <p:cNvPr id="35" name="Picture 34">
            <a:extLst>
              <a:ext uri="{FF2B5EF4-FFF2-40B4-BE49-F238E27FC236}">
                <a16:creationId xmlns:a16="http://schemas.microsoft.com/office/drawing/2014/main" id="{EB8845AC-6FA4-4BEF-87DB-3379D14D8B9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43400" y="1730531"/>
            <a:ext cx="3857217" cy="40269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09972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Faster integer multiplication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>
              <a:spcAft>
                <a:spcPts val="1000"/>
              </a:spcAft>
            </a:pPr>
            <a:r>
              <a:rPr lang="en-US" sz="2000" u="sng" dirty="0">
                <a:latin typeface="Albany"/>
              </a:rPr>
              <a:t>Goal</a:t>
            </a:r>
            <a:r>
              <a:rPr lang="en-US" sz="2000" dirty="0">
                <a:latin typeface="Albany"/>
              </a:rPr>
              <a:t>: Given two positive integers A and B in decimal with n digits each, compute A*B.</a:t>
            </a:r>
          </a:p>
          <a:p>
            <a:pPr>
              <a:spcAft>
                <a:spcPts val="1000"/>
              </a:spcAft>
            </a:pPr>
            <a:r>
              <a:rPr lang="en-US" sz="2000" u="sng" dirty="0">
                <a:latin typeface="Albany"/>
              </a:rPr>
              <a:t>Idea:</a:t>
            </a:r>
            <a:r>
              <a:rPr lang="en-US" sz="2000" dirty="0">
                <a:latin typeface="Albany"/>
              </a:rPr>
              <a:t> divide and conquer -  use recursion.</a:t>
            </a:r>
          </a:p>
          <a:p>
            <a:r>
              <a:rPr lang="en-US" sz="2000" dirty="0">
                <a:latin typeface="Albany"/>
              </a:rPr>
              <a:t>Let’s write A = a</a:t>
            </a:r>
            <a:r>
              <a:rPr lang="en-US" sz="2000" baseline="-25000" dirty="0">
                <a:latin typeface="Albany"/>
              </a:rPr>
              <a:t>n</a:t>
            </a:r>
            <a:r>
              <a:rPr lang="en-US" sz="2000" dirty="0">
                <a:latin typeface="Albany"/>
              </a:rPr>
              <a:t>a</a:t>
            </a:r>
            <a:r>
              <a:rPr lang="en-US" sz="2000" baseline="-25000" dirty="0">
                <a:latin typeface="Albany"/>
              </a:rPr>
              <a:t>n-1</a:t>
            </a:r>
            <a:r>
              <a:rPr lang="en-US" sz="2000" dirty="0">
                <a:latin typeface="Albany"/>
              </a:rPr>
              <a:t>a</a:t>
            </a:r>
            <a:r>
              <a:rPr lang="en-US" sz="2000" baseline="-25000" dirty="0">
                <a:latin typeface="Albany"/>
              </a:rPr>
              <a:t>n-2</a:t>
            </a:r>
            <a:r>
              <a:rPr lang="en-US" sz="2000" dirty="0">
                <a:latin typeface="Albany"/>
              </a:rPr>
              <a:t>…a</a:t>
            </a:r>
            <a:r>
              <a:rPr lang="en-US" sz="2000" baseline="-25000" dirty="0">
                <a:latin typeface="Albany"/>
              </a:rPr>
              <a:t>1</a:t>
            </a:r>
            <a:r>
              <a:rPr lang="en-US" sz="2000" dirty="0">
                <a:latin typeface="Albany"/>
              </a:rPr>
              <a:t>a</a:t>
            </a:r>
            <a:r>
              <a:rPr lang="en-US" sz="2000" baseline="-25000" dirty="0">
                <a:latin typeface="Albany"/>
              </a:rPr>
              <a:t>0</a:t>
            </a:r>
            <a:r>
              <a:rPr lang="en-US" sz="2000" dirty="0">
                <a:latin typeface="Albany"/>
              </a:rPr>
              <a:t> and B = b</a:t>
            </a:r>
            <a:r>
              <a:rPr lang="en-US" sz="2000" baseline="-25000" dirty="0">
                <a:latin typeface="Albany"/>
              </a:rPr>
              <a:t>n</a:t>
            </a:r>
            <a:r>
              <a:rPr lang="en-US" sz="2000" dirty="0">
                <a:latin typeface="Albany"/>
              </a:rPr>
              <a:t>b</a:t>
            </a:r>
            <a:r>
              <a:rPr lang="en-US" sz="2000" baseline="-25000" dirty="0">
                <a:latin typeface="Albany"/>
              </a:rPr>
              <a:t>n-1</a:t>
            </a:r>
            <a:r>
              <a:rPr lang="en-US" sz="2000" dirty="0">
                <a:latin typeface="Albany"/>
              </a:rPr>
              <a:t>b</a:t>
            </a:r>
            <a:r>
              <a:rPr lang="en-US" sz="2000" baseline="-25000" dirty="0">
                <a:latin typeface="Albany"/>
              </a:rPr>
              <a:t>n-2</a:t>
            </a:r>
            <a:r>
              <a:rPr lang="en-US" sz="2000" dirty="0">
                <a:latin typeface="Albany"/>
              </a:rPr>
              <a:t>…b</a:t>
            </a:r>
            <a:r>
              <a:rPr lang="en-US" sz="2000" baseline="-25000" dirty="0">
                <a:latin typeface="Albany"/>
              </a:rPr>
              <a:t>1</a:t>
            </a:r>
            <a:r>
              <a:rPr lang="en-US" sz="2000" dirty="0">
                <a:latin typeface="Albany"/>
              </a:rPr>
              <a:t>b</a:t>
            </a:r>
            <a:r>
              <a:rPr lang="en-US" sz="2000" baseline="-25000" dirty="0">
                <a:latin typeface="Albany"/>
              </a:rPr>
              <a:t>0</a:t>
            </a:r>
            <a:r>
              <a:rPr lang="en-US" sz="2000" dirty="0">
                <a:latin typeface="Albany"/>
              </a:rPr>
              <a:t> </a:t>
            </a:r>
          </a:p>
          <a:p>
            <a:r>
              <a:rPr lang="en-US" sz="2000" dirty="0">
                <a:latin typeface="Albany"/>
              </a:rPr>
              <a:t>represent them as</a:t>
            </a:r>
          </a:p>
          <a:p>
            <a:pPr algn="ctr"/>
            <a:r>
              <a:rPr lang="en-US" sz="2000" dirty="0">
                <a:latin typeface="Albany"/>
              </a:rPr>
              <a:t>A = A</a:t>
            </a:r>
            <a:r>
              <a:rPr lang="en-US" sz="2000" baseline="-25000" dirty="0">
                <a:latin typeface="Albany"/>
              </a:rPr>
              <a:t>1</a:t>
            </a:r>
            <a:r>
              <a:rPr lang="en-US" sz="2000" dirty="0">
                <a:latin typeface="Albany"/>
              </a:rPr>
              <a:t>*10</a:t>
            </a:r>
            <a:r>
              <a:rPr lang="en-US" sz="2000" baseline="30000" dirty="0">
                <a:latin typeface="Albany"/>
              </a:rPr>
              <a:t>n/2</a:t>
            </a:r>
            <a:r>
              <a:rPr lang="en-US" sz="2000" dirty="0">
                <a:latin typeface="Albany"/>
              </a:rPr>
              <a:t> + A</a:t>
            </a:r>
            <a:r>
              <a:rPr lang="en-US" sz="2000" baseline="-25000" dirty="0">
                <a:latin typeface="Albany"/>
              </a:rPr>
              <a:t>0</a:t>
            </a:r>
            <a:r>
              <a:rPr lang="en-US" sz="2000" dirty="0">
                <a:latin typeface="Albany"/>
              </a:rPr>
              <a:t> and B = B</a:t>
            </a:r>
            <a:r>
              <a:rPr lang="en-US" sz="2000" baseline="-25000" dirty="0">
                <a:latin typeface="Albany"/>
              </a:rPr>
              <a:t>1</a:t>
            </a:r>
            <a:r>
              <a:rPr lang="en-US" sz="2000" dirty="0">
                <a:latin typeface="Albany"/>
              </a:rPr>
              <a:t>*10</a:t>
            </a:r>
            <a:r>
              <a:rPr lang="en-US" sz="2000" baseline="30000" dirty="0">
                <a:latin typeface="Albany"/>
              </a:rPr>
              <a:t>n/2</a:t>
            </a:r>
            <a:r>
              <a:rPr lang="en-US" sz="2000" dirty="0">
                <a:latin typeface="Albany"/>
              </a:rPr>
              <a:t> + B</a:t>
            </a:r>
            <a:r>
              <a:rPr lang="en-US" sz="2000" baseline="-25000" dirty="0">
                <a:latin typeface="Albany"/>
              </a:rPr>
              <a:t>0</a:t>
            </a:r>
          </a:p>
          <a:p>
            <a:r>
              <a:rPr lang="en-US" sz="2000" dirty="0">
                <a:latin typeface="Albany"/>
              </a:rPr>
              <a:t>Then, we have</a:t>
            </a:r>
          </a:p>
          <a:p>
            <a:pPr algn="ctr"/>
            <a:r>
              <a:rPr lang="en-US" sz="2000" b="1" dirty="0">
                <a:latin typeface="Albany"/>
              </a:rPr>
              <a:t>A*B = </a:t>
            </a:r>
            <a:r>
              <a:rPr lang="en-US" sz="2000" b="1" dirty="0">
                <a:solidFill>
                  <a:srgbClr val="FF0000"/>
                </a:solidFill>
                <a:latin typeface="Albany"/>
              </a:rPr>
              <a:t>A</a:t>
            </a:r>
            <a:r>
              <a:rPr lang="en-US" sz="2000" b="1" baseline="-25000" dirty="0">
                <a:solidFill>
                  <a:srgbClr val="FF0000"/>
                </a:solidFill>
                <a:latin typeface="Albany"/>
              </a:rPr>
              <a:t>1</a:t>
            </a:r>
            <a:r>
              <a:rPr lang="en-US" sz="2000" b="1" dirty="0">
                <a:solidFill>
                  <a:srgbClr val="FF0000"/>
                </a:solidFill>
                <a:latin typeface="Albany"/>
              </a:rPr>
              <a:t>*B</a:t>
            </a:r>
            <a:r>
              <a:rPr lang="en-US" sz="2000" b="1" baseline="-25000" dirty="0">
                <a:solidFill>
                  <a:srgbClr val="FF0000"/>
                </a:solidFill>
                <a:latin typeface="Albany"/>
              </a:rPr>
              <a:t>1</a:t>
            </a:r>
            <a:r>
              <a:rPr lang="en-US" sz="2000" b="1" dirty="0">
                <a:latin typeface="Albany"/>
              </a:rPr>
              <a:t> * 10</a:t>
            </a:r>
            <a:r>
              <a:rPr lang="en-US" sz="2000" b="1" baseline="30000" dirty="0">
                <a:latin typeface="Albany"/>
              </a:rPr>
              <a:t>n</a:t>
            </a:r>
            <a:r>
              <a:rPr lang="en-US" sz="2000" b="1" dirty="0">
                <a:latin typeface="Albany"/>
              </a:rPr>
              <a:t> + (</a:t>
            </a:r>
            <a:r>
              <a:rPr lang="en-US" sz="2000" b="1" dirty="0">
                <a:solidFill>
                  <a:schemeClr val="accent6">
                    <a:lumMod val="75000"/>
                  </a:schemeClr>
                </a:solidFill>
                <a:latin typeface="Albany"/>
              </a:rPr>
              <a:t>A</a:t>
            </a:r>
            <a:r>
              <a:rPr lang="en-US" sz="2000" b="1" baseline="-25000" dirty="0">
                <a:solidFill>
                  <a:schemeClr val="accent6">
                    <a:lumMod val="75000"/>
                  </a:schemeClr>
                </a:solidFill>
                <a:latin typeface="Albany"/>
              </a:rPr>
              <a:t>0</a:t>
            </a:r>
            <a:r>
              <a:rPr lang="en-US" sz="2000" b="1" dirty="0">
                <a:solidFill>
                  <a:schemeClr val="accent6">
                    <a:lumMod val="75000"/>
                  </a:schemeClr>
                </a:solidFill>
                <a:latin typeface="Albany"/>
              </a:rPr>
              <a:t>*B</a:t>
            </a:r>
            <a:r>
              <a:rPr lang="en-US" sz="2000" b="1" baseline="-25000" dirty="0">
                <a:solidFill>
                  <a:schemeClr val="accent6">
                    <a:lumMod val="75000"/>
                  </a:schemeClr>
                </a:solidFill>
                <a:latin typeface="Albany"/>
              </a:rPr>
              <a:t>1</a:t>
            </a:r>
            <a:r>
              <a:rPr lang="en-US" sz="2000" b="1" dirty="0">
                <a:solidFill>
                  <a:schemeClr val="accent6">
                    <a:lumMod val="75000"/>
                  </a:schemeClr>
                </a:solidFill>
                <a:latin typeface="Albany"/>
              </a:rPr>
              <a:t> + A</a:t>
            </a:r>
            <a:r>
              <a:rPr lang="en-US" sz="2000" b="1" baseline="-25000" dirty="0">
                <a:solidFill>
                  <a:schemeClr val="accent6">
                    <a:lumMod val="75000"/>
                  </a:schemeClr>
                </a:solidFill>
                <a:latin typeface="Albany"/>
              </a:rPr>
              <a:t>1</a:t>
            </a:r>
            <a:r>
              <a:rPr lang="en-US" sz="2000" b="1" dirty="0">
                <a:solidFill>
                  <a:schemeClr val="accent6">
                    <a:lumMod val="75000"/>
                  </a:schemeClr>
                </a:solidFill>
                <a:latin typeface="Albany"/>
              </a:rPr>
              <a:t>*B</a:t>
            </a:r>
            <a:r>
              <a:rPr lang="en-US" sz="2000" b="1" baseline="-25000" dirty="0">
                <a:solidFill>
                  <a:schemeClr val="accent6">
                    <a:lumMod val="75000"/>
                  </a:schemeClr>
                </a:solidFill>
                <a:latin typeface="Albany"/>
              </a:rPr>
              <a:t>0</a:t>
            </a:r>
            <a:r>
              <a:rPr lang="en-US" sz="2000" b="1" dirty="0">
                <a:latin typeface="Albany"/>
              </a:rPr>
              <a:t>) * 10</a:t>
            </a:r>
            <a:r>
              <a:rPr lang="en-US" sz="2000" b="1" baseline="30000" dirty="0">
                <a:latin typeface="Albany"/>
              </a:rPr>
              <a:t>n/2</a:t>
            </a:r>
            <a:r>
              <a:rPr lang="en-US" sz="2000" b="1" dirty="0">
                <a:latin typeface="Albany"/>
              </a:rPr>
              <a:t> + </a:t>
            </a:r>
            <a:r>
              <a:rPr lang="en-US" sz="2000" b="1" dirty="0">
                <a:solidFill>
                  <a:srgbClr val="7030A0"/>
                </a:solidFill>
                <a:latin typeface="Albany"/>
              </a:rPr>
              <a:t>A</a:t>
            </a:r>
            <a:r>
              <a:rPr lang="en-US" sz="2000" b="1" baseline="-25000" dirty="0">
                <a:solidFill>
                  <a:srgbClr val="7030A0"/>
                </a:solidFill>
                <a:latin typeface="Albany"/>
              </a:rPr>
              <a:t>0</a:t>
            </a:r>
            <a:r>
              <a:rPr lang="en-US" sz="2000" b="1" dirty="0">
                <a:solidFill>
                  <a:srgbClr val="7030A0"/>
                </a:solidFill>
                <a:latin typeface="Albany"/>
              </a:rPr>
              <a:t>*B</a:t>
            </a:r>
            <a:r>
              <a:rPr lang="en-US" sz="2000" b="1" baseline="-25000" dirty="0">
                <a:solidFill>
                  <a:srgbClr val="7030A0"/>
                </a:solidFill>
                <a:latin typeface="Albany"/>
              </a:rPr>
              <a:t>0</a:t>
            </a:r>
          </a:p>
          <a:p>
            <a:r>
              <a:rPr lang="en-US" sz="2000" dirty="0">
                <a:latin typeface="Albany"/>
              </a:rPr>
              <a:t>We can solve each product recursively and then compute the sum?</a:t>
            </a:r>
          </a:p>
          <a:p>
            <a:r>
              <a:rPr lang="en-US" sz="2000" dirty="0">
                <a:latin typeface="Albany"/>
              </a:rPr>
              <a:t>We make 4 recursive calls. Therefore, the runtime will be</a:t>
            </a:r>
          </a:p>
          <a:p>
            <a:pPr algn="ctr"/>
            <a:r>
              <a:rPr lang="en-US" sz="2000" dirty="0">
                <a:latin typeface="Albany"/>
              </a:rPr>
              <a:t>T(n) = 4T(n/2)+O(n) = O(n</a:t>
            </a:r>
            <a:r>
              <a:rPr lang="en-US" sz="2000" baseline="30000" dirty="0">
                <a:latin typeface="Albany"/>
              </a:rPr>
              <a:t>2</a:t>
            </a:r>
            <a:r>
              <a:rPr lang="en-US" sz="2000" dirty="0">
                <a:latin typeface="Albany"/>
              </a:rPr>
              <a:t>).</a:t>
            </a:r>
          </a:p>
          <a:p>
            <a:pPr>
              <a:spcAft>
                <a:spcPts val="1000"/>
              </a:spcAft>
            </a:pPr>
            <a:endParaRPr lang="en-US" sz="2000" dirty="0">
              <a:latin typeface="Albany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AEC6726-4D19-49E8-83EE-9C6061BD4BA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71799" y="1949043"/>
            <a:ext cx="5967568" cy="1188127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r>
              <a:rPr lang="en-US" sz="2000" dirty="0"/>
              <a:t>If we had only 3 recursive calls, then we would get</a:t>
            </a:r>
          </a:p>
          <a:p>
            <a:r>
              <a:rPr lang="en-US" sz="2000" dirty="0">
                <a:latin typeface="Albany"/>
              </a:rPr>
              <a:t>T(n) = 3T(n/2)+O(n) = O(n</a:t>
            </a:r>
            <a:r>
              <a:rPr lang="en-US" sz="2000" baseline="30000" dirty="0">
                <a:latin typeface="Albany"/>
              </a:rPr>
              <a:t>log</a:t>
            </a:r>
            <a:r>
              <a:rPr lang="en-US" sz="2000" baseline="10000" dirty="0">
                <a:latin typeface="Albany"/>
              </a:rPr>
              <a:t>2</a:t>
            </a:r>
            <a:r>
              <a:rPr lang="en-US" sz="2000" baseline="30000" dirty="0">
                <a:latin typeface="Albany"/>
              </a:rPr>
              <a:t>(3)</a:t>
            </a:r>
            <a:r>
              <a:rPr lang="en-US" sz="2000" dirty="0">
                <a:latin typeface="Albany"/>
              </a:rPr>
              <a:t>). = O(n</a:t>
            </a:r>
            <a:r>
              <a:rPr lang="en-US" sz="2000" baseline="30000" dirty="0">
                <a:latin typeface="Albany"/>
              </a:rPr>
              <a:t>1.58</a:t>
            </a:r>
            <a:r>
              <a:rPr lang="en-US" sz="2000" dirty="0">
                <a:latin typeface="Albany"/>
              </a:rPr>
              <a:t>)</a:t>
            </a:r>
            <a:endParaRPr lang="en-CA" sz="2000" dirty="0"/>
          </a:p>
        </p:txBody>
      </p:sp>
    </p:spTree>
    <p:extLst>
      <p:ext uri="{BB962C8B-B14F-4D97-AF65-F5344CB8AC3E}">
        <p14:creationId xmlns:p14="http://schemas.microsoft.com/office/powerpoint/2010/main" val="13248431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Integer multiplication in time O(n</a:t>
            </a:r>
            <a:r>
              <a:rPr lang="en-US" altLang="he-IL" baseline="30000" dirty="0"/>
              <a:t>1.58</a:t>
            </a:r>
            <a:r>
              <a:rPr lang="en-US" altLang="he-IL" dirty="0"/>
              <a:t>)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>
              <a:spcAft>
                <a:spcPts val="1000"/>
              </a:spcAft>
            </a:pPr>
            <a:r>
              <a:rPr lang="en-US" sz="2000" u="sng" dirty="0">
                <a:latin typeface="Albany"/>
              </a:rPr>
              <a:t>Goal</a:t>
            </a:r>
            <a:r>
              <a:rPr lang="en-US" sz="2000" dirty="0">
                <a:latin typeface="Albany"/>
              </a:rPr>
              <a:t>: Given two positive integers A and B in decimal with n digits each, compute A*B.</a:t>
            </a:r>
          </a:p>
          <a:p>
            <a:pPr>
              <a:spcAft>
                <a:spcPts val="1000"/>
              </a:spcAft>
            </a:pPr>
            <a:r>
              <a:rPr lang="en-US" sz="2000" u="sng" dirty="0">
                <a:latin typeface="Albany"/>
              </a:rPr>
              <a:t>Algorithm:</a:t>
            </a:r>
            <a:r>
              <a:rPr lang="en-US" sz="2000" dirty="0">
                <a:latin typeface="Albany"/>
              </a:rPr>
              <a:t> divide and conquer -  use a sophisticated recursion.</a:t>
            </a:r>
          </a:p>
          <a:p>
            <a:pPr marL="457200" indent="-457200">
              <a:spcAft>
                <a:spcPts val="1000"/>
              </a:spcAft>
              <a:buFont typeface="+mj-lt"/>
              <a:buAutoNum type="arabicPeriod"/>
            </a:pPr>
            <a:r>
              <a:rPr lang="en-US" sz="2000" dirty="0">
                <a:latin typeface="Albany"/>
              </a:rPr>
              <a:t>Let’s write as before</a:t>
            </a:r>
          </a:p>
          <a:p>
            <a:pPr algn="ctr">
              <a:spcAft>
                <a:spcPts val="1000"/>
              </a:spcAft>
            </a:pPr>
            <a:r>
              <a:rPr lang="en-US" sz="2000" dirty="0">
                <a:latin typeface="Albany"/>
              </a:rPr>
              <a:t>A = A</a:t>
            </a:r>
            <a:r>
              <a:rPr lang="en-US" sz="2000" baseline="-25000" dirty="0">
                <a:latin typeface="Albany"/>
              </a:rPr>
              <a:t>1</a:t>
            </a:r>
            <a:r>
              <a:rPr lang="en-US" sz="2000" dirty="0">
                <a:latin typeface="Albany"/>
              </a:rPr>
              <a:t>*10</a:t>
            </a:r>
            <a:r>
              <a:rPr lang="en-US" sz="2000" baseline="30000" dirty="0">
                <a:latin typeface="Albany"/>
              </a:rPr>
              <a:t>n/2</a:t>
            </a:r>
            <a:r>
              <a:rPr lang="en-US" sz="2000" dirty="0">
                <a:latin typeface="Albany"/>
              </a:rPr>
              <a:t> + A</a:t>
            </a:r>
            <a:r>
              <a:rPr lang="en-US" sz="2000" baseline="-25000" dirty="0">
                <a:latin typeface="Albany"/>
              </a:rPr>
              <a:t>0</a:t>
            </a:r>
            <a:r>
              <a:rPr lang="en-US" sz="2000" dirty="0">
                <a:latin typeface="Albany"/>
              </a:rPr>
              <a:t> and B = B</a:t>
            </a:r>
            <a:r>
              <a:rPr lang="en-US" sz="2000" baseline="-25000" dirty="0">
                <a:latin typeface="Albany"/>
              </a:rPr>
              <a:t>1</a:t>
            </a:r>
            <a:r>
              <a:rPr lang="en-US" sz="2000" dirty="0">
                <a:latin typeface="Albany"/>
              </a:rPr>
              <a:t>*10</a:t>
            </a:r>
            <a:r>
              <a:rPr lang="en-US" sz="2000" baseline="30000" dirty="0">
                <a:latin typeface="Albany"/>
              </a:rPr>
              <a:t>n/2</a:t>
            </a:r>
            <a:r>
              <a:rPr lang="en-US" sz="2000" dirty="0">
                <a:latin typeface="Albany"/>
              </a:rPr>
              <a:t> + B</a:t>
            </a:r>
            <a:r>
              <a:rPr lang="en-US" sz="2000" baseline="-25000" dirty="0">
                <a:latin typeface="Albany"/>
              </a:rPr>
              <a:t>0</a:t>
            </a:r>
          </a:p>
          <a:p>
            <a:pPr marL="457200" indent="-457200">
              <a:spcAft>
                <a:spcPts val="1000"/>
              </a:spcAft>
              <a:buFont typeface="+mj-lt"/>
              <a:buAutoNum type="arabicPeriod" startAt="2"/>
            </a:pPr>
            <a:r>
              <a:rPr lang="en-US" sz="2000" dirty="0">
                <a:latin typeface="Albany"/>
              </a:rPr>
              <a:t>Define: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rgbClr val="7030A0"/>
                </a:solidFill>
                <a:latin typeface="Albany"/>
              </a:rPr>
              <a:t>U = A</a:t>
            </a:r>
            <a:r>
              <a:rPr lang="en-US" sz="2000" b="1" baseline="-25000" dirty="0">
                <a:solidFill>
                  <a:srgbClr val="7030A0"/>
                </a:solidFill>
                <a:latin typeface="Albany"/>
              </a:rPr>
              <a:t>0</a:t>
            </a:r>
            <a:r>
              <a:rPr lang="en-US" sz="2000" b="1" dirty="0">
                <a:solidFill>
                  <a:srgbClr val="7030A0"/>
                </a:solidFill>
                <a:latin typeface="Albany"/>
              </a:rPr>
              <a:t>*B</a:t>
            </a:r>
            <a:r>
              <a:rPr lang="en-US" sz="2000" b="1" baseline="-25000" dirty="0">
                <a:solidFill>
                  <a:srgbClr val="7030A0"/>
                </a:solidFill>
                <a:latin typeface="Albany"/>
              </a:rPr>
              <a:t>0</a:t>
            </a:r>
            <a:endParaRPr lang="en-US" sz="2000" b="1" dirty="0">
              <a:solidFill>
                <a:srgbClr val="FF0000"/>
              </a:solidFill>
              <a:latin typeface="Albany"/>
            </a:endParaRP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rgbClr val="FF0000"/>
                </a:solidFill>
                <a:latin typeface="Albany"/>
              </a:rPr>
              <a:t>H  = A</a:t>
            </a:r>
            <a:r>
              <a:rPr lang="en-US" sz="2000" b="1" baseline="-25000" dirty="0">
                <a:solidFill>
                  <a:srgbClr val="FF0000"/>
                </a:solidFill>
                <a:latin typeface="Albany"/>
              </a:rPr>
              <a:t>1</a:t>
            </a:r>
            <a:r>
              <a:rPr lang="en-US" sz="2000" b="1" dirty="0">
                <a:solidFill>
                  <a:srgbClr val="FF0000"/>
                </a:solidFill>
                <a:latin typeface="Albany"/>
              </a:rPr>
              <a:t>*B</a:t>
            </a:r>
            <a:r>
              <a:rPr lang="en-US" sz="2000" b="1" baseline="-25000" dirty="0">
                <a:solidFill>
                  <a:srgbClr val="FF0000"/>
                </a:solidFill>
                <a:latin typeface="Albany"/>
              </a:rPr>
              <a:t>1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chemeClr val="accent6">
                    <a:lumMod val="75000"/>
                  </a:schemeClr>
                </a:solidFill>
                <a:latin typeface="Albany"/>
              </a:rPr>
              <a:t>T = (A</a:t>
            </a:r>
            <a:r>
              <a:rPr lang="en-US" sz="2000" b="1" baseline="-25000" dirty="0">
                <a:solidFill>
                  <a:schemeClr val="accent6">
                    <a:lumMod val="75000"/>
                  </a:schemeClr>
                </a:solidFill>
                <a:latin typeface="Albany"/>
              </a:rPr>
              <a:t>0</a:t>
            </a:r>
            <a:r>
              <a:rPr lang="en-US" sz="2000" b="1" dirty="0">
                <a:solidFill>
                  <a:schemeClr val="accent6">
                    <a:lumMod val="75000"/>
                  </a:schemeClr>
                </a:solidFill>
                <a:latin typeface="Albany"/>
              </a:rPr>
              <a:t>+A1)*(B</a:t>
            </a:r>
            <a:r>
              <a:rPr lang="en-US" sz="2000" b="1" baseline="-25000" dirty="0">
                <a:solidFill>
                  <a:schemeClr val="accent6">
                    <a:lumMod val="75000"/>
                  </a:schemeClr>
                </a:solidFill>
                <a:latin typeface="Albany"/>
              </a:rPr>
              <a:t>0</a:t>
            </a:r>
            <a:r>
              <a:rPr lang="en-US" sz="2000" b="1" dirty="0">
                <a:solidFill>
                  <a:schemeClr val="accent6">
                    <a:lumMod val="75000"/>
                  </a:schemeClr>
                </a:solidFill>
                <a:latin typeface="Albany"/>
              </a:rPr>
              <a:t>+B</a:t>
            </a:r>
            <a:r>
              <a:rPr lang="en-US" sz="2000" b="1" baseline="-25000" dirty="0">
                <a:solidFill>
                  <a:schemeClr val="accent6">
                    <a:lumMod val="75000"/>
                  </a:schemeClr>
                </a:solidFill>
                <a:latin typeface="Albany"/>
              </a:rPr>
              <a:t>1</a:t>
            </a:r>
            <a:r>
              <a:rPr lang="en-US" sz="2000" b="1" dirty="0">
                <a:solidFill>
                  <a:schemeClr val="accent6">
                    <a:lumMod val="75000"/>
                  </a:schemeClr>
                </a:solidFill>
                <a:latin typeface="Albany"/>
              </a:rPr>
              <a:t>) – </a:t>
            </a:r>
            <a:r>
              <a:rPr lang="en-US" sz="2000" b="1" dirty="0">
                <a:solidFill>
                  <a:srgbClr val="7030A0"/>
                </a:solidFill>
                <a:latin typeface="Albany"/>
              </a:rPr>
              <a:t>U</a:t>
            </a:r>
            <a:r>
              <a:rPr lang="en-US" sz="2000" b="1" dirty="0">
                <a:solidFill>
                  <a:schemeClr val="accent6">
                    <a:lumMod val="75000"/>
                  </a:schemeClr>
                </a:solidFill>
                <a:latin typeface="Albany"/>
              </a:rPr>
              <a:t> – </a:t>
            </a:r>
            <a:r>
              <a:rPr lang="en-US" sz="2000" b="1" dirty="0">
                <a:solidFill>
                  <a:srgbClr val="FF0000"/>
                </a:solidFill>
                <a:latin typeface="Albany"/>
              </a:rPr>
              <a:t>H</a:t>
            </a:r>
            <a:r>
              <a:rPr lang="en-US" sz="2000" b="1" dirty="0">
                <a:solidFill>
                  <a:schemeClr val="accent6">
                    <a:lumMod val="75000"/>
                  </a:schemeClr>
                </a:solidFill>
                <a:latin typeface="Albany"/>
              </a:rPr>
              <a:t>.</a:t>
            </a:r>
          </a:p>
          <a:p>
            <a:pPr marL="457200" indent="-457200">
              <a:buFont typeface="+mj-lt"/>
              <a:buAutoNum type="arabicPeriod" startAt="3"/>
            </a:pPr>
            <a:r>
              <a:rPr lang="en-US" sz="2000" dirty="0">
                <a:latin typeface="Albany"/>
              </a:rPr>
              <a:t>Return </a:t>
            </a:r>
            <a:r>
              <a:rPr lang="en-US" sz="2000" b="1" dirty="0">
                <a:solidFill>
                  <a:srgbClr val="FF0000"/>
                </a:solidFill>
                <a:latin typeface="Albany"/>
              </a:rPr>
              <a:t>H</a:t>
            </a:r>
            <a:r>
              <a:rPr lang="en-US" sz="2000" b="1" dirty="0">
                <a:latin typeface="Albany"/>
              </a:rPr>
              <a:t>* 10</a:t>
            </a:r>
            <a:r>
              <a:rPr lang="en-US" sz="2000" b="1" baseline="30000" dirty="0">
                <a:latin typeface="Albany"/>
              </a:rPr>
              <a:t>n</a:t>
            </a:r>
            <a:r>
              <a:rPr lang="en-US" sz="2000" b="1" dirty="0">
                <a:latin typeface="Albany"/>
              </a:rPr>
              <a:t> + </a:t>
            </a:r>
            <a:r>
              <a:rPr lang="en-US" sz="2000" b="1" dirty="0">
                <a:solidFill>
                  <a:schemeClr val="accent6">
                    <a:lumMod val="75000"/>
                  </a:schemeClr>
                </a:solidFill>
                <a:latin typeface="Albany"/>
              </a:rPr>
              <a:t>T</a:t>
            </a:r>
            <a:r>
              <a:rPr lang="en-US" sz="2000" b="1" dirty="0">
                <a:latin typeface="Albany"/>
              </a:rPr>
              <a:t> * 10</a:t>
            </a:r>
            <a:r>
              <a:rPr lang="en-US" sz="2000" b="1" baseline="30000" dirty="0">
                <a:latin typeface="Albany"/>
              </a:rPr>
              <a:t>n/2</a:t>
            </a:r>
            <a:r>
              <a:rPr lang="en-US" sz="2000" b="1" dirty="0">
                <a:latin typeface="Albany"/>
              </a:rPr>
              <a:t> + </a:t>
            </a:r>
            <a:r>
              <a:rPr lang="en-US" sz="2000" b="1" dirty="0">
                <a:solidFill>
                  <a:srgbClr val="7030A0"/>
                </a:solidFill>
                <a:latin typeface="Albany"/>
              </a:rPr>
              <a:t>U</a:t>
            </a:r>
            <a:endParaRPr lang="en-US" sz="2000" b="1" baseline="-25000" dirty="0">
              <a:solidFill>
                <a:srgbClr val="7030A0"/>
              </a:solidFill>
              <a:latin typeface="Albany"/>
            </a:endParaRPr>
          </a:p>
          <a:p>
            <a:r>
              <a:rPr lang="en-US" sz="2000" dirty="0">
                <a:latin typeface="Albany"/>
              </a:rPr>
              <a:t>We make only 3 recursive calls (!!!). Therefore, the runtime is</a:t>
            </a:r>
          </a:p>
          <a:p>
            <a:pPr algn="ctr"/>
            <a:r>
              <a:rPr lang="en-US" sz="2000" dirty="0">
                <a:latin typeface="Albany"/>
              </a:rPr>
              <a:t>T(n) = 3T(n/2)+O(n) = O(n</a:t>
            </a:r>
            <a:r>
              <a:rPr lang="en-US" sz="2000" baseline="30000" dirty="0">
                <a:latin typeface="Albany"/>
              </a:rPr>
              <a:t>1.58</a:t>
            </a:r>
            <a:r>
              <a:rPr lang="en-US" sz="2000" dirty="0">
                <a:latin typeface="Albany"/>
              </a:rPr>
              <a:t>).</a:t>
            </a:r>
          </a:p>
          <a:p>
            <a:pPr>
              <a:spcAft>
                <a:spcPts val="1000"/>
              </a:spcAft>
            </a:pPr>
            <a:endParaRPr lang="en-US" sz="2000" dirty="0">
              <a:latin typeface="Albany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A8DF3B5-D4FF-4FCE-B216-D51CC809893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56642" y="3876089"/>
            <a:ext cx="5461126" cy="1153110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r>
              <a:rPr lang="en-US" sz="2000" b="1" dirty="0"/>
              <a:t>Key observation:</a:t>
            </a:r>
          </a:p>
          <a:p>
            <a:br>
              <a:rPr lang="en-US" sz="2000" b="1" dirty="0">
                <a:solidFill>
                  <a:schemeClr val="accent6">
                    <a:lumMod val="75000"/>
                  </a:schemeClr>
                </a:solidFill>
                <a:latin typeface="Albany"/>
              </a:rPr>
            </a:br>
            <a:r>
              <a:rPr lang="en-US" sz="2000" b="1" dirty="0">
                <a:solidFill>
                  <a:schemeClr val="accent6">
                    <a:lumMod val="75000"/>
                  </a:schemeClr>
                </a:solidFill>
                <a:latin typeface="Albany"/>
              </a:rPr>
              <a:t>T = (A</a:t>
            </a:r>
            <a:r>
              <a:rPr lang="en-US" sz="2000" b="1" baseline="-25000" dirty="0">
                <a:solidFill>
                  <a:schemeClr val="accent6">
                    <a:lumMod val="75000"/>
                  </a:schemeClr>
                </a:solidFill>
                <a:latin typeface="Albany"/>
              </a:rPr>
              <a:t>0</a:t>
            </a:r>
            <a:r>
              <a:rPr lang="en-US" sz="2000" b="1" dirty="0">
                <a:solidFill>
                  <a:schemeClr val="accent6">
                    <a:lumMod val="75000"/>
                  </a:schemeClr>
                </a:solidFill>
                <a:latin typeface="Albany"/>
              </a:rPr>
              <a:t>+A1)*(B</a:t>
            </a:r>
            <a:r>
              <a:rPr lang="en-US" sz="2000" b="1" baseline="-25000" dirty="0">
                <a:solidFill>
                  <a:schemeClr val="accent6">
                    <a:lumMod val="75000"/>
                  </a:schemeClr>
                </a:solidFill>
                <a:latin typeface="Albany"/>
              </a:rPr>
              <a:t>0</a:t>
            </a:r>
            <a:r>
              <a:rPr lang="en-US" sz="2000" b="1" dirty="0">
                <a:solidFill>
                  <a:schemeClr val="accent6">
                    <a:lumMod val="75000"/>
                  </a:schemeClr>
                </a:solidFill>
                <a:latin typeface="Albany"/>
              </a:rPr>
              <a:t>+B</a:t>
            </a:r>
            <a:r>
              <a:rPr lang="en-US" sz="2000" b="1" baseline="-25000" dirty="0">
                <a:solidFill>
                  <a:schemeClr val="accent6">
                    <a:lumMod val="75000"/>
                  </a:schemeClr>
                </a:solidFill>
                <a:latin typeface="Albany"/>
              </a:rPr>
              <a:t>1</a:t>
            </a:r>
            <a:r>
              <a:rPr lang="en-US" sz="2000" b="1" dirty="0">
                <a:solidFill>
                  <a:schemeClr val="accent6">
                    <a:lumMod val="75000"/>
                  </a:schemeClr>
                </a:solidFill>
                <a:latin typeface="Albany"/>
              </a:rPr>
              <a:t>) – </a:t>
            </a:r>
            <a:r>
              <a:rPr lang="en-US" sz="2000" b="1" dirty="0">
                <a:solidFill>
                  <a:srgbClr val="7030A0"/>
                </a:solidFill>
                <a:latin typeface="Albany"/>
              </a:rPr>
              <a:t>U</a:t>
            </a:r>
            <a:r>
              <a:rPr lang="en-US" sz="2000" b="1" dirty="0">
                <a:solidFill>
                  <a:schemeClr val="accent6">
                    <a:lumMod val="75000"/>
                  </a:schemeClr>
                </a:solidFill>
                <a:latin typeface="Albany"/>
              </a:rPr>
              <a:t> – </a:t>
            </a:r>
            <a:r>
              <a:rPr lang="en-US" sz="2000" b="1" dirty="0">
                <a:solidFill>
                  <a:srgbClr val="FF0000"/>
                </a:solidFill>
                <a:latin typeface="Albany"/>
              </a:rPr>
              <a:t>H</a:t>
            </a:r>
            <a:r>
              <a:rPr lang="en-US" sz="2000" b="1" dirty="0">
                <a:solidFill>
                  <a:schemeClr val="accent6">
                    <a:lumMod val="75000"/>
                  </a:schemeClr>
                </a:solidFill>
                <a:latin typeface="Albany"/>
              </a:rPr>
              <a:t> = A</a:t>
            </a:r>
            <a:r>
              <a:rPr lang="en-US" sz="2000" b="1" baseline="-25000" dirty="0">
                <a:solidFill>
                  <a:schemeClr val="accent6">
                    <a:lumMod val="75000"/>
                  </a:schemeClr>
                </a:solidFill>
                <a:latin typeface="Albany"/>
              </a:rPr>
              <a:t>0</a:t>
            </a:r>
            <a:r>
              <a:rPr lang="en-US" sz="2000" b="1" dirty="0">
                <a:solidFill>
                  <a:schemeClr val="accent6">
                    <a:lumMod val="75000"/>
                  </a:schemeClr>
                </a:solidFill>
                <a:latin typeface="Albany"/>
              </a:rPr>
              <a:t>*B</a:t>
            </a:r>
            <a:r>
              <a:rPr lang="en-US" sz="2000" b="1" baseline="-25000" dirty="0">
                <a:solidFill>
                  <a:schemeClr val="accent6">
                    <a:lumMod val="75000"/>
                  </a:schemeClr>
                </a:solidFill>
                <a:latin typeface="Albany"/>
              </a:rPr>
              <a:t>1</a:t>
            </a:r>
            <a:r>
              <a:rPr lang="en-US" sz="2000" b="1" dirty="0">
                <a:solidFill>
                  <a:schemeClr val="accent6">
                    <a:lumMod val="75000"/>
                  </a:schemeClr>
                </a:solidFill>
                <a:latin typeface="Albany"/>
              </a:rPr>
              <a:t> + A</a:t>
            </a:r>
            <a:r>
              <a:rPr lang="en-US" sz="2000" b="1" baseline="-25000" dirty="0">
                <a:solidFill>
                  <a:schemeClr val="accent6">
                    <a:lumMod val="75000"/>
                  </a:schemeClr>
                </a:solidFill>
                <a:latin typeface="Albany"/>
              </a:rPr>
              <a:t>1</a:t>
            </a:r>
            <a:r>
              <a:rPr lang="en-US" sz="2000" b="1" dirty="0">
                <a:solidFill>
                  <a:schemeClr val="accent6">
                    <a:lumMod val="75000"/>
                  </a:schemeClr>
                </a:solidFill>
                <a:latin typeface="Albany"/>
              </a:rPr>
              <a:t>*B</a:t>
            </a:r>
            <a:r>
              <a:rPr lang="en-US" sz="2000" b="1" baseline="-25000" dirty="0">
                <a:solidFill>
                  <a:schemeClr val="accent6">
                    <a:lumMod val="75000"/>
                  </a:schemeClr>
                </a:solidFill>
                <a:latin typeface="Albany"/>
              </a:rPr>
              <a:t>0</a:t>
            </a:r>
            <a:endParaRPr lang="en-CA" sz="2000" b="1" dirty="0"/>
          </a:p>
        </p:txBody>
      </p:sp>
    </p:spTree>
    <p:extLst>
      <p:ext uri="{BB962C8B-B14F-4D97-AF65-F5344CB8AC3E}">
        <p14:creationId xmlns:p14="http://schemas.microsoft.com/office/powerpoint/2010/main" val="41435802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7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 anchorCtr="1"/>
          <a:lstStyle/>
          <a:p>
            <a:pPr lvl="0" algn="ctr"/>
            <a:r>
              <a:rPr lang="de-DE" sz="60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Questions?</a:t>
            </a:r>
          </a:p>
          <a:p>
            <a:pPr lvl="0" algn="ctr"/>
            <a:r>
              <a:rPr lang="de-DE" sz="60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Comments?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lvl="0" algn="ctr"/>
            <a:endParaRPr lang="de-DE" sz="6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de-DE" sz="6000" dirty="0">
                <a:latin typeface="Arial" panose="020B0604020202020204" pitchFamily="34" charset="0"/>
                <a:cs typeface="Arial" panose="020B0604020202020204" pitchFamily="34" charset="0"/>
              </a:rPr>
              <a:t>Big-O notation</a:t>
            </a:r>
          </a:p>
        </p:txBody>
      </p:sp>
    </p:spTree>
    <p:extLst>
      <p:ext uri="{BB962C8B-B14F-4D97-AF65-F5344CB8AC3E}">
        <p14:creationId xmlns:p14="http://schemas.microsoft.com/office/powerpoint/2010/main" val="14238719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Big-O notation – more examples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r>
              <a:rPr lang="en-US" altLang="he-IL" sz="2000" dirty="0"/>
              <a:t>What is the running time of the following function?</a:t>
            </a:r>
          </a:p>
          <a:p>
            <a:pPr marL="457200" lvl="1" indent="0">
              <a:buNone/>
            </a:pPr>
            <a:r>
              <a:rPr lang="nn-NO" altLang="he-IL" sz="2000" dirty="0"/>
              <a:t>int foo (int n) {</a:t>
            </a:r>
          </a:p>
          <a:p>
            <a:pPr marL="457200" lvl="1" indent="0">
              <a:buNone/>
            </a:pPr>
            <a:r>
              <a:rPr lang="nn-NO" altLang="he-IL" sz="2000" dirty="0"/>
              <a:t>	int i, j, sum = 0;</a:t>
            </a:r>
          </a:p>
          <a:p>
            <a:pPr marL="457200" lvl="1" indent="0">
              <a:buNone/>
            </a:pPr>
            <a:r>
              <a:rPr lang="nn-NO" altLang="he-IL" sz="2000" dirty="0"/>
              <a:t>	for (i=0; i&lt;n; i++)</a:t>
            </a:r>
          </a:p>
          <a:p>
            <a:pPr marL="457200" lvl="1" indent="0">
              <a:buNone/>
            </a:pPr>
            <a:r>
              <a:rPr lang="nn-NO" altLang="he-IL" sz="2000" dirty="0"/>
              <a:t>       	    for (j=0; j&lt;i; j=j+1)</a:t>
            </a:r>
          </a:p>
          <a:p>
            <a:pPr marL="457200" lvl="1" indent="0">
              <a:buNone/>
            </a:pPr>
            <a:r>
              <a:rPr lang="nn-NO" altLang="he-IL" sz="2000" dirty="0"/>
              <a:t>	        sum += 1;</a:t>
            </a:r>
          </a:p>
          <a:p>
            <a:pPr marL="457200" lvl="1" indent="0">
              <a:buNone/>
            </a:pPr>
            <a:r>
              <a:rPr lang="nn-NO" altLang="he-IL" sz="2000" dirty="0"/>
              <a:t>	return sum;</a:t>
            </a:r>
          </a:p>
          <a:p>
            <a:pPr marL="457200" lvl="1" indent="0">
              <a:buNone/>
            </a:pPr>
            <a:r>
              <a:rPr lang="nn-NO" altLang="he-IL" sz="2000" dirty="0"/>
              <a:t>}</a:t>
            </a:r>
          </a:p>
          <a:p>
            <a:pPr marL="457200" lvl="1" indent="0">
              <a:buNone/>
            </a:pPr>
            <a:endParaRPr lang="nn-NO" altLang="he-IL" sz="2000" dirty="0"/>
          </a:p>
          <a:p>
            <a:pPr indent="-228600"/>
            <a:r>
              <a:rPr lang="nn-NO" altLang="he-IL" sz="2000" dirty="0"/>
              <a:t>What is the running time of this function?</a:t>
            </a:r>
          </a:p>
          <a:p>
            <a:pPr indent="-228600"/>
            <a:r>
              <a:rPr lang="nn-NO" altLang="he-IL" sz="2000" dirty="0"/>
              <a:t>Write an equivalent function that is more efficient.</a:t>
            </a:r>
            <a:endParaRPr lang="en-US" altLang="he-IL" sz="2000" dirty="0"/>
          </a:p>
          <a:p>
            <a:pPr marL="457200" lvl="1" indent="0">
              <a:buNone/>
            </a:pPr>
            <a:endParaRPr lang="en-US" altLang="he-IL" sz="2000" dirty="0"/>
          </a:p>
          <a:p>
            <a:pPr marL="457200" lvl="1" indent="0">
              <a:buNone/>
            </a:pPr>
            <a:endParaRPr lang="en-US" altLang="he-IL" sz="2000" dirty="0" err="1"/>
          </a:p>
        </p:txBody>
      </p:sp>
    </p:spTree>
    <p:extLst>
      <p:ext uri="{BB962C8B-B14F-4D97-AF65-F5344CB8AC3E}">
        <p14:creationId xmlns:p14="http://schemas.microsoft.com/office/powerpoint/2010/main" val="28388080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Big-O notation – more examples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r>
              <a:rPr lang="en-US" altLang="he-IL" sz="2000" dirty="0"/>
              <a:t>What is the running time of the following function?</a:t>
            </a:r>
          </a:p>
          <a:p>
            <a:pPr marL="457200" lvl="1" indent="0">
              <a:buNone/>
            </a:pPr>
            <a:r>
              <a:rPr lang="nn-NO" altLang="he-IL" sz="2000" dirty="0"/>
              <a:t>int bar (int n) {</a:t>
            </a:r>
          </a:p>
          <a:p>
            <a:pPr marL="457200" lvl="1" indent="0">
              <a:buNone/>
            </a:pPr>
            <a:r>
              <a:rPr lang="nn-NO" altLang="he-IL" sz="2000" dirty="0"/>
              <a:t>	int i, j, sum = 0;</a:t>
            </a:r>
          </a:p>
          <a:p>
            <a:pPr marL="457200" lvl="1" indent="0">
              <a:buNone/>
            </a:pPr>
            <a:r>
              <a:rPr lang="nn-NO" altLang="he-IL" sz="2000" dirty="0"/>
              <a:t>	for (i=0; i&lt;n; i++) {</a:t>
            </a:r>
          </a:p>
          <a:p>
            <a:pPr marL="457200" lvl="1" indent="0">
              <a:buNone/>
            </a:pPr>
            <a:r>
              <a:rPr lang="nn-NO" altLang="he-IL" sz="2000" dirty="0"/>
              <a:t>       	    for (j=1; j&lt;n; j=</a:t>
            </a:r>
            <a:r>
              <a:rPr lang="nn-NO" altLang="he-IL" sz="2000" dirty="0">
                <a:solidFill>
                  <a:srgbClr val="FF0000"/>
                </a:solidFill>
              </a:rPr>
              <a:t>j*2</a:t>
            </a:r>
            <a:r>
              <a:rPr lang="nn-NO" altLang="he-IL" sz="2000" dirty="0"/>
              <a:t>)</a:t>
            </a:r>
          </a:p>
          <a:p>
            <a:pPr marL="457200" lvl="1" indent="0">
              <a:buNone/>
            </a:pPr>
            <a:r>
              <a:rPr lang="nn-NO" altLang="he-IL" sz="2000" dirty="0"/>
              <a:t>	        sum += 1;</a:t>
            </a:r>
            <a:br>
              <a:rPr lang="nn-NO" altLang="he-IL" sz="2000" dirty="0"/>
            </a:br>
            <a:r>
              <a:rPr lang="nn-NO" altLang="he-IL" sz="2000" dirty="0"/>
              <a:t>	}</a:t>
            </a:r>
          </a:p>
          <a:p>
            <a:pPr marL="457200" lvl="1" indent="0">
              <a:buNone/>
            </a:pPr>
            <a:r>
              <a:rPr lang="nn-NO" altLang="he-IL" sz="2000" dirty="0"/>
              <a:t>	return sum;</a:t>
            </a:r>
          </a:p>
          <a:p>
            <a:pPr marL="457200" lvl="1" indent="0">
              <a:buNone/>
            </a:pPr>
            <a:r>
              <a:rPr lang="nn-NO" altLang="he-IL" sz="2000" dirty="0"/>
              <a:t>}</a:t>
            </a:r>
          </a:p>
          <a:p>
            <a:pPr marL="457200" lvl="1" indent="0">
              <a:buNone/>
            </a:pPr>
            <a:endParaRPr lang="nn-NO" altLang="he-IL" sz="2000" dirty="0"/>
          </a:p>
          <a:p>
            <a:pPr indent="-228600"/>
            <a:r>
              <a:rPr lang="nn-NO" altLang="he-IL" sz="2000" dirty="0"/>
              <a:t>What is the running time of this function?</a:t>
            </a:r>
          </a:p>
          <a:p>
            <a:pPr indent="-228600"/>
            <a:r>
              <a:rPr lang="nn-NO" altLang="he-IL" sz="2000" dirty="0"/>
              <a:t>Write an equivalent function that is more efficient.</a:t>
            </a:r>
            <a:endParaRPr lang="en-US" altLang="he-IL" sz="2000" dirty="0"/>
          </a:p>
          <a:p>
            <a:pPr marL="457200" lvl="1" indent="0">
              <a:buNone/>
            </a:pPr>
            <a:endParaRPr lang="en-US" altLang="he-IL" sz="2000" dirty="0"/>
          </a:p>
          <a:p>
            <a:pPr marL="457200" lvl="1" indent="0">
              <a:buNone/>
            </a:pPr>
            <a:endParaRPr lang="en-US" altLang="he-IL" sz="2000" dirty="0" err="1"/>
          </a:p>
        </p:txBody>
      </p:sp>
    </p:spTree>
    <p:extLst>
      <p:ext uri="{BB962C8B-B14F-4D97-AF65-F5344CB8AC3E}">
        <p14:creationId xmlns:p14="http://schemas.microsoft.com/office/powerpoint/2010/main" val="1114850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Big-O notation – more examples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r>
              <a:rPr lang="en-US" altLang="he-IL" sz="2000" dirty="0">
                <a:cs typeface="+mn-cs"/>
              </a:rPr>
              <a:t>Often when we want to analyze the running time of recursive algorithms, the running time is not given explicitly, but as a recursive formula.</a:t>
            </a:r>
          </a:p>
          <a:p>
            <a:r>
              <a:rPr lang="en-US" altLang="he-IL" sz="2000" u="sng" dirty="0">
                <a:cs typeface="+mn-cs"/>
              </a:rPr>
              <a:t>Example</a:t>
            </a:r>
            <a:r>
              <a:rPr lang="en-US" altLang="he-IL" sz="2000" dirty="0">
                <a:cs typeface="+mn-cs"/>
              </a:rPr>
              <a:t>: consider the merge sort algorithm: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>
                <a:cs typeface="+mn-cs"/>
              </a:rPr>
              <a:t>Given an array A[0…n-1] of length n do</a:t>
            </a:r>
          </a:p>
          <a:p>
            <a:pPr marL="1028700" lvl="1" indent="-342900">
              <a:buFont typeface="Arial" panose="020B0604020202020204" pitchFamily="34" charset="0"/>
              <a:buChar char="•"/>
            </a:pPr>
            <a:r>
              <a:rPr lang="en-US" altLang="he-IL" sz="2000" dirty="0">
                <a:cs typeface="+mn-cs"/>
              </a:rPr>
              <a:t>Let mid = n/2</a:t>
            </a:r>
          </a:p>
          <a:p>
            <a:pPr marL="1028700" lvl="1" indent="-342900">
              <a:buFont typeface="Arial" panose="020B0604020202020204" pitchFamily="34" charset="0"/>
              <a:buChar char="•"/>
            </a:pPr>
            <a:r>
              <a:rPr lang="en-US" altLang="he-IL" sz="2000" dirty="0">
                <a:cs typeface="+mn-cs"/>
              </a:rPr>
              <a:t>Sort A[0…mid]</a:t>
            </a:r>
          </a:p>
          <a:p>
            <a:pPr marL="1028700" lvl="1" indent="-342900">
              <a:buFont typeface="Arial" panose="020B0604020202020204" pitchFamily="34" charset="0"/>
              <a:buChar char="•"/>
            </a:pPr>
            <a:r>
              <a:rPr lang="en-US" altLang="he-IL" sz="2000" dirty="0">
                <a:cs typeface="+mn-cs"/>
              </a:rPr>
              <a:t>Sort A[mid+1…n]</a:t>
            </a:r>
          </a:p>
          <a:p>
            <a:pPr marL="1028700" lvl="1" indent="-342900">
              <a:buFont typeface="Arial" panose="020B0604020202020204" pitchFamily="34" charset="0"/>
              <a:buChar char="•"/>
            </a:pPr>
            <a:r>
              <a:rPr lang="en-US" altLang="he-IL" sz="2000" dirty="0">
                <a:cs typeface="+mn-cs"/>
              </a:rPr>
              <a:t>Merge the two halves	// can be done in time O(n)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altLang="he-IL" sz="2000" dirty="0">
              <a:cs typeface="+mn-cs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>
                <a:cs typeface="+mn-cs"/>
              </a:rPr>
              <a:t>The running time of the algorithm can be written as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>
                <a:cs typeface="+mn-cs"/>
              </a:rPr>
              <a:t>T(n) = 2*T(n/2) + O(n), and T(1) = O(1)</a:t>
            </a:r>
          </a:p>
        </p:txBody>
      </p:sp>
    </p:spTree>
    <p:extLst>
      <p:ext uri="{BB962C8B-B14F-4D97-AF65-F5344CB8AC3E}">
        <p14:creationId xmlns:p14="http://schemas.microsoft.com/office/powerpoint/2010/main" val="34686260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Proof by induction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r>
              <a:rPr lang="en-US" altLang="he-IL" sz="2000" dirty="0">
                <a:cs typeface="+mn-cs"/>
              </a:rPr>
              <a:t>The running time of merge sort is </a:t>
            </a:r>
            <a:r>
              <a:rPr lang="en-US" altLang="he-IL" sz="2000" u="sng" dirty="0">
                <a:cs typeface="+mn-cs"/>
              </a:rPr>
              <a:t>T(n) = 2*T(n/2) + O(n)</a:t>
            </a:r>
            <a:r>
              <a:rPr lang="en-US" altLang="he-IL" sz="2000" dirty="0">
                <a:cs typeface="+mn-cs"/>
              </a:rPr>
              <a:t> and </a:t>
            </a:r>
            <a:r>
              <a:rPr lang="en-US" altLang="he-IL" sz="2000" u="sng" dirty="0">
                <a:cs typeface="+mn-cs"/>
              </a:rPr>
              <a:t>T(1) = O(1)</a:t>
            </a:r>
            <a:r>
              <a:rPr lang="en-US" altLang="he-IL" sz="2000" dirty="0">
                <a:cs typeface="+mn-cs"/>
              </a:rPr>
              <a:t>.</a:t>
            </a:r>
          </a:p>
          <a:p>
            <a:r>
              <a:rPr lang="en-US" altLang="he-IL" sz="2000" u="sng" dirty="0">
                <a:cs typeface="+mn-cs"/>
              </a:rPr>
              <a:t>Claim</a:t>
            </a:r>
            <a:r>
              <a:rPr lang="en-US" altLang="he-IL" sz="2000" dirty="0">
                <a:cs typeface="+mn-cs"/>
              </a:rPr>
              <a:t>: T(n) = O(n log(n))</a:t>
            </a:r>
          </a:p>
          <a:p>
            <a:r>
              <a:rPr lang="en-US" altLang="he-IL" sz="2000" u="sng" dirty="0">
                <a:cs typeface="+mn-cs"/>
              </a:rPr>
              <a:t>Proof 1:</a:t>
            </a:r>
            <a:r>
              <a:rPr lang="en-US" altLang="he-IL" sz="2000" dirty="0">
                <a:cs typeface="+mn-cs"/>
              </a:rPr>
              <a:t> Suppose that </a:t>
            </a:r>
            <a:r>
              <a:rPr lang="en-US" altLang="he-IL" sz="2000" i="1" dirty="0">
                <a:solidFill>
                  <a:srgbClr val="0070C0"/>
                </a:solidFill>
                <a:cs typeface="+mn-cs"/>
              </a:rPr>
              <a:t>T(n) ≤ </a:t>
            </a:r>
            <a:r>
              <a:rPr lang="pt-BR" altLang="he-IL" sz="2000" i="1" dirty="0">
                <a:solidFill>
                  <a:srgbClr val="0070C0"/>
                </a:solidFill>
                <a:cs typeface="+mn-cs"/>
              </a:rPr>
              <a:t>2*T(n/2) + Cn</a:t>
            </a:r>
            <a:r>
              <a:rPr lang="pt-BR" altLang="he-IL" sz="2000" dirty="0">
                <a:cs typeface="+mn-cs"/>
              </a:rPr>
              <a:t> and </a:t>
            </a:r>
            <a:r>
              <a:rPr lang="pt-BR" altLang="he-IL" sz="2000" dirty="0">
                <a:solidFill>
                  <a:srgbClr val="0070C0"/>
                </a:solidFill>
                <a:cs typeface="+mn-cs"/>
              </a:rPr>
              <a:t>T(1)</a:t>
            </a:r>
            <a:r>
              <a:rPr lang="en-US" altLang="he-IL" sz="2000" dirty="0">
                <a:solidFill>
                  <a:srgbClr val="0070C0"/>
                </a:solidFill>
              </a:rPr>
              <a:t> ≤ C</a:t>
            </a:r>
            <a:r>
              <a:rPr lang="pt-BR" altLang="he-IL" sz="2000" dirty="0">
                <a:cs typeface="+mn-cs"/>
              </a:rPr>
              <a:t> for some constant C.</a:t>
            </a:r>
            <a:endParaRPr lang="en-US" altLang="he-IL" sz="2000" dirty="0">
              <a:cs typeface="+mn-cs"/>
            </a:endParaRPr>
          </a:p>
          <a:p>
            <a:r>
              <a:rPr lang="en-US" altLang="he-IL" sz="2000" dirty="0">
                <a:cs typeface="+mn-cs"/>
              </a:rPr>
              <a:t>Let us prove that T(n) </a:t>
            </a:r>
            <a:r>
              <a:rPr lang="en-US" altLang="he-IL" sz="2000" dirty="0"/>
              <a:t>≤ </a:t>
            </a:r>
            <a:r>
              <a:rPr lang="en-US" altLang="he-IL" sz="2000" dirty="0">
                <a:cs typeface="+mn-cs"/>
              </a:rPr>
              <a:t>2Cn*log</a:t>
            </a:r>
            <a:r>
              <a:rPr lang="en-US" altLang="he-IL" sz="2000" baseline="-25000" dirty="0">
                <a:cs typeface="+mn-cs"/>
              </a:rPr>
              <a:t>2</a:t>
            </a:r>
            <a:r>
              <a:rPr lang="en-US" altLang="he-IL" sz="2000" dirty="0">
                <a:cs typeface="+mn-cs"/>
              </a:rPr>
              <a:t>(n) for all n≥2. </a:t>
            </a:r>
            <a:r>
              <a:rPr lang="en-US" altLang="he-IL" sz="2000" u="sng" dirty="0">
                <a:cs typeface="+mn-cs"/>
              </a:rPr>
              <a:t>Proof by induction</a:t>
            </a:r>
          </a:p>
          <a:p>
            <a:r>
              <a:rPr lang="en-US" altLang="he-IL" sz="1800" dirty="0">
                <a:cs typeface="+mn-cs"/>
              </a:rPr>
              <a:t>Base case: n=2: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1800" dirty="0">
                <a:cs typeface="+mn-cs"/>
              </a:rPr>
              <a:t>T(2) </a:t>
            </a:r>
            <a:r>
              <a:rPr lang="en-US" altLang="he-IL" sz="1800" dirty="0"/>
              <a:t>≤ 2T(1) + C*2 ≤ 4C = 2Cn.</a:t>
            </a:r>
          </a:p>
          <a:p>
            <a:r>
              <a:rPr lang="en-US" altLang="he-IL" sz="1800" dirty="0">
                <a:cs typeface="+mn-cs"/>
              </a:rPr>
              <a:t>Induction step: suppose the hypothesis holds for 2,3,4…n-1. Let’s prove it for 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1800" dirty="0"/>
              <a:t>T(n) ≤ 2T(n/2) + C*n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1800" dirty="0"/>
              <a:t>        ≤ 2*(</a:t>
            </a:r>
            <a:r>
              <a:rPr lang="en-US" altLang="he-IL" sz="1800" dirty="0">
                <a:solidFill>
                  <a:srgbClr val="0070C0"/>
                </a:solidFill>
              </a:rPr>
              <a:t>2C*n/2*log</a:t>
            </a:r>
            <a:r>
              <a:rPr lang="en-US" altLang="he-IL" sz="1800" baseline="-25000" dirty="0">
                <a:solidFill>
                  <a:srgbClr val="0070C0"/>
                </a:solidFill>
              </a:rPr>
              <a:t>2</a:t>
            </a:r>
            <a:r>
              <a:rPr lang="en-US" altLang="he-IL" sz="1800" dirty="0">
                <a:solidFill>
                  <a:srgbClr val="0070C0"/>
                </a:solidFill>
              </a:rPr>
              <a:t>(n/2)</a:t>
            </a:r>
            <a:r>
              <a:rPr lang="en-US" altLang="he-IL" sz="1800" dirty="0"/>
              <a:t>) +Cn 	</a:t>
            </a:r>
            <a:r>
              <a:rPr lang="en-US" altLang="he-IL" sz="1800" i="1" dirty="0">
                <a:solidFill>
                  <a:srgbClr val="0070C0"/>
                </a:solidFill>
              </a:rPr>
              <a:t>[using induction hypothesis]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1800" dirty="0"/>
              <a:t>        = 2Cn*(log(n) – log</a:t>
            </a:r>
            <a:r>
              <a:rPr lang="en-US" altLang="he-IL" sz="1800" baseline="-25000" dirty="0"/>
              <a:t>2</a:t>
            </a:r>
            <a:r>
              <a:rPr lang="en-US" altLang="he-IL" sz="1800" dirty="0"/>
              <a:t>(2)) + Cn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1800" dirty="0"/>
              <a:t>        = 2Cnlog(n) – 2Cn + Cn &lt; 2C*n*log(n)</a:t>
            </a:r>
            <a:endParaRPr lang="en-US" altLang="he-IL" sz="1800" dirty="0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042971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Proof using a recursion tree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r>
              <a:rPr lang="en-US" altLang="he-IL" sz="2000" dirty="0">
                <a:cs typeface="+mn-cs"/>
              </a:rPr>
              <a:t>The running time of merge sort is </a:t>
            </a:r>
            <a:r>
              <a:rPr lang="en-US" altLang="he-IL" sz="2000" u="sng" dirty="0">
                <a:cs typeface="+mn-cs"/>
              </a:rPr>
              <a:t>T(n) = 2*T(n/2) + O(n)</a:t>
            </a:r>
            <a:r>
              <a:rPr lang="en-US" altLang="he-IL" sz="2000" dirty="0">
                <a:cs typeface="+mn-cs"/>
              </a:rPr>
              <a:t> and </a:t>
            </a:r>
            <a:r>
              <a:rPr lang="en-US" altLang="he-IL" sz="2000" u="sng" dirty="0">
                <a:cs typeface="+mn-cs"/>
              </a:rPr>
              <a:t>T(1) = O(1)</a:t>
            </a:r>
            <a:r>
              <a:rPr lang="en-US" altLang="he-IL" sz="2000" dirty="0">
                <a:cs typeface="+mn-cs"/>
              </a:rPr>
              <a:t>.</a:t>
            </a:r>
          </a:p>
          <a:p>
            <a:r>
              <a:rPr lang="en-US" altLang="he-IL" sz="2000" u="sng" dirty="0">
                <a:cs typeface="+mn-cs"/>
              </a:rPr>
              <a:t>Claim</a:t>
            </a:r>
            <a:r>
              <a:rPr lang="en-US" altLang="he-IL" sz="2000" dirty="0">
                <a:cs typeface="+mn-cs"/>
              </a:rPr>
              <a:t>: T(n) = O(n log(n))</a:t>
            </a:r>
          </a:p>
          <a:p>
            <a:r>
              <a:rPr lang="en-US" altLang="he-IL" sz="2000" u="sng" dirty="0">
                <a:cs typeface="+mn-cs"/>
              </a:rPr>
              <a:t>Proof 2:</a:t>
            </a:r>
            <a:r>
              <a:rPr lang="en-US" altLang="he-IL" sz="2000" dirty="0">
                <a:cs typeface="+mn-cs"/>
              </a:rPr>
              <a:t> Suppose that </a:t>
            </a:r>
            <a:r>
              <a:rPr lang="en-US" altLang="he-IL" sz="2000" i="1" dirty="0">
                <a:solidFill>
                  <a:srgbClr val="0070C0"/>
                </a:solidFill>
                <a:cs typeface="+mn-cs"/>
              </a:rPr>
              <a:t>T(n) ≤ </a:t>
            </a:r>
            <a:r>
              <a:rPr lang="pt-BR" altLang="he-IL" sz="2000" i="1" dirty="0">
                <a:solidFill>
                  <a:srgbClr val="0070C0"/>
                </a:solidFill>
                <a:cs typeface="+mn-cs"/>
              </a:rPr>
              <a:t>2*T(n/2) + Cn</a:t>
            </a:r>
            <a:r>
              <a:rPr lang="pt-BR" altLang="he-IL" sz="2000" dirty="0">
                <a:cs typeface="+mn-cs"/>
              </a:rPr>
              <a:t> and </a:t>
            </a:r>
            <a:r>
              <a:rPr lang="pt-BR" altLang="he-IL" sz="2000" dirty="0">
                <a:solidFill>
                  <a:srgbClr val="0070C0"/>
                </a:solidFill>
                <a:cs typeface="+mn-cs"/>
              </a:rPr>
              <a:t>T(1)</a:t>
            </a:r>
            <a:r>
              <a:rPr lang="en-US" altLang="he-IL" sz="2000" dirty="0">
                <a:solidFill>
                  <a:srgbClr val="0070C0"/>
                </a:solidFill>
              </a:rPr>
              <a:t> ≤ C</a:t>
            </a:r>
            <a:r>
              <a:rPr lang="pt-BR" altLang="he-IL" sz="2000" dirty="0">
                <a:cs typeface="+mn-cs"/>
              </a:rPr>
              <a:t> for some constant C.</a:t>
            </a:r>
            <a:endParaRPr lang="en-US" altLang="he-IL" sz="2000" dirty="0">
              <a:cs typeface="+mn-cs"/>
            </a:endParaRPr>
          </a:p>
          <a:p>
            <a:r>
              <a:rPr lang="en-US" altLang="he-IL" sz="2000" dirty="0">
                <a:cs typeface="+mn-cs"/>
              </a:rPr>
              <a:t>Let us prove that T(n) </a:t>
            </a:r>
            <a:r>
              <a:rPr lang="en-US" altLang="he-IL" sz="2000" dirty="0"/>
              <a:t>≤ </a:t>
            </a:r>
            <a:r>
              <a:rPr lang="en-US" altLang="he-IL" sz="2000" dirty="0">
                <a:cs typeface="+mn-cs"/>
              </a:rPr>
              <a:t>O(n*log</a:t>
            </a:r>
            <a:r>
              <a:rPr lang="en-US" altLang="he-IL" sz="2000" baseline="-25000" dirty="0">
                <a:cs typeface="+mn-cs"/>
              </a:rPr>
              <a:t>2</a:t>
            </a:r>
            <a:r>
              <a:rPr lang="en-US" altLang="he-IL" sz="2000" dirty="0">
                <a:cs typeface="+mn-cs"/>
              </a:rPr>
              <a:t>(n)) by picture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E753BC0D-9B78-4796-9BBA-C4F1143321C5}"/>
              </a:ext>
            </a:extLst>
          </p:cNvPr>
          <p:cNvSpPr/>
          <p:nvPr/>
        </p:nvSpPr>
        <p:spPr>
          <a:xfrm>
            <a:off x="3838073" y="3886200"/>
            <a:ext cx="1913021" cy="33688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Cn</a:t>
            </a:r>
            <a:endParaRPr lang="en-CA" dirty="0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447E514E-80F8-409D-89A3-048F37C6F830}"/>
              </a:ext>
            </a:extLst>
          </p:cNvPr>
          <p:cNvGrpSpPr/>
          <p:nvPr/>
        </p:nvGrpSpPr>
        <p:grpSpPr>
          <a:xfrm>
            <a:off x="2021809" y="4223084"/>
            <a:ext cx="5339276" cy="741948"/>
            <a:chOff x="2021809" y="4223084"/>
            <a:chExt cx="5339276" cy="741948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3ADAB798-F9C6-4D04-B14F-E7A165F2DB92}"/>
                </a:ext>
              </a:extLst>
            </p:cNvPr>
            <p:cNvSpPr/>
            <p:nvPr/>
          </p:nvSpPr>
          <p:spPr>
            <a:xfrm>
              <a:off x="5448064" y="4628148"/>
              <a:ext cx="1913021" cy="336884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C*n/2</a:t>
              </a:r>
              <a:endParaRPr lang="en-CA" dirty="0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05A4276E-8E22-450A-9B07-BE8DB23E853E}"/>
                </a:ext>
              </a:extLst>
            </p:cNvPr>
            <p:cNvSpPr/>
            <p:nvPr/>
          </p:nvSpPr>
          <p:spPr>
            <a:xfrm>
              <a:off x="2021809" y="4628148"/>
              <a:ext cx="1913021" cy="336884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C*n/2</a:t>
              </a:r>
              <a:endParaRPr lang="en-CA" dirty="0"/>
            </a:p>
          </p:txBody>
        </p: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EE093DB3-7A38-43B0-AFBC-F0A9AFB688C4}"/>
                </a:ext>
              </a:extLst>
            </p:cNvPr>
            <p:cNvCxnSpPr>
              <a:stCxn id="4" idx="2"/>
              <a:endCxn id="7" idx="0"/>
            </p:cNvCxnSpPr>
            <p:nvPr/>
          </p:nvCxnSpPr>
          <p:spPr>
            <a:xfrm flipH="1">
              <a:off x="2978320" y="4223084"/>
              <a:ext cx="1816264" cy="405064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E22A5940-03D5-4E14-901A-548A55F57ACB}"/>
                </a:ext>
              </a:extLst>
            </p:cNvPr>
            <p:cNvCxnSpPr>
              <a:cxnSpLocks/>
              <a:stCxn id="4" idx="2"/>
              <a:endCxn id="5" idx="0"/>
            </p:cNvCxnSpPr>
            <p:nvPr/>
          </p:nvCxnSpPr>
          <p:spPr>
            <a:xfrm>
              <a:off x="4794584" y="4223084"/>
              <a:ext cx="1609991" cy="405064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D9F3F600-20A1-4607-84C6-A9BE2FF923B0}"/>
              </a:ext>
            </a:extLst>
          </p:cNvPr>
          <p:cNvGrpSpPr/>
          <p:nvPr/>
        </p:nvGrpSpPr>
        <p:grpSpPr>
          <a:xfrm>
            <a:off x="1369659" y="4965032"/>
            <a:ext cx="6778990" cy="741948"/>
            <a:chOff x="1369659" y="4965032"/>
            <a:chExt cx="6778990" cy="741948"/>
          </a:xfrm>
        </p:grpSpPr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CFE32C12-7E63-4810-A746-7115C1E803DA}"/>
                </a:ext>
              </a:extLst>
            </p:cNvPr>
            <p:cNvSpPr/>
            <p:nvPr/>
          </p:nvSpPr>
          <p:spPr>
            <a:xfrm>
              <a:off x="6573521" y="5370096"/>
              <a:ext cx="1575128" cy="336884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C*n/4</a:t>
              </a:r>
              <a:endParaRPr lang="en-CA" dirty="0"/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1B20F03F-ECE2-4AE1-B062-1B27CD2C7AD3}"/>
                </a:ext>
              </a:extLst>
            </p:cNvPr>
            <p:cNvSpPr/>
            <p:nvPr/>
          </p:nvSpPr>
          <p:spPr>
            <a:xfrm>
              <a:off x="4961788" y="5370096"/>
              <a:ext cx="1456318" cy="336884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C*n/4</a:t>
              </a:r>
              <a:endParaRPr lang="en-CA" dirty="0"/>
            </a:p>
          </p:txBody>
        </p: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DABFC6A3-BBEB-4972-BB3B-D9DE66DC2E60}"/>
                </a:ext>
              </a:extLst>
            </p:cNvPr>
            <p:cNvCxnSpPr>
              <a:cxnSpLocks/>
              <a:stCxn id="5" idx="2"/>
              <a:endCxn id="27" idx="0"/>
            </p:cNvCxnSpPr>
            <p:nvPr/>
          </p:nvCxnSpPr>
          <p:spPr>
            <a:xfrm flipH="1">
              <a:off x="5689947" y="4965032"/>
              <a:ext cx="714628" cy="405064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7B2819A2-35A7-4B2B-B0A2-EC8F042FB450}"/>
                </a:ext>
              </a:extLst>
            </p:cNvPr>
            <p:cNvCxnSpPr>
              <a:cxnSpLocks/>
              <a:stCxn id="5" idx="2"/>
              <a:endCxn id="26" idx="0"/>
            </p:cNvCxnSpPr>
            <p:nvPr/>
          </p:nvCxnSpPr>
          <p:spPr>
            <a:xfrm>
              <a:off x="6404575" y="4965032"/>
              <a:ext cx="956510" cy="405064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39" name="Rectangle 38">
              <a:extLst>
                <a:ext uri="{FF2B5EF4-FFF2-40B4-BE49-F238E27FC236}">
                  <a16:creationId xmlns:a16="http://schemas.microsoft.com/office/drawing/2014/main" id="{FAB6B775-75F0-4A1E-A29A-541FC49C3574}"/>
                </a:ext>
              </a:extLst>
            </p:cNvPr>
            <p:cNvSpPr/>
            <p:nvPr/>
          </p:nvSpPr>
          <p:spPr>
            <a:xfrm>
              <a:off x="2981392" y="5370096"/>
              <a:ext cx="1575128" cy="336884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C*n/4</a:t>
              </a:r>
              <a:endParaRPr lang="en-CA" dirty="0"/>
            </a:p>
          </p:txBody>
        </p:sp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id="{065F1F40-41CE-4C08-A069-1C5EFCD48B51}"/>
                </a:ext>
              </a:extLst>
            </p:cNvPr>
            <p:cNvSpPr/>
            <p:nvPr/>
          </p:nvSpPr>
          <p:spPr>
            <a:xfrm>
              <a:off x="1369659" y="5370096"/>
              <a:ext cx="1456318" cy="336884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C*n/4</a:t>
              </a:r>
              <a:endParaRPr lang="en-CA" dirty="0"/>
            </a:p>
          </p:txBody>
        </p: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4364665E-81D3-4736-A6D1-089DF8D28CD1}"/>
                </a:ext>
              </a:extLst>
            </p:cNvPr>
            <p:cNvCxnSpPr>
              <a:cxnSpLocks/>
              <a:stCxn id="7" idx="2"/>
              <a:endCxn id="40" idx="0"/>
            </p:cNvCxnSpPr>
            <p:nvPr/>
          </p:nvCxnSpPr>
          <p:spPr>
            <a:xfrm flipH="1">
              <a:off x="2097818" y="4965032"/>
              <a:ext cx="880502" cy="405064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88191779-E878-49ED-AED6-120E4D91830A}"/>
                </a:ext>
              </a:extLst>
            </p:cNvPr>
            <p:cNvCxnSpPr>
              <a:cxnSpLocks/>
              <a:stCxn id="7" idx="2"/>
              <a:endCxn id="39" idx="0"/>
            </p:cNvCxnSpPr>
            <p:nvPr/>
          </p:nvCxnSpPr>
          <p:spPr>
            <a:xfrm>
              <a:off x="2978320" y="4965032"/>
              <a:ext cx="790636" cy="405064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628313FE-B41D-499A-8D9C-E586C0A4FD0A}"/>
              </a:ext>
            </a:extLst>
          </p:cNvPr>
          <p:cNvGrpSpPr/>
          <p:nvPr/>
        </p:nvGrpSpPr>
        <p:grpSpPr>
          <a:xfrm>
            <a:off x="504984" y="6302171"/>
            <a:ext cx="7676274" cy="746911"/>
            <a:chOff x="1200713" y="6302171"/>
            <a:chExt cx="7676274" cy="746911"/>
          </a:xfrm>
        </p:grpSpPr>
        <p:sp>
          <p:nvSpPr>
            <p:cNvPr id="49" name="Rectangle 48">
              <a:extLst>
                <a:ext uri="{FF2B5EF4-FFF2-40B4-BE49-F238E27FC236}">
                  <a16:creationId xmlns:a16="http://schemas.microsoft.com/office/drawing/2014/main" id="{F8BF52CE-882E-465E-8BA0-E08809F2265C}"/>
                </a:ext>
              </a:extLst>
            </p:cNvPr>
            <p:cNvSpPr/>
            <p:nvPr/>
          </p:nvSpPr>
          <p:spPr>
            <a:xfrm>
              <a:off x="2035469" y="6712198"/>
              <a:ext cx="580761" cy="336884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C*1</a:t>
              </a:r>
              <a:endParaRPr lang="en-CA" dirty="0"/>
            </a:p>
          </p:txBody>
        </p:sp>
        <p:sp>
          <p:nvSpPr>
            <p:cNvPr id="50" name="Rectangle 49">
              <a:extLst>
                <a:ext uri="{FF2B5EF4-FFF2-40B4-BE49-F238E27FC236}">
                  <a16:creationId xmlns:a16="http://schemas.microsoft.com/office/drawing/2014/main" id="{F9D4E065-E38F-430D-B97A-5F12040157D4}"/>
                </a:ext>
              </a:extLst>
            </p:cNvPr>
            <p:cNvSpPr/>
            <p:nvPr/>
          </p:nvSpPr>
          <p:spPr>
            <a:xfrm>
              <a:off x="1200713" y="6675391"/>
              <a:ext cx="536955" cy="336884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C*1</a:t>
              </a:r>
              <a:endParaRPr lang="en-CA" dirty="0"/>
            </a:p>
          </p:txBody>
        </p:sp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F4E17921-1C01-46C4-BFD5-97C848FD7D49}"/>
                </a:ext>
              </a:extLst>
            </p:cNvPr>
            <p:cNvCxnSpPr>
              <a:cxnSpLocks/>
              <a:endCxn id="50" idx="0"/>
            </p:cNvCxnSpPr>
            <p:nvPr/>
          </p:nvCxnSpPr>
          <p:spPr>
            <a:xfrm flipH="1">
              <a:off x="1469191" y="6307134"/>
              <a:ext cx="563206" cy="368257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2" name="Straight Connector 51">
              <a:extLst>
                <a:ext uri="{FF2B5EF4-FFF2-40B4-BE49-F238E27FC236}">
                  <a16:creationId xmlns:a16="http://schemas.microsoft.com/office/drawing/2014/main" id="{2C7B0D79-E1B1-4BA0-AE12-ECE32AB5C091}"/>
                </a:ext>
              </a:extLst>
            </p:cNvPr>
            <p:cNvCxnSpPr>
              <a:cxnSpLocks/>
              <a:endCxn id="49" idx="0"/>
            </p:cNvCxnSpPr>
            <p:nvPr/>
          </p:nvCxnSpPr>
          <p:spPr>
            <a:xfrm>
              <a:off x="2032397" y="6307134"/>
              <a:ext cx="293453" cy="405064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FA312A6C-67F5-4C0E-9772-E1BFC6608DFE}"/>
                </a:ext>
              </a:extLst>
            </p:cNvPr>
            <p:cNvSpPr/>
            <p:nvPr/>
          </p:nvSpPr>
          <p:spPr>
            <a:xfrm>
              <a:off x="3835695" y="6712198"/>
              <a:ext cx="580761" cy="336884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C*1</a:t>
              </a:r>
              <a:endParaRPr lang="en-CA" dirty="0"/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EAFFB2E9-B857-45D1-A893-822E3F3DD4F7}"/>
                </a:ext>
              </a:extLst>
            </p:cNvPr>
            <p:cNvSpPr/>
            <p:nvPr/>
          </p:nvSpPr>
          <p:spPr>
            <a:xfrm>
              <a:off x="3000939" y="6675391"/>
              <a:ext cx="536955" cy="336884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C*1</a:t>
              </a:r>
              <a:endParaRPr lang="en-CA" dirty="0"/>
            </a:p>
          </p:txBody>
        </p: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81BBC005-010B-4560-9B1E-E369974CB2C5}"/>
                </a:ext>
              </a:extLst>
            </p:cNvPr>
            <p:cNvCxnSpPr>
              <a:cxnSpLocks/>
              <a:endCxn id="32" idx="0"/>
            </p:cNvCxnSpPr>
            <p:nvPr/>
          </p:nvCxnSpPr>
          <p:spPr>
            <a:xfrm flipH="1">
              <a:off x="3269417" y="6307134"/>
              <a:ext cx="563206" cy="368257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55A1EC30-E950-4FC1-A55D-48C20B0264AC}"/>
                </a:ext>
              </a:extLst>
            </p:cNvPr>
            <p:cNvCxnSpPr>
              <a:cxnSpLocks/>
              <a:endCxn id="31" idx="0"/>
            </p:cNvCxnSpPr>
            <p:nvPr/>
          </p:nvCxnSpPr>
          <p:spPr>
            <a:xfrm>
              <a:off x="3832623" y="6307134"/>
              <a:ext cx="293453" cy="405064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7E7A7EEC-957E-4732-BF5A-582CD5D1F2EE}"/>
                </a:ext>
              </a:extLst>
            </p:cNvPr>
            <p:cNvSpPr/>
            <p:nvPr/>
          </p:nvSpPr>
          <p:spPr>
            <a:xfrm>
              <a:off x="5751094" y="6707235"/>
              <a:ext cx="580761" cy="336884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C*1</a:t>
              </a:r>
              <a:endParaRPr lang="en-CA" dirty="0"/>
            </a:p>
          </p:txBody>
        </p:sp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2A53E25C-CE0B-4C62-BB0C-FEFE71859DFA}"/>
                </a:ext>
              </a:extLst>
            </p:cNvPr>
            <p:cNvSpPr/>
            <p:nvPr/>
          </p:nvSpPr>
          <p:spPr>
            <a:xfrm>
              <a:off x="4916338" y="6670428"/>
              <a:ext cx="536955" cy="336884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C*1</a:t>
              </a:r>
              <a:endParaRPr lang="en-CA" dirty="0"/>
            </a:p>
          </p:txBody>
        </p: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DE69981B-D2AC-4FAF-9F4E-C3AC628AB4B8}"/>
                </a:ext>
              </a:extLst>
            </p:cNvPr>
            <p:cNvCxnSpPr>
              <a:cxnSpLocks/>
              <a:endCxn id="36" idx="0"/>
            </p:cNvCxnSpPr>
            <p:nvPr/>
          </p:nvCxnSpPr>
          <p:spPr>
            <a:xfrm flipH="1">
              <a:off x="5184816" y="6302171"/>
              <a:ext cx="563206" cy="368257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23C4AD4B-467D-493C-B7DB-C462B84CD365}"/>
                </a:ext>
              </a:extLst>
            </p:cNvPr>
            <p:cNvCxnSpPr>
              <a:cxnSpLocks/>
              <a:endCxn id="35" idx="0"/>
            </p:cNvCxnSpPr>
            <p:nvPr/>
          </p:nvCxnSpPr>
          <p:spPr>
            <a:xfrm>
              <a:off x="5748022" y="6302171"/>
              <a:ext cx="293453" cy="405064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43" name="Rectangle 42">
              <a:extLst>
                <a:ext uri="{FF2B5EF4-FFF2-40B4-BE49-F238E27FC236}">
                  <a16:creationId xmlns:a16="http://schemas.microsoft.com/office/drawing/2014/main" id="{AF4A34F2-2C8E-48B1-8615-B2D04CE02689}"/>
                </a:ext>
              </a:extLst>
            </p:cNvPr>
            <p:cNvSpPr/>
            <p:nvPr/>
          </p:nvSpPr>
          <p:spPr>
            <a:xfrm>
              <a:off x="8296226" y="6707235"/>
              <a:ext cx="580761" cy="336884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C*1</a:t>
              </a:r>
              <a:endParaRPr lang="en-CA" dirty="0"/>
            </a:p>
          </p:txBody>
        </p:sp>
        <p:sp>
          <p:nvSpPr>
            <p:cNvPr id="44" name="Rectangle 43">
              <a:extLst>
                <a:ext uri="{FF2B5EF4-FFF2-40B4-BE49-F238E27FC236}">
                  <a16:creationId xmlns:a16="http://schemas.microsoft.com/office/drawing/2014/main" id="{A261AE34-330B-4542-88EC-4821C3F79853}"/>
                </a:ext>
              </a:extLst>
            </p:cNvPr>
            <p:cNvSpPr/>
            <p:nvPr/>
          </p:nvSpPr>
          <p:spPr>
            <a:xfrm>
              <a:off x="7461470" y="6670428"/>
              <a:ext cx="536955" cy="336884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C*1</a:t>
              </a:r>
              <a:endParaRPr lang="en-CA" dirty="0"/>
            </a:p>
          </p:txBody>
        </p:sp>
        <p:cxnSp>
          <p:nvCxnSpPr>
            <p:cNvPr id="57" name="Straight Connector 56">
              <a:extLst>
                <a:ext uri="{FF2B5EF4-FFF2-40B4-BE49-F238E27FC236}">
                  <a16:creationId xmlns:a16="http://schemas.microsoft.com/office/drawing/2014/main" id="{C807993F-2DB2-4A85-B2C5-B65F0C286B2C}"/>
                </a:ext>
              </a:extLst>
            </p:cNvPr>
            <p:cNvCxnSpPr>
              <a:cxnSpLocks/>
              <a:endCxn id="44" idx="0"/>
            </p:cNvCxnSpPr>
            <p:nvPr/>
          </p:nvCxnSpPr>
          <p:spPr>
            <a:xfrm flipH="1">
              <a:off x="7729948" y="6302171"/>
              <a:ext cx="563206" cy="368257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8" name="Straight Connector 57">
              <a:extLst>
                <a:ext uri="{FF2B5EF4-FFF2-40B4-BE49-F238E27FC236}">
                  <a16:creationId xmlns:a16="http://schemas.microsoft.com/office/drawing/2014/main" id="{856AED3A-4C22-4A3F-AE66-3BF97D2A33C6}"/>
                </a:ext>
              </a:extLst>
            </p:cNvPr>
            <p:cNvCxnSpPr>
              <a:cxnSpLocks/>
              <a:endCxn id="43" idx="0"/>
            </p:cNvCxnSpPr>
            <p:nvPr/>
          </p:nvCxnSpPr>
          <p:spPr>
            <a:xfrm>
              <a:off x="8293154" y="6302171"/>
              <a:ext cx="293453" cy="405064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B0DF49B6-49AF-49D6-A972-313A14C09060}"/>
                </a:ext>
              </a:extLst>
            </p:cNvPr>
            <p:cNvSpPr txBox="1"/>
            <p:nvPr/>
          </p:nvSpPr>
          <p:spPr>
            <a:xfrm>
              <a:off x="6822695" y="6490121"/>
              <a:ext cx="450764" cy="5539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000" dirty="0"/>
                <a:t>…</a:t>
              </a:r>
              <a:endParaRPr lang="en-CA" sz="3000" dirty="0"/>
            </a:p>
          </p:txBody>
        </p:sp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id="{5F79C048-96E5-49B8-BF0B-683256228ACB}"/>
              </a:ext>
            </a:extLst>
          </p:cNvPr>
          <p:cNvSpPr txBox="1"/>
          <p:nvPr/>
        </p:nvSpPr>
        <p:spPr>
          <a:xfrm>
            <a:off x="2189747" y="5606505"/>
            <a:ext cx="653791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/>
              <a:t>…                   …                ….</a:t>
            </a:r>
            <a:endParaRPr lang="en-CA" sz="4000" dirty="0"/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F5D2E062-9011-4747-9278-376BFC9A94B8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91932" y="3358412"/>
            <a:ext cx="3301904" cy="1124074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r>
              <a:rPr lang="en-US" sz="2000" dirty="0"/>
              <a:t>We have log</a:t>
            </a:r>
            <a:r>
              <a:rPr lang="en-US" sz="2000" baseline="-25000" dirty="0"/>
              <a:t>2</a:t>
            </a:r>
            <a:r>
              <a:rPr lang="en-US" sz="2000" dirty="0"/>
              <a:t>(n)+1 levels.</a:t>
            </a:r>
          </a:p>
          <a:p>
            <a:r>
              <a:rPr lang="en-US" sz="2000" dirty="0"/>
              <a:t>Each level contributes ≤Cn to the running time.</a:t>
            </a:r>
            <a:endParaRPr lang="en-CA" sz="2000" dirty="0"/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EF048111-8D1E-47D2-9779-F4B9A68D7B5A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73521" y="5026108"/>
            <a:ext cx="3301904" cy="1124074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r>
              <a:rPr lang="en-US" sz="2000" dirty="0"/>
              <a:t>Therefore, the total</a:t>
            </a:r>
            <a:br>
              <a:rPr lang="en-US" sz="2000" dirty="0"/>
            </a:br>
            <a:r>
              <a:rPr lang="en-US" sz="2000" dirty="0"/>
              <a:t>running time is ≤Cnlog</a:t>
            </a:r>
            <a:r>
              <a:rPr lang="en-US" sz="2000" baseline="-25000" dirty="0"/>
              <a:t>2</a:t>
            </a:r>
            <a:r>
              <a:rPr lang="en-US" sz="2000" dirty="0"/>
              <a:t>(n),</a:t>
            </a:r>
            <a:br>
              <a:rPr lang="en-US" sz="2000" dirty="0"/>
            </a:br>
            <a:r>
              <a:rPr lang="en-US" sz="2000" dirty="0"/>
              <a:t>or just O(n log(n)</a:t>
            </a:r>
            <a:endParaRPr lang="en-CA" sz="2000" dirty="0"/>
          </a:p>
        </p:txBody>
      </p:sp>
    </p:spTree>
    <p:extLst>
      <p:ext uri="{BB962C8B-B14F-4D97-AF65-F5344CB8AC3E}">
        <p14:creationId xmlns:p14="http://schemas.microsoft.com/office/powerpoint/2010/main" val="28421967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2" grpId="0"/>
      <p:bldP spid="60" grpId="0" animBg="1"/>
      <p:bldP spid="61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Big-O notation – more examples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r>
              <a:rPr lang="en-US" altLang="he-IL" sz="2000" dirty="0">
                <a:cs typeface="+mn-cs"/>
              </a:rPr>
              <a:t>The running time of merge sort is </a:t>
            </a:r>
            <a:r>
              <a:rPr lang="en-US" altLang="he-IL" sz="2000" u="sng" dirty="0">
                <a:cs typeface="+mn-cs"/>
              </a:rPr>
              <a:t>T(n) = 3*T(n/2) + O(n)</a:t>
            </a:r>
            <a:r>
              <a:rPr lang="en-US" altLang="he-IL" sz="2000" dirty="0">
                <a:cs typeface="+mn-cs"/>
              </a:rPr>
              <a:t> and </a:t>
            </a:r>
            <a:r>
              <a:rPr lang="en-US" altLang="he-IL" sz="2000" u="sng" dirty="0">
                <a:cs typeface="+mn-cs"/>
              </a:rPr>
              <a:t>T(1) = O(1)</a:t>
            </a:r>
            <a:r>
              <a:rPr lang="en-US" altLang="he-IL" sz="2000" dirty="0">
                <a:cs typeface="+mn-cs"/>
              </a:rPr>
              <a:t>.</a:t>
            </a:r>
          </a:p>
          <a:p>
            <a:r>
              <a:rPr lang="en-US" altLang="he-IL" sz="2000" u="sng" dirty="0">
                <a:cs typeface="+mn-cs"/>
              </a:rPr>
              <a:t>Claim</a:t>
            </a:r>
            <a:r>
              <a:rPr lang="en-US" altLang="he-IL" sz="2000" dirty="0">
                <a:cs typeface="+mn-cs"/>
              </a:rPr>
              <a:t>: T(n) = O(n</a:t>
            </a:r>
            <a:r>
              <a:rPr lang="en-US" altLang="he-IL" sz="2000" baseline="30000" dirty="0">
                <a:cs typeface="+mn-cs"/>
              </a:rPr>
              <a:t>log</a:t>
            </a:r>
            <a:r>
              <a:rPr lang="en-US" altLang="he-IL" sz="2000" baseline="8000" dirty="0">
                <a:cs typeface="+mn-cs"/>
              </a:rPr>
              <a:t>2</a:t>
            </a:r>
            <a:r>
              <a:rPr lang="en-US" altLang="he-IL" sz="2000" baseline="30000" dirty="0">
                <a:cs typeface="+mn-cs"/>
              </a:rPr>
              <a:t>(3)</a:t>
            </a:r>
            <a:r>
              <a:rPr lang="en-US" altLang="he-IL" sz="2000" dirty="0">
                <a:cs typeface="+mn-cs"/>
              </a:rPr>
              <a:t>)</a:t>
            </a:r>
          </a:p>
          <a:p>
            <a:r>
              <a:rPr lang="en-US" altLang="he-IL" sz="2000" u="sng" dirty="0">
                <a:cs typeface="+mn-cs"/>
              </a:rPr>
              <a:t>Proof:</a:t>
            </a:r>
            <a:r>
              <a:rPr lang="en-US" altLang="he-IL" sz="2000" dirty="0">
                <a:cs typeface="+mn-cs"/>
              </a:rPr>
              <a:t> Suppose that </a:t>
            </a:r>
            <a:r>
              <a:rPr lang="en-US" altLang="he-IL" sz="2000" i="1" dirty="0">
                <a:solidFill>
                  <a:srgbClr val="0070C0"/>
                </a:solidFill>
                <a:cs typeface="+mn-cs"/>
              </a:rPr>
              <a:t>T(n) ≤ </a:t>
            </a:r>
            <a:r>
              <a:rPr lang="pt-BR" altLang="he-IL" sz="2000" i="1" dirty="0">
                <a:solidFill>
                  <a:srgbClr val="0070C0"/>
                </a:solidFill>
                <a:cs typeface="+mn-cs"/>
              </a:rPr>
              <a:t>2*T(n/2) + Cn</a:t>
            </a:r>
            <a:r>
              <a:rPr lang="pt-BR" altLang="he-IL" sz="2000" dirty="0">
                <a:cs typeface="+mn-cs"/>
              </a:rPr>
              <a:t> and </a:t>
            </a:r>
            <a:r>
              <a:rPr lang="pt-BR" altLang="he-IL" sz="2000" dirty="0">
                <a:solidFill>
                  <a:srgbClr val="0070C0"/>
                </a:solidFill>
                <a:cs typeface="+mn-cs"/>
              </a:rPr>
              <a:t>T(1)</a:t>
            </a:r>
            <a:r>
              <a:rPr lang="en-US" altLang="he-IL" sz="2000" dirty="0">
                <a:solidFill>
                  <a:srgbClr val="0070C0"/>
                </a:solidFill>
              </a:rPr>
              <a:t> ≤ C</a:t>
            </a:r>
            <a:r>
              <a:rPr lang="pt-BR" altLang="he-IL" sz="2000" dirty="0">
                <a:cs typeface="+mn-cs"/>
              </a:rPr>
              <a:t> for some constant C.</a:t>
            </a:r>
            <a:endParaRPr lang="en-US" altLang="he-IL" sz="2000" dirty="0">
              <a:cs typeface="+mn-cs"/>
            </a:endParaRPr>
          </a:p>
          <a:p>
            <a:r>
              <a:rPr lang="en-US" altLang="he-IL" sz="2000" dirty="0">
                <a:cs typeface="+mn-cs"/>
              </a:rPr>
              <a:t>Let us prove the claim by picture again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E753BC0D-9B78-4796-9BBA-C4F1143321C5}"/>
              </a:ext>
            </a:extLst>
          </p:cNvPr>
          <p:cNvSpPr/>
          <p:nvPr/>
        </p:nvSpPr>
        <p:spPr>
          <a:xfrm>
            <a:off x="2948571" y="3852295"/>
            <a:ext cx="1913021" cy="33688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Cn</a:t>
            </a:r>
            <a:endParaRPr lang="en-CA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F79C048-96E5-49B8-BF0B-683256228ACB}"/>
              </a:ext>
            </a:extLst>
          </p:cNvPr>
          <p:cNvSpPr txBox="1"/>
          <p:nvPr/>
        </p:nvSpPr>
        <p:spPr>
          <a:xfrm>
            <a:off x="1878864" y="5688684"/>
            <a:ext cx="653791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/>
              <a:t>…                   …                ….</a:t>
            </a:r>
            <a:endParaRPr lang="en-CA" sz="4000" dirty="0"/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F5D2E062-9011-4747-9278-376BFC9A94B8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81279" y="3260518"/>
            <a:ext cx="3203948" cy="474637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r>
              <a:rPr lang="en-US" sz="2000" dirty="0"/>
              <a:t>We have log</a:t>
            </a:r>
            <a:r>
              <a:rPr lang="en-US" sz="2000" baseline="-25000" dirty="0"/>
              <a:t>2</a:t>
            </a:r>
            <a:r>
              <a:rPr lang="en-US" sz="2000" dirty="0"/>
              <a:t>(n) levels</a:t>
            </a:r>
          </a:p>
        </p:txBody>
      </p:sp>
      <p:grpSp>
        <p:nvGrpSpPr>
          <p:cNvPr id="73" name="Group 72">
            <a:extLst>
              <a:ext uri="{FF2B5EF4-FFF2-40B4-BE49-F238E27FC236}">
                <a16:creationId xmlns:a16="http://schemas.microsoft.com/office/drawing/2014/main" id="{23B45CFA-0313-46EB-85B6-DB7390C63134}"/>
              </a:ext>
            </a:extLst>
          </p:cNvPr>
          <p:cNvGrpSpPr/>
          <p:nvPr/>
        </p:nvGrpSpPr>
        <p:grpSpPr>
          <a:xfrm>
            <a:off x="719998" y="4189032"/>
            <a:ext cx="7345542" cy="728263"/>
            <a:chOff x="591328" y="4189179"/>
            <a:chExt cx="7345542" cy="728263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3ADAB798-F9C6-4D04-B14F-E7A165F2DB92}"/>
                </a:ext>
              </a:extLst>
            </p:cNvPr>
            <p:cNvSpPr/>
            <p:nvPr/>
          </p:nvSpPr>
          <p:spPr>
            <a:xfrm>
              <a:off x="6023849" y="4532160"/>
              <a:ext cx="1913021" cy="336884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C*n/2</a:t>
              </a:r>
              <a:endParaRPr lang="en-CA" dirty="0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05A4276E-8E22-450A-9B07-BE8DB23E853E}"/>
                </a:ext>
              </a:extLst>
            </p:cNvPr>
            <p:cNvSpPr/>
            <p:nvPr/>
          </p:nvSpPr>
          <p:spPr>
            <a:xfrm>
              <a:off x="591328" y="4580558"/>
              <a:ext cx="1913021" cy="336884"/>
            </a:xfrm>
            <a:prstGeom prst="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C*n/2</a:t>
              </a:r>
              <a:endParaRPr lang="en-CA" dirty="0"/>
            </a:p>
          </p:txBody>
        </p: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EE093DB3-7A38-43B0-AFBC-F0A9AFB688C4}"/>
                </a:ext>
              </a:extLst>
            </p:cNvPr>
            <p:cNvCxnSpPr>
              <a:stCxn id="4" idx="2"/>
              <a:endCxn id="7" idx="0"/>
            </p:cNvCxnSpPr>
            <p:nvPr/>
          </p:nvCxnSpPr>
          <p:spPr>
            <a:xfrm flipH="1">
              <a:off x="1547839" y="4189179"/>
              <a:ext cx="2357243" cy="391379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E22A5940-03D5-4E14-901A-548A55F57ACB}"/>
                </a:ext>
              </a:extLst>
            </p:cNvPr>
            <p:cNvCxnSpPr>
              <a:cxnSpLocks/>
              <a:stCxn id="4" idx="2"/>
              <a:endCxn id="5" idx="0"/>
            </p:cNvCxnSpPr>
            <p:nvPr/>
          </p:nvCxnSpPr>
          <p:spPr>
            <a:xfrm>
              <a:off x="3905082" y="4189179"/>
              <a:ext cx="3203948" cy="342834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54" name="Rectangle 53">
              <a:extLst>
                <a:ext uri="{FF2B5EF4-FFF2-40B4-BE49-F238E27FC236}">
                  <a16:creationId xmlns:a16="http://schemas.microsoft.com/office/drawing/2014/main" id="{762053F3-E66C-4354-80C7-27CE5ECC74CE}"/>
                </a:ext>
              </a:extLst>
            </p:cNvPr>
            <p:cNvSpPr/>
            <p:nvPr/>
          </p:nvSpPr>
          <p:spPr>
            <a:xfrm>
              <a:off x="2979823" y="4556524"/>
              <a:ext cx="1913021" cy="336884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C*n/2</a:t>
              </a:r>
              <a:endParaRPr lang="en-CA" dirty="0"/>
            </a:p>
          </p:txBody>
        </p:sp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3733CD41-9C37-4F2B-B2D0-995C198574FA}"/>
                </a:ext>
              </a:extLst>
            </p:cNvPr>
            <p:cNvCxnSpPr>
              <a:cxnSpLocks/>
              <a:stCxn id="4" idx="2"/>
              <a:endCxn id="54" idx="0"/>
            </p:cNvCxnSpPr>
            <p:nvPr/>
          </p:nvCxnSpPr>
          <p:spPr>
            <a:xfrm>
              <a:off x="3905082" y="4189179"/>
              <a:ext cx="31252" cy="367345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149" name="Group 148">
            <a:extLst>
              <a:ext uri="{FF2B5EF4-FFF2-40B4-BE49-F238E27FC236}">
                <a16:creationId xmlns:a16="http://schemas.microsoft.com/office/drawing/2014/main" id="{21CFB1F0-D7BA-4FAA-90AB-277FD9774063}"/>
              </a:ext>
            </a:extLst>
          </p:cNvPr>
          <p:cNvGrpSpPr/>
          <p:nvPr/>
        </p:nvGrpSpPr>
        <p:grpSpPr>
          <a:xfrm>
            <a:off x="30230" y="4872099"/>
            <a:ext cx="8638175" cy="1080654"/>
            <a:chOff x="30230" y="4872099"/>
            <a:chExt cx="8638175" cy="1080654"/>
          </a:xfrm>
        </p:grpSpPr>
        <p:sp>
          <p:nvSpPr>
            <p:cNvPr id="39" name="Rectangle 38">
              <a:extLst>
                <a:ext uri="{FF2B5EF4-FFF2-40B4-BE49-F238E27FC236}">
                  <a16:creationId xmlns:a16="http://schemas.microsoft.com/office/drawing/2014/main" id="{FAB6B775-75F0-4A1E-A29A-541FC49C3574}"/>
                </a:ext>
              </a:extLst>
            </p:cNvPr>
            <p:cNvSpPr/>
            <p:nvPr/>
          </p:nvSpPr>
          <p:spPr>
            <a:xfrm>
              <a:off x="1803291" y="5535214"/>
              <a:ext cx="808461" cy="392225"/>
            </a:xfrm>
            <a:prstGeom prst="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C*n/4</a:t>
              </a:r>
              <a:endParaRPr lang="en-CA" dirty="0"/>
            </a:p>
          </p:txBody>
        </p:sp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id="{065F1F40-41CE-4C08-A069-1C5EFCD48B51}"/>
                </a:ext>
              </a:extLst>
            </p:cNvPr>
            <p:cNvSpPr/>
            <p:nvPr/>
          </p:nvSpPr>
          <p:spPr>
            <a:xfrm>
              <a:off x="30230" y="5547639"/>
              <a:ext cx="835304" cy="383578"/>
            </a:xfrm>
            <a:prstGeom prst="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C*n/4</a:t>
              </a:r>
              <a:endParaRPr lang="en-CA" dirty="0"/>
            </a:p>
          </p:txBody>
        </p: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4364665E-81D3-4736-A6D1-089DF8D28CD1}"/>
                </a:ext>
              </a:extLst>
            </p:cNvPr>
            <p:cNvCxnSpPr>
              <a:cxnSpLocks/>
              <a:stCxn id="7" idx="2"/>
              <a:endCxn id="40" idx="0"/>
            </p:cNvCxnSpPr>
            <p:nvPr/>
          </p:nvCxnSpPr>
          <p:spPr>
            <a:xfrm flipH="1">
              <a:off x="447882" y="4917295"/>
              <a:ext cx="1228627" cy="630344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88191779-E878-49ED-AED6-120E4D91830A}"/>
                </a:ext>
              </a:extLst>
            </p:cNvPr>
            <p:cNvCxnSpPr>
              <a:cxnSpLocks/>
              <a:stCxn id="7" idx="2"/>
              <a:endCxn id="39" idx="0"/>
            </p:cNvCxnSpPr>
            <p:nvPr/>
          </p:nvCxnSpPr>
          <p:spPr>
            <a:xfrm>
              <a:off x="1676509" y="4917295"/>
              <a:ext cx="531013" cy="617919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74" name="Rectangle 73">
              <a:extLst>
                <a:ext uri="{FF2B5EF4-FFF2-40B4-BE49-F238E27FC236}">
                  <a16:creationId xmlns:a16="http://schemas.microsoft.com/office/drawing/2014/main" id="{C015AAC9-A4BE-4180-B271-A99CDFF99997}"/>
                </a:ext>
              </a:extLst>
            </p:cNvPr>
            <p:cNvSpPr/>
            <p:nvPr/>
          </p:nvSpPr>
          <p:spPr>
            <a:xfrm>
              <a:off x="903186" y="5543862"/>
              <a:ext cx="806050" cy="367269"/>
            </a:xfrm>
            <a:prstGeom prst="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C*n/4</a:t>
              </a:r>
              <a:endParaRPr lang="en-CA" dirty="0"/>
            </a:p>
          </p:txBody>
        </p:sp>
        <p:cxnSp>
          <p:nvCxnSpPr>
            <p:cNvPr id="75" name="Straight Connector 74">
              <a:extLst>
                <a:ext uri="{FF2B5EF4-FFF2-40B4-BE49-F238E27FC236}">
                  <a16:creationId xmlns:a16="http://schemas.microsoft.com/office/drawing/2014/main" id="{2B5AD90E-B5B1-4B87-8F05-F0BB698A2CFC}"/>
                </a:ext>
              </a:extLst>
            </p:cNvPr>
            <p:cNvCxnSpPr>
              <a:cxnSpLocks/>
              <a:stCxn id="7" idx="2"/>
              <a:endCxn id="74" idx="0"/>
            </p:cNvCxnSpPr>
            <p:nvPr/>
          </p:nvCxnSpPr>
          <p:spPr>
            <a:xfrm flipH="1">
              <a:off x="1306211" y="4917295"/>
              <a:ext cx="370298" cy="626567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87" name="Rectangle 86">
              <a:extLst>
                <a:ext uri="{FF2B5EF4-FFF2-40B4-BE49-F238E27FC236}">
                  <a16:creationId xmlns:a16="http://schemas.microsoft.com/office/drawing/2014/main" id="{458161EC-17C8-4151-B4AC-F60A7BB1CC2D}"/>
                </a:ext>
              </a:extLst>
            </p:cNvPr>
            <p:cNvSpPr/>
            <p:nvPr/>
          </p:nvSpPr>
          <p:spPr>
            <a:xfrm>
              <a:off x="7764955" y="5559115"/>
              <a:ext cx="903450" cy="383578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C*n/4</a:t>
              </a:r>
              <a:endParaRPr lang="en-CA" dirty="0"/>
            </a:p>
          </p:txBody>
        </p:sp>
        <p:sp>
          <p:nvSpPr>
            <p:cNvPr id="88" name="Rectangle 87">
              <a:extLst>
                <a:ext uri="{FF2B5EF4-FFF2-40B4-BE49-F238E27FC236}">
                  <a16:creationId xmlns:a16="http://schemas.microsoft.com/office/drawing/2014/main" id="{3B7D172A-EFD6-443D-A094-AFAECED3616D}"/>
                </a:ext>
              </a:extLst>
            </p:cNvPr>
            <p:cNvSpPr/>
            <p:nvPr/>
          </p:nvSpPr>
          <p:spPr>
            <a:xfrm>
              <a:off x="5793740" y="5569175"/>
              <a:ext cx="835304" cy="383578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C*n/4</a:t>
              </a:r>
              <a:endParaRPr lang="en-CA" dirty="0"/>
            </a:p>
          </p:txBody>
        </p:sp>
        <p:cxnSp>
          <p:nvCxnSpPr>
            <p:cNvPr id="89" name="Straight Connector 88">
              <a:extLst>
                <a:ext uri="{FF2B5EF4-FFF2-40B4-BE49-F238E27FC236}">
                  <a16:creationId xmlns:a16="http://schemas.microsoft.com/office/drawing/2014/main" id="{02ABD428-0FE2-47C6-A1CE-F61446351A99}"/>
                </a:ext>
              </a:extLst>
            </p:cNvPr>
            <p:cNvCxnSpPr>
              <a:cxnSpLocks/>
              <a:endCxn id="88" idx="0"/>
            </p:cNvCxnSpPr>
            <p:nvPr/>
          </p:nvCxnSpPr>
          <p:spPr>
            <a:xfrm flipH="1">
              <a:off x="6211392" y="4872099"/>
              <a:ext cx="1147126" cy="697076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90" name="Straight Connector 89">
              <a:extLst>
                <a:ext uri="{FF2B5EF4-FFF2-40B4-BE49-F238E27FC236}">
                  <a16:creationId xmlns:a16="http://schemas.microsoft.com/office/drawing/2014/main" id="{AEFF1BFE-B265-4574-B4B4-F39F3F99F9C8}"/>
                </a:ext>
              </a:extLst>
            </p:cNvPr>
            <p:cNvCxnSpPr>
              <a:cxnSpLocks/>
              <a:endCxn id="87" idx="0"/>
            </p:cNvCxnSpPr>
            <p:nvPr/>
          </p:nvCxnSpPr>
          <p:spPr>
            <a:xfrm>
              <a:off x="7358518" y="4872099"/>
              <a:ext cx="858162" cy="687016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91" name="Rectangle 90">
              <a:extLst>
                <a:ext uri="{FF2B5EF4-FFF2-40B4-BE49-F238E27FC236}">
                  <a16:creationId xmlns:a16="http://schemas.microsoft.com/office/drawing/2014/main" id="{BC4EE60B-911F-4DC3-A142-DAE0DB1BD1D8}"/>
                </a:ext>
              </a:extLst>
            </p:cNvPr>
            <p:cNvSpPr/>
            <p:nvPr/>
          </p:nvSpPr>
          <p:spPr>
            <a:xfrm>
              <a:off x="6765102" y="5568177"/>
              <a:ext cx="835304" cy="383578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C*n/4</a:t>
              </a:r>
              <a:endParaRPr lang="en-CA" dirty="0"/>
            </a:p>
          </p:txBody>
        </p:sp>
        <p:cxnSp>
          <p:nvCxnSpPr>
            <p:cNvPr id="92" name="Straight Connector 91">
              <a:extLst>
                <a:ext uri="{FF2B5EF4-FFF2-40B4-BE49-F238E27FC236}">
                  <a16:creationId xmlns:a16="http://schemas.microsoft.com/office/drawing/2014/main" id="{500257C2-67C9-4AE9-BD04-37E689C0D2F6}"/>
                </a:ext>
              </a:extLst>
            </p:cNvPr>
            <p:cNvCxnSpPr>
              <a:cxnSpLocks/>
              <a:endCxn id="91" idx="0"/>
            </p:cNvCxnSpPr>
            <p:nvPr/>
          </p:nvCxnSpPr>
          <p:spPr>
            <a:xfrm flipH="1">
              <a:off x="7182754" y="4872099"/>
              <a:ext cx="175764" cy="696078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11" name="Rectangle 110">
              <a:extLst>
                <a:ext uri="{FF2B5EF4-FFF2-40B4-BE49-F238E27FC236}">
                  <a16:creationId xmlns:a16="http://schemas.microsoft.com/office/drawing/2014/main" id="{F7CCC288-91FC-4FAA-B0B7-1082852EBA6C}"/>
                </a:ext>
              </a:extLst>
            </p:cNvPr>
            <p:cNvSpPr/>
            <p:nvPr/>
          </p:nvSpPr>
          <p:spPr>
            <a:xfrm>
              <a:off x="4677022" y="5527892"/>
              <a:ext cx="903450" cy="383578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C*n/4</a:t>
              </a:r>
              <a:endParaRPr lang="en-CA" dirty="0"/>
            </a:p>
          </p:txBody>
        </p:sp>
        <p:sp>
          <p:nvSpPr>
            <p:cNvPr id="112" name="Rectangle 111">
              <a:extLst>
                <a:ext uri="{FF2B5EF4-FFF2-40B4-BE49-F238E27FC236}">
                  <a16:creationId xmlns:a16="http://schemas.microsoft.com/office/drawing/2014/main" id="{CF8E48FF-B190-4A09-A50D-94B1BDAD836F}"/>
                </a:ext>
              </a:extLst>
            </p:cNvPr>
            <p:cNvSpPr/>
            <p:nvPr/>
          </p:nvSpPr>
          <p:spPr>
            <a:xfrm>
              <a:off x="2705807" y="5537951"/>
              <a:ext cx="877308" cy="382581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C*n/4</a:t>
              </a:r>
              <a:endParaRPr lang="en-CA" dirty="0"/>
            </a:p>
          </p:txBody>
        </p:sp>
        <p:cxnSp>
          <p:nvCxnSpPr>
            <p:cNvPr id="113" name="Straight Connector 112">
              <a:extLst>
                <a:ext uri="{FF2B5EF4-FFF2-40B4-BE49-F238E27FC236}">
                  <a16:creationId xmlns:a16="http://schemas.microsoft.com/office/drawing/2014/main" id="{9A1D2393-2880-4C74-9BD1-58400CCA9D32}"/>
                </a:ext>
              </a:extLst>
            </p:cNvPr>
            <p:cNvCxnSpPr>
              <a:cxnSpLocks/>
              <a:endCxn id="112" idx="0"/>
            </p:cNvCxnSpPr>
            <p:nvPr/>
          </p:nvCxnSpPr>
          <p:spPr>
            <a:xfrm flipH="1">
              <a:off x="3144461" y="4886291"/>
              <a:ext cx="873762" cy="65166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14" name="Straight Connector 113">
              <a:extLst>
                <a:ext uri="{FF2B5EF4-FFF2-40B4-BE49-F238E27FC236}">
                  <a16:creationId xmlns:a16="http://schemas.microsoft.com/office/drawing/2014/main" id="{21CC5B4D-410C-40E3-BA8C-B203CD7AE813}"/>
                </a:ext>
              </a:extLst>
            </p:cNvPr>
            <p:cNvCxnSpPr>
              <a:cxnSpLocks/>
              <a:endCxn id="111" idx="0"/>
            </p:cNvCxnSpPr>
            <p:nvPr/>
          </p:nvCxnSpPr>
          <p:spPr>
            <a:xfrm>
              <a:off x="4018220" y="4886291"/>
              <a:ext cx="1110527" cy="641601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15" name="Rectangle 114">
              <a:extLst>
                <a:ext uri="{FF2B5EF4-FFF2-40B4-BE49-F238E27FC236}">
                  <a16:creationId xmlns:a16="http://schemas.microsoft.com/office/drawing/2014/main" id="{69F033C8-E3B7-4E08-BEC4-2814CA414A6D}"/>
                </a:ext>
              </a:extLst>
            </p:cNvPr>
            <p:cNvSpPr/>
            <p:nvPr/>
          </p:nvSpPr>
          <p:spPr>
            <a:xfrm>
              <a:off x="3677169" y="5536954"/>
              <a:ext cx="835304" cy="383578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C*n/4</a:t>
              </a:r>
              <a:endParaRPr lang="en-CA" dirty="0"/>
            </a:p>
          </p:txBody>
        </p:sp>
        <p:cxnSp>
          <p:nvCxnSpPr>
            <p:cNvPr id="116" name="Straight Connector 115">
              <a:extLst>
                <a:ext uri="{FF2B5EF4-FFF2-40B4-BE49-F238E27FC236}">
                  <a16:creationId xmlns:a16="http://schemas.microsoft.com/office/drawing/2014/main" id="{08B1279D-9997-4D59-9BCE-61D216E7F052}"/>
                </a:ext>
              </a:extLst>
            </p:cNvPr>
            <p:cNvCxnSpPr>
              <a:cxnSpLocks/>
              <a:endCxn id="115" idx="0"/>
            </p:cNvCxnSpPr>
            <p:nvPr/>
          </p:nvCxnSpPr>
          <p:spPr>
            <a:xfrm>
              <a:off x="4018220" y="4886291"/>
              <a:ext cx="76601" cy="650663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148" name="Group 147">
            <a:extLst>
              <a:ext uri="{FF2B5EF4-FFF2-40B4-BE49-F238E27FC236}">
                <a16:creationId xmlns:a16="http://schemas.microsoft.com/office/drawing/2014/main" id="{094F0C53-4BD2-48DB-8F01-69D34B2752C7}"/>
              </a:ext>
            </a:extLst>
          </p:cNvPr>
          <p:cNvGrpSpPr/>
          <p:nvPr/>
        </p:nvGrpSpPr>
        <p:grpSpPr>
          <a:xfrm>
            <a:off x="469100" y="6303485"/>
            <a:ext cx="8461215" cy="756798"/>
            <a:chOff x="469100" y="6303485"/>
            <a:chExt cx="8461215" cy="756798"/>
          </a:xfrm>
        </p:grpSpPr>
        <p:sp>
          <p:nvSpPr>
            <p:cNvPr id="49" name="Rectangle 48">
              <a:extLst>
                <a:ext uri="{FF2B5EF4-FFF2-40B4-BE49-F238E27FC236}">
                  <a16:creationId xmlns:a16="http://schemas.microsoft.com/office/drawing/2014/main" id="{F8BF52CE-882E-465E-8BA0-E08809F2265C}"/>
                </a:ext>
              </a:extLst>
            </p:cNvPr>
            <p:cNvSpPr/>
            <p:nvPr/>
          </p:nvSpPr>
          <p:spPr>
            <a:xfrm>
              <a:off x="1178990" y="6720846"/>
              <a:ext cx="580761" cy="336884"/>
            </a:xfrm>
            <a:prstGeom prst="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C*1</a:t>
              </a:r>
              <a:endParaRPr lang="en-CA" dirty="0"/>
            </a:p>
          </p:txBody>
        </p:sp>
        <p:sp>
          <p:nvSpPr>
            <p:cNvPr id="50" name="Rectangle 49">
              <a:extLst>
                <a:ext uri="{FF2B5EF4-FFF2-40B4-BE49-F238E27FC236}">
                  <a16:creationId xmlns:a16="http://schemas.microsoft.com/office/drawing/2014/main" id="{F9D4E065-E38F-430D-B97A-5F12040157D4}"/>
                </a:ext>
              </a:extLst>
            </p:cNvPr>
            <p:cNvSpPr/>
            <p:nvPr/>
          </p:nvSpPr>
          <p:spPr>
            <a:xfrm>
              <a:off x="469100" y="6707235"/>
              <a:ext cx="536955" cy="336884"/>
            </a:xfrm>
            <a:prstGeom prst="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C*1</a:t>
              </a:r>
              <a:endParaRPr lang="en-CA" dirty="0"/>
            </a:p>
          </p:txBody>
        </p:sp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F4E17921-1C01-46C4-BFD5-97C848FD7D49}"/>
                </a:ext>
              </a:extLst>
            </p:cNvPr>
            <p:cNvCxnSpPr>
              <a:cxnSpLocks/>
              <a:endCxn id="50" idx="0"/>
            </p:cNvCxnSpPr>
            <p:nvPr/>
          </p:nvCxnSpPr>
          <p:spPr>
            <a:xfrm flipH="1">
              <a:off x="737578" y="6332090"/>
              <a:ext cx="568633" cy="375145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2" name="Straight Connector 51">
              <a:extLst>
                <a:ext uri="{FF2B5EF4-FFF2-40B4-BE49-F238E27FC236}">
                  <a16:creationId xmlns:a16="http://schemas.microsoft.com/office/drawing/2014/main" id="{2C7B0D79-E1B1-4BA0-AE12-ECE32AB5C091}"/>
                </a:ext>
              </a:extLst>
            </p:cNvPr>
            <p:cNvCxnSpPr>
              <a:cxnSpLocks/>
              <a:endCxn id="49" idx="0"/>
            </p:cNvCxnSpPr>
            <p:nvPr/>
          </p:nvCxnSpPr>
          <p:spPr>
            <a:xfrm>
              <a:off x="1324180" y="6315782"/>
              <a:ext cx="145191" cy="405064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EAFFB2E9-B857-45D1-A893-822E3F3DD4F7}"/>
                </a:ext>
              </a:extLst>
            </p:cNvPr>
            <p:cNvSpPr/>
            <p:nvPr/>
          </p:nvSpPr>
          <p:spPr>
            <a:xfrm>
              <a:off x="1866245" y="6712051"/>
              <a:ext cx="536955" cy="336884"/>
            </a:xfrm>
            <a:prstGeom prst="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C*1</a:t>
              </a:r>
              <a:endParaRPr lang="en-CA" dirty="0"/>
            </a:p>
          </p:txBody>
        </p: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81BBC005-010B-4560-9B1E-E369974CB2C5}"/>
                </a:ext>
              </a:extLst>
            </p:cNvPr>
            <p:cNvCxnSpPr>
              <a:cxnSpLocks/>
              <a:endCxn id="32" idx="0"/>
            </p:cNvCxnSpPr>
            <p:nvPr/>
          </p:nvCxnSpPr>
          <p:spPr>
            <a:xfrm>
              <a:off x="1324180" y="6307134"/>
              <a:ext cx="810543" cy="404917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36" name="Rectangle 135">
              <a:extLst>
                <a:ext uri="{FF2B5EF4-FFF2-40B4-BE49-F238E27FC236}">
                  <a16:creationId xmlns:a16="http://schemas.microsoft.com/office/drawing/2014/main" id="{F0376B09-8F5C-49E5-B626-9FF1ED31D30C}"/>
                </a:ext>
              </a:extLst>
            </p:cNvPr>
            <p:cNvSpPr/>
            <p:nvPr/>
          </p:nvSpPr>
          <p:spPr>
            <a:xfrm>
              <a:off x="4065781" y="6717197"/>
              <a:ext cx="580761" cy="336884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C*1</a:t>
              </a:r>
              <a:endParaRPr lang="en-CA" dirty="0"/>
            </a:p>
          </p:txBody>
        </p:sp>
        <p:sp>
          <p:nvSpPr>
            <p:cNvPr id="137" name="Rectangle 136">
              <a:extLst>
                <a:ext uri="{FF2B5EF4-FFF2-40B4-BE49-F238E27FC236}">
                  <a16:creationId xmlns:a16="http://schemas.microsoft.com/office/drawing/2014/main" id="{E8A8A36B-D8E5-4B94-A5E3-D86652209EE2}"/>
                </a:ext>
              </a:extLst>
            </p:cNvPr>
            <p:cNvSpPr/>
            <p:nvPr/>
          </p:nvSpPr>
          <p:spPr>
            <a:xfrm>
              <a:off x="3355891" y="6703586"/>
              <a:ext cx="536955" cy="336884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C*1</a:t>
              </a:r>
              <a:endParaRPr lang="en-CA" dirty="0"/>
            </a:p>
          </p:txBody>
        </p:sp>
        <p:cxnSp>
          <p:nvCxnSpPr>
            <p:cNvPr id="138" name="Straight Connector 137">
              <a:extLst>
                <a:ext uri="{FF2B5EF4-FFF2-40B4-BE49-F238E27FC236}">
                  <a16:creationId xmlns:a16="http://schemas.microsoft.com/office/drawing/2014/main" id="{71D37652-537F-41FD-94BE-2BAAEB72B3C6}"/>
                </a:ext>
              </a:extLst>
            </p:cNvPr>
            <p:cNvCxnSpPr>
              <a:cxnSpLocks/>
              <a:endCxn id="137" idx="0"/>
            </p:cNvCxnSpPr>
            <p:nvPr/>
          </p:nvCxnSpPr>
          <p:spPr>
            <a:xfrm flipH="1">
              <a:off x="3624369" y="6328441"/>
              <a:ext cx="568633" cy="375145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39" name="Straight Connector 138">
              <a:extLst>
                <a:ext uri="{FF2B5EF4-FFF2-40B4-BE49-F238E27FC236}">
                  <a16:creationId xmlns:a16="http://schemas.microsoft.com/office/drawing/2014/main" id="{CC1A6FEF-560F-4B9E-9A73-0B5AE1825DB4}"/>
                </a:ext>
              </a:extLst>
            </p:cNvPr>
            <p:cNvCxnSpPr>
              <a:cxnSpLocks/>
              <a:endCxn id="136" idx="0"/>
            </p:cNvCxnSpPr>
            <p:nvPr/>
          </p:nvCxnSpPr>
          <p:spPr>
            <a:xfrm>
              <a:off x="4210971" y="6312133"/>
              <a:ext cx="145191" cy="405064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40" name="Rectangle 139">
              <a:extLst>
                <a:ext uri="{FF2B5EF4-FFF2-40B4-BE49-F238E27FC236}">
                  <a16:creationId xmlns:a16="http://schemas.microsoft.com/office/drawing/2014/main" id="{77071701-7205-4FD8-B495-4BE79F8B30EC}"/>
                </a:ext>
              </a:extLst>
            </p:cNvPr>
            <p:cNvSpPr/>
            <p:nvPr/>
          </p:nvSpPr>
          <p:spPr>
            <a:xfrm>
              <a:off x="4753036" y="6708402"/>
              <a:ext cx="536955" cy="336884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C*1</a:t>
              </a:r>
              <a:endParaRPr lang="en-CA" dirty="0"/>
            </a:p>
          </p:txBody>
        </p:sp>
        <p:cxnSp>
          <p:nvCxnSpPr>
            <p:cNvPr id="141" name="Straight Connector 140">
              <a:extLst>
                <a:ext uri="{FF2B5EF4-FFF2-40B4-BE49-F238E27FC236}">
                  <a16:creationId xmlns:a16="http://schemas.microsoft.com/office/drawing/2014/main" id="{25DDE696-97BA-445D-B026-F2A336383B24}"/>
                </a:ext>
              </a:extLst>
            </p:cNvPr>
            <p:cNvCxnSpPr>
              <a:cxnSpLocks/>
              <a:endCxn id="140" idx="0"/>
            </p:cNvCxnSpPr>
            <p:nvPr/>
          </p:nvCxnSpPr>
          <p:spPr>
            <a:xfrm>
              <a:off x="4210971" y="6303485"/>
              <a:ext cx="810543" cy="404917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42" name="Rectangle 141">
              <a:extLst>
                <a:ext uri="{FF2B5EF4-FFF2-40B4-BE49-F238E27FC236}">
                  <a16:creationId xmlns:a16="http://schemas.microsoft.com/office/drawing/2014/main" id="{1F05B2F9-EB37-4BA4-BC47-81C4ADE0B0D4}"/>
                </a:ext>
              </a:extLst>
            </p:cNvPr>
            <p:cNvSpPr/>
            <p:nvPr/>
          </p:nvSpPr>
          <p:spPr>
            <a:xfrm>
              <a:off x="7706105" y="6723399"/>
              <a:ext cx="580761" cy="336884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C*1</a:t>
              </a:r>
              <a:endParaRPr lang="en-CA" dirty="0"/>
            </a:p>
          </p:txBody>
        </p:sp>
        <p:sp>
          <p:nvSpPr>
            <p:cNvPr id="143" name="Rectangle 142">
              <a:extLst>
                <a:ext uri="{FF2B5EF4-FFF2-40B4-BE49-F238E27FC236}">
                  <a16:creationId xmlns:a16="http://schemas.microsoft.com/office/drawing/2014/main" id="{4BBD39A1-2EC0-46BE-8941-92D02BDE0F95}"/>
                </a:ext>
              </a:extLst>
            </p:cNvPr>
            <p:cNvSpPr/>
            <p:nvPr/>
          </p:nvSpPr>
          <p:spPr>
            <a:xfrm>
              <a:off x="6996215" y="6709788"/>
              <a:ext cx="536955" cy="336884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C*1</a:t>
              </a:r>
              <a:endParaRPr lang="en-CA" dirty="0"/>
            </a:p>
          </p:txBody>
        </p:sp>
        <p:cxnSp>
          <p:nvCxnSpPr>
            <p:cNvPr id="144" name="Straight Connector 143">
              <a:extLst>
                <a:ext uri="{FF2B5EF4-FFF2-40B4-BE49-F238E27FC236}">
                  <a16:creationId xmlns:a16="http://schemas.microsoft.com/office/drawing/2014/main" id="{81BC050C-D898-4DCD-9B95-9D2DCDEB180B}"/>
                </a:ext>
              </a:extLst>
            </p:cNvPr>
            <p:cNvCxnSpPr>
              <a:cxnSpLocks/>
              <a:endCxn id="143" idx="0"/>
            </p:cNvCxnSpPr>
            <p:nvPr/>
          </p:nvCxnSpPr>
          <p:spPr>
            <a:xfrm flipH="1">
              <a:off x="7264693" y="6334643"/>
              <a:ext cx="568633" cy="375145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45" name="Straight Connector 144">
              <a:extLst>
                <a:ext uri="{FF2B5EF4-FFF2-40B4-BE49-F238E27FC236}">
                  <a16:creationId xmlns:a16="http://schemas.microsoft.com/office/drawing/2014/main" id="{35B4A083-0B2E-4BCC-9CEF-E8E1A1FDB844}"/>
                </a:ext>
              </a:extLst>
            </p:cNvPr>
            <p:cNvCxnSpPr>
              <a:cxnSpLocks/>
              <a:endCxn id="142" idx="0"/>
            </p:cNvCxnSpPr>
            <p:nvPr/>
          </p:nvCxnSpPr>
          <p:spPr>
            <a:xfrm>
              <a:off x="7851295" y="6318335"/>
              <a:ext cx="145191" cy="405064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46" name="Rectangle 145">
              <a:extLst>
                <a:ext uri="{FF2B5EF4-FFF2-40B4-BE49-F238E27FC236}">
                  <a16:creationId xmlns:a16="http://schemas.microsoft.com/office/drawing/2014/main" id="{4A7633DA-84CA-427D-B927-0556C12E626C}"/>
                </a:ext>
              </a:extLst>
            </p:cNvPr>
            <p:cNvSpPr/>
            <p:nvPr/>
          </p:nvSpPr>
          <p:spPr>
            <a:xfrm>
              <a:off x="8393360" y="6714604"/>
              <a:ext cx="536955" cy="336884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C*1</a:t>
              </a:r>
              <a:endParaRPr lang="en-CA" dirty="0"/>
            </a:p>
          </p:txBody>
        </p:sp>
        <p:cxnSp>
          <p:nvCxnSpPr>
            <p:cNvPr id="147" name="Straight Connector 146">
              <a:extLst>
                <a:ext uri="{FF2B5EF4-FFF2-40B4-BE49-F238E27FC236}">
                  <a16:creationId xmlns:a16="http://schemas.microsoft.com/office/drawing/2014/main" id="{1E0BBAC2-9B3D-4425-A8B6-30FE09C4BC2A}"/>
                </a:ext>
              </a:extLst>
            </p:cNvPr>
            <p:cNvCxnSpPr>
              <a:cxnSpLocks/>
              <a:endCxn id="146" idx="0"/>
            </p:cNvCxnSpPr>
            <p:nvPr/>
          </p:nvCxnSpPr>
          <p:spPr>
            <a:xfrm>
              <a:off x="7851295" y="6309687"/>
              <a:ext cx="810543" cy="404917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61" name="Rectangle 60">
            <a:extLst>
              <a:ext uri="{FF2B5EF4-FFF2-40B4-BE49-F238E27FC236}">
                <a16:creationId xmlns:a16="http://schemas.microsoft.com/office/drawing/2014/main" id="{EF048111-8D1E-47D2-9779-F4B9A68D7B5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93740" y="3824520"/>
            <a:ext cx="4001546" cy="1068741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r>
              <a:rPr lang="en-US" sz="2000" dirty="0"/>
              <a:t>The sum in level 0 is </a:t>
            </a:r>
            <a:r>
              <a:rPr lang="en-US" sz="2000" dirty="0">
                <a:solidFill>
                  <a:srgbClr val="FF0000"/>
                </a:solidFill>
              </a:rPr>
              <a:t>n</a:t>
            </a:r>
            <a:endParaRPr lang="en-US" sz="2000" dirty="0"/>
          </a:p>
          <a:p>
            <a:r>
              <a:rPr lang="en-CA" sz="2000" dirty="0"/>
              <a:t>Sum in level 1 is </a:t>
            </a:r>
            <a:r>
              <a:rPr lang="en-CA" sz="2000" dirty="0">
                <a:solidFill>
                  <a:srgbClr val="FF0000"/>
                </a:solidFill>
              </a:rPr>
              <a:t>3n/2</a:t>
            </a:r>
          </a:p>
          <a:p>
            <a:r>
              <a:rPr lang="en-CA" sz="2000" dirty="0"/>
              <a:t>Sum in level 2 is 9n/4 = </a:t>
            </a:r>
            <a:r>
              <a:rPr lang="en-CA" sz="2000" dirty="0">
                <a:solidFill>
                  <a:srgbClr val="FF0000"/>
                </a:solidFill>
              </a:rPr>
              <a:t>(3/2)</a:t>
            </a:r>
            <a:r>
              <a:rPr lang="en-CA" sz="2000" baseline="30000" dirty="0">
                <a:solidFill>
                  <a:srgbClr val="FF0000"/>
                </a:solidFill>
              </a:rPr>
              <a:t>2</a:t>
            </a:r>
            <a:r>
              <a:rPr lang="en-CA" sz="2000" dirty="0">
                <a:solidFill>
                  <a:srgbClr val="FF0000"/>
                </a:solidFill>
              </a:rPr>
              <a:t>n</a:t>
            </a:r>
            <a:endParaRPr lang="en-CA" sz="2000" dirty="0"/>
          </a:p>
        </p:txBody>
      </p:sp>
      <p:sp>
        <p:nvSpPr>
          <p:cNvPr id="151" name="Rectangle 150">
            <a:extLst>
              <a:ext uri="{FF2B5EF4-FFF2-40B4-BE49-F238E27FC236}">
                <a16:creationId xmlns:a16="http://schemas.microsoft.com/office/drawing/2014/main" id="{4A641E87-DD02-4C6F-AE12-8C0B0EA14B2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57283" y="5095291"/>
            <a:ext cx="3945140" cy="569029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r>
              <a:rPr lang="en-CA" sz="2000" dirty="0"/>
              <a:t>The sum in level k is </a:t>
            </a:r>
            <a:r>
              <a:rPr lang="en-CA" sz="2000" dirty="0">
                <a:solidFill>
                  <a:srgbClr val="FF0000"/>
                </a:solidFill>
              </a:rPr>
              <a:t>(3/2)</a:t>
            </a:r>
            <a:r>
              <a:rPr lang="en-CA" sz="2000" baseline="30000" dirty="0">
                <a:solidFill>
                  <a:srgbClr val="FF0000"/>
                </a:solidFill>
              </a:rPr>
              <a:t>k </a:t>
            </a:r>
            <a:r>
              <a:rPr lang="en-CA" sz="2000" dirty="0">
                <a:solidFill>
                  <a:srgbClr val="FF0000"/>
                </a:solidFill>
              </a:rPr>
              <a:t>n</a:t>
            </a:r>
          </a:p>
        </p:txBody>
      </p:sp>
    </p:spTree>
    <p:extLst>
      <p:ext uri="{BB962C8B-B14F-4D97-AF65-F5344CB8AC3E}">
        <p14:creationId xmlns:p14="http://schemas.microsoft.com/office/powerpoint/2010/main" val="41083792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2" grpId="0"/>
      <p:bldP spid="60" grpId="0" animBg="1"/>
      <p:bldP spid="61" grpId="0" animBg="1"/>
      <p:bldP spid="151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Big-O notation – more examples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 Placeholder 2"/>
              <p:cNvSpPr txBox="1">
                <a:spLocks noGrp="1"/>
              </p:cNvSpPr>
              <p:nvPr>
                <p:ph type="body" idx="4294967295"/>
              </p:nvPr>
            </p:nvSpPr>
            <p:spPr>
              <a:xfrm>
                <a:off x="719998" y="1949043"/>
                <a:ext cx="8855643" cy="4763155"/>
              </a:xfrm>
            </p:spPr>
            <p:txBody>
              <a:bodyPr/>
              <a:lstStyle/>
              <a:p>
                <a:r>
                  <a:rPr lang="en-US" altLang="he-IL" sz="2000" dirty="0">
                    <a:cs typeface="+mn-cs"/>
                  </a:rPr>
                  <a:t>The running time of merge sort is </a:t>
                </a:r>
                <a:r>
                  <a:rPr lang="en-US" altLang="he-IL" sz="2000" u="sng" dirty="0">
                    <a:cs typeface="+mn-cs"/>
                  </a:rPr>
                  <a:t>T(n) = 3*T(n/2) + O(n)</a:t>
                </a:r>
                <a:r>
                  <a:rPr lang="en-US" altLang="he-IL" sz="2000" dirty="0">
                    <a:cs typeface="+mn-cs"/>
                  </a:rPr>
                  <a:t> and </a:t>
                </a:r>
                <a:r>
                  <a:rPr lang="en-US" altLang="he-IL" sz="2000" u="sng" dirty="0">
                    <a:cs typeface="+mn-cs"/>
                  </a:rPr>
                  <a:t>T(1) = O(1)</a:t>
                </a:r>
                <a:r>
                  <a:rPr lang="en-US" altLang="he-IL" sz="2000" dirty="0">
                    <a:cs typeface="+mn-cs"/>
                  </a:rPr>
                  <a:t>.</a:t>
                </a:r>
              </a:p>
              <a:p>
                <a:r>
                  <a:rPr lang="en-US" altLang="he-IL" sz="2000" u="sng" dirty="0">
                    <a:cs typeface="+mn-cs"/>
                  </a:rPr>
                  <a:t>Claim</a:t>
                </a:r>
                <a:r>
                  <a:rPr lang="en-US" altLang="he-IL" sz="2000" dirty="0">
                    <a:cs typeface="+mn-cs"/>
                  </a:rPr>
                  <a:t>: T(n) = O(n</a:t>
                </a:r>
                <a:r>
                  <a:rPr lang="en-US" altLang="he-IL" sz="2000" baseline="30000" dirty="0">
                    <a:cs typeface="+mn-cs"/>
                  </a:rPr>
                  <a:t>log</a:t>
                </a:r>
                <a:r>
                  <a:rPr lang="en-US" altLang="he-IL" sz="2000" baseline="8000" dirty="0">
                    <a:cs typeface="+mn-cs"/>
                  </a:rPr>
                  <a:t>2</a:t>
                </a:r>
                <a:r>
                  <a:rPr lang="en-US" altLang="he-IL" sz="2000" baseline="30000" dirty="0">
                    <a:cs typeface="+mn-cs"/>
                  </a:rPr>
                  <a:t>(3)</a:t>
                </a:r>
                <a:r>
                  <a:rPr lang="en-US" altLang="he-IL" sz="2000" dirty="0">
                    <a:cs typeface="+mn-cs"/>
                  </a:rPr>
                  <a:t>)=O(n</a:t>
                </a:r>
                <a:r>
                  <a:rPr lang="en-US" altLang="he-IL" sz="2000" baseline="30000" dirty="0">
                    <a:cs typeface="+mn-cs"/>
                  </a:rPr>
                  <a:t>1.585</a:t>
                </a:r>
                <a:r>
                  <a:rPr lang="en-US" altLang="he-IL" sz="2000" dirty="0">
                    <a:cs typeface="+mn-cs"/>
                  </a:rPr>
                  <a:t>)</a:t>
                </a:r>
              </a:p>
              <a:p>
                <a:r>
                  <a:rPr lang="en-US" altLang="he-IL" sz="2000" u="sng" dirty="0">
                    <a:cs typeface="+mn-cs"/>
                  </a:rPr>
                  <a:t>Proof:</a:t>
                </a:r>
                <a:r>
                  <a:rPr lang="en-US" altLang="he-IL" sz="2000" dirty="0">
                    <a:cs typeface="+mn-cs"/>
                  </a:rPr>
                  <a:t> Suppose that </a:t>
                </a:r>
                <a:r>
                  <a:rPr lang="en-US" altLang="he-IL" sz="2000" i="1" dirty="0">
                    <a:solidFill>
                      <a:srgbClr val="0070C0"/>
                    </a:solidFill>
                    <a:cs typeface="+mn-cs"/>
                  </a:rPr>
                  <a:t>T(n) ≤ </a:t>
                </a:r>
                <a:r>
                  <a:rPr lang="pt-BR" altLang="he-IL" sz="2000" i="1" dirty="0">
                    <a:solidFill>
                      <a:srgbClr val="0070C0"/>
                    </a:solidFill>
                    <a:cs typeface="+mn-cs"/>
                  </a:rPr>
                  <a:t>3*T(n/2) + Cn</a:t>
                </a:r>
                <a:r>
                  <a:rPr lang="pt-BR" altLang="he-IL" sz="2000" dirty="0">
                    <a:cs typeface="+mn-cs"/>
                  </a:rPr>
                  <a:t> and </a:t>
                </a:r>
                <a:r>
                  <a:rPr lang="pt-BR" altLang="he-IL" sz="2000" dirty="0">
                    <a:solidFill>
                      <a:srgbClr val="0070C0"/>
                    </a:solidFill>
                    <a:cs typeface="+mn-cs"/>
                  </a:rPr>
                  <a:t>T(1)</a:t>
                </a:r>
                <a:r>
                  <a:rPr lang="en-US" altLang="he-IL" sz="2000" dirty="0">
                    <a:solidFill>
                      <a:srgbClr val="0070C0"/>
                    </a:solidFill>
                  </a:rPr>
                  <a:t> ≤ C</a:t>
                </a:r>
                <a:r>
                  <a:rPr lang="pt-BR" altLang="he-IL" sz="2000" dirty="0">
                    <a:cs typeface="+mn-cs"/>
                  </a:rPr>
                  <a:t> for some constant C.</a:t>
                </a:r>
                <a:endParaRPr lang="en-US" altLang="he-IL" sz="2000" dirty="0">
                  <a:cs typeface="+mn-cs"/>
                </a:endParaRPr>
              </a:p>
              <a:p>
                <a:r>
                  <a:rPr lang="en-US" altLang="he-IL" sz="2000" dirty="0">
                    <a:cs typeface="+mn-cs"/>
                  </a:rPr>
                  <a:t>The total running time is </a:t>
                </a:r>
                <a:r>
                  <a:rPr lang="en-CA" sz="2000" b="1" i="1" dirty="0"/>
                  <a:t>T(n) = n+(3/2)n+(3/2)</a:t>
                </a:r>
                <a:r>
                  <a:rPr lang="en-CA" sz="2000" b="1" i="1" baseline="30000" dirty="0"/>
                  <a:t>2</a:t>
                </a:r>
                <a:r>
                  <a:rPr lang="en-CA" sz="2000" b="1" i="1" dirty="0"/>
                  <a:t>n+(3/2)</a:t>
                </a:r>
                <a:r>
                  <a:rPr lang="en-CA" sz="2000" b="1" i="1" baseline="30000" dirty="0"/>
                  <a:t>3</a:t>
                </a:r>
                <a:r>
                  <a:rPr lang="en-CA" sz="2000" b="1" i="1" dirty="0"/>
                  <a:t>n+… +(3/2)</a:t>
                </a:r>
                <a:r>
                  <a:rPr lang="en-CA" sz="2000" b="1" i="1" baseline="30000" dirty="0"/>
                  <a:t>d</a:t>
                </a:r>
                <a:r>
                  <a:rPr lang="en-CA" sz="2000" b="1" i="1" dirty="0"/>
                  <a:t>*n</a:t>
                </a:r>
              </a:p>
              <a:p>
                <a:r>
                  <a:rPr lang="en-CA" sz="2000" dirty="0"/>
                  <a:t>	where d = lg</a:t>
                </a:r>
                <a:r>
                  <a:rPr lang="en-CA" sz="2000" baseline="-25000" dirty="0"/>
                  <a:t>2</a:t>
                </a:r>
                <a:r>
                  <a:rPr lang="en-CA" sz="2000" dirty="0"/>
                  <a:t>(n) is the number of levels.</a:t>
                </a:r>
              </a:p>
              <a:p>
                <a:r>
                  <a:rPr lang="en-CA" sz="2000" dirty="0"/>
                  <a:t>We have a geometric series here: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he-IL" sz="2000" b="0" i="1" smtClean="0">
                          <a:latin typeface="Cambria Math" panose="02040503050406030204" pitchFamily="18" charset="0"/>
                          <a:cs typeface="+mn-cs"/>
                        </a:rPr>
                        <m:t>1+1.5+</m:t>
                      </m:r>
                      <m:sSup>
                        <m:sSupPr>
                          <m:ctrlPr>
                            <a:rPr lang="en-US" altLang="he-IL" sz="2000" b="0" i="1" smtClean="0">
                              <a:latin typeface="Cambria Math" panose="02040503050406030204" pitchFamily="18" charset="0"/>
                              <a:cs typeface="+mn-cs"/>
                            </a:rPr>
                          </m:ctrlPr>
                        </m:sSupPr>
                        <m:e>
                          <m:r>
                            <a:rPr lang="en-US" altLang="he-IL" sz="2000" b="0" i="1" smtClean="0">
                              <a:latin typeface="Cambria Math" panose="02040503050406030204" pitchFamily="18" charset="0"/>
                              <a:cs typeface="+mn-cs"/>
                            </a:rPr>
                            <m:t>1.5</m:t>
                          </m:r>
                        </m:e>
                        <m:sup>
                          <m:r>
                            <a:rPr lang="en-US" altLang="he-IL" sz="2000" b="0" i="1" smtClean="0">
                              <a:latin typeface="Cambria Math" panose="02040503050406030204" pitchFamily="18" charset="0"/>
                              <a:cs typeface="+mn-cs"/>
                            </a:rPr>
                            <m:t>2</m:t>
                          </m:r>
                        </m:sup>
                      </m:sSup>
                      <m:r>
                        <a:rPr lang="en-US" altLang="he-IL" sz="2000" b="0" i="1" smtClean="0">
                          <a:latin typeface="Cambria Math" panose="02040503050406030204" pitchFamily="18" charset="0"/>
                          <a:cs typeface="+mn-cs"/>
                        </a:rPr>
                        <m:t>+</m:t>
                      </m:r>
                      <m:sSup>
                        <m:sSupPr>
                          <m:ctrlPr>
                            <a:rPr lang="en-US" altLang="he-IL" sz="2000" b="0" i="1" smtClean="0">
                              <a:latin typeface="Cambria Math" panose="02040503050406030204" pitchFamily="18" charset="0"/>
                              <a:cs typeface="+mn-cs"/>
                            </a:rPr>
                          </m:ctrlPr>
                        </m:sSupPr>
                        <m:e>
                          <m:r>
                            <a:rPr lang="en-US" altLang="he-IL" sz="2000" b="0" i="1" smtClean="0">
                              <a:latin typeface="Cambria Math" panose="02040503050406030204" pitchFamily="18" charset="0"/>
                              <a:cs typeface="+mn-cs"/>
                            </a:rPr>
                            <m:t>1.5</m:t>
                          </m:r>
                        </m:e>
                        <m:sup>
                          <m:r>
                            <a:rPr lang="en-US" altLang="he-IL" sz="2000" b="0" i="1" smtClean="0">
                              <a:latin typeface="Cambria Math" panose="02040503050406030204" pitchFamily="18" charset="0"/>
                              <a:cs typeface="+mn-cs"/>
                            </a:rPr>
                            <m:t>3</m:t>
                          </m:r>
                        </m:sup>
                      </m:sSup>
                      <m:r>
                        <a:rPr lang="en-US" altLang="he-IL" sz="2000" b="0" i="1" smtClean="0">
                          <a:latin typeface="Cambria Math" panose="02040503050406030204" pitchFamily="18" charset="0"/>
                          <a:cs typeface="+mn-cs"/>
                        </a:rPr>
                        <m:t>+…</m:t>
                      </m:r>
                      <m:sSup>
                        <m:sSupPr>
                          <m:ctrlPr>
                            <a:rPr lang="en-US" altLang="he-IL" sz="2000" b="0" i="1" smtClean="0">
                              <a:latin typeface="Cambria Math" panose="02040503050406030204" pitchFamily="18" charset="0"/>
                              <a:cs typeface="+mn-cs"/>
                            </a:rPr>
                          </m:ctrlPr>
                        </m:sSupPr>
                        <m:e>
                          <m:r>
                            <a:rPr lang="en-US" altLang="he-IL" sz="2000" b="0" i="1" smtClean="0">
                              <a:latin typeface="Cambria Math" panose="02040503050406030204" pitchFamily="18" charset="0"/>
                              <a:cs typeface="+mn-cs"/>
                            </a:rPr>
                            <m:t>1.5</m:t>
                          </m:r>
                        </m:e>
                        <m:sup>
                          <m:r>
                            <a:rPr lang="en-US" altLang="he-IL" sz="2000" b="0" i="1" smtClean="0">
                              <a:latin typeface="Cambria Math" panose="02040503050406030204" pitchFamily="18" charset="0"/>
                              <a:cs typeface="+mn-cs"/>
                            </a:rPr>
                            <m:t>𝑑</m:t>
                          </m:r>
                        </m:sup>
                      </m:sSup>
                      <m:r>
                        <a:rPr lang="pt-BR" altLang="he-IL" sz="2000" i="1" smtClean="0">
                          <a:latin typeface="Cambria Math" panose="02040503050406030204" pitchFamily="18" charset="0"/>
                          <a:cs typeface="+mn-cs"/>
                        </a:rPr>
                        <m:t>=</m:t>
                      </m:r>
                      <m:f>
                        <m:fPr>
                          <m:ctrlPr>
                            <a:rPr lang="pt-BR" altLang="he-IL" sz="2000" i="1" smtClean="0">
                              <a:latin typeface="Cambria Math" panose="02040503050406030204" pitchFamily="18" charset="0"/>
                              <a:cs typeface="+mn-cs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altLang="he-IL" sz="2000" b="0" i="1" smtClean="0">
                                  <a:latin typeface="Cambria Math" panose="02040503050406030204" pitchFamily="18" charset="0"/>
                                  <a:cs typeface="+mn-cs"/>
                                </a:rPr>
                              </m:ctrlPr>
                            </m:sSupPr>
                            <m:e>
                              <m:r>
                                <a:rPr lang="en-US" altLang="he-IL" sz="2000" b="0" i="1" smtClean="0">
                                  <a:latin typeface="Cambria Math" panose="02040503050406030204" pitchFamily="18" charset="0"/>
                                  <a:cs typeface="+mn-cs"/>
                                </a:rPr>
                                <m:t>1.5</m:t>
                              </m:r>
                            </m:e>
                            <m:sup>
                              <m:r>
                                <a:rPr lang="en-US" altLang="he-IL" sz="2000" b="0" i="1" smtClean="0">
                                  <a:latin typeface="Cambria Math" panose="02040503050406030204" pitchFamily="18" charset="0"/>
                                  <a:cs typeface="+mn-cs"/>
                                </a:rPr>
                                <m:t>𝑑</m:t>
                              </m:r>
                            </m:sup>
                          </m:sSup>
                          <m:r>
                            <a:rPr lang="en-US" altLang="he-IL" sz="2000" b="0" i="1" smtClean="0">
                              <a:latin typeface="Cambria Math" panose="02040503050406030204" pitchFamily="18" charset="0"/>
                              <a:cs typeface="+mn-cs"/>
                            </a:rPr>
                            <m:t>−1</m:t>
                          </m:r>
                        </m:num>
                        <m:den>
                          <m:r>
                            <a:rPr lang="en-US" altLang="he-IL" sz="2000" b="0" i="1" smtClean="0">
                              <a:latin typeface="Cambria Math" panose="02040503050406030204" pitchFamily="18" charset="0"/>
                              <a:cs typeface="+mn-cs"/>
                            </a:rPr>
                            <m:t>1.5−1</m:t>
                          </m:r>
                        </m:den>
                      </m:f>
                      <m:r>
                        <a:rPr lang="en-US" altLang="he-IL" sz="2000" b="0" i="1" smtClean="0">
                          <a:latin typeface="Cambria Math" panose="02040503050406030204" pitchFamily="18" charset="0"/>
                          <a:cs typeface="+mn-cs"/>
                        </a:rPr>
                        <m:t>=</m:t>
                      </m:r>
                      <m:r>
                        <m:rPr>
                          <m:sty m:val="p"/>
                        </m:rPr>
                        <a:rPr lang="en-US" altLang="he-IL" sz="2000" b="0" i="0" smtClean="0">
                          <a:latin typeface="Cambria Math" panose="02040503050406030204" pitchFamily="18" charset="0"/>
                          <a:cs typeface="+mn-cs"/>
                        </a:rPr>
                        <m:t>Θ</m:t>
                      </m:r>
                      <m:d>
                        <m:dPr>
                          <m:ctrlPr>
                            <a:rPr lang="en-US" altLang="he-IL" sz="2000" b="0" i="1" smtClean="0">
                              <a:latin typeface="Cambria Math" panose="02040503050406030204" pitchFamily="18" charset="0"/>
                              <a:cs typeface="+mn-cs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altLang="he-IL" sz="2000" b="0" i="1" smtClean="0">
                                  <a:latin typeface="Cambria Math" panose="02040503050406030204" pitchFamily="18" charset="0"/>
                                  <a:cs typeface="+mn-cs"/>
                                </a:rPr>
                              </m:ctrlPr>
                            </m:sSupPr>
                            <m:e>
                              <m:r>
                                <a:rPr lang="en-US" altLang="he-IL" sz="2000" b="0" i="1" smtClean="0">
                                  <a:latin typeface="Cambria Math" panose="02040503050406030204" pitchFamily="18" charset="0"/>
                                  <a:cs typeface="+mn-cs"/>
                                </a:rPr>
                                <m:t>1.5</m:t>
                              </m:r>
                            </m:e>
                            <m:sup>
                              <m:r>
                                <a:rPr lang="en-US" altLang="he-IL" sz="2000" b="0" i="1" smtClean="0">
                                  <a:latin typeface="Cambria Math" panose="02040503050406030204" pitchFamily="18" charset="0"/>
                                  <a:cs typeface="+mn-cs"/>
                                </a:rPr>
                                <m:t>𝑑</m:t>
                              </m:r>
                            </m:sup>
                          </m:sSup>
                        </m:e>
                      </m:d>
                    </m:oMath>
                  </m:oMathPara>
                </a14:m>
                <a:endParaRPr lang="en-US" altLang="he-IL" sz="2000" dirty="0">
                  <a:cs typeface="+mn-cs"/>
                </a:endParaRPr>
              </a:p>
              <a:p>
                <a:r>
                  <a:rPr lang="en-US" altLang="he-IL" sz="2000" dirty="0">
                    <a:cs typeface="+mn-cs"/>
                  </a:rPr>
                  <a:t>Therefore, the total running time is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he-IL" sz="2000" b="0" i="1" smtClean="0">
                          <a:latin typeface="Cambria Math" panose="02040503050406030204" pitchFamily="18" charset="0"/>
                          <a:cs typeface="+mn-cs"/>
                        </a:rPr>
                        <m:t>𝑇</m:t>
                      </m:r>
                      <m:d>
                        <m:dPr>
                          <m:ctrlPr>
                            <a:rPr lang="en-US" altLang="he-IL" sz="2000" b="0" i="1" smtClean="0">
                              <a:latin typeface="Cambria Math" panose="02040503050406030204" pitchFamily="18" charset="0"/>
                              <a:cs typeface="+mn-cs"/>
                            </a:rPr>
                          </m:ctrlPr>
                        </m:dPr>
                        <m:e>
                          <m:r>
                            <a:rPr lang="en-US" altLang="he-IL" sz="2000" b="0" i="1" smtClean="0">
                              <a:latin typeface="Cambria Math" panose="02040503050406030204" pitchFamily="18" charset="0"/>
                              <a:cs typeface="+mn-cs"/>
                            </a:rPr>
                            <m:t>𝑛</m:t>
                          </m:r>
                        </m:e>
                      </m:d>
                      <m:r>
                        <a:rPr lang="en-US" altLang="he-IL" sz="2000" b="0" i="1" smtClean="0">
                          <a:latin typeface="Cambria Math" panose="02040503050406030204" pitchFamily="18" charset="0"/>
                          <a:cs typeface="+mn-cs"/>
                        </a:rPr>
                        <m:t>= </m:t>
                      </m:r>
                      <m:sSup>
                        <m:sSupPr>
                          <m:ctrlPr>
                            <a:rPr lang="en-US" altLang="he-IL" sz="2000" b="0" i="1" smtClean="0">
                              <a:latin typeface="Cambria Math" panose="02040503050406030204" pitchFamily="18" charset="0"/>
                              <a:cs typeface="+mn-cs"/>
                            </a:rPr>
                          </m:ctrlPr>
                        </m:sSupPr>
                        <m:e>
                          <m:r>
                            <a:rPr lang="en-US" altLang="he-IL" sz="2000" b="0" i="1" smtClean="0">
                              <a:latin typeface="Cambria Math" panose="02040503050406030204" pitchFamily="18" charset="0"/>
                              <a:cs typeface="+mn-cs"/>
                            </a:rPr>
                            <m:t>1.5</m:t>
                          </m:r>
                        </m:e>
                        <m:sup>
                          <m:r>
                            <a:rPr lang="en-US" altLang="he-IL" sz="2000" b="0" i="1" smtClean="0">
                              <a:latin typeface="Cambria Math" panose="02040503050406030204" pitchFamily="18" charset="0"/>
                              <a:cs typeface="+mn-cs"/>
                            </a:rPr>
                            <m:t>𝑑</m:t>
                          </m:r>
                        </m:sup>
                      </m:sSup>
                      <m:r>
                        <a:rPr lang="en-US" altLang="he-IL" sz="2000" b="0" i="1" smtClean="0">
                          <a:latin typeface="Cambria Math" panose="02040503050406030204" pitchFamily="18" charset="0"/>
                          <a:cs typeface="+mn-cs"/>
                        </a:rPr>
                        <m:t>×</m:t>
                      </m:r>
                      <m:r>
                        <a:rPr lang="en-US" altLang="he-IL" sz="2000" b="0" i="1" smtClean="0">
                          <a:latin typeface="Cambria Math" panose="02040503050406030204" pitchFamily="18" charset="0"/>
                          <a:cs typeface="+mn-cs"/>
                        </a:rPr>
                        <m:t>𝑛</m:t>
                      </m:r>
                      <m:r>
                        <a:rPr lang="en-US" altLang="he-IL" sz="2000" b="0" i="1" smtClean="0">
                          <a:latin typeface="Cambria Math" panose="02040503050406030204" pitchFamily="18" charset="0"/>
                          <a:cs typeface="+mn-cs"/>
                        </a:rPr>
                        <m:t>=</m:t>
                      </m:r>
                      <m:sSup>
                        <m:sSupPr>
                          <m:ctrlPr>
                            <a:rPr lang="en-US" altLang="he-IL" sz="2000" b="0" i="1" smtClean="0">
                              <a:latin typeface="Cambria Math" panose="02040503050406030204" pitchFamily="18" charset="0"/>
                              <a:cs typeface="+mn-cs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altLang="he-IL" sz="2000" b="0" i="1" smtClean="0">
                                  <a:latin typeface="Cambria Math" panose="02040503050406030204" pitchFamily="18" charset="0"/>
                                  <a:cs typeface="+mn-cs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altLang="he-IL" sz="2000" b="0" i="1" smtClean="0">
                                      <a:latin typeface="Cambria Math" panose="02040503050406030204" pitchFamily="18" charset="0"/>
                                      <a:cs typeface="+mn-cs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he-IL" sz="2000" b="0" i="1" smtClean="0">
                                      <a:latin typeface="Cambria Math" panose="02040503050406030204" pitchFamily="18" charset="0"/>
                                      <a:cs typeface="+mn-cs"/>
                                    </a:rPr>
                                    <m:t>3</m:t>
                                  </m:r>
                                </m:num>
                                <m:den>
                                  <m:r>
                                    <a:rPr lang="en-US" altLang="he-IL" sz="2000" b="0" i="1" smtClean="0">
                                      <a:latin typeface="Cambria Math" panose="02040503050406030204" pitchFamily="18" charset="0"/>
                                      <a:cs typeface="+mn-cs"/>
                                    </a:rPr>
                                    <m:t>2</m:t>
                                  </m:r>
                                </m:den>
                              </m:f>
                            </m:e>
                          </m:d>
                        </m:e>
                        <m:sup>
                          <m:r>
                            <a:rPr lang="en-US" altLang="he-IL" sz="2000" b="0" i="1" smtClean="0">
                              <a:latin typeface="Cambria Math" panose="02040503050406030204" pitchFamily="18" charset="0"/>
                              <a:cs typeface="+mn-cs"/>
                            </a:rPr>
                            <m:t>𝑙𝑜</m:t>
                          </m:r>
                          <m:sSub>
                            <m:sSubPr>
                              <m:ctrlPr>
                                <a:rPr lang="en-US" altLang="he-IL" sz="2000" b="0" i="1" smtClean="0">
                                  <a:latin typeface="Cambria Math" panose="02040503050406030204" pitchFamily="18" charset="0"/>
                                  <a:cs typeface="+mn-cs"/>
                                </a:rPr>
                              </m:ctrlPr>
                            </m:sSubPr>
                            <m:e>
                              <m:r>
                                <a:rPr lang="en-US" altLang="he-IL" sz="2000" b="0" i="1" smtClean="0">
                                  <a:latin typeface="Cambria Math" panose="02040503050406030204" pitchFamily="18" charset="0"/>
                                  <a:cs typeface="+mn-cs"/>
                                </a:rPr>
                                <m:t>𝑔</m:t>
                              </m:r>
                            </m:e>
                            <m:sub>
                              <m:r>
                                <a:rPr lang="en-US" altLang="he-IL" sz="2000" b="0" i="1" smtClean="0">
                                  <a:latin typeface="Cambria Math" panose="02040503050406030204" pitchFamily="18" charset="0"/>
                                  <a:cs typeface="+mn-cs"/>
                                </a:rPr>
                                <m:t>2</m:t>
                              </m:r>
                            </m:sub>
                          </m:sSub>
                          <m:d>
                            <m:dPr>
                              <m:ctrlPr>
                                <a:rPr lang="en-US" altLang="he-IL" sz="2000" b="0" i="1" smtClean="0">
                                  <a:latin typeface="Cambria Math" panose="02040503050406030204" pitchFamily="18" charset="0"/>
                                  <a:cs typeface="+mn-cs"/>
                                </a:rPr>
                              </m:ctrlPr>
                            </m:dPr>
                            <m:e>
                              <m:r>
                                <a:rPr lang="en-US" altLang="he-IL" sz="2000" b="0" i="1" smtClean="0">
                                  <a:latin typeface="Cambria Math" panose="02040503050406030204" pitchFamily="18" charset="0"/>
                                  <a:cs typeface="+mn-cs"/>
                                </a:rPr>
                                <m:t>𝑛</m:t>
                              </m:r>
                            </m:e>
                          </m:d>
                        </m:sup>
                      </m:sSup>
                      <m:r>
                        <a:rPr lang="en-US" altLang="he-IL" sz="2000" b="0" i="1" smtClean="0">
                          <a:latin typeface="Cambria Math" panose="02040503050406030204" pitchFamily="18" charset="0"/>
                          <a:cs typeface="+mn-cs"/>
                        </a:rPr>
                        <m:t>×</m:t>
                      </m:r>
                      <m:r>
                        <a:rPr lang="en-US" altLang="he-IL" sz="2000" b="0" i="1" smtClean="0">
                          <a:latin typeface="Cambria Math" panose="02040503050406030204" pitchFamily="18" charset="0"/>
                          <a:cs typeface="+mn-cs"/>
                        </a:rPr>
                        <m:t>𝑛</m:t>
                      </m:r>
                      <m:r>
                        <a:rPr lang="en-US" altLang="he-IL" sz="2000" b="0" i="1" smtClean="0">
                          <a:latin typeface="Cambria Math" panose="02040503050406030204" pitchFamily="18" charset="0"/>
                          <a:cs typeface="+mn-cs"/>
                        </a:rPr>
                        <m:t>=</m:t>
                      </m:r>
                      <m:sSup>
                        <m:sSupPr>
                          <m:ctrlPr>
                            <a:rPr lang="en-US" altLang="he-IL" sz="2000" b="0" i="1" smtClean="0">
                              <a:latin typeface="Cambria Math" panose="02040503050406030204" pitchFamily="18" charset="0"/>
                              <a:cs typeface="+mn-cs"/>
                            </a:rPr>
                          </m:ctrlPr>
                        </m:sSupPr>
                        <m:e>
                          <m:r>
                            <a:rPr lang="en-US" altLang="he-IL" sz="2000" b="0" i="1" smtClean="0">
                              <a:latin typeface="Cambria Math" panose="02040503050406030204" pitchFamily="18" charset="0"/>
                              <a:cs typeface="+mn-cs"/>
                            </a:rPr>
                            <m:t>3</m:t>
                          </m:r>
                        </m:e>
                        <m:sup>
                          <m:r>
                            <m:rPr>
                              <m:sty m:val="p"/>
                            </m:rPr>
                            <a:rPr lang="en-US" altLang="he-IL" sz="2000" b="0" i="0" smtClean="0">
                              <a:latin typeface="Cambria Math" panose="02040503050406030204" pitchFamily="18" charset="0"/>
                              <a:cs typeface="+mn-cs"/>
                            </a:rPr>
                            <m:t>log</m:t>
                          </m:r>
                          <m:r>
                            <a:rPr lang="en-US" altLang="he-IL" sz="2000" b="0" i="1" smtClean="0">
                              <a:latin typeface="Cambria Math" panose="02040503050406030204" pitchFamily="18" charset="0"/>
                              <a:cs typeface="+mn-cs"/>
                            </a:rPr>
                            <m:t>⁡_2(</m:t>
                          </m:r>
                          <m:r>
                            <a:rPr lang="en-US" altLang="he-IL" sz="2000" b="0" i="1" smtClean="0">
                              <a:latin typeface="Cambria Math" panose="02040503050406030204" pitchFamily="18" charset="0"/>
                              <a:cs typeface="+mn-cs"/>
                            </a:rPr>
                            <m:t>𝑛</m:t>
                          </m:r>
                          <m:r>
                            <a:rPr lang="en-US" altLang="he-IL" sz="2000" b="0" i="1" smtClean="0">
                              <a:latin typeface="Cambria Math" panose="02040503050406030204" pitchFamily="18" charset="0"/>
                              <a:cs typeface="+mn-cs"/>
                            </a:rPr>
                            <m:t>)</m:t>
                          </m:r>
                        </m:sup>
                      </m:sSup>
                      <m:r>
                        <a:rPr lang="en-US" altLang="he-IL" sz="2000" b="0" i="1" smtClean="0">
                          <a:latin typeface="Cambria Math" panose="02040503050406030204" pitchFamily="18" charset="0"/>
                          <a:cs typeface="+mn-cs"/>
                        </a:rPr>
                        <m:t>=</m:t>
                      </m:r>
                      <m:sSup>
                        <m:sSupPr>
                          <m:ctrlPr>
                            <a:rPr lang="en-US" altLang="he-IL" sz="2000" b="0" i="1" smtClean="0">
                              <a:latin typeface="Cambria Math" panose="02040503050406030204" pitchFamily="18" charset="0"/>
                              <a:cs typeface="+mn-cs"/>
                            </a:rPr>
                          </m:ctrlPr>
                        </m:sSupPr>
                        <m:e>
                          <m:r>
                            <a:rPr lang="en-US" altLang="he-IL" sz="2000" b="0" i="1" smtClean="0">
                              <a:latin typeface="Cambria Math" panose="02040503050406030204" pitchFamily="18" charset="0"/>
                              <a:cs typeface="+mn-cs"/>
                            </a:rPr>
                            <m:t>𝑛</m:t>
                          </m:r>
                        </m:e>
                        <m:sup>
                          <m:func>
                            <m:funcPr>
                              <m:ctrlPr>
                                <a:rPr lang="en-US" altLang="he-IL" sz="2000" b="0" i="1" smtClean="0">
                                  <a:latin typeface="Cambria Math" panose="02040503050406030204" pitchFamily="18" charset="0"/>
                                  <a:cs typeface="+mn-cs"/>
                                </a:rPr>
                              </m:ctrlPr>
                            </m:funcPr>
                            <m:fName>
                              <m:sSub>
                                <m:sSubPr>
                                  <m:ctrlPr>
                                    <a:rPr lang="en-US" altLang="he-IL" sz="2000" b="0" i="1" smtClean="0">
                                      <a:latin typeface="Cambria Math" panose="02040503050406030204" pitchFamily="18" charset="0"/>
                                      <a:cs typeface="+mn-cs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altLang="he-IL" sz="2000" b="0" i="0" smtClean="0">
                                      <a:latin typeface="Cambria Math" panose="02040503050406030204" pitchFamily="18" charset="0"/>
                                      <a:cs typeface="+mn-cs"/>
                                    </a:rPr>
                                    <m:t>log</m:t>
                                  </m:r>
                                </m:e>
                                <m:sub>
                                  <m:r>
                                    <a:rPr lang="en-US" altLang="he-IL" sz="2000" b="0" i="1" smtClean="0">
                                      <a:latin typeface="Cambria Math" panose="02040503050406030204" pitchFamily="18" charset="0"/>
                                      <a:cs typeface="+mn-cs"/>
                                    </a:rPr>
                                    <m:t>2</m:t>
                                  </m:r>
                                </m:sub>
                              </m:sSub>
                            </m:fName>
                            <m:e>
                              <m:r>
                                <a:rPr lang="en-US" altLang="he-IL" sz="2000" b="0" i="1" smtClean="0">
                                  <a:latin typeface="Cambria Math" panose="02040503050406030204" pitchFamily="18" charset="0"/>
                                  <a:cs typeface="+mn-cs"/>
                                </a:rPr>
                                <m:t>(3)</m:t>
                              </m:r>
                            </m:e>
                          </m:func>
                        </m:sup>
                      </m:sSup>
                    </m:oMath>
                  </m:oMathPara>
                </a14:m>
                <a:endParaRPr lang="en-US" altLang="he-IL" sz="2000" dirty="0">
                  <a:cs typeface="+mn-cs"/>
                </a:endParaRPr>
              </a:p>
            </p:txBody>
          </p:sp>
        </mc:Choice>
        <mc:Fallback xmlns="">
          <p:sp>
            <p:nvSpPr>
              <p:cNvPr id="3" name="Text Placeholder 2"/>
              <p:cNvSpPr txBox="1"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4294967295"/>
              </p:nvPr>
            </p:nvSpPr>
            <p:spPr>
              <a:xfrm>
                <a:off x="719998" y="1949043"/>
                <a:ext cx="8855643" cy="4763155"/>
              </a:xfrm>
              <a:blipFill>
                <a:blip r:embed="rId3"/>
                <a:stretch>
                  <a:fillRect l="-1721" t="-1536" b="-3713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4155603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water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lyt blackandwhit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../../../Program%20Files%20(x86)/OpenOffice%204/share/template/en-US/layout/lyt-water.otp</Template>
  <TotalTime>5017</TotalTime>
  <Words>2179</Words>
  <Application>Microsoft Office PowerPoint</Application>
  <PresentationFormat>Custom</PresentationFormat>
  <Paragraphs>223</Paragraphs>
  <Slides>19</Slides>
  <Notes>19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19</vt:i4>
      </vt:variant>
    </vt:vector>
  </HeadingPairs>
  <TitlesOfParts>
    <vt:vector size="26" baseType="lpstr">
      <vt:lpstr>Albany</vt:lpstr>
      <vt:lpstr>Arial</vt:lpstr>
      <vt:lpstr>Calibri</vt:lpstr>
      <vt:lpstr>Cambria Math</vt:lpstr>
      <vt:lpstr>Times New Roman</vt:lpstr>
      <vt:lpstr>water</vt:lpstr>
      <vt:lpstr>lyt blackandwhite</vt:lpstr>
      <vt:lpstr>PowerPoint Presentation</vt:lpstr>
      <vt:lpstr>PowerPoint Presentation</vt:lpstr>
      <vt:lpstr>Big-O notation – more examples</vt:lpstr>
      <vt:lpstr>Big-O notation – more examples</vt:lpstr>
      <vt:lpstr>Big-O notation – more examples</vt:lpstr>
      <vt:lpstr>Proof by induction</vt:lpstr>
      <vt:lpstr>Proof using a recursion tree</vt:lpstr>
      <vt:lpstr>Big-O notation – more examples</vt:lpstr>
      <vt:lpstr>Big-O notation – more examples</vt:lpstr>
      <vt:lpstr>Master Theorem</vt:lpstr>
      <vt:lpstr>Master Theorem - examples</vt:lpstr>
      <vt:lpstr>Big-O notation – more examples</vt:lpstr>
      <vt:lpstr>Slightly more general result</vt:lpstr>
      <vt:lpstr>PowerPoint Presentation</vt:lpstr>
      <vt:lpstr>Faster integer multiplication</vt:lpstr>
      <vt:lpstr>Faster integer multiplication</vt:lpstr>
      <vt:lpstr>Faster integer multiplication</vt:lpstr>
      <vt:lpstr>Integer multiplication in time O(n1.58)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Water</dc:title>
  <dc:creator>Igor Shinkar</dc:creator>
  <cp:lastModifiedBy>Igor Shinkar</cp:lastModifiedBy>
  <cp:revision>1626</cp:revision>
  <dcterms:created xsi:type="dcterms:W3CDTF">2017-07-19T12:15:02Z</dcterms:created>
  <dcterms:modified xsi:type="dcterms:W3CDTF">2021-02-05T02:19:13Z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nfo 1">
    <vt:lpwstr/>
  </property>
  <property fmtid="{D5CDD505-2E9C-101B-9397-08002B2CF9AE}" pid="3" name="Info 2">
    <vt:lpwstr/>
  </property>
  <property fmtid="{D5CDD505-2E9C-101B-9397-08002B2CF9AE}" pid="4" name="Info 3">
    <vt:lpwstr/>
  </property>
  <property fmtid="{D5CDD505-2E9C-101B-9397-08002B2CF9AE}" pid="5" name="Info 4">
    <vt:lpwstr/>
  </property>
</Properties>
</file>