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604" r:id="rId4"/>
    <p:sldId id="630" r:id="rId5"/>
    <p:sldId id="631" r:id="rId6"/>
    <p:sldId id="636" r:id="rId7"/>
    <p:sldId id="637" r:id="rId8"/>
    <p:sldId id="638" r:id="rId9"/>
    <p:sldId id="639" r:id="rId10"/>
    <p:sldId id="640" r:id="rId11"/>
    <p:sldId id="644" r:id="rId12"/>
    <p:sldId id="645" r:id="rId13"/>
    <p:sldId id="646" r:id="rId14"/>
    <p:sldId id="647" r:id="rId15"/>
    <p:sldId id="641" r:id="rId16"/>
    <p:sldId id="648" r:id="rId17"/>
    <p:sldId id="334" r:id="rId1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99" d="100"/>
          <a:sy n="99" d="100"/>
        </p:scale>
        <p:origin x="16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14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71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24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045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4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33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1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12,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</p:spTree>
    <p:extLst>
      <p:ext uri="{BB962C8B-B14F-4D97-AF65-F5344CB8AC3E}">
        <p14:creationId xmlns:p14="http://schemas.microsoft.com/office/powerpoint/2010/main" val="23479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6D5C0-012B-4072-8502-7DB941C81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00" y="1586079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52E750-38DC-4F3C-91E0-D53C24E52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581012"/>
              </p:ext>
            </p:extLst>
          </p:nvPr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EB5F25-ACBD-4977-BD44-189A8F95B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308874"/>
              </p:ext>
            </p:extLst>
          </p:nvPr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2ACE939-DE99-477D-89B9-B885852A8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079187"/>
              </p:ext>
            </p:extLst>
          </p:nvPr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82A778-0DCB-4975-9087-F2728E15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957533"/>
              </p:ext>
            </p:extLst>
          </p:nvPr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E4E272-3A61-4DA5-BECB-9324E230AB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290452"/>
              </p:ext>
            </p:extLst>
          </p:nvPr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3177C07-C5E8-4FA3-8F78-0C9D73E29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437386"/>
              </p:ext>
            </p:extLst>
          </p:nvPr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66D9A7F-A06A-4A34-ADA1-2A94B0415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56083"/>
              </p:ext>
            </p:extLst>
          </p:nvPr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B2C2882-A051-49FB-91B0-0E28A5E0F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433391"/>
              </p:ext>
            </p:extLst>
          </p:nvPr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2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5674D6-DB49-4D4E-B982-C90C251EF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</p:spTree>
    <p:extLst>
      <p:ext uri="{BB962C8B-B14F-4D97-AF65-F5344CB8AC3E}">
        <p14:creationId xmlns:p14="http://schemas.microsoft.com/office/powerpoint/2010/main" val="195470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BFS(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q = create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</a:t>
            </a:r>
            <a:r>
              <a:rPr lang="en-US" sz="1800" dirty="0" smtClean="0"/>
              <a:t>)</a:t>
            </a:r>
          </a:p>
          <a:p>
            <a:pPr>
              <a:defRPr/>
            </a:pPr>
            <a:r>
              <a:rPr lang="en-US" sz="1800" dirty="0" smtClean="0"/>
              <a:t>        if </a:t>
            </a:r>
            <a:r>
              <a:rPr lang="en-US" sz="1800" dirty="0"/>
              <a:t>(node-&gt;left != NULL</a:t>
            </a:r>
            <a:r>
              <a:rPr lang="en-US" sz="1800" dirty="0" smtClean="0"/>
              <a:t>)</a:t>
            </a:r>
          </a:p>
          <a:p>
            <a:pPr>
              <a:defRPr/>
            </a:pPr>
            <a:r>
              <a:rPr lang="en-US" sz="1800" dirty="0" smtClean="0"/>
              <a:t>            </a:t>
            </a:r>
            <a:r>
              <a:rPr lang="en-US" sz="1800" dirty="0" err="1" smtClean="0"/>
              <a:t>q.enqueue</a:t>
            </a:r>
            <a:r>
              <a:rPr lang="en-US" sz="1800" dirty="0" smtClean="0"/>
              <a:t>(node-&gt;left)</a:t>
            </a:r>
          </a:p>
          <a:p>
            <a:pPr>
              <a:defRPr/>
            </a:pPr>
            <a:r>
              <a:rPr lang="en-US" sz="1800" dirty="0" smtClean="0"/>
              <a:t>        </a:t>
            </a:r>
            <a:r>
              <a:rPr lang="en-US" sz="1800" dirty="0"/>
              <a:t>if (node-&gt;right != NULL</a:t>
            </a:r>
            <a:r>
              <a:rPr lang="en-US" sz="1800" dirty="0" smtClean="0"/>
              <a:t>)</a:t>
            </a:r>
          </a:p>
          <a:p>
            <a:pPr>
              <a:defRPr/>
            </a:pPr>
            <a:r>
              <a:rPr lang="en-US" sz="1800" dirty="0" smtClean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864645"/>
              </p:ext>
            </p:extLst>
          </p:nvPr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75026"/>
              </p:ext>
            </p:extLst>
          </p:nvPr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11555"/>
              </p:ext>
            </p:extLst>
          </p:nvPr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792454"/>
              </p:ext>
            </p:extLst>
          </p:nvPr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089463"/>
              </p:ext>
            </p:extLst>
          </p:nvPr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03119"/>
              </p:ext>
            </p:extLst>
          </p:nvPr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811342"/>
              </p:ext>
            </p:extLst>
          </p:nvPr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38171"/>
              </p:ext>
            </p:extLst>
          </p:nvPr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 smtClean="0"/>
              <a:t>Running t</a:t>
            </a:r>
            <a:r>
              <a:rPr lang="en-US" altLang="en-US" dirty="0" err="1" smtClean="0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Q: what is the running time of all traversal algorithms we saw today?</a:t>
            </a:r>
          </a:p>
          <a:p>
            <a:pPr>
              <a:defRPr/>
            </a:pPr>
            <a:r>
              <a:rPr lang="en-US" sz="2200" dirty="0" smtClean="0"/>
              <a:t>A: O(size of the tree)</a:t>
            </a:r>
          </a:p>
          <a:p>
            <a:pPr>
              <a:defRPr/>
            </a:pPr>
            <a:r>
              <a:rPr lang="en-US" sz="2200" dirty="0" smtClean="0"/>
              <a:t>Because </a:t>
            </a:r>
            <a:r>
              <a:rPr lang="en-US" sz="2200" dirty="0" smtClean="0"/>
              <a:t>each node is processed in O(1) time.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Iterators for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For each of </a:t>
            </a:r>
            <a:r>
              <a:rPr lang="en-US" sz="2200"/>
              <a:t>the four traversals </a:t>
            </a:r>
            <a:r>
              <a:rPr lang="en-US" sz="2200" dirty="0"/>
              <a:t>write an Iterator implementing it.</a:t>
            </a:r>
          </a:p>
        </p:txBody>
      </p:sp>
    </p:spTree>
    <p:extLst>
      <p:ext uri="{BB962C8B-B14F-4D97-AF65-F5344CB8AC3E}">
        <p14:creationId xmlns:p14="http://schemas.microsoft.com/office/powerpoint/2010/main" val="52179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Trees where each node has at most 2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endParaRPr lang="en-US" altLang="he-IL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852D7BE-4755-477F-B729-F13C4E9D7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44" y="2401226"/>
            <a:ext cx="3292786" cy="27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F9E62-B14C-444A-9178-7B4660A71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12" y="2415707"/>
            <a:ext cx="3615766" cy="27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</a:t>
            </a:r>
            <a:r>
              <a:rPr lang="en-US" altLang="he-IL" sz="2000" dirty="0"/>
              <a:t>T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leftChild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rightChild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BinaryTree</a:t>
            </a:r>
            <a:r>
              <a:rPr lang="en-US" altLang="he-IL" sz="2000" dirty="0"/>
              <a:t>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Traversing Binary Trees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</a:t>
            </a:r>
            <a:r>
              <a:rPr lang="en-US" sz="2200" dirty="0" smtClean="0"/>
              <a:t>:</a:t>
            </a:r>
          </a:p>
          <a:p>
            <a:pPr>
              <a:defRPr/>
            </a:pPr>
            <a:r>
              <a:rPr lang="en-US" sz="2200" b="1" dirty="0" smtClean="0"/>
              <a:t>_left_ </a:t>
            </a:r>
            <a:r>
              <a:rPr lang="en-US" sz="2200" dirty="0" smtClean="0"/>
              <a:t>, 10, __right__</a:t>
            </a:r>
          </a:p>
          <a:p>
            <a:pPr>
              <a:defRPr/>
            </a:pPr>
            <a:r>
              <a:rPr lang="en-US" sz="2200" dirty="0" smtClean="0"/>
              <a:t>_, 5, _, 10,  _, 21, _</a:t>
            </a:r>
          </a:p>
          <a:p>
            <a:pPr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1, 5, 7</a:t>
            </a:r>
            <a:r>
              <a:rPr lang="en-US" sz="2200" dirty="0" smtClean="0"/>
              <a:t>,  10, </a:t>
            </a:r>
            <a:r>
              <a:rPr lang="en-US" sz="2200" dirty="0" smtClean="0">
                <a:solidFill>
                  <a:srgbClr val="0070C0"/>
                </a:solidFill>
              </a:rPr>
              <a:t>16, 21, 25</a:t>
            </a:r>
          </a:p>
          <a:p>
            <a:pPr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A: [1,5,7,10, 16, 21, 25]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70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</a:t>
            </a:r>
            <a:r>
              <a:rPr lang="en-US" sz="2200" dirty="0" smtClean="0"/>
              <a:t>:</a:t>
            </a:r>
          </a:p>
          <a:p>
            <a:pPr>
              <a:defRPr/>
            </a:pPr>
            <a:r>
              <a:rPr lang="en-US" sz="2200" dirty="0" smtClean="0"/>
              <a:t>10, ___left___, ___right___</a:t>
            </a:r>
          </a:p>
          <a:p>
            <a:pPr>
              <a:defRPr/>
            </a:pPr>
            <a:r>
              <a:rPr lang="en-US" sz="2200" dirty="0" smtClean="0"/>
              <a:t>10,  </a:t>
            </a:r>
            <a:r>
              <a:rPr lang="en-US" sz="2200" b="1" dirty="0" smtClean="0"/>
              <a:t>5, _, _</a:t>
            </a:r>
            <a:r>
              <a:rPr lang="en-US" sz="2200" dirty="0" smtClean="0"/>
              <a:t>,   </a:t>
            </a:r>
            <a:r>
              <a:rPr lang="en-US" sz="2200" b="1" dirty="0" smtClean="0"/>
              <a:t>21, _, _</a:t>
            </a:r>
          </a:p>
          <a:p>
            <a:pPr>
              <a:defRPr/>
            </a:pPr>
            <a:r>
              <a:rPr lang="en-US" sz="2200" dirty="0" smtClean="0"/>
              <a:t>10,   </a:t>
            </a:r>
            <a:r>
              <a:rPr lang="en-US" sz="2200" dirty="0" smtClean="0">
                <a:solidFill>
                  <a:srgbClr val="FF0000"/>
                </a:solidFill>
              </a:rPr>
              <a:t>5, 1, 7</a:t>
            </a:r>
            <a:r>
              <a:rPr lang="en-US" sz="2200" dirty="0" smtClean="0"/>
              <a:t>   </a:t>
            </a:r>
            <a:r>
              <a:rPr lang="en-US" sz="2200" dirty="0" smtClean="0">
                <a:solidFill>
                  <a:srgbClr val="0070C0"/>
                </a:solidFill>
              </a:rPr>
              <a:t>21, 16, 25</a:t>
            </a:r>
          </a:p>
          <a:p>
            <a:pPr>
              <a:defRPr/>
            </a:pPr>
            <a:r>
              <a:rPr lang="en-US" sz="2200" dirty="0" smtClean="0"/>
              <a:t>Answer: [10, 5, 1, 7, 21, 16, 25]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18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</a:t>
            </a:r>
            <a:r>
              <a:rPr lang="en-US" sz="2200" dirty="0" smtClean="0"/>
              <a:t>:</a:t>
            </a:r>
          </a:p>
          <a:p>
            <a:pPr>
              <a:defRPr/>
            </a:pPr>
            <a:r>
              <a:rPr lang="en-US" sz="2200" dirty="0" smtClean="0"/>
              <a:t>__left__, __right__, 10</a:t>
            </a:r>
          </a:p>
          <a:p>
            <a:pPr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_, _, 5</a:t>
            </a:r>
            <a:r>
              <a:rPr lang="en-US" sz="2200" dirty="0" smtClean="0"/>
              <a:t>,  </a:t>
            </a:r>
            <a:r>
              <a:rPr lang="en-US" sz="2200" dirty="0" smtClean="0">
                <a:solidFill>
                  <a:srgbClr val="0070C0"/>
                </a:solidFill>
              </a:rPr>
              <a:t>_, _, 21</a:t>
            </a:r>
            <a:r>
              <a:rPr lang="en-US" sz="2200" dirty="0" smtClean="0"/>
              <a:t>,   10</a:t>
            </a:r>
          </a:p>
          <a:p>
            <a:pPr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1,7,5</a:t>
            </a:r>
            <a:r>
              <a:rPr lang="en-US" sz="2200" dirty="0" smtClean="0"/>
              <a:t>,   </a:t>
            </a:r>
            <a:r>
              <a:rPr lang="en-US" sz="2200" dirty="0" smtClean="0">
                <a:solidFill>
                  <a:srgbClr val="0070C0"/>
                </a:solidFill>
              </a:rPr>
              <a:t>16, 25, 21</a:t>
            </a:r>
            <a:r>
              <a:rPr lang="en-US" sz="2200" dirty="0" smtClean="0"/>
              <a:t>,   10</a:t>
            </a:r>
          </a:p>
          <a:p>
            <a:pPr>
              <a:defRPr/>
            </a:pPr>
            <a:r>
              <a:rPr lang="en-US" sz="2200" dirty="0" smtClean="0"/>
              <a:t>Answer: [1,7,5,16, 25, 21,10]</a:t>
            </a:r>
            <a:endParaRPr lang="en-US" sz="2200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92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</a:t>
            </a:r>
            <a:r>
              <a:rPr lang="en-US" sz="2200" dirty="0" smtClean="0"/>
              <a:t>==null</a:t>
            </a:r>
            <a:endParaRPr lang="en-US" sz="22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 smtClean="0"/>
              <a:t>PreOrderTraversal</a:t>
            </a:r>
            <a:r>
              <a:rPr lang="en-US" sz="2200" dirty="0" smtClean="0"/>
              <a:t>(</a:t>
            </a:r>
            <a:r>
              <a:rPr lang="en-US" sz="2200" dirty="0" err="1" smtClean="0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1553" y="3181468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233" y="4048347"/>
            <a:ext cx="5512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A: change the order of 2.1 2.2 and 2.3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02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5580</TotalTime>
  <Words>673</Words>
  <Application>Microsoft Office PowerPoint</Application>
  <PresentationFormat>Custom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Traversing Binary Trees</vt:lpstr>
      <vt:lpstr>PreOrder Traversal - Iterative</vt:lpstr>
      <vt:lpstr>PreOrder Traversal - Iterative</vt:lpstr>
      <vt:lpstr>PreOrder Traversal - Iterative</vt:lpstr>
      <vt:lpstr>Breadth First Search</vt:lpstr>
      <vt:lpstr>Running time</vt:lpstr>
      <vt:lpstr>Iterators for Binary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2017</cp:revision>
  <dcterms:created xsi:type="dcterms:W3CDTF">2017-07-19T12:15:02Z</dcterms:created>
  <dcterms:modified xsi:type="dcterms:W3CDTF">2021-02-12T20:24:28Z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