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3"/>
  </p:notesMasterIdLst>
  <p:handoutMasterIdLst>
    <p:handoutMasterId r:id="rId24"/>
  </p:handoutMasterIdLst>
  <p:sldIdLst>
    <p:sldId id="256" r:id="rId3"/>
    <p:sldId id="657" r:id="rId4"/>
    <p:sldId id="630" r:id="rId5"/>
    <p:sldId id="637" r:id="rId6"/>
    <p:sldId id="639" r:id="rId7"/>
    <p:sldId id="656" r:id="rId8"/>
    <p:sldId id="640" r:id="rId9"/>
    <p:sldId id="641" r:id="rId10"/>
    <p:sldId id="660" r:id="rId11"/>
    <p:sldId id="643" r:id="rId12"/>
    <p:sldId id="642" r:id="rId13"/>
    <p:sldId id="644" r:id="rId14"/>
    <p:sldId id="645" r:id="rId15"/>
    <p:sldId id="647" r:id="rId16"/>
    <p:sldId id="649" r:id="rId17"/>
    <p:sldId id="648" r:id="rId18"/>
    <p:sldId id="650" r:id="rId19"/>
    <p:sldId id="651" r:id="rId20"/>
    <p:sldId id="652" r:id="rId21"/>
    <p:sldId id="334" r:id="rId22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1E97"/>
    <a:srgbClr val="3AE6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91" autoAdjust="0"/>
    <p:restoredTop sz="94660"/>
  </p:normalViewPr>
  <p:slideViewPr>
    <p:cSldViewPr snapToGrid="0">
      <p:cViewPr varScale="1">
        <p:scale>
          <a:sx n="53" d="100"/>
          <a:sy n="53" d="100"/>
        </p:scale>
        <p:origin x="152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2639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6337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2174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5243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4024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7072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6696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5076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0903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0083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50911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2761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2019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8250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3687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3159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0925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2506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5509200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225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Structures and Programming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February 22, 2021</a:t>
            </a: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Prefix and Postfix notations</a:t>
            </a:r>
          </a:p>
        </p:txBody>
      </p:sp>
    </p:spTree>
    <p:extLst>
      <p:ext uri="{BB962C8B-B14F-4D97-AF65-F5344CB8AC3E}">
        <p14:creationId xmlns:p14="http://schemas.microsoft.com/office/powerpoint/2010/main" val="37199179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Prefix notation</a:t>
            </a:r>
            <a:r>
              <a:rPr lang="en-US" altLang="he-IL" sz="2600" dirty="0"/>
              <a:t> (aka Polish notation)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A notation for writing arithmetic expressions, where the operator comes </a:t>
            </a:r>
            <a:r>
              <a:rPr lang="en-US" altLang="he-IL" sz="2000" b="1" dirty="0"/>
              <a:t>before</a:t>
            </a:r>
            <a:r>
              <a:rPr lang="en-US" altLang="he-IL" sz="2000" dirty="0"/>
              <a:t> the operands.</a:t>
            </a:r>
          </a:p>
          <a:p>
            <a:r>
              <a:rPr lang="en-US" altLang="he-IL" sz="2000" dirty="0"/>
              <a:t>No parentheses are required!</a:t>
            </a:r>
          </a:p>
          <a:p>
            <a:r>
              <a:rPr lang="en-US" altLang="he-IL" sz="2000" dirty="0"/>
              <a:t>Examples: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sym typeface="Wingdings" panose="05000000000000000000" pitchFamily="2" charset="2"/>
              </a:rPr>
              <a:t>( </a:t>
            </a:r>
            <a:r>
              <a:rPr lang="en-US" altLang="he-IL" sz="2000" dirty="0"/>
              <a:t>5 + 7 )			</a:t>
            </a:r>
            <a:r>
              <a:rPr lang="en-US" altLang="he-IL" sz="2000" dirty="0">
                <a:sym typeface="Wingdings" panose="05000000000000000000" pitchFamily="2" charset="2"/>
              </a:rPr>
              <a:t> 	+ 5 7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sym typeface="Wingdings" panose="05000000000000000000" pitchFamily="2" charset="2"/>
              </a:rPr>
              <a:t>( 8 * </a:t>
            </a:r>
            <a:r>
              <a:rPr lang="en-US" altLang="he-IL" sz="2000" dirty="0">
                <a:solidFill>
                  <a:srgbClr val="FF0000"/>
                </a:solidFill>
                <a:sym typeface="Wingdings" panose="05000000000000000000" pitchFamily="2" charset="2"/>
              </a:rPr>
              <a:t>( 2 + 4 ) </a:t>
            </a:r>
            <a:r>
              <a:rPr lang="en-US" altLang="he-IL" sz="2000" dirty="0"/>
              <a:t>)</a:t>
            </a:r>
            <a:r>
              <a:rPr lang="en-US" altLang="he-IL" sz="2000" dirty="0">
                <a:sym typeface="Wingdings" panose="05000000000000000000" pitchFamily="2" charset="2"/>
              </a:rPr>
              <a:t>		 	* 8 </a:t>
            </a:r>
            <a:r>
              <a:rPr lang="en-US" altLang="he-IL" sz="2000" dirty="0">
                <a:solidFill>
                  <a:srgbClr val="FF0000"/>
                </a:solidFill>
                <a:sym typeface="Wingdings" panose="05000000000000000000" pitchFamily="2" charset="2"/>
              </a:rPr>
              <a:t>+ 2 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sym typeface="Wingdings" panose="05000000000000000000" pitchFamily="2" charset="2"/>
              </a:rPr>
              <a:t>( </a:t>
            </a:r>
            <a:r>
              <a:rPr lang="en-US" altLang="he-IL" sz="2000" dirty="0">
                <a:solidFill>
                  <a:srgbClr val="0070C0"/>
                </a:solidFill>
                <a:sym typeface="Wingdings" panose="05000000000000000000" pitchFamily="2" charset="2"/>
              </a:rPr>
              <a:t>(3 + 5)</a:t>
            </a:r>
            <a:r>
              <a:rPr lang="en-US" altLang="he-IL" sz="2000" dirty="0">
                <a:sym typeface="Wingdings" panose="05000000000000000000" pitchFamily="2" charset="2"/>
              </a:rPr>
              <a:t> * 4</a:t>
            </a:r>
            <a:r>
              <a:rPr lang="en-US" altLang="he-IL" sz="2000" dirty="0"/>
              <a:t> )</a:t>
            </a:r>
            <a:r>
              <a:rPr lang="en-US" altLang="he-IL" sz="2000" dirty="0">
                <a:sym typeface="Wingdings" panose="05000000000000000000" pitchFamily="2" charset="2"/>
              </a:rPr>
              <a:t>			  	*</a:t>
            </a:r>
            <a:r>
              <a:rPr lang="en-US" altLang="he-IL" sz="2000" dirty="0">
                <a:solidFill>
                  <a:srgbClr val="0070C0"/>
                </a:solidFill>
                <a:sym typeface="Wingdings" panose="05000000000000000000" pitchFamily="2" charset="2"/>
              </a:rPr>
              <a:t> + 3 5</a:t>
            </a:r>
            <a:r>
              <a:rPr lang="en-US" altLang="he-IL" sz="2000" dirty="0">
                <a:sym typeface="Wingdings" panose="05000000000000000000" pitchFamily="2" charset="2"/>
              </a:rPr>
              <a:t> 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sym typeface="Wingdings" panose="05000000000000000000" pitchFamily="2" charset="2"/>
              </a:rPr>
              <a:t>( </a:t>
            </a:r>
            <a:r>
              <a:rPr lang="en-US" altLang="he-IL" sz="2000" dirty="0">
                <a:solidFill>
                  <a:srgbClr val="FF00FF"/>
                </a:solidFill>
              </a:rPr>
              <a:t>( 16 /</a:t>
            </a:r>
            <a:r>
              <a:rPr lang="en-US" altLang="he-IL" sz="2000" dirty="0"/>
              <a:t> </a:t>
            </a:r>
            <a:r>
              <a:rPr lang="en-US" altLang="he-IL" sz="2000" dirty="0">
                <a:solidFill>
                  <a:srgbClr val="FF0000"/>
                </a:solidFill>
              </a:rPr>
              <a:t>( 8 −</a:t>
            </a:r>
            <a:r>
              <a:rPr lang="en-US" altLang="he-IL" sz="2000" dirty="0"/>
              <a:t> </a:t>
            </a:r>
            <a:r>
              <a:rPr lang="en-US" altLang="he-IL" sz="2000" dirty="0">
                <a:solidFill>
                  <a:srgbClr val="00B050"/>
                </a:solidFill>
              </a:rPr>
              <a:t>( 2 + 2 ) </a:t>
            </a:r>
            <a:r>
              <a:rPr lang="en-US" altLang="he-IL" sz="2000" dirty="0">
                <a:solidFill>
                  <a:srgbClr val="FF0000"/>
                </a:solidFill>
              </a:rPr>
              <a:t>)</a:t>
            </a:r>
            <a:r>
              <a:rPr lang="en-US" altLang="he-IL" sz="2000" dirty="0"/>
              <a:t> </a:t>
            </a:r>
            <a:r>
              <a:rPr lang="en-US" altLang="he-IL" sz="2000" dirty="0">
                <a:solidFill>
                  <a:srgbClr val="FF00FF"/>
                </a:solidFill>
              </a:rPr>
              <a:t>)</a:t>
            </a:r>
            <a:r>
              <a:rPr lang="en-US" altLang="he-IL" sz="2000" dirty="0"/>
              <a:t> * 3 )	</a:t>
            </a:r>
            <a:r>
              <a:rPr lang="en-US" altLang="he-IL" sz="2000" dirty="0">
                <a:sym typeface="Wingdings" panose="05000000000000000000" pitchFamily="2" charset="2"/>
              </a:rPr>
              <a:t>  	* </a:t>
            </a:r>
            <a:r>
              <a:rPr lang="en-US" altLang="he-IL" sz="2000" dirty="0">
                <a:solidFill>
                  <a:srgbClr val="FF00FF"/>
                </a:solidFill>
              </a:rPr>
              <a:t>/ 16 </a:t>
            </a:r>
            <a:r>
              <a:rPr lang="en-US" altLang="he-IL" sz="2000" dirty="0">
                <a:solidFill>
                  <a:srgbClr val="FF0000"/>
                </a:solidFill>
              </a:rPr>
              <a:t>− 8 </a:t>
            </a:r>
            <a:r>
              <a:rPr lang="en-US" altLang="he-IL" sz="2000" dirty="0">
                <a:solidFill>
                  <a:srgbClr val="00B050"/>
                </a:solidFill>
              </a:rPr>
              <a:t>+ 2 2 </a:t>
            </a:r>
            <a:r>
              <a:rPr lang="en-US" altLang="he-IL" sz="2000" dirty="0">
                <a:sym typeface="Wingdings" panose="05000000000000000000" pitchFamily="2" charset="2"/>
              </a:rPr>
              <a:t>3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1278562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Postfix notation</a:t>
            </a:r>
            <a:r>
              <a:rPr lang="en-US" altLang="he-IL" sz="2600" dirty="0"/>
              <a:t> (aka Reverse Polish notation)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37892"/>
            <a:ext cx="8855643" cy="4763155"/>
          </a:xfrm>
        </p:spPr>
        <p:txBody>
          <a:bodyPr/>
          <a:lstStyle/>
          <a:p>
            <a:r>
              <a:rPr lang="en-US" altLang="he-IL" sz="2000" dirty="0"/>
              <a:t>A notation for writing arithmetic expressions, where the operator </a:t>
            </a:r>
            <a:r>
              <a:rPr lang="en-US" altLang="he-IL" sz="2000" b="1" dirty="0"/>
              <a:t>after</a:t>
            </a:r>
            <a:r>
              <a:rPr lang="en-US" altLang="he-IL" sz="2000" dirty="0"/>
              <a:t> the operands.</a:t>
            </a:r>
          </a:p>
          <a:p>
            <a:r>
              <a:rPr lang="en-US" altLang="he-IL" sz="2000" dirty="0"/>
              <a:t>No parentheses are required!</a:t>
            </a:r>
          </a:p>
          <a:p>
            <a:r>
              <a:rPr lang="en-US" altLang="he-IL" sz="2000" dirty="0"/>
              <a:t>Examples: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( 5 + 7 )			</a:t>
            </a:r>
            <a:r>
              <a:rPr lang="en-US" altLang="he-IL" sz="2000" dirty="0">
                <a:sym typeface="Wingdings" panose="05000000000000000000" pitchFamily="2" charset="2"/>
              </a:rPr>
              <a:t> 	5 7 +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sym typeface="Wingdings" panose="05000000000000000000" pitchFamily="2" charset="2"/>
              </a:rPr>
              <a:t>( 8 * </a:t>
            </a:r>
            <a:r>
              <a:rPr lang="en-US" altLang="he-IL" sz="2000" dirty="0">
                <a:solidFill>
                  <a:srgbClr val="FF0000"/>
                </a:solidFill>
                <a:sym typeface="Wingdings" panose="05000000000000000000" pitchFamily="2" charset="2"/>
              </a:rPr>
              <a:t>( 2 + 4 )</a:t>
            </a:r>
            <a:r>
              <a:rPr lang="en-US" altLang="he-IL" sz="2000" dirty="0">
                <a:sym typeface="Wingdings" panose="05000000000000000000" pitchFamily="2" charset="2"/>
              </a:rPr>
              <a:t>			 	8 </a:t>
            </a:r>
            <a:r>
              <a:rPr lang="en-US" altLang="he-IL" sz="2000" dirty="0">
                <a:solidFill>
                  <a:srgbClr val="FF0000"/>
                </a:solidFill>
                <a:sym typeface="Wingdings" panose="05000000000000000000" pitchFamily="2" charset="2"/>
              </a:rPr>
              <a:t>2 4 + </a:t>
            </a:r>
            <a:r>
              <a:rPr lang="en-US" altLang="he-IL" sz="2000" dirty="0">
                <a:sym typeface="Wingdings" panose="05000000000000000000" pitchFamily="2" charset="2"/>
              </a:rPr>
              <a:t>*</a:t>
            </a:r>
            <a:endParaRPr lang="en-US" altLang="he-IL" sz="2000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sym typeface="Wingdings" panose="05000000000000000000" pitchFamily="2" charset="2"/>
              </a:rPr>
              <a:t>( </a:t>
            </a:r>
            <a:r>
              <a:rPr lang="en-US" altLang="he-IL" sz="2000" dirty="0">
                <a:solidFill>
                  <a:srgbClr val="0070C0"/>
                </a:solidFill>
                <a:sym typeface="Wingdings" panose="05000000000000000000" pitchFamily="2" charset="2"/>
              </a:rPr>
              <a:t>( 3 + 5)</a:t>
            </a:r>
            <a:r>
              <a:rPr lang="en-US" altLang="he-IL" sz="2000" dirty="0">
                <a:sym typeface="Wingdings" panose="05000000000000000000" pitchFamily="2" charset="2"/>
              </a:rPr>
              <a:t> * 4</a:t>
            </a:r>
            <a:r>
              <a:rPr lang="en-US" altLang="he-IL" sz="2000" dirty="0"/>
              <a:t> )</a:t>
            </a:r>
            <a:r>
              <a:rPr lang="en-US" altLang="he-IL" sz="2000" dirty="0">
                <a:sym typeface="Wingdings" panose="05000000000000000000" pitchFamily="2" charset="2"/>
              </a:rPr>
              <a:t> 		  	</a:t>
            </a:r>
            <a:r>
              <a:rPr lang="en-US" altLang="he-IL" sz="2000" dirty="0">
                <a:solidFill>
                  <a:srgbClr val="0070C0"/>
                </a:solidFill>
                <a:sym typeface="Wingdings" panose="05000000000000000000" pitchFamily="2" charset="2"/>
              </a:rPr>
              <a:t>3 5 +</a:t>
            </a:r>
            <a:r>
              <a:rPr lang="en-US" altLang="he-IL" sz="2000" dirty="0">
                <a:sym typeface="Wingdings" panose="05000000000000000000" pitchFamily="2" charset="2"/>
              </a:rPr>
              <a:t> 4 *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sym typeface="Wingdings" panose="05000000000000000000" pitchFamily="2" charset="2"/>
              </a:rPr>
              <a:t>( </a:t>
            </a:r>
            <a:r>
              <a:rPr lang="en-US" altLang="he-IL" sz="2000" dirty="0">
                <a:solidFill>
                  <a:srgbClr val="FF00FF"/>
                </a:solidFill>
              </a:rPr>
              <a:t>( 16 /</a:t>
            </a:r>
            <a:r>
              <a:rPr lang="en-US" altLang="he-IL" sz="2000" dirty="0"/>
              <a:t> </a:t>
            </a:r>
            <a:r>
              <a:rPr lang="en-US" altLang="he-IL" sz="2000" dirty="0">
                <a:solidFill>
                  <a:srgbClr val="FF0000"/>
                </a:solidFill>
              </a:rPr>
              <a:t>( 8 −</a:t>
            </a:r>
            <a:r>
              <a:rPr lang="en-US" altLang="he-IL" sz="2000" dirty="0"/>
              <a:t> </a:t>
            </a:r>
            <a:r>
              <a:rPr lang="en-US" altLang="he-IL" sz="2000" dirty="0">
                <a:solidFill>
                  <a:srgbClr val="00B050"/>
                </a:solidFill>
              </a:rPr>
              <a:t>( 2 + 2 ) </a:t>
            </a:r>
            <a:r>
              <a:rPr lang="en-US" altLang="he-IL" sz="2000" dirty="0">
                <a:solidFill>
                  <a:srgbClr val="FF0000"/>
                </a:solidFill>
              </a:rPr>
              <a:t>)</a:t>
            </a:r>
            <a:r>
              <a:rPr lang="en-US" altLang="he-IL" sz="2000" dirty="0"/>
              <a:t> </a:t>
            </a:r>
            <a:r>
              <a:rPr lang="en-US" altLang="he-IL" sz="2000" dirty="0">
                <a:solidFill>
                  <a:srgbClr val="FF00FF"/>
                </a:solidFill>
              </a:rPr>
              <a:t>)</a:t>
            </a:r>
            <a:r>
              <a:rPr lang="en-US" altLang="he-IL" sz="2000" dirty="0"/>
              <a:t> * 3 )	</a:t>
            </a:r>
            <a:r>
              <a:rPr lang="en-US" altLang="he-IL" sz="2000" dirty="0">
                <a:sym typeface="Wingdings" panose="05000000000000000000" pitchFamily="2" charset="2"/>
              </a:rPr>
              <a:t>  	</a:t>
            </a:r>
            <a:r>
              <a:rPr lang="en-US" altLang="he-IL" sz="2000" dirty="0">
                <a:solidFill>
                  <a:srgbClr val="FF00FF"/>
                </a:solidFill>
              </a:rPr>
              <a:t>16 </a:t>
            </a:r>
            <a:r>
              <a:rPr lang="en-US" altLang="he-IL" sz="2000" dirty="0">
                <a:solidFill>
                  <a:srgbClr val="FF0000"/>
                </a:solidFill>
              </a:rPr>
              <a:t>8 </a:t>
            </a:r>
            <a:r>
              <a:rPr lang="en-US" altLang="he-IL" sz="2000" dirty="0">
                <a:solidFill>
                  <a:srgbClr val="00B050"/>
                </a:solidFill>
              </a:rPr>
              <a:t>2 2 + </a:t>
            </a:r>
            <a:r>
              <a:rPr lang="en-US" altLang="he-IL" sz="2000" dirty="0">
                <a:solidFill>
                  <a:srgbClr val="FF0000"/>
                </a:solidFill>
              </a:rPr>
              <a:t>- </a:t>
            </a:r>
            <a:r>
              <a:rPr lang="en-US" altLang="he-IL" sz="2000" dirty="0">
                <a:solidFill>
                  <a:srgbClr val="FF00FF"/>
                </a:solidFill>
              </a:rPr>
              <a:t>/ </a:t>
            </a:r>
            <a:r>
              <a:rPr lang="en-US" altLang="he-IL" sz="2000" dirty="0">
                <a:sym typeface="Wingdings" panose="05000000000000000000" pitchFamily="2" charset="2"/>
              </a:rPr>
              <a:t>3 *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1447298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Evaluating prefix notation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457200" indent="-457200" algn="l">
              <a:buFont typeface="+mj-lt"/>
              <a:buAutoNum type="arabicPeriod"/>
            </a:pPr>
            <a:r>
              <a:rPr lang="en-US" altLang="he-IL" sz="2000" dirty="0"/>
              <a:t>Find operand1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altLang="he-IL" sz="2000" dirty="0"/>
              <a:t>term1 = Evaluate(operand1)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altLang="he-IL" sz="2000" dirty="0"/>
              <a:t>Find operand2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altLang="he-IL" sz="2000" dirty="0"/>
              <a:t>term2 = Evaluate(operand2)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altLang="he-IL" sz="2000" dirty="0"/>
              <a:t>Apply the operator on term1 and term2</a:t>
            </a:r>
          </a:p>
          <a:p>
            <a:pPr marL="457200" indent="-457200" algn="l">
              <a:buFont typeface="+mj-lt"/>
              <a:buAutoNum type="arabicPeriod"/>
            </a:pPr>
            <a:endParaRPr lang="en-US" altLang="he-IL" sz="20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A7BF0D6-1D80-4D83-876B-1360548EF9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6848" y="4489700"/>
            <a:ext cx="5562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Q: How do we find each operand?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0BA8C2C-B7AA-41C5-BC86-D81E27663F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4266" y="5052465"/>
            <a:ext cx="6151463" cy="779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Observation: in an arithmetic expression</a:t>
            </a:r>
            <a:b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</a:b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# operators = # numbers - 1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746A22E-29AD-4275-9B0F-A4532614A4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4265" y="5983432"/>
            <a:ext cx="61514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And this holds for each term recursively</a:t>
            </a:r>
          </a:p>
        </p:txBody>
      </p:sp>
    </p:spTree>
    <p:extLst>
      <p:ext uri="{BB962C8B-B14F-4D97-AF65-F5344CB8AC3E}">
        <p14:creationId xmlns:p14="http://schemas.microsoft.com/office/powerpoint/2010/main" val="2161729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Find operand 1 in prefix notation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spcAft>
                <a:spcPts val="1015"/>
              </a:spcAft>
            </a:pPr>
            <a:r>
              <a:rPr lang="en-US" altLang="he-IL" sz="1800" dirty="0">
                <a:latin typeface="Albany"/>
              </a:rPr>
              <a:t>1 if first token is a number, then there are no operators</a:t>
            </a:r>
          </a:p>
          <a:p>
            <a:pPr>
              <a:spcAft>
                <a:spcPts val="1015"/>
              </a:spcAft>
            </a:pPr>
            <a:r>
              <a:rPr lang="en-US" altLang="he-IL" sz="1800" dirty="0">
                <a:latin typeface="Albany"/>
              </a:rPr>
              <a:t>2. Else</a:t>
            </a:r>
          </a:p>
          <a:p>
            <a:pPr>
              <a:spcAft>
                <a:spcPts val="1015"/>
              </a:spcAft>
            </a:pPr>
            <a:r>
              <a:rPr lang="en-US" altLang="he-IL" sz="1800" dirty="0">
                <a:latin typeface="Albany"/>
              </a:rPr>
              <a:t>	2.1 skip the first token (it must be an operator)</a:t>
            </a:r>
          </a:p>
          <a:p>
            <a:pPr>
              <a:spcAft>
                <a:spcPts val="1015"/>
              </a:spcAft>
            </a:pPr>
            <a:r>
              <a:rPr lang="en-US" altLang="he-IL" sz="1800" dirty="0">
                <a:latin typeface="Albany"/>
              </a:rPr>
              <a:t>	2.2 count = 0</a:t>
            </a:r>
          </a:p>
          <a:p>
            <a:pPr>
              <a:spcAft>
                <a:spcPts val="1015"/>
              </a:spcAft>
            </a:pPr>
            <a:r>
              <a:rPr lang="en-US" altLang="he-IL" sz="1800" dirty="0">
                <a:latin typeface="Albany"/>
              </a:rPr>
              <a:t>	2.3 while count &lt; 1 and there are more tokens</a:t>
            </a:r>
          </a:p>
          <a:p>
            <a:pPr>
              <a:spcAft>
                <a:spcPts val="1015"/>
              </a:spcAft>
            </a:pPr>
            <a:r>
              <a:rPr lang="en-US" altLang="he-IL" sz="1800" dirty="0">
                <a:latin typeface="Albany"/>
              </a:rPr>
              <a:t>		2.3.1 read next token</a:t>
            </a:r>
          </a:p>
          <a:p>
            <a:pPr>
              <a:spcAft>
                <a:spcPts val="1015"/>
              </a:spcAft>
            </a:pPr>
            <a:r>
              <a:rPr lang="en-US" altLang="he-IL" sz="1800" dirty="0">
                <a:latin typeface="Albany"/>
              </a:rPr>
              <a:t>		2.3.2 if it is a number </a:t>
            </a:r>
          </a:p>
          <a:p>
            <a:pPr>
              <a:spcAft>
                <a:spcPts val="1015"/>
              </a:spcAft>
            </a:pPr>
            <a:r>
              <a:rPr lang="en-US" altLang="he-IL" sz="1800" dirty="0">
                <a:latin typeface="Albany"/>
              </a:rPr>
              <a:t>			count++</a:t>
            </a:r>
          </a:p>
          <a:p>
            <a:pPr>
              <a:spcAft>
                <a:spcPts val="1015"/>
              </a:spcAft>
            </a:pPr>
            <a:r>
              <a:rPr lang="en-US" altLang="he-IL" sz="1800" dirty="0">
                <a:latin typeface="Albany"/>
              </a:rPr>
              <a:t>		2.3.3 if it is an operator</a:t>
            </a:r>
          </a:p>
          <a:p>
            <a:pPr>
              <a:spcAft>
                <a:spcPts val="1015"/>
              </a:spcAft>
            </a:pPr>
            <a:r>
              <a:rPr lang="en-US" altLang="he-IL" sz="1800" dirty="0">
                <a:latin typeface="Albany"/>
              </a:rPr>
              <a:t>			count—</a:t>
            </a:r>
          </a:p>
          <a:p>
            <a:pPr>
              <a:spcAft>
                <a:spcPts val="1015"/>
              </a:spcAft>
            </a:pPr>
            <a:r>
              <a:rPr lang="en-US" altLang="he-IL" sz="1800" dirty="0">
                <a:latin typeface="Albany"/>
              </a:rPr>
              <a:t>	2.4 if count == 1		we reached end of first operand</a:t>
            </a:r>
          </a:p>
          <a:p>
            <a:pPr>
              <a:spcAft>
                <a:spcPts val="1015"/>
              </a:spcAft>
            </a:pPr>
            <a:r>
              <a:rPr lang="en-US" altLang="he-IL" sz="1800" dirty="0">
                <a:latin typeface="Albany"/>
              </a:rPr>
              <a:t>	2.5 else		 	invalid expression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313547B-D180-4340-9C26-FFE922F1DFD4}"/>
              </a:ext>
            </a:extLst>
          </p:cNvPr>
          <p:cNvSpPr/>
          <p:nvPr/>
        </p:nvSpPr>
        <p:spPr>
          <a:xfrm>
            <a:off x="7042865" y="3150004"/>
            <a:ext cx="22493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he-IL" sz="2400" dirty="0">
                <a:sym typeface="Wingdings" panose="05000000000000000000" pitchFamily="2" charset="2"/>
              </a:rPr>
              <a:t>* </a:t>
            </a:r>
            <a:r>
              <a:rPr lang="en-US" altLang="he-IL" sz="2400" dirty="0">
                <a:solidFill>
                  <a:srgbClr val="FF00FF"/>
                </a:solidFill>
              </a:rPr>
              <a:t>/ 16 </a:t>
            </a:r>
            <a:r>
              <a:rPr lang="en-US" altLang="he-IL" sz="2400" dirty="0">
                <a:solidFill>
                  <a:srgbClr val="FF0000"/>
                </a:solidFill>
              </a:rPr>
              <a:t>− </a:t>
            </a:r>
            <a:r>
              <a:rPr lang="en-US" altLang="he-IL" sz="2400" dirty="0">
                <a:solidFill>
                  <a:srgbClr val="00B050"/>
                </a:solidFill>
              </a:rPr>
              <a:t>+ 5 3 </a:t>
            </a:r>
            <a:r>
              <a:rPr lang="en-US" altLang="he-IL" sz="2400" dirty="0">
                <a:solidFill>
                  <a:srgbClr val="FF0000"/>
                </a:solidFill>
              </a:rPr>
              <a:t>4 </a:t>
            </a:r>
            <a:r>
              <a:rPr lang="en-US" altLang="he-IL" sz="2400" dirty="0">
                <a:sym typeface="Wingdings" panose="05000000000000000000" pitchFamily="2" charset="2"/>
              </a:rPr>
              <a:t>3</a:t>
            </a:r>
            <a:endParaRPr lang="en-CA" sz="24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66DC14A-B0D6-4638-8DF7-C0096E3FBE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24561" y="4920079"/>
            <a:ext cx="1612232" cy="46358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he-IL" sz="2000" dirty="0"/>
              <a:t>Count = 0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5880213-E01D-4806-8251-1E0A8E48BA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24561" y="4919244"/>
            <a:ext cx="1612232" cy="46358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he-IL" sz="2000" dirty="0"/>
              <a:t>Count = 1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C4DA574-9C80-43F2-8C74-C1EBA16B66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26856" y="4919245"/>
            <a:ext cx="1612232" cy="46358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he-IL" sz="2000" dirty="0"/>
              <a:t>Count = -1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D27022F-CF9B-4F0A-8CAD-05F5058848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24561" y="4919662"/>
            <a:ext cx="1612232" cy="46358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he-IL" sz="2000" dirty="0"/>
              <a:t>Count = -2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5172072-8F04-4629-A7DF-4819174EAFDE}"/>
              </a:ext>
            </a:extLst>
          </p:cNvPr>
          <p:cNvCxnSpPr/>
          <p:nvPr/>
        </p:nvCxnSpPr>
        <p:spPr bwMode="auto">
          <a:xfrm flipV="1">
            <a:off x="6740322" y="3539206"/>
            <a:ext cx="625642" cy="1138274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46A3E81-3474-4704-AB91-3DDD8C1FDA8E}"/>
              </a:ext>
            </a:extLst>
          </p:cNvPr>
          <p:cNvCxnSpPr/>
          <p:nvPr/>
        </p:nvCxnSpPr>
        <p:spPr bwMode="auto">
          <a:xfrm flipV="1">
            <a:off x="7066928" y="3539206"/>
            <a:ext cx="625642" cy="1138274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08D76D0-BD04-4E91-898E-AFC607A45A31}"/>
              </a:ext>
            </a:extLst>
          </p:cNvPr>
          <p:cNvCxnSpPr/>
          <p:nvPr/>
        </p:nvCxnSpPr>
        <p:spPr bwMode="auto">
          <a:xfrm flipV="1">
            <a:off x="7322229" y="3554566"/>
            <a:ext cx="625642" cy="1138274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C19A244-0D2F-4082-B764-0E0832780174}"/>
              </a:ext>
            </a:extLst>
          </p:cNvPr>
          <p:cNvCxnSpPr/>
          <p:nvPr/>
        </p:nvCxnSpPr>
        <p:spPr bwMode="auto">
          <a:xfrm flipV="1">
            <a:off x="7576643" y="3554566"/>
            <a:ext cx="625642" cy="1138274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2E88212-573A-4722-A2AF-1B20E8E5F951}"/>
              </a:ext>
            </a:extLst>
          </p:cNvPr>
          <p:cNvCxnSpPr/>
          <p:nvPr/>
        </p:nvCxnSpPr>
        <p:spPr bwMode="auto">
          <a:xfrm flipV="1">
            <a:off x="7811569" y="3560676"/>
            <a:ext cx="625642" cy="1138274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92E8703-2B04-417A-A0E6-B8C19C7476A3}"/>
              </a:ext>
            </a:extLst>
          </p:cNvPr>
          <p:cNvCxnSpPr/>
          <p:nvPr/>
        </p:nvCxnSpPr>
        <p:spPr bwMode="auto">
          <a:xfrm flipV="1">
            <a:off x="8017856" y="3560676"/>
            <a:ext cx="625642" cy="1138274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B9213DE-635E-496B-87F1-BFCF712333B7}"/>
              </a:ext>
            </a:extLst>
          </p:cNvPr>
          <p:cNvCxnSpPr/>
          <p:nvPr/>
        </p:nvCxnSpPr>
        <p:spPr bwMode="auto">
          <a:xfrm flipV="1">
            <a:off x="8240848" y="3566786"/>
            <a:ext cx="625642" cy="1138274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868A7445-3C53-4CBF-AB8D-4085E5511B43}"/>
              </a:ext>
            </a:extLst>
          </p:cNvPr>
          <p:cNvSpPr/>
          <p:nvPr/>
        </p:nvSpPr>
        <p:spPr>
          <a:xfrm>
            <a:off x="7335482" y="3035724"/>
            <a:ext cx="1612232" cy="629906"/>
          </a:xfrm>
          <a:prstGeom prst="roundRect">
            <a:avLst/>
          </a:prstGeom>
          <a:solidFill>
            <a:schemeClr val="accent1">
              <a:alpha val="2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5799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6" grpId="1" animBg="1"/>
      <p:bldP spid="6" grpId="2" animBg="1"/>
      <p:bldP spid="6" grpId="3" animBg="1"/>
      <p:bldP spid="6" grpId="4" animBg="1"/>
      <p:bldP spid="6" grpId="5" animBg="1"/>
      <p:bldP spid="7" grpId="0" animBg="1"/>
      <p:bldP spid="8" grpId="0" animBg="1"/>
      <p:bldP spid="8" grpId="1" animBg="1"/>
      <p:bldP spid="8" grpId="2" animBg="1"/>
      <p:bldP spid="8" grpId="3" animBg="1"/>
      <p:bldP spid="8" grpId="4" animBg="1"/>
      <p:bldP spid="8" grpId="5" animBg="1"/>
      <p:bldP spid="9" grpId="0" animBg="1"/>
      <p:bldP spid="9" grpId="1" animBg="1"/>
      <p:bldP spid="1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Evaluating prefix notation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457200" indent="-457200" algn="l">
              <a:buFont typeface="+mj-lt"/>
              <a:buAutoNum type="arabicPeriod"/>
            </a:pPr>
            <a:r>
              <a:rPr lang="en-US" altLang="he-IL" sz="2000" dirty="0"/>
              <a:t>Find operand1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altLang="he-IL" sz="2000" dirty="0"/>
              <a:t>term1 = Evaluate(operand1)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altLang="he-IL" sz="2000" dirty="0"/>
              <a:t>Find operand2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altLang="he-IL" sz="2000" dirty="0"/>
              <a:t>term2 = Evaluate(operand2)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altLang="he-IL" sz="2000" dirty="0"/>
              <a:t>Apply the operator on term1 and term2</a:t>
            </a:r>
          </a:p>
          <a:p>
            <a:pPr marL="457200" indent="-457200" algn="l">
              <a:buFont typeface="+mj-lt"/>
              <a:buAutoNum type="arabicPeriod"/>
            </a:pPr>
            <a:endParaRPr lang="en-US" altLang="he-IL" sz="2000" b="1" dirty="0"/>
          </a:p>
        </p:txBody>
      </p:sp>
    </p:spTree>
    <p:extLst>
      <p:ext uri="{BB962C8B-B14F-4D97-AF65-F5344CB8AC3E}">
        <p14:creationId xmlns:p14="http://schemas.microsoft.com/office/powerpoint/2010/main" val="900713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Evaluating prefix notation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algn="l"/>
            <a:r>
              <a:rPr lang="en-US" altLang="he-IL" sz="2000" dirty="0"/>
              <a:t>Still, this may require quadratic time, to break the expression into operands every time.</a:t>
            </a:r>
          </a:p>
          <a:p>
            <a:pPr algn="l"/>
            <a:endParaRPr lang="en-US" altLang="he-IL" sz="2000" dirty="0"/>
          </a:p>
          <a:p>
            <a:pPr algn="l"/>
            <a:r>
              <a:rPr lang="en-US" altLang="he-IL" sz="2000" dirty="0"/>
              <a:t>Q: Can we evaluate an arithmetic expression in linear time?</a:t>
            </a:r>
          </a:p>
          <a:p>
            <a:pPr algn="l"/>
            <a:r>
              <a:rPr lang="en-US" altLang="he-IL" sz="2000" dirty="0"/>
              <a:t>A: Yes we can. We will do it using a stack</a:t>
            </a:r>
          </a:p>
        </p:txBody>
      </p:sp>
    </p:spTree>
    <p:extLst>
      <p:ext uri="{BB962C8B-B14F-4D97-AF65-F5344CB8AC3E}">
        <p14:creationId xmlns:p14="http://schemas.microsoft.com/office/powerpoint/2010/main" val="1085228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Evaluating prefix notation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algn="l"/>
            <a:r>
              <a:rPr lang="en-US" altLang="he-IL" sz="2000" u="sng" dirty="0">
                <a:latin typeface="Albany"/>
              </a:rPr>
              <a:t>Algorithm</a:t>
            </a:r>
            <a:r>
              <a:rPr lang="en-US" altLang="he-IL" sz="2000" dirty="0">
                <a:latin typeface="Albany"/>
              </a:rPr>
              <a:t>: 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altLang="he-IL" sz="2000" dirty="0">
                <a:latin typeface="Albany"/>
              </a:rPr>
              <a:t>Read right to left.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altLang="he-IL" sz="2000" dirty="0">
                <a:latin typeface="Albany"/>
              </a:rPr>
              <a:t>Push numbers onto the stack.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altLang="he-IL" sz="2000" dirty="0">
                <a:latin typeface="Albany"/>
              </a:rPr>
              <a:t>When reaching an operator:</a:t>
            </a:r>
          </a:p>
          <a:p>
            <a:pPr marL="1143000" lvl="1" indent="-457200">
              <a:buFont typeface="+mj-lt"/>
              <a:buAutoNum type="alphaLcParenR"/>
            </a:pPr>
            <a:r>
              <a:rPr lang="en-US" altLang="he-IL" sz="2000" dirty="0">
                <a:latin typeface="Albany"/>
              </a:rPr>
              <a:t>remove the top two terms from the stack</a:t>
            </a:r>
          </a:p>
          <a:p>
            <a:pPr marL="1143000" lvl="1" indent="-457200">
              <a:buFont typeface="+mj-lt"/>
              <a:buAutoNum type="alphaLcParenR"/>
            </a:pPr>
            <a:r>
              <a:rPr lang="en-US" altLang="he-IL" sz="2000" dirty="0">
                <a:latin typeface="Albany"/>
              </a:rPr>
              <a:t>apply the operator, and push the result onto the stack</a:t>
            </a:r>
            <a:br>
              <a:rPr lang="en-US" altLang="he-IL" sz="2000" dirty="0">
                <a:latin typeface="Albany"/>
              </a:rPr>
            </a:br>
            <a:endParaRPr lang="en-US" altLang="he-IL" sz="2000" dirty="0">
              <a:latin typeface="Albany"/>
            </a:endParaRPr>
          </a:p>
          <a:p>
            <a:pPr algn="l"/>
            <a:r>
              <a:rPr lang="en-US" altLang="he-IL" sz="2000" dirty="0">
                <a:latin typeface="Albany"/>
              </a:rPr>
              <a:t>Example:  / 8 4</a:t>
            </a:r>
          </a:p>
          <a:p>
            <a:pPr algn="l"/>
            <a:endParaRPr lang="en-US" altLang="he-IL" sz="2000" dirty="0">
              <a:latin typeface="Albany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E9A6A87-4C97-4DC1-AD08-D4EA6AC5A6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1307471"/>
              </p:ext>
            </p:extLst>
          </p:nvPr>
        </p:nvGraphicFramePr>
        <p:xfrm>
          <a:off x="5243513" y="5197496"/>
          <a:ext cx="1057275" cy="13716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6007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600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8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600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4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0B9F6D7-2CCD-4D04-B706-A46F55E8EA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2469281"/>
              </p:ext>
            </p:extLst>
          </p:nvPr>
        </p:nvGraphicFramePr>
        <p:xfrm>
          <a:off x="6750050" y="5199405"/>
          <a:ext cx="1057275" cy="13716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2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4EC0A96A-49B9-41FD-8464-D1BBA82BD5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6587" y="5523226"/>
            <a:ext cx="1384299" cy="37856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Return 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9F9311-2468-4ED2-89A9-89B6C7FDA0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0313" y="4704106"/>
            <a:ext cx="84753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8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84C215-344D-4088-BB79-A32787BC93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4656481"/>
            <a:ext cx="400050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/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3EC4BD8D-E11E-4A90-AE13-4BD5D37BF7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267850"/>
              </p:ext>
            </p:extLst>
          </p:nvPr>
        </p:nvGraphicFramePr>
        <p:xfrm>
          <a:off x="3779837" y="5197496"/>
          <a:ext cx="1057275" cy="13716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6007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6007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600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4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700AEB0E-5283-4231-9A90-9BC9D8F910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6636" y="4704106"/>
            <a:ext cx="11191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644176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Evaluating prefix notation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algn="l"/>
            <a:r>
              <a:rPr lang="en-US" altLang="he-IL" sz="2000" u="sng" dirty="0">
                <a:latin typeface="Albany"/>
              </a:rPr>
              <a:t>Example</a:t>
            </a:r>
            <a:r>
              <a:rPr lang="en-US" altLang="he-IL" sz="2000" dirty="0">
                <a:latin typeface="Albany"/>
              </a:rPr>
              <a:t>:  ( 15 / ( 7 − ( 2 + 2 ) ) )</a:t>
            </a:r>
          </a:p>
          <a:p>
            <a:pPr algn="l"/>
            <a:r>
              <a:rPr lang="en-US" altLang="he-IL" sz="2000" u="sng" dirty="0">
                <a:latin typeface="Albany"/>
              </a:rPr>
              <a:t>Prefix notation</a:t>
            </a:r>
            <a:r>
              <a:rPr lang="en-US" altLang="he-IL" sz="2000" dirty="0">
                <a:latin typeface="Albany"/>
              </a:rPr>
              <a:t>: / 15 - 7 + 2 2</a:t>
            </a:r>
          </a:p>
          <a:p>
            <a:pPr algn="l"/>
            <a:r>
              <a:rPr lang="en-US" altLang="he-IL" sz="2000" dirty="0">
                <a:latin typeface="Albany"/>
              </a:rPr>
              <a:t>	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62AD3B4A-5D36-4407-884A-23EFEF6D92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2393229"/>
              </p:ext>
            </p:extLst>
          </p:nvPr>
        </p:nvGraphicFramePr>
        <p:xfrm>
          <a:off x="1077913" y="3819524"/>
          <a:ext cx="1057275" cy="27432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2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2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EE5A5E0D-EE53-4E5A-A998-92CD8B220B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6404245"/>
              </p:ext>
            </p:extLst>
          </p:nvPr>
        </p:nvGraphicFramePr>
        <p:xfrm>
          <a:off x="2373312" y="3830637"/>
          <a:ext cx="1057275" cy="27432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4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5BBF1149-8523-436C-9AD2-1C5A67B702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1274421"/>
              </p:ext>
            </p:extLst>
          </p:nvPr>
        </p:nvGraphicFramePr>
        <p:xfrm>
          <a:off x="3592512" y="3843337"/>
          <a:ext cx="1057275" cy="27432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400" b="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b="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b="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b="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/>
                        <a:t>7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/>
                        <a:t>4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3C1AC952-EDBC-4E95-B883-B4A465ADEC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1669649"/>
              </p:ext>
            </p:extLst>
          </p:nvPr>
        </p:nvGraphicFramePr>
        <p:xfrm>
          <a:off x="4811712" y="3856037"/>
          <a:ext cx="1057275" cy="27432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3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CC0E0BBF-BE77-40AD-AFC4-F6ED6E9CA9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15339" y="5608638"/>
            <a:ext cx="1273174" cy="37856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Return 5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5A46D05-DF6A-4FBB-87B4-AC55CAE089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3125" y="3335338"/>
            <a:ext cx="1262063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2 2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2354F6D-728F-4004-B406-42F9249F01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6838" y="3255250"/>
            <a:ext cx="4000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+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611B91F-D5A4-4F2A-9D0F-030AE217E8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575" y="3273426"/>
            <a:ext cx="527050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7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9FBCF2E-30DF-42FB-AD1F-B4811710BE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9500" y="3335338"/>
            <a:ext cx="517525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-</a:t>
            </a:r>
          </a:p>
        </p:txBody>
      </p:sp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983DD988-DBFA-42E7-A3A5-7A31B4ED55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1239327"/>
              </p:ext>
            </p:extLst>
          </p:nvPr>
        </p:nvGraphicFramePr>
        <p:xfrm>
          <a:off x="6030912" y="3831489"/>
          <a:ext cx="1057275" cy="27432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15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3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11E18344-B689-438B-8FC3-450BC4ADAD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80137" y="3310790"/>
            <a:ext cx="517525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15</a:t>
            </a:r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39576DDC-A603-455C-B6E9-041B27F64B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8814122"/>
              </p:ext>
            </p:extLst>
          </p:nvPr>
        </p:nvGraphicFramePr>
        <p:xfrm>
          <a:off x="7250112" y="3812890"/>
          <a:ext cx="1057275" cy="27432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5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D622A33D-8176-4275-B35D-9B7B8199BA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9337" y="3292191"/>
            <a:ext cx="517525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3302582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9" grpId="0"/>
      <p:bldP spid="20" grpId="0"/>
      <p:bldP spid="21" grpId="0"/>
      <p:bldP spid="23" grpId="0"/>
      <p:bldP spid="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Evaluating postfix notation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algn="l"/>
            <a:r>
              <a:rPr lang="en-US" altLang="he-IL" sz="2000" u="sng" dirty="0">
                <a:latin typeface="Albany"/>
              </a:rPr>
              <a:t>Algorithm</a:t>
            </a:r>
            <a:r>
              <a:rPr lang="en-US" altLang="he-IL" sz="2000" dirty="0">
                <a:latin typeface="Albany"/>
              </a:rPr>
              <a:t>: 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altLang="he-IL" sz="2000" dirty="0">
                <a:latin typeface="Albany"/>
              </a:rPr>
              <a:t>Read left to right.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altLang="he-IL" sz="2000" dirty="0">
                <a:latin typeface="Albany"/>
              </a:rPr>
              <a:t>Push numbers onto the stack.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altLang="he-IL" sz="2000" dirty="0">
                <a:latin typeface="Albany"/>
              </a:rPr>
              <a:t>When reaching an operator:</a:t>
            </a:r>
          </a:p>
          <a:p>
            <a:pPr marL="1143000" lvl="1" indent="-457200">
              <a:buFont typeface="+mj-lt"/>
              <a:buAutoNum type="alphaLcParenR"/>
            </a:pPr>
            <a:r>
              <a:rPr lang="en-US" altLang="he-IL" sz="2000" dirty="0">
                <a:latin typeface="Albany"/>
              </a:rPr>
              <a:t>remove the top two terms from the stack</a:t>
            </a:r>
          </a:p>
          <a:p>
            <a:pPr marL="1143000" lvl="1" indent="-457200">
              <a:buFont typeface="+mj-lt"/>
              <a:buAutoNum type="alphaLcParenR"/>
            </a:pPr>
            <a:r>
              <a:rPr lang="en-US" altLang="he-IL" sz="2000" dirty="0">
                <a:latin typeface="Albany"/>
              </a:rPr>
              <a:t>apply the operator on them, and push the result onto the stack</a:t>
            </a:r>
            <a:br>
              <a:rPr lang="en-US" altLang="he-IL" sz="2000" dirty="0">
                <a:latin typeface="Albany"/>
              </a:rPr>
            </a:br>
            <a:endParaRPr lang="en-US" altLang="he-IL" sz="2000" dirty="0">
              <a:latin typeface="Albany"/>
            </a:endParaRPr>
          </a:p>
          <a:p>
            <a:pPr algn="l"/>
            <a:r>
              <a:rPr lang="en-US" altLang="he-IL" sz="2000" u="sng" dirty="0">
                <a:latin typeface="Albany"/>
              </a:rPr>
              <a:t>Example</a:t>
            </a:r>
            <a:r>
              <a:rPr lang="en-US" altLang="he-IL" sz="2000" dirty="0">
                <a:latin typeface="Albany"/>
              </a:rPr>
              <a:t>:  8 4 / 3 +</a:t>
            </a:r>
            <a:r>
              <a:rPr lang="en-US" altLang="he-IL" sz="2000">
                <a:latin typeface="Albany"/>
              </a:rPr>
              <a:t>	// represents </a:t>
            </a:r>
            <a:r>
              <a:rPr lang="en-US" altLang="he-IL" sz="2000" dirty="0">
                <a:latin typeface="Albany"/>
              </a:rPr>
              <a:t>( 8 / 4 ) + 3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E9A6A87-4C97-4DC1-AD08-D4EA6AC5A6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4550984"/>
              </p:ext>
            </p:extLst>
          </p:nvPr>
        </p:nvGraphicFramePr>
        <p:xfrm>
          <a:off x="3124787" y="5671373"/>
          <a:ext cx="1057275" cy="13716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6007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600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4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600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8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0B9F6D7-2CCD-4D04-B706-A46F55E8EA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8398807"/>
              </p:ext>
            </p:extLst>
          </p:nvPr>
        </p:nvGraphicFramePr>
        <p:xfrm>
          <a:off x="4631324" y="5673282"/>
          <a:ext cx="1057275" cy="13716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2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6E9F9311-2468-4ED2-89A9-89B6C7FDA0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1587" y="5244889"/>
            <a:ext cx="84753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84C215-344D-4088-BB79-A32787BC93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67874" y="5197264"/>
            <a:ext cx="400050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/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3EC4BD8D-E11E-4A90-AE13-4BD5D37BF7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2979878"/>
              </p:ext>
            </p:extLst>
          </p:nvPr>
        </p:nvGraphicFramePr>
        <p:xfrm>
          <a:off x="1661111" y="5671373"/>
          <a:ext cx="1057275" cy="13716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6007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6007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600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8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700AEB0E-5283-4231-9A90-9BC9D8F910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7910" y="5244889"/>
            <a:ext cx="11191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8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3161E261-C3D0-4636-B9ED-6716357AE8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1216771"/>
              </p:ext>
            </p:extLst>
          </p:nvPr>
        </p:nvGraphicFramePr>
        <p:xfrm>
          <a:off x="6003998" y="5671373"/>
          <a:ext cx="1057275" cy="13716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3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2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30AC85DD-DAB6-4BE6-86FD-6B0C9DA2B2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0548" y="5195355"/>
            <a:ext cx="4000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3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2536130B-17AB-44DB-92F4-533DAAC1B7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5434725"/>
              </p:ext>
            </p:extLst>
          </p:nvPr>
        </p:nvGraphicFramePr>
        <p:xfrm>
          <a:off x="7367743" y="5654448"/>
          <a:ext cx="1057275" cy="13716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5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301BD03C-9BE4-4139-8D2D-8B315A52F0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04293" y="5178430"/>
            <a:ext cx="4000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+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6A32980-50B9-4F33-B1B6-5A7780A92F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7866" y="6065838"/>
            <a:ext cx="1273174" cy="37856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Return 5</a:t>
            </a:r>
          </a:p>
        </p:txBody>
      </p:sp>
    </p:spTree>
    <p:extLst>
      <p:ext uri="{BB962C8B-B14F-4D97-AF65-F5344CB8AC3E}">
        <p14:creationId xmlns:p14="http://schemas.microsoft.com/office/powerpoint/2010/main" val="2373054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2" grpId="0"/>
      <p:bldP spid="14" grpId="0"/>
      <p:bldP spid="16" grpId="0"/>
      <p:bldP spid="1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Evaluating arithmetic expressions</a:t>
            </a:r>
          </a:p>
        </p:txBody>
      </p:sp>
    </p:spTree>
    <p:extLst>
      <p:ext uri="{BB962C8B-B14F-4D97-AF65-F5344CB8AC3E}">
        <p14:creationId xmlns:p14="http://schemas.microsoft.com/office/powerpoint/2010/main" val="15141906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Evaluating arithmetic expressions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Goal: write a program to evaluate an arithmetic expression? For example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( ( ( 16 / ( 8 − ( 2 + 2 ) ) ) × 3) − ( 2 + ( 1 – 1 ) ) )</a:t>
            </a:r>
          </a:p>
          <a:p>
            <a:endParaRPr lang="en-US" altLang="he-IL" sz="2000" dirty="0"/>
          </a:p>
          <a:p>
            <a:endParaRPr lang="en-US" altLang="he-IL" sz="2000" dirty="0"/>
          </a:p>
          <a:p>
            <a:r>
              <a:rPr lang="en-US" altLang="he-IL" sz="2000" dirty="0"/>
              <a:t>We need to evaluate the two subexpressions, and then apply the operator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operand1 = ( ( 16 / ( 8 − ( 2 + 2 ) ) ) × 3)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operand2 = ( 2 + ( 1 – 1 ) 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result = operand1 – operand2 </a:t>
            </a:r>
          </a:p>
          <a:p>
            <a:r>
              <a:rPr lang="en-US" altLang="he-IL" sz="2000" dirty="0"/>
              <a:t>But how do we parse the entire expression?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B46E264-6D14-4934-BA29-71F6302B25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2823" y="2948840"/>
            <a:ext cx="602999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Let’s say all operations have parentheses, including the outermost operation</a:t>
            </a:r>
          </a:p>
        </p:txBody>
      </p:sp>
    </p:spTree>
    <p:extLst>
      <p:ext uri="{BB962C8B-B14F-4D97-AF65-F5344CB8AC3E}">
        <p14:creationId xmlns:p14="http://schemas.microsoft.com/office/powerpoint/2010/main" val="1277361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Evaluating arithmetic expressions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Goal: write a program that evaluates an arithmetic expression.</a:t>
            </a:r>
          </a:p>
          <a:p>
            <a:r>
              <a:rPr lang="en-US" altLang="he-IL" sz="2000" dirty="0"/>
              <a:t>	 ( ( ( 16 / ( 8 − ( 2 + 2 ) ) ) × 3) − ( 2 + ( 1 – 1 ) ) )</a:t>
            </a:r>
          </a:p>
          <a:p>
            <a:r>
              <a:rPr lang="en-US" altLang="he-IL" sz="2000" dirty="0"/>
              <a:t>0.    If first token is a number, just return it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/>
              <a:t>Find operand1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/>
              <a:t>term1 = Evaluate(operand1)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/>
              <a:t>Find operand2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/>
              <a:t>term2 = Evaluate(operand2)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/>
              <a:t>Apply the operator on term1 and term2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CEA01C0-F42B-4F34-8881-FC1E8668D5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7827" y="5590414"/>
            <a:ext cx="4014787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Q1: How do we know where the first operand ends?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E4FDAD-0E9B-4C8B-9154-D0F84CA539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4877" y="5590414"/>
            <a:ext cx="35655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>
                <a:solidFill>
                  <a:srgbClr val="0000CC"/>
                </a:solidFill>
                <a:latin typeface="Arial" panose="020B0604020202020204" pitchFamily="34" charset="0"/>
              </a:rPr>
              <a:t>Q2: How do we evaluate the first operand?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6CA88A-3CC8-4093-B8EF-C5F402FC21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7827" y="6574664"/>
            <a:ext cx="40147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>
                <a:solidFill>
                  <a:srgbClr val="0000CC"/>
                </a:solidFill>
                <a:latin typeface="Arial" panose="020B0604020202020204" pitchFamily="34" charset="0"/>
              </a:rPr>
              <a:t>A1: count parentheses.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3FC02A8-00F9-4613-A2DE-B4A6720538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4877" y="6574664"/>
            <a:ext cx="33591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>
                <a:solidFill>
                  <a:srgbClr val="0000CC"/>
                </a:solidFill>
                <a:latin typeface="Arial" panose="020B0604020202020204" pitchFamily="34" charset="0"/>
              </a:rPr>
              <a:t>A2: recursion</a:t>
            </a:r>
          </a:p>
        </p:txBody>
      </p:sp>
    </p:spTree>
    <p:extLst>
      <p:ext uri="{BB962C8B-B14F-4D97-AF65-F5344CB8AC3E}">
        <p14:creationId xmlns:p14="http://schemas.microsoft.com/office/powerpoint/2010/main" val="112849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Practice question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latin typeface="Albany"/>
              </a:rPr>
              <a:t>Write a function that gets a sequence of opening and closing parentheses, and check if the sequence is legal.</a:t>
            </a:r>
          </a:p>
          <a:p>
            <a:r>
              <a:rPr lang="en-US" altLang="he-IL" sz="2000" u="sng" dirty="0">
                <a:latin typeface="Albany"/>
              </a:rPr>
              <a:t>Examples:</a:t>
            </a:r>
          </a:p>
          <a:p>
            <a:pPr lvl="1">
              <a:lnSpc>
                <a:spcPct val="100000"/>
              </a:lnSpc>
              <a:spcAft>
                <a:spcPts val="800"/>
              </a:spcAft>
              <a:defRPr/>
            </a:pPr>
            <a:r>
              <a:rPr lang="en-US" altLang="he-IL" sz="2000" b="1" dirty="0">
                <a:latin typeface="Albany"/>
              </a:rPr>
              <a:t>( )</a:t>
            </a:r>
            <a:r>
              <a:rPr lang="en-US" altLang="he-IL" sz="2000" dirty="0">
                <a:latin typeface="Albany"/>
              </a:rPr>
              <a:t> – LEGAL</a:t>
            </a:r>
          </a:p>
          <a:p>
            <a:pPr lvl="1">
              <a:lnSpc>
                <a:spcPct val="100000"/>
              </a:lnSpc>
              <a:spcAft>
                <a:spcPts val="800"/>
              </a:spcAft>
              <a:defRPr/>
            </a:pPr>
            <a:r>
              <a:rPr lang="en-US" altLang="he-IL" sz="2000" b="1" dirty="0">
                <a:latin typeface="Albany"/>
              </a:rPr>
              <a:t>( </a:t>
            </a:r>
            <a:r>
              <a:rPr lang="en-US" altLang="he-IL" sz="2000" b="1" dirty="0">
                <a:solidFill>
                  <a:srgbClr val="0070C0"/>
                </a:solidFill>
                <a:latin typeface="Albany"/>
              </a:rPr>
              <a:t>( )</a:t>
            </a:r>
            <a:r>
              <a:rPr lang="en-US" altLang="he-IL" sz="2000" b="1" dirty="0">
                <a:latin typeface="Albany"/>
              </a:rPr>
              <a:t> )</a:t>
            </a:r>
            <a:r>
              <a:rPr lang="en-US" altLang="he-IL" sz="2000" dirty="0">
                <a:latin typeface="Albany"/>
              </a:rPr>
              <a:t> - LEGAL</a:t>
            </a:r>
          </a:p>
          <a:p>
            <a:pPr lvl="1">
              <a:lnSpc>
                <a:spcPct val="100000"/>
              </a:lnSpc>
              <a:spcAft>
                <a:spcPts val="800"/>
              </a:spcAft>
              <a:defRPr/>
            </a:pPr>
            <a:r>
              <a:rPr lang="en-US" altLang="he-IL" sz="2000" b="1" dirty="0">
                <a:latin typeface="Albany"/>
              </a:rPr>
              <a:t>( </a:t>
            </a:r>
            <a:r>
              <a:rPr lang="en-US" altLang="he-IL" sz="2000" b="1" dirty="0">
                <a:solidFill>
                  <a:srgbClr val="0070C0"/>
                </a:solidFill>
                <a:latin typeface="Albany"/>
              </a:rPr>
              <a:t>( ) </a:t>
            </a:r>
            <a:r>
              <a:rPr lang="en-US" altLang="he-IL" sz="2000" b="1" dirty="0">
                <a:solidFill>
                  <a:srgbClr val="FF0000"/>
                </a:solidFill>
                <a:latin typeface="Albany"/>
              </a:rPr>
              <a:t>( </a:t>
            </a:r>
            <a:r>
              <a:rPr lang="en-US" altLang="he-IL" sz="2000" b="1" dirty="0">
                <a:solidFill>
                  <a:srgbClr val="00B050"/>
                </a:solidFill>
                <a:latin typeface="Albany"/>
              </a:rPr>
              <a:t>( )</a:t>
            </a:r>
            <a:r>
              <a:rPr lang="en-US" altLang="he-IL" sz="2000" b="1" dirty="0">
                <a:solidFill>
                  <a:srgbClr val="FF0000"/>
                </a:solidFill>
                <a:latin typeface="Albany"/>
              </a:rPr>
              <a:t> </a:t>
            </a:r>
            <a:r>
              <a:rPr lang="en-US" altLang="he-IL" sz="2000" b="1" dirty="0">
                <a:solidFill>
                  <a:schemeClr val="tx2"/>
                </a:solidFill>
                <a:latin typeface="Albany"/>
              </a:rPr>
              <a:t>( )</a:t>
            </a:r>
            <a:r>
              <a:rPr lang="en-US" altLang="he-IL" sz="2000" b="1" dirty="0">
                <a:solidFill>
                  <a:srgbClr val="FF0000"/>
                </a:solidFill>
                <a:latin typeface="Albany"/>
              </a:rPr>
              <a:t> )</a:t>
            </a:r>
            <a:r>
              <a:rPr lang="en-US" altLang="he-IL" sz="2000" b="1" dirty="0">
                <a:latin typeface="Albany"/>
              </a:rPr>
              <a:t> )</a:t>
            </a:r>
            <a:r>
              <a:rPr lang="en-US" altLang="he-IL" sz="2000" dirty="0">
                <a:latin typeface="Albany"/>
              </a:rPr>
              <a:t> - LEGAL</a:t>
            </a:r>
          </a:p>
          <a:p>
            <a:pPr lvl="1">
              <a:lnSpc>
                <a:spcPct val="100000"/>
              </a:lnSpc>
              <a:spcAft>
                <a:spcPts val="800"/>
              </a:spcAft>
              <a:defRPr/>
            </a:pPr>
            <a:r>
              <a:rPr lang="en-US" altLang="he-IL" sz="2000" b="1" dirty="0">
                <a:latin typeface="Albany"/>
              </a:rPr>
              <a:t>( </a:t>
            </a:r>
            <a:r>
              <a:rPr lang="en-US" altLang="he-IL" sz="2000" b="1" dirty="0">
                <a:solidFill>
                  <a:srgbClr val="0070C0"/>
                </a:solidFill>
                <a:latin typeface="Albany"/>
              </a:rPr>
              <a:t>( ) </a:t>
            </a:r>
            <a:r>
              <a:rPr lang="en-US" altLang="he-IL" sz="2000" b="1" dirty="0">
                <a:latin typeface="Albany"/>
              </a:rPr>
              <a:t>) </a:t>
            </a:r>
            <a:r>
              <a:rPr lang="en-US" altLang="he-IL" sz="2000" b="1" dirty="0">
                <a:solidFill>
                  <a:srgbClr val="FF0000"/>
                </a:solidFill>
                <a:latin typeface="Albany"/>
              </a:rPr>
              <a:t>)</a:t>
            </a:r>
            <a:r>
              <a:rPr lang="en-US" altLang="he-IL" sz="2000" b="1" dirty="0">
                <a:solidFill>
                  <a:srgbClr val="E21E97"/>
                </a:solidFill>
                <a:latin typeface="Albany"/>
              </a:rPr>
              <a:t> </a:t>
            </a:r>
            <a:r>
              <a:rPr lang="en-US" altLang="he-IL" sz="2000" b="1" dirty="0">
                <a:solidFill>
                  <a:srgbClr val="00B050"/>
                </a:solidFill>
                <a:latin typeface="Albany"/>
              </a:rPr>
              <a:t>( )</a:t>
            </a:r>
            <a:r>
              <a:rPr lang="en-US" altLang="he-IL" sz="2000" b="1" dirty="0">
                <a:solidFill>
                  <a:srgbClr val="FF0000"/>
                </a:solidFill>
                <a:latin typeface="Albany"/>
              </a:rPr>
              <a:t> </a:t>
            </a:r>
            <a:r>
              <a:rPr lang="en-US" altLang="he-IL" sz="2000" b="1" dirty="0">
                <a:solidFill>
                  <a:schemeClr val="tx2"/>
                </a:solidFill>
                <a:latin typeface="Albany"/>
              </a:rPr>
              <a:t>( )</a:t>
            </a:r>
            <a:r>
              <a:rPr lang="en-US" altLang="he-IL" sz="2000" b="1" dirty="0">
                <a:solidFill>
                  <a:srgbClr val="FF0000"/>
                </a:solidFill>
                <a:latin typeface="Albany"/>
              </a:rPr>
              <a:t> </a:t>
            </a:r>
            <a:r>
              <a:rPr lang="en-US" altLang="he-IL" sz="2000" dirty="0">
                <a:latin typeface="Albany"/>
              </a:rPr>
              <a:t>- ILLEGAL</a:t>
            </a:r>
          </a:p>
          <a:p>
            <a:pPr lvl="1">
              <a:lnSpc>
                <a:spcPct val="100000"/>
              </a:lnSpc>
              <a:spcAft>
                <a:spcPts val="800"/>
              </a:spcAft>
              <a:defRPr/>
            </a:pPr>
            <a:r>
              <a:rPr lang="en-US" altLang="he-IL" sz="2000" b="1" dirty="0">
                <a:latin typeface="Albany"/>
              </a:rPr>
              <a:t>( </a:t>
            </a:r>
            <a:r>
              <a:rPr lang="en-US" altLang="he-IL" sz="2000" b="1" dirty="0">
                <a:solidFill>
                  <a:srgbClr val="0070C0"/>
                </a:solidFill>
                <a:latin typeface="Albany"/>
              </a:rPr>
              <a:t>( ) </a:t>
            </a:r>
            <a:r>
              <a:rPr lang="en-US" altLang="he-IL" sz="2000" b="1" dirty="0">
                <a:latin typeface="Albany"/>
              </a:rPr>
              <a:t>)</a:t>
            </a:r>
            <a:r>
              <a:rPr lang="en-US" altLang="he-IL" sz="2000" b="1" dirty="0">
                <a:solidFill>
                  <a:srgbClr val="FF0000"/>
                </a:solidFill>
                <a:latin typeface="Albany"/>
              </a:rPr>
              <a:t> </a:t>
            </a:r>
            <a:r>
              <a:rPr lang="en-US" altLang="he-IL" sz="2000" b="1" dirty="0">
                <a:solidFill>
                  <a:srgbClr val="00B050"/>
                </a:solidFill>
                <a:latin typeface="Albany"/>
              </a:rPr>
              <a:t>( )</a:t>
            </a:r>
            <a:r>
              <a:rPr lang="en-US" altLang="he-IL" sz="2000" b="1" dirty="0">
                <a:solidFill>
                  <a:srgbClr val="FF0000"/>
                </a:solidFill>
                <a:latin typeface="Albany"/>
              </a:rPr>
              <a:t> </a:t>
            </a:r>
            <a:r>
              <a:rPr lang="en-US" altLang="he-IL" sz="2000" b="1" dirty="0">
                <a:solidFill>
                  <a:schemeClr val="tx2"/>
                </a:solidFill>
                <a:latin typeface="Albany"/>
              </a:rPr>
              <a:t>( )</a:t>
            </a:r>
            <a:r>
              <a:rPr lang="en-US" altLang="he-IL" sz="2000" b="1" dirty="0">
                <a:solidFill>
                  <a:srgbClr val="FF0000"/>
                </a:solidFill>
                <a:latin typeface="Albany"/>
              </a:rPr>
              <a:t> )</a:t>
            </a:r>
            <a:r>
              <a:rPr lang="en-US" altLang="he-IL" sz="2000" b="1" dirty="0">
                <a:latin typeface="Albany"/>
              </a:rPr>
              <a:t> </a:t>
            </a:r>
            <a:r>
              <a:rPr lang="en-US" altLang="he-IL" sz="2000" b="1" dirty="0">
                <a:solidFill>
                  <a:srgbClr val="E21E97"/>
                </a:solidFill>
                <a:latin typeface="Albany"/>
              </a:rPr>
              <a:t>)</a:t>
            </a:r>
            <a:r>
              <a:rPr lang="en-US" altLang="he-IL" sz="2000" dirty="0">
                <a:latin typeface="Albany"/>
              </a:rPr>
              <a:t> - ILLEGAL</a:t>
            </a:r>
          </a:p>
          <a:p>
            <a:endParaRPr lang="en-US" altLang="he-IL" sz="2000" dirty="0">
              <a:latin typeface="Albany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8D0A668-66E2-47DE-A8ED-630E5D686769}"/>
              </a:ext>
            </a:extLst>
          </p:cNvPr>
          <p:cNvCxnSpPr/>
          <p:nvPr/>
        </p:nvCxnSpPr>
        <p:spPr bwMode="auto">
          <a:xfrm flipH="1" flipV="1">
            <a:off x="2827422" y="5573925"/>
            <a:ext cx="770022" cy="1138274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00ECC3A-37C3-400C-BF4F-69CCBFF5FD6E}"/>
              </a:ext>
            </a:extLst>
          </p:cNvPr>
          <p:cNvCxnSpPr/>
          <p:nvPr/>
        </p:nvCxnSpPr>
        <p:spPr bwMode="auto">
          <a:xfrm flipV="1">
            <a:off x="2009275" y="5573925"/>
            <a:ext cx="625642" cy="1138274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0500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Find operand 1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/>
              <a:t>Algorithm</a:t>
            </a:r>
            <a:r>
              <a:rPr lang="en-US" altLang="he-IL" sz="2000" dirty="0"/>
              <a:t>:</a:t>
            </a:r>
          </a:p>
          <a:p>
            <a:pPr marL="457200" indent="-457200">
              <a:buAutoNum type="arabicPeriod"/>
            </a:pPr>
            <a:r>
              <a:rPr lang="en-US" altLang="he-IL" sz="2000" dirty="0">
                <a:latin typeface="Albany"/>
              </a:rPr>
              <a:t>Skip the outermost opening parenthesis of the entire expression</a:t>
            </a:r>
          </a:p>
          <a:p>
            <a:pPr marL="457200" indent="-457200">
              <a:buAutoNum type="arabicPeriod"/>
            </a:pPr>
            <a:r>
              <a:rPr lang="en-US" altLang="he-IL" sz="2000" dirty="0">
                <a:latin typeface="Albany"/>
              </a:rPr>
              <a:t>Count tokens that are either ‘(‘ or ‘)’</a:t>
            </a:r>
          </a:p>
          <a:p>
            <a:pPr>
              <a:spcAft>
                <a:spcPts val="800"/>
              </a:spcAft>
            </a:pPr>
            <a:r>
              <a:rPr lang="en-US" altLang="he-IL" sz="2000" dirty="0">
                <a:latin typeface="Albany"/>
              </a:rPr>
              <a:t>	if token == ‘(‘	count++</a:t>
            </a:r>
          </a:p>
          <a:p>
            <a:pPr>
              <a:spcAft>
                <a:spcPts val="800"/>
              </a:spcAft>
            </a:pPr>
            <a:r>
              <a:rPr lang="en-US" altLang="he-IL" sz="2000" dirty="0">
                <a:latin typeface="Albany"/>
              </a:rPr>
              <a:t>	f token == ‘)‘	count—</a:t>
            </a:r>
          </a:p>
          <a:p>
            <a:pPr marL="457200" indent="-457200">
              <a:buFont typeface="+mj-lt"/>
              <a:buAutoNum type="arabicPeriod" startAt="3"/>
            </a:pPr>
            <a:r>
              <a:rPr lang="en-US" altLang="he-IL" sz="2000" dirty="0">
                <a:latin typeface="Albany"/>
              </a:rPr>
              <a:t>If at any step count &lt; 0, throw an exception</a:t>
            </a:r>
          </a:p>
          <a:p>
            <a:pPr marL="457200" indent="-457200">
              <a:buFont typeface="+mj-lt"/>
              <a:buAutoNum type="arabicPeriod" startAt="3"/>
            </a:pPr>
            <a:r>
              <a:rPr lang="en-US" altLang="he-IL" sz="2000" dirty="0">
                <a:latin typeface="Albany"/>
              </a:rPr>
              <a:t>The first operand ends when count == 0</a:t>
            </a:r>
            <a:br>
              <a:rPr lang="en-US" altLang="he-IL" sz="2000" dirty="0">
                <a:latin typeface="Albany"/>
              </a:rPr>
            </a:br>
            <a:endParaRPr lang="en-US" altLang="he-IL" sz="2000" dirty="0">
              <a:latin typeface="Albany"/>
            </a:endParaRPr>
          </a:p>
          <a:p>
            <a:r>
              <a:rPr lang="en-US" altLang="he-IL" sz="2000" u="sng" dirty="0"/>
              <a:t>Example</a:t>
            </a:r>
            <a:r>
              <a:rPr lang="en-US" altLang="he-IL" sz="2000" dirty="0"/>
              <a:t>:	 ( ( (5 + 11) / ( ( 5 + 3 ) - 4 ) ) − ( 2 + ( 1 – 1 ) ) )</a:t>
            </a:r>
          </a:p>
          <a:p>
            <a:r>
              <a:rPr lang="en-US" altLang="he-IL" sz="2000" dirty="0"/>
              <a:t>                          </a:t>
            </a:r>
          </a:p>
          <a:p>
            <a:pPr marL="457200" indent="-457200">
              <a:buFont typeface="+mj-lt"/>
              <a:buAutoNum type="arabicPeriod" startAt="3"/>
            </a:pPr>
            <a:endParaRPr lang="en-US" altLang="he-IL" sz="2000" dirty="0">
              <a:latin typeface="Albany"/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FAF44BE-3B47-4E67-B03A-C7827AB0333C}"/>
              </a:ext>
            </a:extLst>
          </p:cNvPr>
          <p:cNvCxnSpPr>
            <a:cxnSpLocks/>
          </p:cNvCxnSpPr>
          <p:nvPr/>
        </p:nvCxnSpPr>
        <p:spPr bwMode="auto">
          <a:xfrm flipV="1">
            <a:off x="1978629" y="5815491"/>
            <a:ext cx="608162" cy="521732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18FC02A2-0C2F-411C-9DF5-1C6D53B11DAE}"/>
              </a:ext>
            </a:extLst>
          </p:cNvPr>
          <p:cNvSpPr txBox="1"/>
          <p:nvPr/>
        </p:nvSpPr>
        <p:spPr>
          <a:xfrm>
            <a:off x="261397" y="6342866"/>
            <a:ext cx="2205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Skip the outermost ‘(‘</a:t>
            </a:r>
            <a:endParaRPr lang="en-CA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F1BC9D3-2147-4584-9B8D-C9AF8314EA68}"/>
              </a:ext>
            </a:extLst>
          </p:cNvPr>
          <p:cNvSpPr txBox="1"/>
          <p:nvPr/>
        </p:nvSpPr>
        <p:spPr>
          <a:xfrm>
            <a:off x="2839477" y="6769099"/>
            <a:ext cx="2760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 1     2     1   2  3   2        1  0 </a:t>
            </a:r>
            <a:endParaRPr lang="en-CA" dirty="0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22E13A84-90AC-4CBA-890B-A10151C2B248}"/>
              </a:ext>
            </a:extLst>
          </p:cNvPr>
          <p:cNvGrpSpPr/>
          <p:nvPr/>
        </p:nvGrpSpPr>
        <p:grpSpPr>
          <a:xfrm>
            <a:off x="2839455" y="5815492"/>
            <a:ext cx="2799380" cy="812603"/>
            <a:chOff x="2839455" y="5815492"/>
            <a:chExt cx="2799380" cy="812603"/>
          </a:xfrm>
        </p:grpSpPr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2299EB48-5973-4393-9116-B750F75CC1C4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2839455" y="5815492"/>
              <a:ext cx="205594" cy="812602"/>
            </a:xfrm>
            <a:prstGeom prst="straightConnector1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6B6B6E41-9E35-43ED-88CC-F9BDA1C7875F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3048057" y="5815492"/>
              <a:ext cx="295945" cy="812602"/>
            </a:xfrm>
            <a:prstGeom prst="straightConnector1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6B86827D-7F30-4356-87F9-9263EE57290B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3780130" y="5842281"/>
              <a:ext cx="47812" cy="785814"/>
            </a:xfrm>
            <a:prstGeom prst="straightConnector1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39AC8959-097D-4B83-BD5E-35C1FEA38159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4057072" y="5846420"/>
              <a:ext cx="90657" cy="781674"/>
            </a:xfrm>
            <a:prstGeom prst="straightConnector1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800AC1D2-C481-4375-9C5C-BC85B7F4856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652320" y="5846421"/>
              <a:ext cx="297678" cy="781673"/>
            </a:xfrm>
            <a:prstGeom prst="straightConnector1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5672527E-6BEC-433A-A3C9-68C9068C4D74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4286200" y="5846420"/>
              <a:ext cx="89178" cy="781674"/>
            </a:xfrm>
            <a:prstGeom prst="straightConnector1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7931F2C1-4EFE-4FE7-9D47-E70642E62D87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192318" y="5846421"/>
              <a:ext cx="297678" cy="781673"/>
            </a:xfrm>
            <a:prstGeom prst="straightConnector1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3BAE50DF-08FA-4F56-9B5B-A5F3ACAAC217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341157" y="5842281"/>
              <a:ext cx="297678" cy="781673"/>
            </a:xfrm>
            <a:prstGeom prst="straightConnector1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89099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Evaluating arithmetic expressions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altLang="he-IL" sz="2000" dirty="0"/>
              <a:t>Find operand1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/>
              <a:t>term1 = Evaluate(operand1)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/>
              <a:t>Find operand2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/>
              <a:t>term2 = Evaluate(operand2)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/>
              <a:t>Apply the operator on term1 and term2</a:t>
            </a:r>
          </a:p>
        </p:txBody>
      </p:sp>
    </p:spTree>
    <p:extLst>
      <p:ext uri="{BB962C8B-B14F-4D97-AF65-F5344CB8AC3E}">
        <p14:creationId xmlns:p14="http://schemas.microsoft.com/office/powerpoint/2010/main" val="3526474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Evaluating arithmetic expressions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What is the running time of the algorithm in the worst case?</a:t>
            </a:r>
          </a:p>
          <a:p>
            <a:endParaRPr lang="en-US" altLang="he-IL" sz="2000" dirty="0"/>
          </a:p>
          <a:p>
            <a:r>
              <a:rPr lang="en-US" altLang="he-IL" sz="2000" dirty="0"/>
              <a:t>Q: What is the running time for the expressions below?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(1 + ( 1 + (1 + ( … (1 + 1 )…))))  // n summands</a:t>
            </a:r>
          </a:p>
          <a:p>
            <a:endParaRPr lang="en-US" altLang="he-IL" sz="2000" dirty="0"/>
          </a:p>
          <a:p>
            <a:r>
              <a:rPr lang="en-US" altLang="he-IL" sz="2000" dirty="0"/>
              <a:t>A: Finding first term takes O(1) + recursions: O(1) + T(n-1)</a:t>
            </a:r>
          </a:p>
          <a:p>
            <a:r>
              <a:rPr lang="en-US" altLang="he-IL" sz="2000" dirty="0"/>
              <a:t>The total running time is T(n) = T(n-1) + O(1)</a:t>
            </a:r>
          </a:p>
          <a:p>
            <a:r>
              <a:rPr lang="en-US" altLang="he-IL" sz="2000" dirty="0"/>
              <a:t>==&gt; T(n) = O(n)</a:t>
            </a:r>
          </a:p>
        </p:txBody>
      </p:sp>
    </p:spTree>
    <p:extLst>
      <p:ext uri="{BB962C8B-B14F-4D97-AF65-F5344CB8AC3E}">
        <p14:creationId xmlns:p14="http://schemas.microsoft.com/office/powerpoint/2010/main" val="2789370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Evaluating arithmetic expressions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What is the running time of the algorithm in the worst case?</a:t>
            </a:r>
          </a:p>
          <a:p>
            <a:endParaRPr lang="en-US" altLang="he-IL" sz="2000" dirty="0"/>
          </a:p>
          <a:p>
            <a:r>
              <a:rPr lang="en-US" altLang="he-IL" sz="2000" dirty="0"/>
              <a:t>Q: What is the running time for the expressions below?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((( … (1 + 1) … + 1) + 1) + 1 ) // n summands</a:t>
            </a:r>
          </a:p>
          <a:p>
            <a:r>
              <a:rPr lang="en-US" altLang="he-IL" sz="2000" dirty="0"/>
              <a:t>A: Finding the first term takes C*(n-1) + recursions: T(n-1) + O(1)</a:t>
            </a:r>
          </a:p>
          <a:p>
            <a:r>
              <a:rPr lang="en-US" altLang="he-IL" sz="2000" dirty="0"/>
              <a:t>The total running time is T(n) = T(n-1) + C*n</a:t>
            </a:r>
          </a:p>
          <a:p>
            <a:r>
              <a:rPr lang="en-US" altLang="he-IL" sz="2000" dirty="0"/>
              <a:t>So this is T(n) = C*(n-1) + C(n-2) … = O(n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)</a:t>
            </a:r>
          </a:p>
          <a:p>
            <a:endParaRPr lang="en-US" altLang="he-IL" sz="2000" dirty="0"/>
          </a:p>
          <a:p>
            <a:r>
              <a:rPr lang="en-US" altLang="he-IL" sz="2000" dirty="0"/>
              <a:t>Can you suggest a more efficient algorithm?</a:t>
            </a:r>
          </a:p>
          <a:p>
            <a:r>
              <a:rPr lang="en-US" altLang="he-IL" sz="2000" dirty="0"/>
              <a:t>Ideally, we would like a linear running time for all expressions.</a:t>
            </a:r>
          </a:p>
          <a:p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1784325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5900</TotalTime>
  <Words>1324</Words>
  <Application>Microsoft Office PowerPoint</Application>
  <PresentationFormat>Custom</PresentationFormat>
  <Paragraphs>192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Albany</vt:lpstr>
      <vt:lpstr>Arial</vt:lpstr>
      <vt:lpstr>Calibri</vt:lpstr>
      <vt:lpstr>Times New Roman</vt:lpstr>
      <vt:lpstr>water</vt:lpstr>
      <vt:lpstr>lyt blackandwhite</vt:lpstr>
      <vt:lpstr>PowerPoint Presentation</vt:lpstr>
      <vt:lpstr>PowerPoint Presentation</vt:lpstr>
      <vt:lpstr>Evaluating arithmetic expressions</vt:lpstr>
      <vt:lpstr>Evaluating arithmetic expressions</vt:lpstr>
      <vt:lpstr>Practice question</vt:lpstr>
      <vt:lpstr>Find operand 1</vt:lpstr>
      <vt:lpstr>Evaluating arithmetic expressions</vt:lpstr>
      <vt:lpstr>Evaluating arithmetic expressions</vt:lpstr>
      <vt:lpstr>Evaluating arithmetic expressions</vt:lpstr>
      <vt:lpstr>PowerPoint Presentation</vt:lpstr>
      <vt:lpstr>Prefix notation (aka Polish notation)</vt:lpstr>
      <vt:lpstr>Postfix notation (aka Reverse Polish notation)</vt:lpstr>
      <vt:lpstr>Evaluating prefix notation</vt:lpstr>
      <vt:lpstr>Find operand 1 in prefix notation</vt:lpstr>
      <vt:lpstr>Evaluating prefix notation</vt:lpstr>
      <vt:lpstr>Evaluating prefix notation</vt:lpstr>
      <vt:lpstr>Evaluating prefix notation</vt:lpstr>
      <vt:lpstr>Evaluating prefix notation</vt:lpstr>
      <vt:lpstr>Evaluating postfix notation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2214</cp:revision>
  <dcterms:created xsi:type="dcterms:W3CDTF">2017-07-19T12:15:02Z</dcterms:created>
  <dcterms:modified xsi:type="dcterms:W3CDTF">2021-02-24T04:58:16Z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