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handoutMasterIdLst>
    <p:handoutMasterId r:id="rId24"/>
  </p:handoutMasterIdLst>
  <p:sldIdLst>
    <p:sldId id="256" r:id="rId3"/>
    <p:sldId id="665" r:id="rId4"/>
    <p:sldId id="664" r:id="rId5"/>
    <p:sldId id="657" r:id="rId6"/>
    <p:sldId id="643" r:id="rId7"/>
    <p:sldId id="642" r:id="rId8"/>
    <p:sldId id="644" r:id="rId9"/>
    <p:sldId id="650" r:id="rId10"/>
    <p:sldId id="651" r:id="rId11"/>
    <p:sldId id="652" r:id="rId12"/>
    <p:sldId id="653" r:id="rId13"/>
    <p:sldId id="654" r:id="rId14"/>
    <p:sldId id="604" r:id="rId15"/>
    <p:sldId id="658" r:id="rId16"/>
    <p:sldId id="659" r:id="rId17"/>
    <p:sldId id="661" r:id="rId18"/>
    <p:sldId id="641" r:id="rId19"/>
    <p:sldId id="640" r:id="rId20"/>
    <p:sldId id="663" r:id="rId21"/>
    <p:sldId id="334" r:id="rId22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1E97"/>
    <a:srgbClr val="3AE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1" autoAdjust="0"/>
    <p:restoredTop sz="94660"/>
  </p:normalViewPr>
  <p:slideViewPr>
    <p:cSldViewPr snapToGrid="0">
      <p:cViewPr varScale="1">
        <p:scale>
          <a:sx n="57" d="100"/>
          <a:sy n="57" d="100"/>
        </p:scale>
        <p:origin x="49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0083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5743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8523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5559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7478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9384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8964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5736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3159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02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9529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4908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5091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263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33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2174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507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09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February 24, </a:t>
            </a: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postfix notation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algn="l"/>
            <a:r>
              <a:rPr lang="en-US" altLang="he-IL" sz="2000" u="sng" dirty="0">
                <a:latin typeface="Albany"/>
              </a:rPr>
              <a:t>Algorithm</a:t>
            </a:r>
            <a:r>
              <a:rPr lang="en-US" altLang="he-IL" sz="2000" dirty="0">
                <a:latin typeface="Albany"/>
              </a:rPr>
              <a:t>: 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>
                <a:latin typeface="Albany"/>
              </a:rPr>
              <a:t>Read left to right.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>
                <a:latin typeface="Albany"/>
              </a:rPr>
              <a:t>Push numbers onto the stack.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>
                <a:latin typeface="Albany"/>
              </a:rPr>
              <a:t>When reaching an operator:</a:t>
            </a:r>
          </a:p>
          <a:p>
            <a:pPr marL="1143000" lvl="1" indent="-457200">
              <a:buFont typeface="+mj-lt"/>
              <a:buAutoNum type="alphaLcParenR"/>
            </a:pPr>
            <a:r>
              <a:rPr lang="en-US" altLang="he-IL" sz="2000" dirty="0">
                <a:latin typeface="Albany"/>
              </a:rPr>
              <a:t>remove the top two terms from the stack</a:t>
            </a:r>
          </a:p>
          <a:p>
            <a:pPr marL="1143000" lvl="1" indent="-457200">
              <a:buFont typeface="+mj-lt"/>
              <a:buAutoNum type="alphaLcParenR"/>
            </a:pPr>
            <a:r>
              <a:rPr lang="en-US" altLang="he-IL" sz="2000" dirty="0">
                <a:latin typeface="Albany"/>
              </a:rPr>
              <a:t>apply the operator on them, and push the result onto the stack</a:t>
            </a:r>
            <a:br>
              <a:rPr lang="en-US" altLang="he-IL" sz="2000" dirty="0">
                <a:latin typeface="Albany"/>
              </a:rPr>
            </a:br>
            <a:endParaRPr lang="en-US" altLang="he-IL" sz="2000" dirty="0">
              <a:latin typeface="Albany"/>
            </a:endParaRPr>
          </a:p>
          <a:p>
            <a:pPr algn="l"/>
            <a:r>
              <a:rPr lang="en-US" altLang="he-IL" sz="2000" u="sng" dirty="0">
                <a:latin typeface="Albany"/>
              </a:rPr>
              <a:t>Example</a:t>
            </a:r>
            <a:r>
              <a:rPr lang="en-US" altLang="he-IL" sz="2000" dirty="0">
                <a:latin typeface="Albany"/>
              </a:rPr>
              <a:t>:  8 4 / 13 +	// represents ( ( 8 / 4 ) + 13 )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E9A6A87-4C97-4DC1-AD08-D4EA6AC5A6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550984"/>
              </p:ext>
            </p:extLst>
          </p:nvPr>
        </p:nvGraphicFramePr>
        <p:xfrm>
          <a:off x="3124787" y="5671373"/>
          <a:ext cx="1057275" cy="137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8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0B9F6D7-2CCD-4D04-B706-A46F55E8EA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398807"/>
              </p:ext>
            </p:extLst>
          </p:nvPr>
        </p:nvGraphicFramePr>
        <p:xfrm>
          <a:off x="4631324" y="5673282"/>
          <a:ext cx="1057275" cy="137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E9F9311-2468-4ED2-89A9-89B6C7FDA0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1587" y="5244889"/>
            <a:ext cx="8475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84C215-344D-4088-BB79-A32787BC93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7874" y="5197264"/>
            <a:ext cx="400050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/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3EC4BD8D-E11E-4A90-AE13-4BD5D37BF7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979878"/>
              </p:ext>
            </p:extLst>
          </p:nvPr>
        </p:nvGraphicFramePr>
        <p:xfrm>
          <a:off x="1661111" y="5671373"/>
          <a:ext cx="1057275" cy="137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8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700AEB0E-5283-4231-9A90-9BC9D8F91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7910" y="5244889"/>
            <a:ext cx="11191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8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3161E261-C3D0-4636-B9ED-6716357AE8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977222"/>
              </p:ext>
            </p:extLst>
          </p:nvPr>
        </p:nvGraphicFramePr>
        <p:xfrm>
          <a:off x="6003998" y="5671373"/>
          <a:ext cx="1057275" cy="137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13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30AC85DD-DAB6-4BE6-86FD-6B0C9DA2B2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62491" y="5195355"/>
            <a:ext cx="70652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13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2536130B-17AB-44DB-92F4-533DAAC1B7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164250"/>
              </p:ext>
            </p:extLst>
          </p:nvPr>
        </p:nvGraphicFramePr>
        <p:xfrm>
          <a:off x="7367743" y="5654448"/>
          <a:ext cx="1057275" cy="137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301BD03C-9BE4-4139-8D2D-8B315A52F0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4293" y="5178430"/>
            <a:ext cx="4000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+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A32980-50B9-4F33-B1B6-5A7780A92F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7866" y="6065838"/>
            <a:ext cx="1364176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Return 15</a:t>
            </a:r>
          </a:p>
        </p:txBody>
      </p:sp>
    </p:spTree>
    <p:extLst>
      <p:ext uri="{BB962C8B-B14F-4D97-AF65-F5344CB8AC3E}">
        <p14:creationId xmlns:p14="http://schemas.microsoft.com/office/powerpoint/2010/main" val="2373054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  <p:bldP spid="14" grpId="0"/>
      <p:bldP spid="16" grpId="0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infix in linear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</a:pPr>
            <a:r>
              <a:rPr lang="en-US" altLang="he-IL" sz="2000" u="sng" dirty="0"/>
              <a:t>Algorithm</a:t>
            </a:r>
            <a:r>
              <a:rPr lang="en-US" altLang="he-IL" sz="2000" dirty="0"/>
              <a:t>:</a:t>
            </a:r>
          </a:p>
          <a:p>
            <a:pPr>
              <a:spcAft>
                <a:spcPts val="800"/>
              </a:spcAft>
            </a:pPr>
            <a:r>
              <a:rPr lang="en-US" altLang="he-IL" sz="2000" dirty="0"/>
              <a:t>1. If we see ‘(‘, push it to the stack</a:t>
            </a:r>
          </a:p>
          <a:p>
            <a:pPr>
              <a:spcAft>
                <a:spcPts val="800"/>
              </a:spcAft>
            </a:pPr>
            <a:r>
              <a:rPr lang="en-US" altLang="he-IL" sz="2000" dirty="0"/>
              <a:t>2. If we see an operator or a number, push it to the stack</a:t>
            </a:r>
          </a:p>
          <a:p>
            <a:pPr>
              <a:spcAft>
                <a:spcPts val="800"/>
              </a:spcAft>
            </a:pPr>
            <a:r>
              <a:rPr lang="en-US" altLang="he-IL" sz="2000" dirty="0"/>
              <a:t>3. If we see ‘)’</a:t>
            </a:r>
          </a:p>
          <a:p>
            <a:pPr>
              <a:spcAft>
                <a:spcPts val="800"/>
              </a:spcAft>
            </a:pPr>
            <a:r>
              <a:rPr lang="en-US" altLang="he-IL" sz="2000" dirty="0"/>
              <a:t>	3.1 remove the last four items from the stack</a:t>
            </a:r>
          </a:p>
          <a:p>
            <a:pPr>
              <a:spcAft>
                <a:spcPts val="800"/>
              </a:spcAft>
            </a:pPr>
            <a:r>
              <a:rPr lang="en-US" altLang="he-IL" sz="2000" dirty="0"/>
              <a:t>	3.2 evaluate, </a:t>
            </a:r>
            <a:r>
              <a:rPr lang="en-US" altLang="he-IL" sz="2000" dirty="0">
                <a:latin typeface="Albany"/>
              </a:rPr>
              <a:t>and push the result onto the stack</a:t>
            </a:r>
            <a:br>
              <a:rPr lang="en-US" altLang="he-IL" sz="2000" dirty="0">
                <a:latin typeface="Albany"/>
              </a:rPr>
            </a:br>
            <a:endParaRPr lang="en-US" altLang="he-IL" sz="2000" dirty="0"/>
          </a:p>
          <a:p>
            <a:pPr>
              <a:spcAft>
                <a:spcPts val="800"/>
              </a:spcAft>
            </a:pPr>
            <a:r>
              <a:rPr lang="en-US" altLang="he-IL" sz="2000" u="sng" dirty="0"/>
              <a:t>Example</a:t>
            </a:r>
            <a:r>
              <a:rPr lang="en-US" altLang="he-IL" sz="2000" dirty="0"/>
              <a:t>: ( 15 / 5 )</a:t>
            </a: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BF0179AD-6136-4D77-9439-011F7A00CA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886445"/>
              </p:ext>
            </p:extLst>
          </p:nvPr>
        </p:nvGraphicFramePr>
        <p:xfrm>
          <a:off x="922677" y="5509558"/>
          <a:ext cx="1057275" cy="1828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29497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7AD23CED-8D52-4A54-AD62-5DD51D55C7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1342" y="5969193"/>
            <a:ext cx="1384299" cy="3785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Return 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298F70-25ED-45E0-A6EC-158236A2D6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4492" y="5121469"/>
            <a:ext cx="400050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/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0FE1CB-DBE8-48E7-A5E4-F46AC4E10A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2342" y="5119560"/>
            <a:ext cx="697518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(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C200C94-91BD-44AC-BAA6-0C3E564788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1935" y="5130993"/>
            <a:ext cx="697518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15</a:t>
            </a: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7BFEE032-C4BD-486D-B98C-622F7D8AA5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7676531"/>
              </p:ext>
            </p:extLst>
          </p:nvPr>
        </p:nvGraphicFramePr>
        <p:xfrm>
          <a:off x="2409667" y="5511993"/>
          <a:ext cx="1057275" cy="1828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29497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599B1D4E-357C-45B3-82D8-A02932BE8D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8407139"/>
              </p:ext>
            </p:extLst>
          </p:nvPr>
        </p:nvGraphicFramePr>
        <p:xfrm>
          <a:off x="3979238" y="5509558"/>
          <a:ext cx="916950" cy="1828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916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2949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/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1D653532-7CD9-4496-BF0A-54ABA2CB2E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0747" y="5130993"/>
            <a:ext cx="604941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5</a:t>
            </a:r>
          </a:p>
        </p:txBody>
      </p:sp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D44A4978-84E6-49A5-9265-A3AEB8A5CF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730454"/>
              </p:ext>
            </p:extLst>
          </p:nvPr>
        </p:nvGraphicFramePr>
        <p:xfrm>
          <a:off x="5466228" y="5511993"/>
          <a:ext cx="916950" cy="1828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916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2949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/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273751A5-710E-4D80-989B-15B796390C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1711" y="5130993"/>
            <a:ext cx="604941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)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315BA226-D7FC-42D3-AB21-9F1F8CC31D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0195462"/>
              </p:ext>
            </p:extLst>
          </p:nvPr>
        </p:nvGraphicFramePr>
        <p:xfrm>
          <a:off x="6817192" y="5511993"/>
          <a:ext cx="916950" cy="1828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916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2949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2854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/>
      <p:bldP spid="22" grpId="0"/>
      <p:bldP spid="25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infix in linear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</a:pPr>
            <a:r>
              <a:rPr lang="en-US" altLang="he-IL" sz="2000" u="sng" dirty="0"/>
              <a:t>Example</a:t>
            </a:r>
            <a:r>
              <a:rPr lang="en-US" altLang="he-IL" sz="2000" dirty="0"/>
              <a:t>: ( 15 / ( 7 – 2 ) )</a:t>
            </a:r>
          </a:p>
        </p:txBody>
      </p:sp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9DBB3AEC-74BF-437C-A6B6-BCB8195729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130344"/>
              </p:ext>
            </p:extLst>
          </p:nvPr>
        </p:nvGraphicFramePr>
        <p:xfrm>
          <a:off x="1077913" y="4008437"/>
          <a:ext cx="1057275" cy="3200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410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/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A6AAA2E3-4F67-4ACD-BF66-A9B4495055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6772" y="6294437"/>
            <a:ext cx="1273174" cy="3785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Return 3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D8C478E-8C1E-40BD-8D38-A3850435A6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6968" y="3071924"/>
            <a:ext cx="12620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 ( 15  /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7298492-B880-4071-BD2D-B24F08FFA0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9862" y="3048847"/>
            <a:ext cx="400050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(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58BBEBB-2C60-4721-9BE0-EA91C0A1BB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574" y="3034560"/>
            <a:ext cx="963613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7 -  2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93BE2B8-AD07-42E1-9412-DAA594F762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3493" y="3034559"/>
            <a:ext cx="517525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235A92-1385-4DAD-A12C-BE7DD6805E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0137" y="3071924"/>
            <a:ext cx="517525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)</a:t>
            </a:r>
          </a:p>
        </p:txBody>
      </p:sp>
      <p:graphicFrame>
        <p:nvGraphicFramePr>
          <p:cNvPr id="44" name="Table 43">
            <a:extLst>
              <a:ext uri="{FF2B5EF4-FFF2-40B4-BE49-F238E27FC236}">
                <a16:creationId xmlns:a16="http://schemas.microsoft.com/office/drawing/2014/main" id="{CDD16BB4-6A81-4210-BB03-5DC74C2EE1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842045"/>
              </p:ext>
            </p:extLst>
          </p:nvPr>
        </p:nvGraphicFramePr>
        <p:xfrm>
          <a:off x="2381249" y="4008437"/>
          <a:ext cx="1057275" cy="3200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410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/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45" name="Table 44">
            <a:extLst>
              <a:ext uri="{FF2B5EF4-FFF2-40B4-BE49-F238E27FC236}">
                <a16:creationId xmlns:a16="http://schemas.microsoft.com/office/drawing/2014/main" id="{A12563C7-E91C-4D10-867A-BDBCCF989A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562920"/>
              </p:ext>
            </p:extLst>
          </p:nvPr>
        </p:nvGraphicFramePr>
        <p:xfrm>
          <a:off x="3617913" y="4008240"/>
          <a:ext cx="1057275" cy="3200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410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/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id="{6EFC5CF8-C74B-40BF-891E-0887ED64CB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397152"/>
              </p:ext>
            </p:extLst>
          </p:nvPr>
        </p:nvGraphicFramePr>
        <p:xfrm>
          <a:off x="4959351" y="4008240"/>
          <a:ext cx="1057275" cy="3200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410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/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F520699A-604E-461B-81C0-38796B4AC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3458359"/>
              </p:ext>
            </p:extLst>
          </p:nvPr>
        </p:nvGraphicFramePr>
        <p:xfrm>
          <a:off x="6196655" y="4008240"/>
          <a:ext cx="1057275" cy="3200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410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20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40" grpId="0"/>
      <p:bldP spid="41" grpId="0"/>
      <p:bldP spid="42" grpId="0"/>
      <p:bldP spid="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Using trees to represent arithmetic expressions</a:t>
            </a:r>
          </a:p>
        </p:txBody>
      </p:sp>
    </p:spTree>
    <p:extLst>
      <p:ext uri="{BB962C8B-B14F-4D97-AF65-F5344CB8AC3E}">
        <p14:creationId xmlns:p14="http://schemas.microsoft.com/office/powerpoint/2010/main" val="16618818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Using binary trees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All inner nodes are operators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All leaves are numbers</a:t>
            </a:r>
          </a:p>
          <a:p>
            <a:r>
              <a:rPr lang="en-US" altLang="he-IL" sz="2000" dirty="0"/>
              <a:t>( ( 10 / 2 ) * ( 6 + 3 ) )</a:t>
            </a:r>
          </a:p>
          <a:p>
            <a:endParaRPr lang="en-US" altLang="he-IL" sz="2000" dirty="0"/>
          </a:p>
          <a:p>
            <a:r>
              <a:rPr lang="en-US" altLang="he-IL" sz="2000" dirty="0"/>
              <a:t>How to evaluate an expression represented by a binary tree?</a:t>
            </a:r>
          </a:p>
          <a:p>
            <a:r>
              <a:rPr lang="en-US" altLang="he-IL" sz="2000" u="sng" dirty="0"/>
              <a:t>Algorithm</a:t>
            </a:r>
            <a:r>
              <a:rPr lang="en-US" altLang="he-IL" sz="2000" dirty="0"/>
              <a:t>: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Evaluate left subtree using recursion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Evaluate right subtree using recursion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Apply the operator in the root</a:t>
            </a:r>
          </a:p>
          <a:p>
            <a:pPr marL="457200" indent="-457200">
              <a:buAutoNum type="arabicPeriod"/>
            </a:pPr>
            <a:endParaRPr lang="en-US" altLang="he-IL" sz="2000" dirty="0"/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8264C46A-A4DA-4D54-A4AD-F1979E5CD6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145" y="1502940"/>
            <a:ext cx="3326650" cy="2166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D9029CB-22A2-4C17-9797-090BA08187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3283" y="4979821"/>
            <a:ext cx="3644073" cy="80737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000" dirty="0"/>
              <a:t>What is the stopping condition of the recursion?</a:t>
            </a:r>
          </a:p>
        </p:txBody>
      </p:sp>
    </p:spTree>
    <p:extLst>
      <p:ext uri="{BB962C8B-B14F-4D97-AF65-F5344CB8AC3E}">
        <p14:creationId xmlns:p14="http://schemas.microsoft.com/office/powerpoint/2010/main" val="210080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Using binary trees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Practice problems: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Write an algorithm that gets a binary tree representing an arithmetic expression and returns: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he-IL" sz="2000" dirty="0"/>
              <a:t>the expression in prefix notation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he-IL" sz="2000" dirty="0"/>
              <a:t>the expression in postfix notation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he-IL" sz="2000" dirty="0"/>
              <a:t>the expression in infix notation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n-US" altLang="he-IL" sz="2000" dirty="0"/>
              <a:t>Write an algorithm the converts prefix notation to postfix</a:t>
            </a:r>
          </a:p>
          <a:p>
            <a:pPr marL="457200" indent="-457200">
              <a:buFontTx/>
              <a:buAutoNum type="arabicPeriod" startAt="2"/>
            </a:pPr>
            <a:r>
              <a:rPr lang="en-US" altLang="he-IL" sz="2000" dirty="0"/>
              <a:t>Write an algorithm the converts infix notation to prefix</a:t>
            </a:r>
          </a:p>
          <a:p>
            <a:pPr marL="457200" indent="-457200">
              <a:buFontTx/>
              <a:buAutoNum type="arabicPeriod" startAt="2"/>
            </a:pPr>
            <a:r>
              <a:rPr lang="en-US" altLang="he-IL" sz="2000" dirty="0"/>
              <a:t>Write an algorithm the converts prefix notation to infix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5EE931-1E64-421E-AE85-0E029E68AF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7069" y="3386450"/>
            <a:ext cx="4173558" cy="78677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000" dirty="0"/>
              <a:t>Try to do all these in linear time</a:t>
            </a:r>
          </a:p>
        </p:txBody>
      </p:sp>
    </p:spTree>
    <p:extLst>
      <p:ext uri="{BB962C8B-B14F-4D97-AF65-F5344CB8AC3E}">
        <p14:creationId xmlns:p14="http://schemas.microsoft.com/office/powerpoint/2010/main" val="185767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Back to the first two examples we saw last time</a:t>
            </a:r>
          </a:p>
        </p:txBody>
      </p:sp>
    </p:spTree>
    <p:extLst>
      <p:ext uri="{BB962C8B-B14F-4D97-AF65-F5344CB8AC3E}">
        <p14:creationId xmlns:p14="http://schemas.microsoft.com/office/powerpoint/2010/main" val="39577627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arithmetic expressions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What is the running time of the algorithm in the worst case?</a:t>
            </a:r>
          </a:p>
          <a:p>
            <a:endParaRPr lang="en-US" altLang="he-IL" sz="2000" dirty="0"/>
          </a:p>
          <a:p>
            <a:r>
              <a:rPr lang="en-US" altLang="he-IL" sz="2000" dirty="0"/>
              <a:t>Q: What is the running time for the expressions below?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(1 + ( 1 + (1 + ( … (1 + 1 )…))))  // n summands</a:t>
            </a:r>
          </a:p>
          <a:p>
            <a:r>
              <a:rPr lang="en-US" altLang="he-IL" sz="2000" dirty="0"/>
              <a:t>T(n) = T(n-1) + O(1) = O(n)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((( … (1 + 1) … + 1) + 1) + 1 ) // n summands</a:t>
            </a:r>
          </a:p>
          <a:p>
            <a:r>
              <a:rPr lang="en-US" altLang="he-IL" sz="2000" dirty="0"/>
              <a:t>T(n) = T(n-1) + O(n) = O(n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</a:t>
            </a:r>
          </a:p>
          <a:p>
            <a:endParaRPr lang="en-US" altLang="he-IL" sz="2000" dirty="0"/>
          </a:p>
          <a:p>
            <a:r>
              <a:rPr lang="en-US" altLang="he-IL" sz="2000" dirty="0"/>
              <a:t>Q:We can tweak</a:t>
            </a:r>
          </a:p>
        </p:txBody>
      </p:sp>
    </p:spTree>
    <p:extLst>
      <p:ext uri="{BB962C8B-B14F-4D97-AF65-F5344CB8AC3E}">
        <p14:creationId xmlns:p14="http://schemas.microsoft.com/office/powerpoint/2010/main" val="398199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arithmetic expressions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Find operand1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term1 = Evaluate(operand1)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Find operand2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term2 = Evaluate(operand2)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Apply the operator on term1 and term2</a:t>
            </a:r>
          </a:p>
          <a:p>
            <a:pPr marL="457200" indent="-457200">
              <a:buFont typeface="+mj-lt"/>
              <a:buAutoNum type="arabicPeriod"/>
            </a:pPr>
            <a:endParaRPr lang="en-US" altLang="he-IL" sz="2000" dirty="0"/>
          </a:p>
          <a:p>
            <a:r>
              <a:rPr lang="en-US" altLang="he-IL" sz="2000" dirty="0"/>
              <a:t>Q: What is the running time of this algorithm? Write a recursive formula</a:t>
            </a:r>
          </a:p>
          <a:p>
            <a:r>
              <a:rPr lang="en-US" altLang="he-IL" sz="2000" dirty="0"/>
              <a:t>A: if n is the total length and </a:t>
            </a:r>
            <a:r>
              <a:rPr lang="en-US" altLang="he-IL" sz="2000" b="1" dirty="0"/>
              <a:t>k</a:t>
            </a:r>
            <a:r>
              <a:rPr lang="en-US" altLang="he-IL" sz="2000" dirty="0"/>
              <a:t> is the length of the first term, then the time is</a:t>
            </a:r>
          </a:p>
          <a:p>
            <a:r>
              <a:rPr lang="en-US" altLang="he-IL" sz="2000" dirty="0"/>
              <a:t>T(n) = O(k) + T(n-k) + T(k)</a:t>
            </a:r>
          </a:p>
          <a:p>
            <a:r>
              <a:rPr lang="en-US" altLang="he-IL" sz="2000" dirty="0"/>
              <a:t>Note that when k = n-1, we get T(n) = O(n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26474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arithmetic expressions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Find operand1 </a:t>
            </a:r>
            <a:r>
              <a:rPr lang="en-US" altLang="he-IL" sz="2000" i="1" dirty="0">
                <a:solidFill>
                  <a:srgbClr val="FF0000"/>
                </a:solidFill>
              </a:rPr>
              <a:t>by searching from both front </a:t>
            </a:r>
            <a:r>
              <a:rPr lang="en-US" altLang="he-IL" sz="2000" i="1">
                <a:solidFill>
                  <a:srgbClr val="FF0000"/>
                </a:solidFill>
              </a:rPr>
              <a:t>and back</a:t>
            </a:r>
            <a:endParaRPr lang="en-US" altLang="he-IL" sz="2000" i="1" dirty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term1 = Evaluate(operand1)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Find operand2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term2 = Evaluate(operand2)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Apply the operator on term1 and term2</a:t>
            </a:r>
          </a:p>
          <a:p>
            <a:br>
              <a:rPr lang="en-US" altLang="he-IL" sz="2000" dirty="0"/>
            </a:br>
            <a:r>
              <a:rPr lang="en-US" altLang="he-IL" sz="2000" dirty="0"/>
              <a:t>We can tweak the algorithm, and search </a:t>
            </a:r>
            <a:r>
              <a:rPr lang="en-US" altLang="he-IL" sz="2000" i="1" dirty="0"/>
              <a:t>from front and back simultaneously</a:t>
            </a:r>
            <a:r>
              <a:rPr lang="en-US" altLang="he-IL" sz="2000" dirty="0"/>
              <a:t>.</a:t>
            </a:r>
          </a:p>
          <a:p>
            <a:r>
              <a:rPr lang="en-US" altLang="he-IL" sz="2000" dirty="0"/>
              <a:t>If n is the total length and </a:t>
            </a:r>
            <a:r>
              <a:rPr lang="en-US" altLang="he-IL" sz="2000" b="1" dirty="0"/>
              <a:t>k</a:t>
            </a:r>
            <a:r>
              <a:rPr lang="en-US" altLang="he-IL" sz="2000" dirty="0"/>
              <a:t> is the length of the shorter term, then the time is</a:t>
            </a:r>
          </a:p>
          <a:p>
            <a:r>
              <a:rPr lang="en-US" altLang="he-IL" sz="2000" dirty="0"/>
              <a:t>T(n) = O(k) + T(n-k) + T(k), where k ≤ n/2</a:t>
            </a:r>
          </a:p>
          <a:p>
            <a:r>
              <a:rPr lang="en-US" altLang="he-IL" sz="2000" u="sng" dirty="0"/>
              <a:t>Q</a:t>
            </a:r>
            <a:r>
              <a:rPr lang="en-US" altLang="he-IL" sz="2000" dirty="0"/>
              <a:t>: What is the worst case running time now?</a:t>
            </a:r>
          </a:p>
        </p:txBody>
      </p:sp>
    </p:spTree>
    <p:extLst>
      <p:ext uri="{BB962C8B-B14F-4D97-AF65-F5344CB8AC3E}">
        <p14:creationId xmlns:p14="http://schemas.microsoft.com/office/powerpoint/2010/main" val="4187005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Announcements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Assignment 3</a:t>
            </a:r>
            <a:r>
              <a:rPr lang="en-US" altLang="he-IL" sz="2000" dirty="0"/>
              <a:t>: Please submit it before March 9. Sorry for the delay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Please read carefully the instructions about which files you need to submit</a:t>
            </a:r>
          </a:p>
          <a:p>
            <a:r>
              <a:rPr lang="en-US" altLang="he-IL" sz="2000" u="sng" dirty="0"/>
              <a:t>Midterm</a:t>
            </a:r>
            <a:r>
              <a:rPr lang="en-US" altLang="he-IL" sz="2000" dirty="0"/>
              <a:t>: Friday, March 12 – no class on Friday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4-5 Problems covering all topics covered until March 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Take home exam - open books/internet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No talking to each other/asking questions online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I’ll post the paper on </a:t>
            </a:r>
            <a:r>
              <a:rPr lang="en-US" altLang="he-IL" sz="2000" i="1" dirty="0"/>
              <a:t>March 11 at 10am</a:t>
            </a:r>
            <a:r>
              <a:rPr lang="en-US" altLang="he-IL" sz="2000" dirty="0"/>
              <a:t> on the course home page </a:t>
            </a:r>
            <a:r>
              <a:rPr lang="en-US" altLang="he-IL" sz="2000" dirty="0">
                <a:sym typeface="Wingdings" panose="05000000000000000000" pitchFamily="2" charset="2"/>
              </a:rPr>
              <a:t></a:t>
            </a:r>
            <a:r>
              <a:rPr lang="en-US" altLang="he-IL" sz="2000" dirty="0"/>
              <a:t> exams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You will need to submit is before </a:t>
            </a:r>
            <a:r>
              <a:rPr lang="en-US" altLang="he-IL" sz="2000" i="1" dirty="0"/>
              <a:t>March 12 at midnight</a:t>
            </a: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Shouldn’t take you more than 2-3 hours to solve it.</a:t>
            </a:r>
          </a:p>
          <a:p>
            <a:r>
              <a:rPr lang="en-US" altLang="he-IL" sz="2000" u="sng" dirty="0"/>
              <a:t>Final exam</a:t>
            </a:r>
            <a:r>
              <a:rPr lang="en-US" altLang="he-IL" sz="2000" dirty="0"/>
              <a:t>: Take home exam April 19-20 - same format as the midterm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06879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Announcements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Project</a:t>
            </a:r>
            <a:r>
              <a:rPr lang="en-US" altLang="he-IL" sz="2000" dirty="0"/>
              <a:t>: We will discuss it after the midterm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You will have about a month to work on 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You can work by yourselves or in pairs (no more than 2 people in a group)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Start looking for a partner early!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You will need to submit 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Your code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Documentation: no specific format, but you will need to clearly explain your decisions (similar to what you would do in a technical writing course)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If you work in pairs, explain who did what</a:t>
            </a:r>
          </a:p>
          <a:p>
            <a:r>
              <a:rPr lang="en-US" altLang="he-IL" sz="2000" dirty="0"/>
              <a:t>	</a:t>
            </a:r>
            <a:r>
              <a:rPr lang="en-US" altLang="he-IL" sz="1600" dirty="0"/>
              <a:t>(I’m being </a:t>
            </a:r>
            <a:r>
              <a:rPr lang="en-US" altLang="he-IL" sz="1600" dirty="0" err="1"/>
              <a:t>kinda</a:t>
            </a:r>
            <a:r>
              <a:rPr lang="en-US" altLang="he-IL" sz="1600" dirty="0"/>
              <a:t> cruel here, but you should be nice to each other.</a:t>
            </a:r>
            <a:br>
              <a:rPr lang="en-US" altLang="he-IL" sz="1600" dirty="0"/>
            </a:br>
            <a:r>
              <a:rPr lang="en-US" altLang="he-IL" sz="1600" dirty="0"/>
              <a:t>	It’s ok if you work on some parts together)</a:t>
            </a:r>
          </a:p>
        </p:txBody>
      </p:sp>
    </p:spTree>
    <p:extLst>
      <p:ext uri="{BB962C8B-B14F-4D97-AF65-F5344CB8AC3E}">
        <p14:creationId xmlns:p14="http://schemas.microsoft.com/office/powerpoint/2010/main" val="2612370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Evaluating arithmetic expressions</a:t>
            </a:r>
          </a:p>
        </p:txBody>
      </p:sp>
    </p:spTree>
    <p:extLst>
      <p:ext uri="{BB962C8B-B14F-4D97-AF65-F5344CB8AC3E}">
        <p14:creationId xmlns:p14="http://schemas.microsoft.com/office/powerpoint/2010/main" val="1514190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Prefix and Postfix notations</a:t>
            </a:r>
          </a:p>
        </p:txBody>
      </p:sp>
    </p:spTree>
    <p:extLst>
      <p:ext uri="{BB962C8B-B14F-4D97-AF65-F5344CB8AC3E}">
        <p14:creationId xmlns:p14="http://schemas.microsoft.com/office/powerpoint/2010/main" val="3719917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Prefix notation</a:t>
            </a:r>
            <a:r>
              <a:rPr lang="en-US" altLang="he-IL" sz="2600" dirty="0"/>
              <a:t> (aka Polish notation)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A notation for writing arithmetic expressions, where the operator comes </a:t>
            </a:r>
            <a:r>
              <a:rPr lang="en-US" altLang="he-IL" sz="2000" b="1" dirty="0"/>
              <a:t>before</a:t>
            </a:r>
            <a:r>
              <a:rPr lang="en-US" altLang="he-IL" sz="2000" dirty="0"/>
              <a:t> the operands.</a:t>
            </a:r>
          </a:p>
          <a:p>
            <a:r>
              <a:rPr lang="en-US" altLang="he-IL" sz="2000" dirty="0"/>
              <a:t>No parentheses are required!</a:t>
            </a:r>
          </a:p>
          <a:p>
            <a:r>
              <a:rPr lang="en-US" altLang="he-IL" sz="2000" dirty="0"/>
              <a:t>Examples: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sym typeface="Wingdings" panose="05000000000000000000" pitchFamily="2" charset="2"/>
              </a:rPr>
              <a:t>( </a:t>
            </a:r>
            <a:r>
              <a:rPr lang="en-US" altLang="he-IL" sz="2000" dirty="0"/>
              <a:t>5 + 7 )			</a:t>
            </a:r>
            <a:r>
              <a:rPr lang="en-US" altLang="he-IL" sz="2000" dirty="0">
                <a:sym typeface="Wingdings" panose="05000000000000000000" pitchFamily="2" charset="2"/>
              </a:rPr>
              <a:t> 	+ 5 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sym typeface="Wingdings" panose="05000000000000000000" pitchFamily="2" charset="2"/>
              </a:rPr>
              <a:t>( 8 * </a:t>
            </a:r>
            <a:r>
              <a:rPr lang="en-US" altLang="he-IL" sz="2000" dirty="0">
                <a:solidFill>
                  <a:srgbClr val="FF0000"/>
                </a:solidFill>
                <a:sym typeface="Wingdings" panose="05000000000000000000" pitchFamily="2" charset="2"/>
              </a:rPr>
              <a:t>( 2 + 4 ) </a:t>
            </a:r>
            <a:r>
              <a:rPr lang="en-US" altLang="he-IL" sz="2000" dirty="0"/>
              <a:t>)</a:t>
            </a:r>
            <a:r>
              <a:rPr lang="en-US" altLang="he-IL" sz="2000" dirty="0">
                <a:sym typeface="Wingdings" panose="05000000000000000000" pitchFamily="2" charset="2"/>
              </a:rPr>
              <a:t>		 	* 8 </a:t>
            </a:r>
            <a:r>
              <a:rPr lang="en-US" altLang="he-IL" sz="2000" dirty="0">
                <a:solidFill>
                  <a:srgbClr val="FF0000"/>
                </a:solidFill>
                <a:sym typeface="Wingdings" panose="05000000000000000000" pitchFamily="2" charset="2"/>
              </a:rPr>
              <a:t>+ 2 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sym typeface="Wingdings" panose="05000000000000000000" pitchFamily="2" charset="2"/>
              </a:rPr>
              <a:t>( </a:t>
            </a:r>
            <a:r>
              <a:rPr lang="en-US" altLang="he-IL" sz="2000" dirty="0">
                <a:solidFill>
                  <a:srgbClr val="0070C0"/>
                </a:solidFill>
                <a:sym typeface="Wingdings" panose="05000000000000000000" pitchFamily="2" charset="2"/>
              </a:rPr>
              <a:t>(3 + 5)</a:t>
            </a:r>
            <a:r>
              <a:rPr lang="en-US" altLang="he-IL" sz="2000" dirty="0">
                <a:sym typeface="Wingdings" panose="05000000000000000000" pitchFamily="2" charset="2"/>
              </a:rPr>
              <a:t> * 4</a:t>
            </a:r>
            <a:r>
              <a:rPr lang="en-US" altLang="he-IL" sz="2000" dirty="0"/>
              <a:t> )</a:t>
            </a:r>
            <a:r>
              <a:rPr lang="en-US" altLang="he-IL" sz="2000" dirty="0">
                <a:sym typeface="Wingdings" panose="05000000000000000000" pitchFamily="2" charset="2"/>
              </a:rPr>
              <a:t>			  	*</a:t>
            </a:r>
            <a:r>
              <a:rPr lang="en-US" altLang="he-IL" sz="2000" dirty="0">
                <a:solidFill>
                  <a:srgbClr val="0070C0"/>
                </a:solidFill>
                <a:sym typeface="Wingdings" panose="05000000000000000000" pitchFamily="2" charset="2"/>
              </a:rPr>
              <a:t> + 3 5</a:t>
            </a:r>
            <a:r>
              <a:rPr lang="en-US" altLang="he-IL" sz="2000" dirty="0">
                <a:sym typeface="Wingdings" panose="05000000000000000000" pitchFamily="2" charset="2"/>
              </a:rPr>
              <a:t> 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sym typeface="Wingdings" panose="05000000000000000000" pitchFamily="2" charset="2"/>
              </a:rPr>
              <a:t>( </a:t>
            </a:r>
            <a:r>
              <a:rPr lang="en-US" altLang="he-IL" sz="2000" dirty="0">
                <a:solidFill>
                  <a:srgbClr val="FF00FF"/>
                </a:solidFill>
              </a:rPr>
              <a:t>( 16 /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FF0000"/>
                </a:solidFill>
              </a:rPr>
              <a:t>( 8 −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00B050"/>
                </a:solidFill>
              </a:rPr>
              <a:t>( 2 + 2 ) </a:t>
            </a:r>
            <a:r>
              <a:rPr lang="en-US" altLang="he-IL" sz="2000" dirty="0">
                <a:solidFill>
                  <a:srgbClr val="FF0000"/>
                </a:solidFill>
              </a:rPr>
              <a:t>)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FF00FF"/>
                </a:solidFill>
              </a:rPr>
              <a:t>)</a:t>
            </a:r>
            <a:r>
              <a:rPr lang="en-US" altLang="he-IL" sz="2000" dirty="0"/>
              <a:t> * 3 )	</a:t>
            </a:r>
            <a:r>
              <a:rPr lang="en-US" altLang="he-IL" sz="2000" dirty="0">
                <a:sym typeface="Wingdings" panose="05000000000000000000" pitchFamily="2" charset="2"/>
              </a:rPr>
              <a:t>  	* </a:t>
            </a:r>
            <a:r>
              <a:rPr lang="en-US" altLang="he-IL" sz="2000" dirty="0">
                <a:solidFill>
                  <a:srgbClr val="FF00FF"/>
                </a:solidFill>
              </a:rPr>
              <a:t>/ 16 </a:t>
            </a:r>
            <a:r>
              <a:rPr lang="en-US" altLang="he-IL" sz="2000" dirty="0">
                <a:solidFill>
                  <a:srgbClr val="FF0000"/>
                </a:solidFill>
              </a:rPr>
              <a:t>− 8 </a:t>
            </a:r>
            <a:r>
              <a:rPr lang="en-US" altLang="he-IL" sz="2000" dirty="0">
                <a:solidFill>
                  <a:srgbClr val="00B050"/>
                </a:solidFill>
              </a:rPr>
              <a:t>+ 2 2 </a:t>
            </a:r>
            <a:r>
              <a:rPr lang="en-US" altLang="he-IL" sz="2000" dirty="0">
                <a:sym typeface="Wingdings" panose="05000000000000000000" pitchFamily="2" charset="2"/>
              </a:rPr>
              <a:t>3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278562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Postfix notation</a:t>
            </a:r>
            <a:r>
              <a:rPr lang="en-US" altLang="he-IL" sz="2600" dirty="0"/>
              <a:t> (aka Reverse Polish notation)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37892"/>
            <a:ext cx="8855643" cy="4763155"/>
          </a:xfrm>
        </p:spPr>
        <p:txBody>
          <a:bodyPr/>
          <a:lstStyle/>
          <a:p>
            <a:r>
              <a:rPr lang="en-US" altLang="he-IL" sz="2000" dirty="0"/>
              <a:t>A notation for writing arithmetic expressions, where the operator </a:t>
            </a:r>
            <a:r>
              <a:rPr lang="en-US" altLang="he-IL" sz="2000" b="1" dirty="0"/>
              <a:t>after</a:t>
            </a:r>
            <a:r>
              <a:rPr lang="en-US" altLang="he-IL" sz="2000" dirty="0"/>
              <a:t> the operands.</a:t>
            </a:r>
          </a:p>
          <a:p>
            <a:r>
              <a:rPr lang="en-US" altLang="he-IL" sz="2000" dirty="0"/>
              <a:t>No parentheses are required!</a:t>
            </a:r>
          </a:p>
          <a:p>
            <a:r>
              <a:rPr lang="en-US" altLang="he-IL" sz="2000" dirty="0"/>
              <a:t>Examples: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( 5 + 7 )			</a:t>
            </a:r>
            <a:r>
              <a:rPr lang="en-US" altLang="he-IL" sz="2000" dirty="0">
                <a:sym typeface="Wingdings" panose="05000000000000000000" pitchFamily="2" charset="2"/>
              </a:rPr>
              <a:t> 	5 7 +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sym typeface="Wingdings" panose="05000000000000000000" pitchFamily="2" charset="2"/>
              </a:rPr>
              <a:t>( 8 * </a:t>
            </a:r>
            <a:r>
              <a:rPr lang="en-US" altLang="he-IL" sz="2000" dirty="0">
                <a:solidFill>
                  <a:srgbClr val="FF0000"/>
                </a:solidFill>
                <a:sym typeface="Wingdings" panose="05000000000000000000" pitchFamily="2" charset="2"/>
              </a:rPr>
              <a:t>( 2 + 4 )</a:t>
            </a:r>
            <a:r>
              <a:rPr lang="en-US" altLang="he-IL" sz="2000" dirty="0">
                <a:sym typeface="Wingdings" panose="05000000000000000000" pitchFamily="2" charset="2"/>
              </a:rPr>
              <a:t>			 	8 </a:t>
            </a:r>
            <a:r>
              <a:rPr lang="en-US" altLang="he-IL" sz="2000" dirty="0">
                <a:solidFill>
                  <a:srgbClr val="FF0000"/>
                </a:solidFill>
                <a:sym typeface="Wingdings" panose="05000000000000000000" pitchFamily="2" charset="2"/>
              </a:rPr>
              <a:t>2 4 + </a:t>
            </a:r>
            <a:r>
              <a:rPr lang="en-US" altLang="he-IL" sz="2000" dirty="0">
                <a:sym typeface="Wingdings" panose="05000000000000000000" pitchFamily="2" charset="2"/>
              </a:rPr>
              <a:t>*</a:t>
            </a:r>
            <a:endParaRPr lang="en-US" altLang="he-IL" sz="20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sym typeface="Wingdings" panose="05000000000000000000" pitchFamily="2" charset="2"/>
              </a:rPr>
              <a:t>( </a:t>
            </a:r>
            <a:r>
              <a:rPr lang="en-US" altLang="he-IL" sz="2000" dirty="0">
                <a:solidFill>
                  <a:srgbClr val="0070C0"/>
                </a:solidFill>
                <a:sym typeface="Wingdings" panose="05000000000000000000" pitchFamily="2" charset="2"/>
              </a:rPr>
              <a:t>( 3 + 5)</a:t>
            </a:r>
            <a:r>
              <a:rPr lang="en-US" altLang="he-IL" sz="2000" dirty="0">
                <a:sym typeface="Wingdings" panose="05000000000000000000" pitchFamily="2" charset="2"/>
              </a:rPr>
              <a:t> * 4</a:t>
            </a:r>
            <a:r>
              <a:rPr lang="en-US" altLang="he-IL" sz="2000" dirty="0"/>
              <a:t> )</a:t>
            </a:r>
            <a:r>
              <a:rPr lang="en-US" altLang="he-IL" sz="2000" dirty="0">
                <a:sym typeface="Wingdings" panose="05000000000000000000" pitchFamily="2" charset="2"/>
              </a:rPr>
              <a:t> 		  	</a:t>
            </a:r>
            <a:r>
              <a:rPr lang="en-US" altLang="he-IL" sz="2000" dirty="0">
                <a:solidFill>
                  <a:srgbClr val="0070C0"/>
                </a:solidFill>
                <a:sym typeface="Wingdings" panose="05000000000000000000" pitchFamily="2" charset="2"/>
              </a:rPr>
              <a:t>3 5 +</a:t>
            </a:r>
            <a:r>
              <a:rPr lang="en-US" altLang="he-IL" sz="2000" dirty="0">
                <a:sym typeface="Wingdings" panose="05000000000000000000" pitchFamily="2" charset="2"/>
              </a:rPr>
              <a:t> 4 *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sym typeface="Wingdings" panose="05000000000000000000" pitchFamily="2" charset="2"/>
              </a:rPr>
              <a:t>( </a:t>
            </a:r>
            <a:r>
              <a:rPr lang="en-US" altLang="he-IL" sz="2000" dirty="0">
                <a:solidFill>
                  <a:srgbClr val="FF00FF"/>
                </a:solidFill>
              </a:rPr>
              <a:t>( 16 /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FF0000"/>
                </a:solidFill>
              </a:rPr>
              <a:t>( 8 −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00B050"/>
                </a:solidFill>
              </a:rPr>
              <a:t>( 2 + 2 ) </a:t>
            </a:r>
            <a:r>
              <a:rPr lang="en-US" altLang="he-IL" sz="2000" dirty="0">
                <a:solidFill>
                  <a:srgbClr val="FF0000"/>
                </a:solidFill>
              </a:rPr>
              <a:t>)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FF00FF"/>
                </a:solidFill>
              </a:rPr>
              <a:t>)</a:t>
            </a:r>
            <a:r>
              <a:rPr lang="en-US" altLang="he-IL" sz="2000" dirty="0"/>
              <a:t> * 3 )	</a:t>
            </a:r>
            <a:r>
              <a:rPr lang="en-US" altLang="he-IL" sz="2000" dirty="0">
                <a:sym typeface="Wingdings" panose="05000000000000000000" pitchFamily="2" charset="2"/>
              </a:rPr>
              <a:t>  	</a:t>
            </a:r>
            <a:r>
              <a:rPr lang="en-US" altLang="he-IL" sz="2000" dirty="0">
                <a:solidFill>
                  <a:srgbClr val="FF00FF"/>
                </a:solidFill>
              </a:rPr>
              <a:t>16 </a:t>
            </a:r>
            <a:r>
              <a:rPr lang="en-US" altLang="he-IL" sz="2000" dirty="0">
                <a:solidFill>
                  <a:srgbClr val="FF0000"/>
                </a:solidFill>
              </a:rPr>
              <a:t>8 </a:t>
            </a:r>
            <a:r>
              <a:rPr lang="en-US" altLang="he-IL" sz="2000" dirty="0">
                <a:solidFill>
                  <a:srgbClr val="00B050"/>
                </a:solidFill>
              </a:rPr>
              <a:t>2 2 + </a:t>
            </a:r>
            <a:r>
              <a:rPr lang="en-US" altLang="he-IL" sz="2000" dirty="0">
                <a:solidFill>
                  <a:srgbClr val="FF0000"/>
                </a:solidFill>
              </a:rPr>
              <a:t>- </a:t>
            </a:r>
            <a:r>
              <a:rPr lang="en-US" altLang="he-IL" sz="2000" dirty="0">
                <a:solidFill>
                  <a:srgbClr val="FF00FF"/>
                </a:solidFill>
              </a:rPr>
              <a:t>/ </a:t>
            </a:r>
            <a:r>
              <a:rPr lang="en-US" altLang="he-IL" sz="2000" dirty="0">
                <a:sym typeface="Wingdings" panose="05000000000000000000" pitchFamily="2" charset="2"/>
              </a:rPr>
              <a:t>3 *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447298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prefix notation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algn="l"/>
            <a:r>
              <a:rPr lang="en-US" altLang="he-IL" sz="2000" u="sng" dirty="0">
                <a:latin typeface="Albany"/>
              </a:rPr>
              <a:t>Algorithm</a:t>
            </a:r>
            <a:r>
              <a:rPr lang="en-US" altLang="he-IL" sz="2000" dirty="0">
                <a:latin typeface="Albany"/>
              </a:rPr>
              <a:t>: 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>
                <a:latin typeface="Albany"/>
              </a:rPr>
              <a:t>Read right to left.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>
                <a:latin typeface="Albany"/>
              </a:rPr>
              <a:t>Push numbers onto the stack.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>
                <a:latin typeface="Albany"/>
              </a:rPr>
              <a:t>When reaching an operator:</a:t>
            </a:r>
          </a:p>
          <a:p>
            <a:pPr marL="1143000" lvl="1" indent="-457200">
              <a:buFont typeface="+mj-lt"/>
              <a:buAutoNum type="alphaLcParenR"/>
            </a:pPr>
            <a:r>
              <a:rPr lang="en-US" altLang="he-IL" sz="2000" dirty="0">
                <a:latin typeface="Albany"/>
              </a:rPr>
              <a:t>remove the top two terms from the stack</a:t>
            </a:r>
          </a:p>
          <a:p>
            <a:pPr marL="1143000" lvl="1" indent="-457200">
              <a:buFont typeface="+mj-lt"/>
              <a:buAutoNum type="alphaLcParenR"/>
            </a:pPr>
            <a:r>
              <a:rPr lang="en-US" altLang="he-IL" sz="2000" dirty="0">
                <a:latin typeface="Albany"/>
              </a:rPr>
              <a:t>apply the operator, and push the result onto the stack</a:t>
            </a:r>
            <a:br>
              <a:rPr lang="en-US" altLang="he-IL" sz="2000" dirty="0">
                <a:latin typeface="Albany"/>
              </a:rPr>
            </a:br>
            <a:endParaRPr lang="en-US" altLang="he-IL" sz="2000" dirty="0">
              <a:latin typeface="Albany"/>
            </a:endParaRPr>
          </a:p>
          <a:p>
            <a:pPr algn="l"/>
            <a:r>
              <a:rPr lang="en-US" altLang="he-IL" sz="2000" dirty="0">
                <a:latin typeface="Albany"/>
              </a:rPr>
              <a:t>Example:  / 8 4</a:t>
            </a:r>
          </a:p>
          <a:p>
            <a:pPr algn="l"/>
            <a:endParaRPr lang="en-US" altLang="he-IL" sz="2000" dirty="0">
              <a:latin typeface="Albany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E9A6A87-4C97-4DC1-AD08-D4EA6AC5A6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1307471"/>
              </p:ext>
            </p:extLst>
          </p:nvPr>
        </p:nvGraphicFramePr>
        <p:xfrm>
          <a:off x="5243513" y="5197496"/>
          <a:ext cx="1057275" cy="137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8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0B9F6D7-2CCD-4D04-B706-A46F55E8EA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469281"/>
              </p:ext>
            </p:extLst>
          </p:nvPr>
        </p:nvGraphicFramePr>
        <p:xfrm>
          <a:off x="6750050" y="5199405"/>
          <a:ext cx="1057275" cy="137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EC0A96A-49B9-41FD-8464-D1BBA82BD5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6587" y="5523226"/>
            <a:ext cx="1384299" cy="3785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Return 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9F9311-2468-4ED2-89A9-89B6C7FDA0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0313" y="4704106"/>
            <a:ext cx="8475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84C215-344D-4088-BB79-A32787BC93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4656481"/>
            <a:ext cx="400050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/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3EC4BD8D-E11E-4A90-AE13-4BD5D37BF7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67850"/>
              </p:ext>
            </p:extLst>
          </p:nvPr>
        </p:nvGraphicFramePr>
        <p:xfrm>
          <a:off x="3779837" y="5197496"/>
          <a:ext cx="1057275" cy="137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700AEB0E-5283-4231-9A90-9BC9D8F91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6636" y="4704106"/>
            <a:ext cx="11191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644176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prefix notation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algn="l"/>
            <a:r>
              <a:rPr lang="en-US" altLang="he-IL" sz="2000" u="sng" dirty="0">
                <a:latin typeface="Albany"/>
              </a:rPr>
              <a:t>Example</a:t>
            </a:r>
            <a:r>
              <a:rPr lang="en-US" altLang="he-IL" sz="2000" dirty="0">
                <a:latin typeface="Albany"/>
              </a:rPr>
              <a:t>:  ( 15 / ( 7 − ( 2 + -2 ) ) )</a:t>
            </a:r>
          </a:p>
          <a:p>
            <a:pPr algn="l"/>
            <a:r>
              <a:rPr lang="en-US" altLang="he-IL" sz="2000" u="sng" dirty="0">
                <a:latin typeface="Albany"/>
              </a:rPr>
              <a:t>Prefix notation</a:t>
            </a:r>
            <a:r>
              <a:rPr lang="en-US" altLang="he-IL" sz="2000" dirty="0">
                <a:latin typeface="Albany"/>
              </a:rPr>
              <a:t>: / 15 - 7 + 2 -2	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2AD3B4A-5D36-4407-884A-23EFEF6D92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9789499"/>
              </p:ext>
            </p:extLst>
          </p:nvPr>
        </p:nvGraphicFramePr>
        <p:xfrm>
          <a:off x="1077913" y="3819524"/>
          <a:ext cx="1057275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-2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EE5A5E0D-EE53-4E5A-A998-92CD8B220B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325119"/>
              </p:ext>
            </p:extLst>
          </p:nvPr>
        </p:nvGraphicFramePr>
        <p:xfrm>
          <a:off x="2373312" y="3830637"/>
          <a:ext cx="1057275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5BBF1149-8523-436C-9AD2-1C5A67B702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3039170"/>
              </p:ext>
            </p:extLst>
          </p:nvPr>
        </p:nvGraphicFramePr>
        <p:xfrm>
          <a:off x="3592512" y="3843337"/>
          <a:ext cx="1057275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/>
                        <a:t>7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/>
                        <a:t>0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3C1AC952-EDBC-4E95-B883-B4A465ADEC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099746"/>
              </p:ext>
            </p:extLst>
          </p:nvPr>
        </p:nvGraphicFramePr>
        <p:xfrm>
          <a:off x="4811712" y="3856037"/>
          <a:ext cx="1057275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7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CC0E0BBF-BE77-40AD-AFC4-F6ED6E9CA9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5339" y="5608638"/>
            <a:ext cx="1273174" cy="70788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Return 2.14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5A46D05-DF6A-4FBB-87B4-AC55CAE089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125" y="3335338"/>
            <a:ext cx="12620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2 -2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354F6D-728F-4004-B406-42F9249F01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6838" y="3255250"/>
            <a:ext cx="400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+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611B91F-D5A4-4F2A-9D0F-030AE217E8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575" y="3273426"/>
            <a:ext cx="527050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9FBCF2E-30DF-42FB-AD1F-B4811710BE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0" y="3335338"/>
            <a:ext cx="517525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-</a:t>
            </a: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983DD988-DBFA-42E7-A3A5-7A31B4ED55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568865"/>
              </p:ext>
            </p:extLst>
          </p:nvPr>
        </p:nvGraphicFramePr>
        <p:xfrm>
          <a:off x="6030912" y="3831489"/>
          <a:ext cx="1057275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7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11E18344-B689-438B-8FC3-450BC4ADAD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0137" y="3310790"/>
            <a:ext cx="517525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15</a:t>
            </a: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39576DDC-A603-455C-B6E9-041B27F64B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2772965"/>
              </p:ext>
            </p:extLst>
          </p:nvPr>
        </p:nvGraphicFramePr>
        <p:xfrm>
          <a:off x="7250112" y="3812890"/>
          <a:ext cx="1057275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2.14…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D622A33D-8176-4275-B35D-9B7B8199BA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9337" y="3292191"/>
            <a:ext cx="517525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302582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  <p:bldP spid="21" grpId="0"/>
      <p:bldP spid="23" grpId="0"/>
      <p:bldP spid="25" grpId="0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6028</TotalTime>
  <Words>1253</Words>
  <Application>Microsoft Office PowerPoint</Application>
  <PresentationFormat>Custom</PresentationFormat>
  <Paragraphs>212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Albany</vt:lpstr>
      <vt:lpstr>Arial</vt:lpstr>
      <vt:lpstr>Calibri</vt:lpstr>
      <vt:lpstr>Times New Roman</vt:lpstr>
      <vt:lpstr>water</vt:lpstr>
      <vt:lpstr>lyt blackandwhite</vt:lpstr>
      <vt:lpstr>PowerPoint Presentation</vt:lpstr>
      <vt:lpstr>Announcements</vt:lpstr>
      <vt:lpstr>Announcements</vt:lpstr>
      <vt:lpstr>PowerPoint Presentation</vt:lpstr>
      <vt:lpstr>PowerPoint Presentation</vt:lpstr>
      <vt:lpstr>Prefix notation (aka Polish notation)</vt:lpstr>
      <vt:lpstr>Postfix notation (aka Reverse Polish notation)</vt:lpstr>
      <vt:lpstr>Evaluating prefix notation</vt:lpstr>
      <vt:lpstr>Evaluating prefix notation</vt:lpstr>
      <vt:lpstr>Evaluating postfix notation</vt:lpstr>
      <vt:lpstr>Evaluating infix in linear time</vt:lpstr>
      <vt:lpstr>Evaluating infix in linear time</vt:lpstr>
      <vt:lpstr>PowerPoint Presentation</vt:lpstr>
      <vt:lpstr>Using binary trees</vt:lpstr>
      <vt:lpstr>Using binary trees</vt:lpstr>
      <vt:lpstr>PowerPoint Presentation</vt:lpstr>
      <vt:lpstr>Evaluating arithmetic expressions</vt:lpstr>
      <vt:lpstr>Evaluating arithmetic expressions</vt:lpstr>
      <vt:lpstr>Evaluating arithmetic expressions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2317</cp:revision>
  <dcterms:created xsi:type="dcterms:W3CDTF">2017-07-19T12:15:02Z</dcterms:created>
  <dcterms:modified xsi:type="dcterms:W3CDTF">2021-02-24T20:27:11Z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