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18"/>
  </p:notesMasterIdLst>
  <p:handoutMasterIdLst>
    <p:handoutMasterId r:id="rId19"/>
  </p:handoutMasterIdLst>
  <p:sldIdLst>
    <p:sldId id="256" r:id="rId3"/>
    <p:sldId id="665" r:id="rId4"/>
    <p:sldId id="643" r:id="rId5"/>
    <p:sldId id="667" r:id="rId6"/>
    <p:sldId id="568" r:id="rId7"/>
    <p:sldId id="668" r:id="rId8"/>
    <p:sldId id="669" r:id="rId9"/>
    <p:sldId id="673" r:id="rId10"/>
    <p:sldId id="670" r:id="rId11"/>
    <p:sldId id="672" r:id="rId12"/>
    <p:sldId id="674" r:id="rId13"/>
    <p:sldId id="676" r:id="rId14"/>
    <p:sldId id="675" r:id="rId15"/>
    <p:sldId id="677" r:id="rId16"/>
    <p:sldId id="334" r:id="rId17"/>
  </p:sldIdLst>
  <p:sldSz cx="10080625" cy="7559675"/>
  <p:notesSz cx="7559675" cy="106918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1E97"/>
    <a:srgbClr val="3AE64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191" autoAdjust="0"/>
    <p:restoredTop sz="94660"/>
  </p:normalViewPr>
  <p:slideViewPr>
    <p:cSldViewPr snapToGrid="0">
      <p:cViewPr varScale="1">
        <p:scale>
          <a:sx n="53" d="100"/>
          <a:sy n="53" d="100"/>
        </p:scale>
        <p:origin x="628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501" cy="534101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t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Date Placeholder 2"/>
          <p:cNvSpPr txBox="1">
            <a:spLocks noGrp="1"/>
          </p:cNvSpPr>
          <p:nvPr>
            <p:ph type="dt" sz="quarter" idx="1"/>
          </p:nvPr>
        </p:nvSpPr>
        <p:spPr>
          <a:xfrm>
            <a:off x="4279053" y="0"/>
            <a:ext cx="3280501" cy="534101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t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4" name="Footer Placeholder 3"/>
          <p:cNvSpPr txBox="1">
            <a:spLocks noGrp="1"/>
          </p:cNvSpPr>
          <p:nvPr>
            <p:ph type="ftr" sz="quarter" idx="2"/>
          </p:nvPr>
        </p:nvSpPr>
        <p:spPr>
          <a:xfrm>
            <a:off x="0" y="10157658"/>
            <a:ext cx="3280501" cy="534101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b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5" name="Slide Number Placeholder 4"/>
          <p:cNvSpPr txBox="1">
            <a:spLocks noGrp="1"/>
          </p:cNvSpPr>
          <p:nvPr>
            <p:ph type="sldNum" sz="quarter" idx="3"/>
          </p:nvPr>
        </p:nvSpPr>
        <p:spPr>
          <a:xfrm>
            <a:off x="4279053" y="10157658"/>
            <a:ext cx="3280501" cy="534101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b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310527505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>
          <a:xfrm>
            <a:off x="1107000" y="812517"/>
            <a:ext cx="5345280" cy="4008958"/>
          </a:xfrm>
          <a:prstGeom prst="rect">
            <a:avLst/>
          </a:prstGeom>
          <a:noFill/>
          <a:ln>
            <a:noFill/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3"/>
          </p:nvPr>
        </p:nvSpPr>
        <p:spPr>
          <a:xfrm>
            <a:off x="755998" y="5078522"/>
            <a:ext cx="6047640" cy="4811042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lvl="0"/>
            <a:endParaRPr lang="en-US"/>
          </a:p>
        </p:txBody>
      </p:sp>
      <p:sp>
        <p:nvSpPr>
          <p:cNvPr id="4" name="Header Placeholder 3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5" name="Date Placeholder 4"/>
          <p:cNvSpPr txBox="1">
            <a:spLocks noGrp="1"/>
          </p:cNvSpPr>
          <p:nvPr>
            <p:ph type="dt" idx="1"/>
          </p:nvPr>
        </p:nvSpPr>
        <p:spPr>
          <a:xfrm>
            <a:off x="4278962" y="0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4"/>
          </p:nvPr>
        </p:nvSpPr>
        <p:spPr>
          <a:xfrm>
            <a:off x="0" y="10157402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b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5"/>
          </p:nvPr>
        </p:nvSpPr>
        <p:spPr>
          <a:xfrm>
            <a:off x="4278962" y="10157402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b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53625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215999" marR="0" lvl="0" indent="-215999" defTabSz="914400" rtl="0" fontAlgn="auto" hangingPunct="0">
      <a:lnSpc>
        <a:spcPct val="100000"/>
      </a:lnSpc>
      <a:spcBef>
        <a:spcPts val="0"/>
      </a:spcBef>
      <a:spcAft>
        <a:spcPts val="0"/>
      </a:spcAft>
      <a:buNone/>
      <a:tabLst/>
      <a:defRPr lang="en-US" sz="2000" b="0" i="0" u="none" strike="noStrike" kern="1200" cap="none" spc="0" baseline="0">
        <a:solidFill>
          <a:srgbClr val="000000"/>
        </a:solidFill>
        <a:uFillTx/>
        <a:latin typeface="Arial" pitchFamily="18"/>
        <a:ea typeface="Arial Unicode MS" pitchFamily="2"/>
        <a:cs typeface="Tahoma" pitchFamily="2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755998" y="5078522"/>
            <a:ext cx="6047640" cy="4811399"/>
          </a:xfrm>
        </p:spPr>
        <p:txBody>
          <a:bodyPr>
            <a:sp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247143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415627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973103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710662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494212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895297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326390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52573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021052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948003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805395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659889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54413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ctrTitle"/>
          </p:nvPr>
        </p:nvSpPr>
        <p:spPr>
          <a:xfrm>
            <a:off x="1260472" y="1236661"/>
            <a:ext cx="7559673" cy="2632072"/>
          </a:xfrm>
        </p:spPr>
        <p:txBody>
          <a:bodyPr anchor="b"/>
          <a:lstStyle>
            <a:lvl1pPr>
              <a:defRPr sz="60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 txBox="1">
            <a:spLocks noGrp="1"/>
          </p:cNvSpPr>
          <p:nvPr>
            <p:ph type="subTitle" idx="1"/>
          </p:nvPr>
        </p:nvSpPr>
        <p:spPr>
          <a:xfrm>
            <a:off x="1260472" y="3970333"/>
            <a:ext cx="7559673" cy="1825627"/>
          </a:xfrm>
        </p:spPr>
        <p:txBody>
          <a:bodyPr anchorCtr="1"/>
          <a:lstStyle>
            <a:lvl1pPr algn="ctr">
              <a:defRPr sz="2400"/>
            </a:lvl1pPr>
          </a:lstStyle>
          <a:p>
            <a:pPr lvl="0"/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20932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89016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 txBox="1">
            <a:spLocks noGrp="1"/>
          </p:cNvSpPr>
          <p:nvPr>
            <p:ph type="title" orient="vert"/>
          </p:nvPr>
        </p:nvSpPr>
        <p:spPr>
          <a:xfrm>
            <a:off x="7110410" y="720720"/>
            <a:ext cx="2070101" cy="5759448"/>
          </a:xfrm>
        </p:spPr>
        <p:txBody>
          <a:bodyPr vert="eaVert"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>
          <a:xfrm>
            <a:off x="900117" y="720720"/>
            <a:ext cx="6057899" cy="5759448"/>
          </a:xfrm>
        </p:spPr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564838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ctrTitle"/>
          </p:nvPr>
        </p:nvSpPr>
        <p:spPr>
          <a:xfrm>
            <a:off x="1260472" y="1236661"/>
            <a:ext cx="7559673" cy="2632072"/>
          </a:xfrm>
        </p:spPr>
        <p:txBody>
          <a:bodyPr anchor="b"/>
          <a:lstStyle>
            <a:lvl1pPr>
              <a:defRPr lang="en-US" sz="60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 txBox="1">
            <a:spLocks noGrp="1"/>
          </p:cNvSpPr>
          <p:nvPr>
            <p:ph type="subTitle" idx="1"/>
          </p:nvPr>
        </p:nvSpPr>
        <p:spPr>
          <a:xfrm>
            <a:off x="1260472" y="3970333"/>
            <a:ext cx="7559673" cy="1825627"/>
          </a:xfrm>
        </p:spPr>
        <p:txBody>
          <a:bodyPr anchorCtr="1"/>
          <a:lstStyle>
            <a:lvl1pPr algn="ctr">
              <a:defRPr sz="2400"/>
            </a:lvl1pPr>
          </a:lstStyle>
          <a:p>
            <a:pPr lvl="0"/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1915646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/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1348461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87391" y="1884358"/>
            <a:ext cx="8694736" cy="3144841"/>
          </a:xfrm>
        </p:spPr>
        <p:txBody>
          <a:bodyPr anchor="b"/>
          <a:lstStyle>
            <a:lvl1pPr>
              <a:defRPr lang="en-US" sz="60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687391" y="5059366"/>
            <a:ext cx="8694736" cy="1652585"/>
          </a:xfrm>
        </p:spPr>
        <p:txBody>
          <a:bodyPr/>
          <a:lstStyle>
            <a:lvl1pPr>
              <a:defRPr sz="2400">
                <a:solidFill>
                  <a:srgbClr val="898989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9323863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720720" y="1949445"/>
            <a:ext cx="4351336" cy="3810003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5224460" y="1949445"/>
            <a:ext cx="4351336" cy="3810003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3624159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403222"/>
            <a:ext cx="8694736" cy="1460497"/>
          </a:xfrm>
        </p:spPr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693736" y="1852610"/>
            <a:ext cx="4265611" cy="908054"/>
          </a:xfrm>
        </p:spPr>
        <p:txBody>
          <a:bodyPr anchor="b"/>
          <a:lstStyle>
            <a:lvl1pPr>
              <a:defRPr sz="2400" b="1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693736" y="2760665"/>
            <a:ext cx="4265611" cy="406241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 txBox="1">
            <a:spLocks noGrp="1"/>
          </p:cNvSpPr>
          <p:nvPr>
            <p:ph type="body" idx="3"/>
          </p:nvPr>
        </p:nvSpPr>
        <p:spPr>
          <a:xfrm>
            <a:off x="5103815" y="1852610"/>
            <a:ext cx="4284658" cy="908054"/>
          </a:xfrm>
        </p:spPr>
        <p:txBody>
          <a:bodyPr anchor="b"/>
          <a:lstStyle>
            <a:lvl1pPr>
              <a:defRPr sz="2400" b="1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 txBox="1">
            <a:spLocks noGrp="1"/>
          </p:cNvSpPr>
          <p:nvPr>
            <p:ph idx="4"/>
          </p:nvPr>
        </p:nvSpPr>
        <p:spPr>
          <a:xfrm>
            <a:off x="5103815" y="2760665"/>
            <a:ext cx="4284658" cy="406241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8" name="Footer Placeholder 7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9" name="Slide Number Placeholder 8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823183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4" name="Footer Placeholder 3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Slide Number Placeholder 4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2237870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3" name="Footer Placeholder 2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4" name="Slide Number Placeholder 3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58540686"/>
      </p:ext>
    </p:extLst>
  </p:cSld>
  <p:clrMapOvr>
    <a:masterClrMapping/>
  </p:clrMapOvr>
  <p:hf sldNum="0" hdr="0" ftr="0" dt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503240"/>
            <a:ext cx="3251204" cy="1765304"/>
          </a:xfrm>
        </p:spPr>
        <p:txBody>
          <a:bodyPr anchor="b"/>
          <a:lstStyle>
            <a:lvl1pPr>
              <a:defRPr lang="en-US" sz="32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4286249" y="1089022"/>
            <a:ext cx="5102223" cy="5372100"/>
          </a:xfrm>
        </p:spPr>
        <p:txBody>
          <a:bodyPr/>
          <a:lstStyle>
            <a:lvl1pPr>
              <a:defRPr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693736" y="2268534"/>
            <a:ext cx="3251204" cy="4200525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161636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/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528271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503240"/>
            <a:ext cx="3251204" cy="1765304"/>
          </a:xfrm>
        </p:spPr>
        <p:txBody>
          <a:bodyPr anchor="b"/>
          <a:lstStyle>
            <a:lvl1pPr>
              <a:defRPr lang="en-US" sz="32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 txBox="1">
            <a:spLocks noGrp="1"/>
          </p:cNvSpPr>
          <p:nvPr>
            <p:ph type="pic" idx="1"/>
          </p:nvPr>
        </p:nvSpPr>
        <p:spPr>
          <a:xfrm>
            <a:off x="4286249" y="1089022"/>
            <a:ext cx="5102223" cy="5372100"/>
          </a:xfrm>
        </p:spPr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693736" y="2268534"/>
            <a:ext cx="3251204" cy="4200525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5737479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8753502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 txBox="1">
            <a:spLocks noGrp="1"/>
          </p:cNvSpPr>
          <p:nvPr>
            <p:ph type="title" orient="vert"/>
          </p:nvPr>
        </p:nvSpPr>
        <p:spPr>
          <a:xfrm>
            <a:off x="7362821" y="684208"/>
            <a:ext cx="2212976" cy="5075240"/>
          </a:xfrm>
        </p:spPr>
        <p:txBody>
          <a:bodyPr vert="eaVert"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>
          <a:xfrm>
            <a:off x="720720" y="684208"/>
            <a:ext cx="6489697" cy="5075240"/>
          </a:xfrm>
        </p:spPr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140830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87391" y="1884358"/>
            <a:ext cx="8694736" cy="3144841"/>
          </a:xfrm>
        </p:spPr>
        <p:txBody>
          <a:bodyPr anchor="b"/>
          <a:lstStyle>
            <a:lvl1pPr>
              <a:defRPr sz="60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687391" y="5059366"/>
            <a:ext cx="8694736" cy="1652585"/>
          </a:xfrm>
        </p:spPr>
        <p:txBody>
          <a:bodyPr/>
          <a:lstStyle>
            <a:lvl1pPr>
              <a:defRPr sz="2400">
                <a:solidFill>
                  <a:srgbClr val="898989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75666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900117" y="1979611"/>
            <a:ext cx="4063995" cy="4500557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5116516" y="1979611"/>
            <a:ext cx="4063995" cy="4500557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20674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403222"/>
            <a:ext cx="8694736" cy="1460497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693736" y="1852610"/>
            <a:ext cx="4265611" cy="908054"/>
          </a:xfrm>
        </p:spPr>
        <p:txBody>
          <a:bodyPr anchor="b"/>
          <a:lstStyle>
            <a:lvl1pPr>
              <a:defRPr sz="2400" b="1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693736" y="2760665"/>
            <a:ext cx="4265611" cy="406241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 txBox="1">
            <a:spLocks noGrp="1"/>
          </p:cNvSpPr>
          <p:nvPr>
            <p:ph type="body" idx="3"/>
          </p:nvPr>
        </p:nvSpPr>
        <p:spPr>
          <a:xfrm>
            <a:off x="5103815" y="1852610"/>
            <a:ext cx="4284658" cy="908054"/>
          </a:xfrm>
        </p:spPr>
        <p:txBody>
          <a:bodyPr anchor="b"/>
          <a:lstStyle>
            <a:lvl1pPr>
              <a:defRPr sz="2400" b="1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 txBox="1">
            <a:spLocks noGrp="1"/>
          </p:cNvSpPr>
          <p:nvPr>
            <p:ph idx="4"/>
          </p:nvPr>
        </p:nvSpPr>
        <p:spPr>
          <a:xfrm>
            <a:off x="5103815" y="2760665"/>
            <a:ext cx="4284658" cy="406241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8" name="Footer Placeholder 7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9" name="Slide Number Placeholder 8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44149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Footer Placeholder 3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Slide Number Placeholder 4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82053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3" name="Footer Placeholder 2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Slide Number Placeholder 3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6946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503240"/>
            <a:ext cx="3251204" cy="1765304"/>
          </a:xfrm>
        </p:spPr>
        <p:txBody>
          <a:bodyPr anchor="b"/>
          <a:lstStyle>
            <a:lvl1pPr>
              <a:defRPr sz="32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4286249" y="1089022"/>
            <a:ext cx="5102223" cy="5372100"/>
          </a:xfrm>
        </p:spPr>
        <p:txBody>
          <a:bodyPr/>
          <a:lstStyle>
            <a:lvl1pPr>
              <a:defRPr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693736" y="2268534"/>
            <a:ext cx="3251204" cy="4200525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0377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503240"/>
            <a:ext cx="3251204" cy="1765304"/>
          </a:xfrm>
        </p:spPr>
        <p:txBody>
          <a:bodyPr anchor="b"/>
          <a:lstStyle>
            <a:lvl1pPr>
              <a:defRPr sz="32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 txBox="1">
            <a:spLocks noGrp="1"/>
          </p:cNvSpPr>
          <p:nvPr>
            <p:ph type="pic" idx="1"/>
          </p:nvPr>
        </p:nvSpPr>
        <p:spPr>
          <a:xfrm>
            <a:off x="4286249" y="1089022"/>
            <a:ext cx="5102223" cy="5372100"/>
          </a:xfrm>
        </p:spPr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693736" y="2268534"/>
            <a:ext cx="3251204" cy="4200525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24103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 txBox="1">
            <a:spLocks noGrp="1"/>
          </p:cNvSpPr>
          <p:nvPr>
            <p:ph type="title"/>
          </p:nvPr>
        </p:nvSpPr>
        <p:spPr>
          <a:xfrm>
            <a:off x="899998" y="719998"/>
            <a:ext cx="8280001" cy="1079997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ctr" anchorCtr="1" compatLnSpc="1">
            <a:noAutofit/>
          </a:bodyPr>
          <a:lstStyle/>
          <a:p>
            <a:pPr lvl="0"/>
            <a:endParaRPr lang="en-US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899998" y="1979996"/>
            <a:ext cx="8280001" cy="4500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2"/>
          </p:nvPr>
        </p:nvSpPr>
        <p:spPr>
          <a:xfrm>
            <a:off x="503998" y="6887160"/>
            <a:ext cx="2348279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3"/>
          </p:nvPr>
        </p:nvSpPr>
        <p:spPr>
          <a:xfrm>
            <a:off x="3447361" y="6887160"/>
            <a:ext cx="3194995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4"/>
          </p:nvPr>
        </p:nvSpPr>
        <p:spPr>
          <a:xfrm>
            <a:off x="7227362" y="6887160"/>
            <a:ext cx="2348279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marL="0" marR="0" lvl="0" indent="0" algn="ctr" defTabSz="914400" rtl="0" fontAlgn="auto" hangingPunct="0">
        <a:lnSpc>
          <a:spcPct val="100000"/>
        </a:lnSpc>
        <a:spcBef>
          <a:spcPts val="0"/>
        </a:spcBef>
        <a:spcAft>
          <a:spcPts val="0"/>
        </a:spcAft>
        <a:buNone/>
        <a:tabLst/>
        <a:defRPr lang="en-US" sz="4400" b="0" i="0" u="none" strike="noStrike" kern="1200" cap="none" spc="0" baseline="0">
          <a:solidFill>
            <a:srgbClr val="000000"/>
          </a:solidFill>
          <a:uFillTx/>
          <a:latin typeface="Arial" pitchFamily="18"/>
          <a:ea typeface="Arial Unicode MS" pitchFamily="2"/>
          <a:cs typeface="Tahoma" pitchFamily="2"/>
        </a:defRPr>
      </a:lvl1pPr>
    </p:titleStyle>
    <p:bodyStyle>
      <a:lvl1pPr marL="0" marR="0" lvl="0" indent="0" defTabSz="914400" rtl="0" fontAlgn="auto" hangingPunct="0">
        <a:lnSpc>
          <a:spcPct val="100000"/>
        </a:lnSpc>
        <a:spcBef>
          <a:spcPts val="0"/>
        </a:spcBef>
        <a:spcAft>
          <a:spcPts val="1415"/>
        </a:spcAft>
        <a:buNone/>
        <a:tabLst/>
        <a:defRPr lang="en-US" sz="3200" b="0" i="0" u="none" strike="noStrike" kern="1200" cap="none" spc="0" baseline="0">
          <a:solidFill>
            <a:srgbClr val="000000"/>
          </a:solidFill>
          <a:uFillTx/>
          <a:latin typeface="Arial" pitchFamily="18"/>
          <a:ea typeface="Arial Unicode MS" pitchFamily="2"/>
          <a:cs typeface="Tahoma" pitchFamily="2"/>
        </a:defRPr>
      </a:lvl1pPr>
      <a:lvl2pPr marL="685800" marR="0" lvl="1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400" b="0" i="0" u="none" strike="noStrike" kern="1200" cap="none" spc="0" baseline="0">
          <a:solidFill>
            <a:srgbClr val="000000"/>
          </a:solidFill>
          <a:uFillTx/>
          <a:latin typeface="Calibri"/>
        </a:defRPr>
      </a:lvl2pPr>
      <a:lvl3pPr marL="1143000" marR="0" lvl="2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000" b="0" i="0" u="none" strike="noStrike" kern="1200" cap="none" spc="0" baseline="0">
          <a:solidFill>
            <a:srgbClr val="000000"/>
          </a:solidFill>
          <a:uFillTx/>
          <a:latin typeface="Calibri"/>
        </a:defRPr>
      </a:lvl3pPr>
      <a:lvl4pPr marL="1600200" marR="0" lvl="3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4pPr>
      <a:lvl5pPr marL="2057400" marR="0" lvl="4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 txBox="1">
            <a:spLocks noGrp="1"/>
          </p:cNvSpPr>
          <p:nvPr>
            <p:ph type="title"/>
          </p:nvPr>
        </p:nvSpPr>
        <p:spPr>
          <a:xfrm>
            <a:off x="719998" y="683998"/>
            <a:ext cx="8460001" cy="102347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ctr" anchorCtr="1" compatLnSpc="1">
            <a:noAutofit/>
          </a:bodyPr>
          <a:lstStyle/>
          <a:p>
            <a:pPr lvl="0"/>
            <a:endParaRPr lang="de-DE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719998" y="1949043"/>
            <a:ext cx="8855643" cy="3810963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2"/>
          </p:nvPr>
        </p:nvSpPr>
        <p:spPr>
          <a:xfrm>
            <a:off x="539998" y="6318723"/>
            <a:ext cx="2348279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3"/>
          </p:nvPr>
        </p:nvSpPr>
        <p:spPr>
          <a:xfrm>
            <a:off x="3267361" y="6347161"/>
            <a:ext cx="3194995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4"/>
          </p:nvPr>
        </p:nvSpPr>
        <p:spPr>
          <a:xfrm>
            <a:off x="6831363" y="6347161"/>
            <a:ext cx="2348279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0" marR="0" lvl="0" indent="0" algn="ctr" defTabSz="914400" rtl="0" fontAlgn="auto" hangingPunct="0">
        <a:lnSpc>
          <a:spcPct val="100000"/>
        </a:lnSpc>
        <a:spcBef>
          <a:spcPts val="0"/>
        </a:spcBef>
        <a:spcAft>
          <a:spcPts val="0"/>
        </a:spcAft>
        <a:buNone/>
        <a:tabLst/>
        <a:defRPr lang="de-DE" sz="4400" b="0" i="0" u="none" strike="noStrike" kern="0" cap="none" spc="0" baseline="0">
          <a:solidFill>
            <a:srgbClr val="000000"/>
          </a:solidFill>
          <a:uFillTx/>
          <a:latin typeface="Albany" pitchFamily="18"/>
          <a:cs typeface="Tahoma" pitchFamily="2"/>
        </a:defRPr>
      </a:lvl1pPr>
    </p:titleStyle>
    <p:bodyStyle>
      <a:lvl1pPr marL="0" marR="0" lvl="0" indent="0" defTabSz="914400" rtl="0" fontAlgn="auto" hangingPunct="0">
        <a:lnSpc>
          <a:spcPct val="100000"/>
        </a:lnSpc>
        <a:spcBef>
          <a:spcPts val="0"/>
        </a:spcBef>
        <a:spcAft>
          <a:spcPts val="1415"/>
        </a:spcAft>
        <a:buNone/>
        <a:tabLst/>
        <a:defRPr lang="en-US" sz="3200" b="0" i="0" u="none" strike="noStrike" kern="0" cap="none" spc="0" baseline="0">
          <a:solidFill>
            <a:srgbClr val="000000"/>
          </a:solidFill>
          <a:uFillTx/>
          <a:latin typeface="Albany" pitchFamily="18"/>
          <a:cs typeface="Tahoma" pitchFamily="2"/>
        </a:defRPr>
      </a:lvl1pPr>
      <a:lvl2pPr marL="685800" marR="0" lvl="1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400" b="0" i="0" u="none" strike="noStrike" kern="1200" cap="none" spc="0" baseline="0">
          <a:solidFill>
            <a:srgbClr val="000000"/>
          </a:solidFill>
          <a:uFillTx/>
          <a:latin typeface="Calibri"/>
        </a:defRPr>
      </a:lvl2pPr>
      <a:lvl3pPr marL="1143000" marR="0" lvl="2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000" b="0" i="0" u="none" strike="noStrike" kern="1200" cap="none" spc="0" baseline="0">
          <a:solidFill>
            <a:srgbClr val="000000"/>
          </a:solidFill>
          <a:uFillTx/>
          <a:latin typeface="Calibri"/>
        </a:defRPr>
      </a:lvl3pPr>
      <a:lvl4pPr marL="1600200" marR="0" lvl="3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4pPr>
      <a:lvl5pPr marL="2057400" marR="0" lvl="4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 txBox="1">
            <a:spLocks noGrp="1"/>
          </p:cNvSpPr>
          <p:nvPr>
            <p:ph type="body" idx="4294967295"/>
          </p:nvPr>
        </p:nvSpPr>
        <p:spPr>
          <a:xfrm>
            <a:off x="719998" y="1445035"/>
            <a:ext cx="8855643" cy="5509200"/>
          </a:xfrm>
        </p:spPr>
        <p:txBody>
          <a:bodyPr>
            <a:spAutoFit/>
          </a:bodyPr>
          <a:lstStyle/>
          <a:p>
            <a:pPr lvl="0" algn="ctr"/>
            <a:endParaRPr lang="de-DE" sz="3600" b="1" dirty="0">
              <a:solidFill>
                <a:srgbClr val="00008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CMPT 225</a:t>
            </a:r>
          </a:p>
          <a:p>
            <a:pPr lvl="0" algn="ctr"/>
            <a:b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Data Structures and Programming</a:t>
            </a:r>
          </a:p>
          <a:p>
            <a:pPr lvl="0" algn="ctr"/>
            <a:endParaRPr lang="de-DE" sz="3600" b="1" dirty="0">
              <a:solidFill>
                <a:srgbClr val="00008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February 26, 2021</a:t>
            </a:r>
          </a:p>
          <a:p>
            <a:pPr lvl="0" algn="ctr"/>
            <a:endParaRPr lang="de-DE" sz="3600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de-DE" sz="3600" dirty="0">
              <a:solidFill>
                <a:srgbClr val="9933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Add to heap</a:t>
            </a:r>
            <a:endParaRPr lang="de-DE" sz="2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r>
              <a:rPr lang="en-US" altLang="he-IL" sz="2000" u="sng" dirty="0"/>
              <a:t>Add Item</a:t>
            </a:r>
            <a:r>
              <a:rPr lang="en-US" altLang="he-IL" sz="2000" dirty="0"/>
              <a:t>(item):</a:t>
            </a:r>
          </a:p>
          <a:p>
            <a:pPr marL="457200" indent="-457200">
              <a:buAutoNum type="arabicPeriod"/>
            </a:pPr>
            <a:r>
              <a:rPr lang="en-US" altLang="he-IL" sz="2000" dirty="0"/>
              <a:t>Add item to the next available position in the tree</a:t>
            </a:r>
          </a:p>
          <a:p>
            <a:pPr marL="457200" indent="-457200">
              <a:buAutoNum type="arabicPeriod"/>
            </a:pPr>
            <a:r>
              <a:rPr lang="en-US" altLang="he-IL" sz="2000" dirty="0"/>
              <a:t>Propagate it up to satisfy the min-heap condition</a:t>
            </a:r>
          </a:p>
          <a:p>
            <a:pPr marL="457200" indent="-457200">
              <a:buAutoNum type="arabicPeriod"/>
            </a:pPr>
            <a:endParaRPr lang="en-US" altLang="he-IL" sz="2000" dirty="0"/>
          </a:p>
          <a:p>
            <a:endParaRPr lang="en-US" altLang="he-IL" sz="2000" dirty="0"/>
          </a:p>
          <a:p>
            <a:r>
              <a:rPr lang="en-US" altLang="he-IL" sz="2000" dirty="0"/>
              <a:t>Running time O(log(n))</a:t>
            </a:r>
          </a:p>
          <a:p>
            <a:endParaRPr lang="en-US" altLang="he-IL" sz="2000" dirty="0"/>
          </a:p>
          <a:p>
            <a:pPr marL="457200" indent="-457200">
              <a:buAutoNum type="arabicPeriod"/>
            </a:pPr>
            <a:endParaRPr lang="en-US" altLang="he-IL" sz="2000" dirty="0"/>
          </a:p>
          <a:p>
            <a:endParaRPr lang="en-US" altLang="he-IL" sz="2000" dirty="0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ECA9D02D-BE43-4AF3-9D54-7C4E270B412B}"/>
              </a:ext>
            </a:extLst>
          </p:cNvPr>
          <p:cNvSpPr/>
          <p:nvPr/>
        </p:nvSpPr>
        <p:spPr bwMode="auto">
          <a:xfrm>
            <a:off x="7491668" y="2795328"/>
            <a:ext cx="723900" cy="644525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94FA80E0-BFCB-4532-9B67-5A4B346A8648}"/>
              </a:ext>
            </a:extLst>
          </p:cNvPr>
          <p:cNvSpPr/>
          <p:nvPr/>
        </p:nvSpPr>
        <p:spPr bwMode="auto">
          <a:xfrm>
            <a:off x="6616955" y="3673216"/>
            <a:ext cx="723900" cy="644525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FFB479A8-2019-42B7-B6B9-653F5F072177}"/>
              </a:ext>
            </a:extLst>
          </p:cNvPr>
          <p:cNvSpPr/>
          <p:nvPr/>
        </p:nvSpPr>
        <p:spPr bwMode="auto">
          <a:xfrm>
            <a:off x="8452105" y="3585903"/>
            <a:ext cx="723900" cy="644525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7BD03410-4011-4F06-894D-44C64AD26654}"/>
              </a:ext>
            </a:extLst>
          </p:cNvPr>
          <p:cNvSpPr/>
          <p:nvPr/>
        </p:nvSpPr>
        <p:spPr bwMode="auto">
          <a:xfrm>
            <a:off x="5672000" y="4705256"/>
            <a:ext cx="723900" cy="644525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F0C37E0B-FD79-4285-92A0-81AFE5541CDC}"/>
              </a:ext>
            </a:extLst>
          </p:cNvPr>
          <p:cNvSpPr/>
          <p:nvPr/>
        </p:nvSpPr>
        <p:spPr bwMode="auto">
          <a:xfrm>
            <a:off x="7048320" y="4738311"/>
            <a:ext cx="723900" cy="644525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1001CD7C-4B08-4D50-89CC-107D59ACFBF6}"/>
              </a:ext>
            </a:extLst>
          </p:cNvPr>
          <p:cNvSpPr/>
          <p:nvPr/>
        </p:nvSpPr>
        <p:spPr bwMode="auto">
          <a:xfrm>
            <a:off x="8063168" y="4744238"/>
            <a:ext cx="723900" cy="644525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45C59ABA-9995-4D50-9086-BAAF926D989B}"/>
              </a:ext>
            </a:extLst>
          </p:cNvPr>
          <p:cNvSpPr/>
          <p:nvPr/>
        </p:nvSpPr>
        <p:spPr bwMode="auto">
          <a:xfrm>
            <a:off x="9028368" y="4744238"/>
            <a:ext cx="723900" cy="644525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endParaRPr lang="en-US"/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FB32C151-4823-4D3F-B47A-49551E29FC5C}"/>
              </a:ext>
            </a:extLst>
          </p:cNvPr>
          <p:cNvCxnSpPr>
            <a:stCxn id="12" idx="4"/>
            <a:endCxn id="14" idx="1"/>
          </p:cNvCxnSpPr>
          <p:nvPr/>
        </p:nvCxnSpPr>
        <p:spPr bwMode="auto">
          <a:xfrm>
            <a:off x="7853618" y="3439853"/>
            <a:ext cx="704850" cy="24130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D7EDF3DE-BBEB-4681-8724-3871B7CA13EA}"/>
              </a:ext>
            </a:extLst>
          </p:cNvPr>
          <p:cNvCxnSpPr>
            <a:cxnSpLocks/>
            <a:stCxn id="14" idx="4"/>
            <a:endCxn id="18" idx="0"/>
          </p:cNvCxnSpPr>
          <p:nvPr/>
        </p:nvCxnSpPr>
        <p:spPr bwMode="auto">
          <a:xfrm>
            <a:off x="8814055" y="4230428"/>
            <a:ext cx="576263" cy="51381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C81E3479-2DFF-4D24-803A-70BF6A65316A}"/>
              </a:ext>
            </a:extLst>
          </p:cNvPr>
          <p:cNvCxnSpPr>
            <a:stCxn id="12" idx="4"/>
            <a:endCxn id="13" idx="7"/>
          </p:cNvCxnSpPr>
          <p:nvPr/>
        </p:nvCxnSpPr>
        <p:spPr bwMode="auto">
          <a:xfrm flipH="1">
            <a:off x="7234493" y="3439853"/>
            <a:ext cx="619125" cy="328613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73EE28B9-0533-43A6-9DEE-6B802B426A95}"/>
              </a:ext>
            </a:extLst>
          </p:cNvPr>
          <p:cNvCxnSpPr>
            <a:stCxn id="13" idx="4"/>
            <a:endCxn id="15" idx="7"/>
          </p:cNvCxnSpPr>
          <p:nvPr/>
        </p:nvCxnSpPr>
        <p:spPr bwMode="auto">
          <a:xfrm flipH="1">
            <a:off x="6289887" y="4317741"/>
            <a:ext cx="689018" cy="481904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0579DB29-F0BF-4F1B-85A7-28C5009FE1B9}"/>
              </a:ext>
            </a:extLst>
          </p:cNvPr>
          <p:cNvCxnSpPr>
            <a:cxnSpLocks/>
            <a:stCxn id="16" idx="0"/>
            <a:endCxn id="13" idx="4"/>
          </p:cNvCxnSpPr>
          <p:nvPr/>
        </p:nvCxnSpPr>
        <p:spPr bwMode="auto">
          <a:xfrm flipH="1" flipV="1">
            <a:off x="6978905" y="4317741"/>
            <a:ext cx="431365" cy="42057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539DC324-7C97-4973-B75A-A95FA097E5F7}"/>
              </a:ext>
            </a:extLst>
          </p:cNvPr>
          <p:cNvCxnSpPr>
            <a:cxnSpLocks/>
            <a:stCxn id="17" idx="0"/>
            <a:endCxn id="14" idx="4"/>
          </p:cNvCxnSpPr>
          <p:nvPr/>
        </p:nvCxnSpPr>
        <p:spPr bwMode="auto">
          <a:xfrm flipV="1">
            <a:off x="8425118" y="4230428"/>
            <a:ext cx="388937" cy="51381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56">
            <a:extLst>
              <a:ext uri="{FF2B5EF4-FFF2-40B4-BE49-F238E27FC236}">
                <a16:creationId xmlns:a16="http://schemas.microsoft.com/office/drawing/2014/main" id="{ECBD49A0-F4E8-4CF2-9604-9CAE97BD72B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54312" y="2987319"/>
            <a:ext cx="361834" cy="2601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1800">
                <a:latin typeface="Arial" panose="020B0604020202020204" pitchFamily="34" charset="0"/>
              </a:rPr>
              <a:t>1</a:t>
            </a:r>
          </a:p>
        </p:txBody>
      </p:sp>
      <p:sp>
        <p:nvSpPr>
          <p:cNvPr id="26" name="TextBox 57">
            <a:extLst>
              <a:ext uri="{FF2B5EF4-FFF2-40B4-BE49-F238E27FC236}">
                <a16:creationId xmlns:a16="http://schemas.microsoft.com/office/drawing/2014/main" id="{77DDCF3A-ED8C-42F4-9108-3FC4123C5B3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91347" y="3867421"/>
            <a:ext cx="36183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1800" dirty="0">
                <a:latin typeface="Arial" panose="020B0604020202020204" pitchFamily="34" charset="0"/>
              </a:rPr>
              <a:t>4</a:t>
            </a:r>
          </a:p>
        </p:txBody>
      </p:sp>
      <p:sp>
        <p:nvSpPr>
          <p:cNvPr id="27" name="TextBox 58">
            <a:extLst>
              <a:ext uri="{FF2B5EF4-FFF2-40B4-BE49-F238E27FC236}">
                <a16:creationId xmlns:a16="http://schemas.microsoft.com/office/drawing/2014/main" id="{CC6CCA23-5D61-4F23-AA15-DFABB3ADB64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619627" y="3778157"/>
            <a:ext cx="361834" cy="3693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1800" dirty="0">
                <a:latin typeface="Arial" panose="020B0604020202020204" pitchFamily="34" charset="0"/>
              </a:rPr>
              <a:t>7</a:t>
            </a:r>
          </a:p>
        </p:txBody>
      </p:sp>
      <p:sp>
        <p:nvSpPr>
          <p:cNvPr id="28" name="TextBox 59">
            <a:extLst>
              <a:ext uri="{FF2B5EF4-FFF2-40B4-BE49-F238E27FC236}">
                <a16:creationId xmlns:a16="http://schemas.microsoft.com/office/drawing/2014/main" id="{5C32E541-32FA-4750-9E2C-B7F426C68AF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52917" y="4897633"/>
            <a:ext cx="361834" cy="3693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1800" dirty="0">
                <a:latin typeface="Arial" panose="020B0604020202020204" pitchFamily="34" charset="0"/>
              </a:rPr>
              <a:t>9</a:t>
            </a:r>
          </a:p>
        </p:txBody>
      </p:sp>
      <p:sp>
        <p:nvSpPr>
          <p:cNvPr id="29" name="TextBox 60">
            <a:extLst>
              <a:ext uri="{FF2B5EF4-FFF2-40B4-BE49-F238E27FC236}">
                <a16:creationId xmlns:a16="http://schemas.microsoft.com/office/drawing/2014/main" id="{4345DB60-C38B-4380-A240-B501384F8CA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294933" y="4853486"/>
            <a:ext cx="361834" cy="3693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1800" dirty="0">
                <a:latin typeface="Arial" panose="020B0604020202020204" pitchFamily="34" charset="0"/>
              </a:rPr>
              <a:t>6</a:t>
            </a:r>
          </a:p>
        </p:txBody>
      </p:sp>
      <p:sp>
        <p:nvSpPr>
          <p:cNvPr id="30" name="TextBox 61">
            <a:extLst>
              <a:ext uri="{FF2B5EF4-FFF2-40B4-BE49-F238E27FC236}">
                <a16:creationId xmlns:a16="http://schemas.microsoft.com/office/drawing/2014/main" id="{4809B7ED-B54E-4C7D-95C3-D45132BB517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42930" y="4960761"/>
            <a:ext cx="361834" cy="3693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1800">
                <a:latin typeface="Arial" panose="020B0604020202020204" pitchFamily="34" charset="0"/>
              </a:rPr>
              <a:t>9</a:t>
            </a:r>
          </a:p>
        </p:txBody>
      </p:sp>
      <p:sp>
        <p:nvSpPr>
          <p:cNvPr id="31" name="TextBox 62">
            <a:extLst>
              <a:ext uri="{FF2B5EF4-FFF2-40B4-BE49-F238E27FC236}">
                <a16:creationId xmlns:a16="http://schemas.microsoft.com/office/drawing/2014/main" id="{3F74BA57-2BD5-4E3A-A4D1-7D029C0620A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210998" y="4927308"/>
            <a:ext cx="57626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1800" dirty="0">
                <a:latin typeface="Arial" panose="020B0604020202020204" pitchFamily="34" charset="0"/>
              </a:rPr>
              <a:t>10</a:t>
            </a: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41996860-87D9-4BB9-ADF1-89133CEEE93D}"/>
              </a:ext>
            </a:extLst>
          </p:cNvPr>
          <p:cNvSpPr/>
          <p:nvPr/>
        </p:nvSpPr>
        <p:spPr bwMode="auto">
          <a:xfrm>
            <a:off x="5291913" y="5941221"/>
            <a:ext cx="723900" cy="644525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A7B4904B-B144-4A74-BF16-6FFF18AC3119}"/>
              </a:ext>
            </a:extLst>
          </p:cNvPr>
          <p:cNvSpPr/>
          <p:nvPr/>
        </p:nvSpPr>
        <p:spPr bwMode="auto">
          <a:xfrm>
            <a:off x="6079490" y="5980678"/>
            <a:ext cx="723900" cy="644525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endParaRPr lang="en-US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02F240C1-5A67-41B9-9026-DEE5CBD7C70E}"/>
              </a:ext>
            </a:extLst>
          </p:cNvPr>
          <p:cNvCxnSpPr>
            <a:cxnSpLocks/>
            <a:stCxn id="15" idx="4"/>
            <a:endCxn id="7" idx="0"/>
          </p:cNvCxnSpPr>
          <p:nvPr/>
        </p:nvCxnSpPr>
        <p:spPr bwMode="auto">
          <a:xfrm>
            <a:off x="6033950" y="5349781"/>
            <a:ext cx="407490" cy="630897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140C1902-7299-4B6B-8F0E-AF86D332FDDE}"/>
              </a:ext>
            </a:extLst>
          </p:cNvPr>
          <p:cNvCxnSpPr>
            <a:cxnSpLocks/>
            <a:stCxn id="6" idx="0"/>
            <a:endCxn id="15" idx="4"/>
          </p:cNvCxnSpPr>
          <p:nvPr/>
        </p:nvCxnSpPr>
        <p:spPr bwMode="auto">
          <a:xfrm flipV="1">
            <a:off x="5653863" y="5349781"/>
            <a:ext cx="380087" cy="59144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61">
            <a:extLst>
              <a:ext uri="{FF2B5EF4-FFF2-40B4-BE49-F238E27FC236}">
                <a16:creationId xmlns:a16="http://schemas.microsoft.com/office/drawing/2014/main" id="{BD282AB8-9052-4465-9E2C-FD46D35125C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71674" y="6157719"/>
            <a:ext cx="529757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1800" dirty="0">
                <a:latin typeface="Arial" panose="020B0604020202020204" pitchFamily="34" charset="0"/>
              </a:rPr>
              <a:t>18</a:t>
            </a:r>
          </a:p>
        </p:txBody>
      </p:sp>
      <p:sp>
        <p:nvSpPr>
          <p:cNvPr id="11" name="TextBox 62">
            <a:extLst>
              <a:ext uri="{FF2B5EF4-FFF2-40B4-BE49-F238E27FC236}">
                <a16:creationId xmlns:a16="http://schemas.microsoft.com/office/drawing/2014/main" id="{F580E7BF-25CC-49B2-8314-EE42562993D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06365" y="6174874"/>
            <a:ext cx="518967" cy="3693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1800">
                <a:latin typeface="Arial" panose="020B0604020202020204" pitchFamily="34" charset="0"/>
              </a:rPr>
              <a:t>10</a:t>
            </a:r>
          </a:p>
        </p:txBody>
      </p:sp>
      <p:sp>
        <p:nvSpPr>
          <p:cNvPr id="46" name="Oval 45">
            <a:extLst>
              <a:ext uri="{FF2B5EF4-FFF2-40B4-BE49-F238E27FC236}">
                <a16:creationId xmlns:a16="http://schemas.microsoft.com/office/drawing/2014/main" id="{7F89C3CF-9E62-4774-BE65-1752DD8EAC1D}"/>
              </a:ext>
            </a:extLst>
          </p:cNvPr>
          <p:cNvSpPr/>
          <p:nvPr/>
        </p:nvSpPr>
        <p:spPr bwMode="auto">
          <a:xfrm>
            <a:off x="6832637" y="5899685"/>
            <a:ext cx="723900" cy="644525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endParaRPr lang="en-US"/>
          </a:p>
        </p:txBody>
      </p: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68964855-2972-4DB7-A6E3-B7C1BDC497F5}"/>
              </a:ext>
            </a:extLst>
          </p:cNvPr>
          <p:cNvCxnSpPr>
            <a:cxnSpLocks/>
            <a:stCxn id="46" idx="0"/>
            <a:endCxn id="16" idx="4"/>
          </p:cNvCxnSpPr>
          <p:nvPr/>
        </p:nvCxnSpPr>
        <p:spPr bwMode="auto">
          <a:xfrm flipV="1">
            <a:off x="7194587" y="5382836"/>
            <a:ext cx="215683" cy="516849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Box 61">
            <a:extLst>
              <a:ext uri="{FF2B5EF4-FFF2-40B4-BE49-F238E27FC236}">
                <a16:creationId xmlns:a16="http://schemas.microsoft.com/office/drawing/2014/main" id="{8B0BD49A-0E29-4BEC-8E1E-8DF87F2CCD7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48320" y="6112294"/>
            <a:ext cx="361834" cy="3693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1800" dirty="0">
                <a:latin typeface="Arial" panose="020B0604020202020204" pitchFamily="34" charset="0"/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36338939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37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0709E-6 -3.25073E-6 L 0.05323 -0.03549 C 0.06473 -0.04305 0.07307 -0.05649 0.07544 -0.07161 C 0.0778 -0.08945 0.07323 -0.10457 0.06394 -0.11738 L 0.02284 -0.17555 " pathEditMode="relative" rAng="16800000" ptsTypes="AAAAA">
                                      <p:cBhvr>
                                        <p:cTn id="80" dur="2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331" y="-8022"/>
                                    </p:animMotion>
                                  </p:childTnLst>
                                </p:cTn>
                              </p:par>
                              <p:par>
                                <p:cTn id="81" presetID="37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73 -0.00924 L -0.0589 0.01722 C -0.07165 0.0231 -0.08032 0.03381 -0.08284 0.04746 C -0.08614 0.06468 -0.08221 0.07937 -0.07291 0.09176 L -0.03165 0.15077 " pathEditMode="relative" rAng="6240000" ptsTypes="AAAAA">
                                      <p:cBhvr>
                                        <p:cTn id="82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803" y="688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37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93701E-6 8.52583E-7 L -0.02158 0.06405 C -0.02662 0.07812 -0.02678 0.09303 -0.02158 0.10311 C -0.01591 0.1155 -0.00646 0.12054 0.00535 0.12012 L 0.05858 0.12033 " pathEditMode="relative" rAng="3420000" ptsTypes="AAAAA">
                                      <p:cBhvr>
                                        <p:cTn id="86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09" y="8190"/>
                                    </p:animMotion>
                                  </p:childTnLst>
                                </p:cTn>
                              </p:par>
                              <p:par>
                                <p:cTn id="87" presetID="37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2314 -0.17303 L 0.05811 -0.24296 C 0.06645 -0.25913 0.06897 -0.27509 0.06377 -0.28706 C 0.05889 -0.30113 0.04787 -0.30785 0.03354 -0.30743 L -0.02993 -0.31205 " pathEditMode="relative" rAng="14580000" ptsTypes="AAAAA">
                                      <p:cBhvr>
                                        <p:cTn id="88" dur="2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93" y="-921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25" grpId="0"/>
      <p:bldP spid="26" grpId="0"/>
      <p:bldP spid="26" grpId="1"/>
      <p:bldP spid="27" grpId="0"/>
      <p:bldP spid="28" grpId="0"/>
      <p:bldP spid="29" grpId="0"/>
      <p:bldP spid="29" grpId="1"/>
      <p:bldP spid="30" grpId="0"/>
      <p:bldP spid="31" grpId="0"/>
      <p:bldP spid="6" grpId="0" animBg="1"/>
      <p:bldP spid="7" grpId="0" animBg="1"/>
      <p:bldP spid="10" grpId="0"/>
      <p:bldP spid="11" grpId="0"/>
      <p:bldP spid="46" grpId="0" animBg="1"/>
      <p:bldP spid="48" grpId="0"/>
      <p:bldP spid="48" grpId="1"/>
      <p:bldP spid="48" grpId="2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Remove min</a:t>
            </a:r>
            <a:endParaRPr lang="de-DE" sz="2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r>
              <a:rPr lang="en-US" altLang="he-IL" sz="2000" u="sng" dirty="0"/>
              <a:t>Remove min:</a:t>
            </a:r>
            <a:endParaRPr lang="en-US" altLang="he-IL" sz="2000" dirty="0"/>
          </a:p>
          <a:p>
            <a:pPr marL="457200" indent="-457200">
              <a:buAutoNum type="arabicPeriod"/>
            </a:pPr>
            <a:r>
              <a:rPr lang="en-US" altLang="he-IL" sz="2000" dirty="0"/>
              <a:t>min = </a:t>
            </a:r>
            <a:r>
              <a:rPr lang="en-US" altLang="he-IL" sz="2000" dirty="0" err="1"/>
              <a:t>root.value</a:t>
            </a:r>
            <a:endParaRPr lang="en-US" altLang="he-IL" sz="2000" dirty="0"/>
          </a:p>
          <a:p>
            <a:pPr marL="457200" indent="-457200">
              <a:buAutoNum type="arabicPeriod"/>
            </a:pPr>
            <a:r>
              <a:rPr lang="en-US" altLang="he-IL" sz="2000" dirty="0"/>
              <a:t>Move the last element in the tree be the root</a:t>
            </a:r>
          </a:p>
          <a:p>
            <a:pPr marL="457200" indent="-457200">
              <a:buAutoNum type="arabicPeriod"/>
            </a:pPr>
            <a:r>
              <a:rPr lang="en-US" altLang="he-IL" sz="2000" dirty="0"/>
              <a:t>Propagate the root down</a:t>
            </a:r>
            <a:br>
              <a:rPr lang="en-US" altLang="he-IL" sz="2000" dirty="0"/>
            </a:br>
            <a:r>
              <a:rPr lang="en-US" altLang="he-IL" sz="2000" dirty="0"/>
              <a:t>		to satisfy the min-heap condition</a:t>
            </a:r>
          </a:p>
          <a:p>
            <a:pPr marL="457200" indent="-457200">
              <a:buAutoNum type="arabicPeriod"/>
            </a:pPr>
            <a:r>
              <a:rPr lang="en-US" altLang="he-IL" sz="2000" dirty="0"/>
              <a:t>Return min (from step 1)</a:t>
            </a:r>
          </a:p>
          <a:p>
            <a:endParaRPr lang="en-US" altLang="he-IL" sz="2000" dirty="0"/>
          </a:p>
          <a:p>
            <a:r>
              <a:rPr lang="en-US" altLang="he-IL" sz="2000" dirty="0"/>
              <a:t>Running time O(log(n))</a:t>
            </a:r>
          </a:p>
          <a:p>
            <a:endParaRPr lang="en-US" altLang="he-IL" sz="2000" dirty="0"/>
          </a:p>
          <a:p>
            <a:pPr marL="457200" indent="-457200">
              <a:buAutoNum type="arabicPeriod"/>
            </a:pPr>
            <a:endParaRPr lang="en-US" altLang="he-IL" sz="2000" dirty="0"/>
          </a:p>
          <a:p>
            <a:endParaRPr lang="en-US" altLang="he-IL" sz="2000" dirty="0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ECA9D02D-BE43-4AF3-9D54-7C4E270B412B}"/>
              </a:ext>
            </a:extLst>
          </p:cNvPr>
          <p:cNvSpPr/>
          <p:nvPr/>
        </p:nvSpPr>
        <p:spPr bwMode="auto">
          <a:xfrm>
            <a:off x="7491668" y="2795328"/>
            <a:ext cx="723900" cy="644525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94FA80E0-BFCB-4532-9B67-5A4B346A8648}"/>
              </a:ext>
            </a:extLst>
          </p:cNvPr>
          <p:cNvSpPr/>
          <p:nvPr/>
        </p:nvSpPr>
        <p:spPr bwMode="auto">
          <a:xfrm>
            <a:off x="6616955" y="3673216"/>
            <a:ext cx="723900" cy="644525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FFB479A8-2019-42B7-B6B9-653F5F072177}"/>
              </a:ext>
            </a:extLst>
          </p:cNvPr>
          <p:cNvSpPr/>
          <p:nvPr/>
        </p:nvSpPr>
        <p:spPr bwMode="auto">
          <a:xfrm>
            <a:off x="8452105" y="3585903"/>
            <a:ext cx="723900" cy="644525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7BD03410-4011-4F06-894D-44C64AD26654}"/>
              </a:ext>
            </a:extLst>
          </p:cNvPr>
          <p:cNvSpPr/>
          <p:nvPr/>
        </p:nvSpPr>
        <p:spPr bwMode="auto">
          <a:xfrm>
            <a:off x="5672000" y="4705256"/>
            <a:ext cx="723900" cy="644525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F0C37E0B-FD79-4285-92A0-81AFE5541CDC}"/>
              </a:ext>
            </a:extLst>
          </p:cNvPr>
          <p:cNvSpPr/>
          <p:nvPr/>
        </p:nvSpPr>
        <p:spPr bwMode="auto">
          <a:xfrm>
            <a:off x="7048320" y="4738311"/>
            <a:ext cx="723900" cy="644525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1001CD7C-4B08-4D50-89CC-107D59ACFBF6}"/>
              </a:ext>
            </a:extLst>
          </p:cNvPr>
          <p:cNvSpPr/>
          <p:nvPr/>
        </p:nvSpPr>
        <p:spPr bwMode="auto">
          <a:xfrm>
            <a:off x="8063168" y="4744238"/>
            <a:ext cx="723900" cy="644525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45C59ABA-9995-4D50-9086-BAAF926D989B}"/>
              </a:ext>
            </a:extLst>
          </p:cNvPr>
          <p:cNvSpPr/>
          <p:nvPr/>
        </p:nvSpPr>
        <p:spPr bwMode="auto">
          <a:xfrm>
            <a:off x="9028368" y="4744238"/>
            <a:ext cx="723900" cy="644525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endParaRPr lang="en-US"/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FB32C151-4823-4D3F-B47A-49551E29FC5C}"/>
              </a:ext>
            </a:extLst>
          </p:cNvPr>
          <p:cNvCxnSpPr>
            <a:stCxn id="12" idx="4"/>
            <a:endCxn id="14" idx="1"/>
          </p:cNvCxnSpPr>
          <p:nvPr/>
        </p:nvCxnSpPr>
        <p:spPr bwMode="auto">
          <a:xfrm>
            <a:off x="7853618" y="3439853"/>
            <a:ext cx="704850" cy="24130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D7EDF3DE-BBEB-4681-8724-3871B7CA13EA}"/>
              </a:ext>
            </a:extLst>
          </p:cNvPr>
          <p:cNvCxnSpPr>
            <a:cxnSpLocks/>
            <a:stCxn id="14" idx="4"/>
            <a:endCxn id="18" idx="0"/>
          </p:cNvCxnSpPr>
          <p:nvPr/>
        </p:nvCxnSpPr>
        <p:spPr bwMode="auto">
          <a:xfrm>
            <a:off x="8814055" y="4230428"/>
            <a:ext cx="576263" cy="51381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C81E3479-2DFF-4D24-803A-70BF6A65316A}"/>
              </a:ext>
            </a:extLst>
          </p:cNvPr>
          <p:cNvCxnSpPr>
            <a:stCxn id="12" idx="4"/>
            <a:endCxn id="13" idx="7"/>
          </p:cNvCxnSpPr>
          <p:nvPr/>
        </p:nvCxnSpPr>
        <p:spPr bwMode="auto">
          <a:xfrm flipH="1">
            <a:off x="7234493" y="3439853"/>
            <a:ext cx="619125" cy="328613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73EE28B9-0533-43A6-9DEE-6B802B426A95}"/>
              </a:ext>
            </a:extLst>
          </p:cNvPr>
          <p:cNvCxnSpPr>
            <a:stCxn id="13" idx="4"/>
            <a:endCxn id="15" idx="7"/>
          </p:cNvCxnSpPr>
          <p:nvPr/>
        </p:nvCxnSpPr>
        <p:spPr bwMode="auto">
          <a:xfrm flipH="1">
            <a:off x="6289887" y="4317741"/>
            <a:ext cx="689018" cy="481904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0579DB29-F0BF-4F1B-85A7-28C5009FE1B9}"/>
              </a:ext>
            </a:extLst>
          </p:cNvPr>
          <p:cNvCxnSpPr>
            <a:cxnSpLocks/>
            <a:stCxn id="16" idx="0"/>
            <a:endCxn id="13" idx="4"/>
          </p:cNvCxnSpPr>
          <p:nvPr/>
        </p:nvCxnSpPr>
        <p:spPr bwMode="auto">
          <a:xfrm flipH="1" flipV="1">
            <a:off x="6978905" y="4317741"/>
            <a:ext cx="431365" cy="42057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539DC324-7C97-4973-B75A-A95FA097E5F7}"/>
              </a:ext>
            </a:extLst>
          </p:cNvPr>
          <p:cNvCxnSpPr>
            <a:cxnSpLocks/>
            <a:stCxn id="17" idx="0"/>
            <a:endCxn id="14" idx="4"/>
          </p:cNvCxnSpPr>
          <p:nvPr/>
        </p:nvCxnSpPr>
        <p:spPr bwMode="auto">
          <a:xfrm flipV="1">
            <a:off x="8425118" y="4230428"/>
            <a:ext cx="388937" cy="51381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56">
            <a:extLst>
              <a:ext uri="{FF2B5EF4-FFF2-40B4-BE49-F238E27FC236}">
                <a16:creationId xmlns:a16="http://schemas.microsoft.com/office/drawing/2014/main" id="{ECBD49A0-F4E8-4CF2-9604-9CAE97BD72B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54312" y="2987319"/>
            <a:ext cx="361834" cy="2601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1800" dirty="0">
                <a:latin typeface="Arial" panose="020B0604020202020204" pitchFamily="34" charset="0"/>
              </a:rPr>
              <a:t>1</a:t>
            </a:r>
          </a:p>
        </p:txBody>
      </p:sp>
      <p:sp>
        <p:nvSpPr>
          <p:cNvPr id="26" name="TextBox 57">
            <a:extLst>
              <a:ext uri="{FF2B5EF4-FFF2-40B4-BE49-F238E27FC236}">
                <a16:creationId xmlns:a16="http://schemas.microsoft.com/office/drawing/2014/main" id="{77DDCF3A-ED8C-42F4-9108-3FC4123C5B3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91347" y="3867421"/>
            <a:ext cx="36183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1800" dirty="0">
                <a:latin typeface="Arial" panose="020B0604020202020204" pitchFamily="34" charset="0"/>
              </a:rPr>
              <a:t>4</a:t>
            </a:r>
          </a:p>
        </p:txBody>
      </p:sp>
      <p:sp>
        <p:nvSpPr>
          <p:cNvPr id="27" name="TextBox 58">
            <a:extLst>
              <a:ext uri="{FF2B5EF4-FFF2-40B4-BE49-F238E27FC236}">
                <a16:creationId xmlns:a16="http://schemas.microsoft.com/office/drawing/2014/main" id="{CC6CCA23-5D61-4F23-AA15-DFABB3ADB64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619627" y="3778157"/>
            <a:ext cx="361834" cy="3693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1800" dirty="0">
                <a:latin typeface="Arial" panose="020B0604020202020204" pitchFamily="34" charset="0"/>
              </a:rPr>
              <a:t>8</a:t>
            </a:r>
          </a:p>
        </p:txBody>
      </p:sp>
      <p:sp>
        <p:nvSpPr>
          <p:cNvPr id="28" name="TextBox 59">
            <a:extLst>
              <a:ext uri="{FF2B5EF4-FFF2-40B4-BE49-F238E27FC236}">
                <a16:creationId xmlns:a16="http://schemas.microsoft.com/office/drawing/2014/main" id="{5C32E541-32FA-4750-9E2C-B7F426C68AF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52917" y="4897633"/>
            <a:ext cx="361834" cy="3693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1800" dirty="0">
                <a:latin typeface="Arial" panose="020B0604020202020204" pitchFamily="34" charset="0"/>
              </a:rPr>
              <a:t>6</a:t>
            </a:r>
          </a:p>
        </p:txBody>
      </p:sp>
      <p:sp>
        <p:nvSpPr>
          <p:cNvPr id="29" name="TextBox 60">
            <a:extLst>
              <a:ext uri="{FF2B5EF4-FFF2-40B4-BE49-F238E27FC236}">
                <a16:creationId xmlns:a16="http://schemas.microsoft.com/office/drawing/2014/main" id="{4345DB60-C38B-4380-A240-B501384F8CA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294933" y="4853486"/>
            <a:ext cx="36183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1800" dirty="0">
                <a:latin typeface="Arial" panose="020B0604020202020204" pitchFamily="34" charset="0"/>
              </a:rPr>
              <a:t>5</a:t>
            </a:r>
          </a:p>
        </p:txBody>
      </p:sp>
      <p:sp>
        <p:nvSpPr>
          <p:cNvPr id="30" name="TextBox 61">
            <a:extLst>
              <a:ext uri="{FF2B5EF4-FFF2-40B4-BE49-F238E27FC236}">
                <a16:creationId xmlns:a16="http://schemas.microsoft.com/office/drawing/2014/main" id="{4809B7ED-B54E-4C7D-95C3-D45132BB517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42930" y="4960761"/>
            <a:ext cx="361834" cy="3693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1800">
                <a:latin typeface="Arial" panose="020B0604020202020204" pitchFamily="34" charset="0"/>
              </a:rPr>
              <a:t>9</a:t>
            </a:r>
          </a:p>
        </p:txBody>
      </p:sp>
      <p:sp>
        <p:nvSpPr>
          <p:cNvPr id="31" name="TextBox 62">
            <a:extLst>
              <a:ext uri="{FF2B5EF4-FFF2-40B4-BE49-F238E27FC236}">
                <a16:creationId xmlns:a16="http://schemas.microsoft.com/office/drawing/2014/main" id="{3F74BA57-2BD5-4E3A-A4D1-7D029C0620A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210998" y="4927308"/>
            <a:ext cx="57626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1800" dirty="0">
                <a:latin typeface="Arial" panose="020B0604020202020204" pitchFamily="34" charset="0"/>
              </a:rPr>
              <a:t>10</a:t>
            </a: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41996860-87D9-4BB9-ADF1-89133CEEE93D}"/>
              </a:ext>
            </a:extLst>
          </p:cNvPr>
          <p:cNvSpPr/>
          <p:nvPr/>
        </p:nvSpPr>
        <p:spPr bwMode="auto">
          <a:xfrm>
            <a:off x="5291913" y="5941221"/>
            <a:ext cx="723900" cy="644525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A7B4904B-B144-4A74-BF16-6FFF18AC3119}"/>
              </a:ext>
            </a:extLst>
          </p:cNvPr>
          <p:cNvSpPr/>
          <p:nvPr/>
        </p:nvSpPr>
        <p:spPr bwMode="auto">
          <a:xfrm>
            <a:off x="6079490" y="5980678"/>
            <a:ext cx="723900" cy="644525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endParaRPr lang="en-US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02F240C1-5A67-41B9-9026-DEE5CBD7C70E}"/>
              </a:ext>
            </a:extLst>
          </p:cNvPr>
          <p:cNvCxnSpPr>
            <a:cxnSpLocks/>
            <a:stCxn id="15" idx="4"/>
            <a:endCxn id="7" idx="0"/>
          </p:cNvCxnSpPr>
          <p:nvPr/>
        </p:nvCxnSpPr>
        <p:spPr bwMode="auto">
          <a:xfrm>
            <a:off x="6033950" y="5349781"/>
            <a:ext cx="407490" cy="630897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140C1902-7299-4B6B-8F0E-AF86D332FDDE}"/>
              </a:ext>
            </a:extLst>
          </p:cNvPr>
          <p:cNvCxnSpPr>
            <a:cxnSpLocks/>
            <a:stCxn id="6" idx="0"/>
            <a:endCxn id="15" idx="4"/>
          </p:cNvCxnSpPr>
          <p:nvPr/>
        </p:nvCxnSpPr>
        <p:spPr bwMode="auto">
          <a:xfrm flipV="1">
            <a:off x="5653863" y="5349781"/>
            <a:ext cx="380087" cy="59144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61">
            <a:extLst>
              <a:ext uri="{FF2B5EF4-FFF2-40B4-BE49-F238E27FC236}">
                <a16:creationId xmlns:a16="http://schemas.microsoft.com/office/drawing/2014/main" id="{BD282AB8-9052-4465-9E2C-FD46D35125C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71675" y="6157719"/>
            <a:ext cx="361834" cy="3693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1800">
                <a:latin typeface="Arial" panose="020B0604020202020204" pitchFamily="34" charset="0"/>
              </a:rPr>
              <a:t>8</a:t>
            </a:r>
          </a:p>
        </p:txBody>
      </p:sp>
      <p:sp>
        <p:nvSpPr>
          <p:cNvPr id="11" name="TextBox 62">
            <a:extLst>
              <a:ext uri="{FF2B5EF4-FFF2-40B4-BE49-F238E27FC236}">
                <a16:creationId xmlns:a16="http://schemas.microsoft.com/office/drawing/2014/main" id="{F580E7BF-25CC-49B2-8314-EE42562993D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28667" y="6174874"/>
            <a:ext cx="506669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1800" dirty="0">
                <a:latin typeface="Arial" panose="020B0604020202020204" pitchFamily="34" charset="0"/>
              </a:rPr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25473478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37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441E-7 -3.17094E-6 L 0.21228 -0.00189 C 0.25953 -0.00063 0.29402 -0.02142 0.3063 -0.05712 C 0.32063 -0.09806 0.31039 -0.14531 0.27858 -0.19256 L 0.14362 -0.41117 " pathEditMode="relative" rAng="17700000" ptsTypes="AAAAA">
                                      <p:cBhvr>
                                        <p:cTn id="84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929" y="-1325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37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56693E-6 5.54389E-7 L 0.0726 0.03297 C 0.08867 0.04095 0.10221 0.03948 0.11024 0.02877 C 0.11922 0.0168 0.12032 -0.00084 0.11386 -0.02289 L 0.08977 -0.1197 " pathEditMode="relative" rAng="18900000" ptsTypes="AAAAA">
                                      <p:cBhvr>
                                        <p:cTn id="94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780" y="-1596"/>
                                    </p:animMotion>
                                  </p:childTnLst>
                                </p:cTn>
                              </p:par>
                              <p:par>
                                <p:cTn id="95" presetID="37" presetClass="path" presetSubtype="0" accel="50000" decel="5000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4347 -0.41117 L 0.07528 -0.45065 C 0.06016 -0.4601 0.04725 -0.45968 0.03937 -0.45044 C 0.03024 -0.43994 0.02851 -0.42377 0.03339 -0.40214 L 0.0537 -0.3068 " pathEditMode="relative" rAng="19140000" ptsTypes="AAAAA">
                                      <p:cBhvr>
                                        <p:cTn id="9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465" y="67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37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88189E-6 3.55313E-6 L -0.05574 -0.01113 C -0.06755 -0.0126 -0.07716 -0.02163 -0.08141 -0.03381 C -0.08645 -0.04809 -0.08472 -0.06153 -0.07826 -0.0756 L -0.04834 -0.13986 " pathEditMode="relative" rAng="14700000" ptsTypes="AAAAA">
                                      <p:cBhvr>
                                        <p:cTn id="100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276" y="-5208"/>
                                    </p:animMotion>
                                  </p:childTnLst>
                                </p:cTn>
                              </p:par>
                              <p:par>
                                <p:cTn id="101" presetID="37" presetClass="path" presetSubtype="0" accel="50000" decel="50000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537 -0.3068 L 0.11795 -0.3047 C 0.13165 -0.30491 0.14283 -0.29777 0.1485 -0.28496 C 0.15449 -0.27068 0.15354 -0.25451 0.14646 -0.23834 L 0.11606 -0.16358 " pathEditMode="relative" rAng="3600000" ptsTypes="AAAAA">
                                      <p:cBhvr>
                                        <p:cTn id="102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315" y="470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25" grpId="0"/>
      <p:bldP spid="25" grpId="1"/>
      <p:bldP spid="26" grpId="0"/>
      <p:bldP spid="26" grpId="1"/>
      <p:bldP spid="27" grpId="0"/>
      <p:bldP spid="28" grpId="0"/>
      <p:bldP spid="29" grpId="0"/>
      <p:bldP spid="29" grpId="1"/>
      <p:bldP spid="30" grpId="0"/>
      <p:bldP spid="31" grpId="0"/>
      <p:bldP spid="6" grpId="0" animBg="1"/>
      <p:bldP spid="7" grpId="0" animBg="1"/>
      <p:bldP spid="7" grpId="1" animBg="1"/>
      <p:bldP spid="10" grpId="0"/>
      <p:bldP spid="11" grpId="0"/>
      <p:bldP spid="11" grpId="1"/>
      <p:bldP spid="11" grpId="3"/>
      <p:bldP spid="11" grpId="4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Heaps using array representation</a:t>
            </a:r>
            <a:endParaRPr lang="de-DE" sz="2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r>
              <a:rPr lang="en-US" altLang="he-IL" sz="2000" dirty="0"/>
              <a:t>Since the for heaps the tree is always full, it is convenient to represent it using an array:</a:t>
            </a:r>
          </a:p>
          <a:p>
            <a:r>
              <a:rPr lang="en-US" altLang="he-IL" sz="2000" dirty="0"/>
              <a:t>More specifically, we want to store</a:t>
            </a:r>
          </a:p>
          <a:p>
            <a:pPr marL="457200" indent="-457200">
              <a:buAutoNum type="arabicPeriod"/>
            </a:pPr>
            <a:r>
              <a:rPr lang="en-US" altLang="he-IL" sz="2000" dirty="0"/>
              <a:t>The size of the tree</a:t>
            </a:r>
          </a:p>
          <a:p>
            <a:pPr marL="457200" indent="-457200">
              <a:buAutoNum type="arabicPeriod"/>
            </a:pPr>
            <a:r>
              <a:rPr lang="en-US" altLang="he-IL" sz="2000" dirty="0"/>
              <a:t>The BFS traversal of the heap</a:t>
            </a:r>
          </a:p>
          <a:p>
            <a:r>
              <a:rPr lang="en-US" altLang="he-IL" sz="2000" u="sng" dirty="0"/>
              <a:t>In this example</a:t>
            </a:r>
            <a:r>
              <a:rPr lang="en-US" altLang="he-IL" sz="2000" dirty="0"/>
              <a:t>: [1,4,2,9,6,3,10,8,10,7]</a:t>
            </a:r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B0EA860F-3DD8-42C8-926B-AF74D7778F63}"/>
              </a:ext>
            </a:extLst>
          </p:cNvPr>
          <p:cNvGrpSpPr/>
          <p:nvPr/>
        </p:nvGrpSpPr>
        <p:grpSpPr>
          <a:xfrm>
            <a:off x="5358819" y="2706120"/>
            <a:ext cx="4495348" cy="3829875"/>
            <a:chOff x="5291913" y="2795328"/>
            <a:chExt cx="4495348" cy="3829875"/>
          </a:xfrm>
        </p:grpSpPr>
        <p:sp>
          <p:nvSpPr>
            <p:cNvPr id="4" name="Oval 3">
              <a:extLst>
                <a:ext uri="{FF2B5EF4-FFF2-40B4-BE49-F238E27FC236}">
                  <a16:creationId xmlns:a16="http://schemas.microsoft.com/office/drawing/2014/main" id="{05CE4FFF-3860-4929-BF04-DA82B699DC52}"/>
                </a:ext>
              </a:extLst>
            </p:cNvPr>
            <p:cNvSpPr/>
            <p:nvPr/>
          </p:nvSpPr>
          <p:spPr bwMode="auto">
            <a:xfrm>
              <a:off x="7491668" y="2795328"/>
              <a:ext cx="723900" cy="644525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5" name="Oval 4">
              <a:extLst>
                <a:ext uri="{FF2B5EF4-FFF2-40B4-BE49-F238E27FC236}">
                  <a16:creationId xmlns:a16="http://schemas.microsoft.com/office/drawing/2014/main" id="{2B9D2860-6CC4-4ACA-8F9C-BBE626EE60B8}"/>
                </a:ext>
              </a:extLst>
            </p:cNvPr>
            <p:cNvSpPr/>
            <p:nvPr/>
          </p:nvSpPr>
          <p:spPr bwMode="auto">
            <a:xfrm>
              <a:off x="6616955" y="3673216"/>
              <a:ext cx="723900" cy="644525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5D22A571-374E-48AF-92C1-F68136DA074F}"/>
                </a:ext>
              </a:extLst>
            </p:cNvPr>
            <p:cNvSpPr/>
            <p:nvPr/>
          </p:nvSpPr>
          <p:spPr bwMode="auto">
            <a:xfrm>
              <a:off x="8452105" y="3585903"/>
              <a:ext cx="723900" cy="644525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3D4364D7-0306-408C-B877-A18E2711117A}"/>
                </a:ext>
              </a:extLst>
            </p:cNvPr>
            <p:cNvSpPr/>
            <p:nvPr/>
          </p:nvSpPr>
          <p:spPr bwMode="auto">
            <a:xfrm>
              <a:off x="5672000" y="4705256"/>
              <a:ext cx="723900" cy="644525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3E551BFC-2DCF-48C2-97AE-6BE8652502FB}"/>
                </a:ext>
              </a:extLst>
            </p:cNvPr>
            <p:cNvSpPr/>
            <p:nvPr/>
          </p:nvSpPr>
          <p:spPr bwMode="auto">
            <a:xfrm>
              <a:off x="7048320" y="4738311"/>
              <a:ext cx="723900" cy="644525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EE08B731-5419-4BF7-8104-1EE7346A8E51}"/>
                </a:ext>
              </a:extLst>
            </p:cNvPr>
            <p:cNvSpPr/>
            <p:nvPr/>
          </p:nvSpPr>
          <p:spPr bwMode="auto">
            <a:xfrm>
              <a:off x="8063168" y="4744238"/>
              <a:ext cx="723900" cy="644525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CCAE9796-0D07-4D84-8772-A95BCD30053D}"/>
                </a:ext>
              </a:extLst>
            </p:cNvPr>
            <p:cNvSpPr/>
            <p:nvPr/>
          </p:nvSpPr>
          <p:spPr bwMode="auto">
            <a:xfrm>
              <a:off x="9028368" y="4744238"/>
              <a:ext cx="723900" cy="644525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>
                <a:defRPr/>
              </a:pPr>
              <a:endParaRPr lang="en-US"/>
            </a:p>
          </p:txBody>
        </p: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B7323F64-8E0C-4FD4-9DB2-B90EB77A6158}"/>
                </a:ext>
              </a:extLst>
            </p:cNvPr>
            <p:cNvCxnSpPr>
              <a:stCxn id="4" idx="4"/>
              <a:endCxn id="6" idx="1"/>
            </p:cNvCxnSpPr>
            <p:nvPr/>
          </p:nvCxnSpPr>
          <p:spPr bwMode="auto">
            <a:xfrm>
              <a:off x="7853618" y="3439853"/>
              <a:ext cx="704850" cy="24130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4FA145BF-3227-4693-AFB0-DAD95C66809C}"/>
                </a:ext>
              </a:extLst>
            </p:cNvPr>
            <p:cNvCxnSpPr>
              <a:cxnSpLocks/>
              <a:stCxn id="6" idx="4"/>
              <a:endCxn id="10" idx="0"/>
            </p:cNvCxnSpPr>
            <p:nvPr/>
          </p:nvCxnSpPr>
          <p:spPr bwMode="auto">
            <a:xfrm>
              <a:off x="8814055" y="4230428"/>
              <a:ext cx="576263" cy="51381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8D50099D-97C6-413E-BC0E-5999681D7C44}"/>
                </a:ext>
              </a:extLst>
            </p:cNvPr>
            <p:cNvCxnSpPr>
              <a:stCxn id="4" idx="4"/>
              <a:endCxn id="5" idx="7"/>
            </p:cNvCxnSpPr>
            <p:nvPr/>
          </p:nvCxnSpPr>
          <p:spPr bwMode="auto">
            <a:xfrm flipH="1">
              <a:off x="7234493" y="3439853"/>
              <a:ext cx="619125" cy="328613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8020795B-F22E-416B-8317-9FC0B938FE36}"/>
                </a:ext>
              </a:extLst>
            </p:cNvPr>
            <p:cNvCxnSpPr>
              <a:stCxn id="5" idx="4"/>
              <a:endCxn id="7" idx="7"/>
            </p:cNvCxnSpPr>
            <p:nvPr/>
          </p:nvCxnSpPr>
          <p:spPr bwMode="auto">
            <a:xfrm flipH="1">
              <a:off x="6289887" y="4317741"/>
              <a:ext cx="689018" cy="481904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47D88D3E-2B53-40FB-AD1E-DDE3DDDBB14D}"/>
                </a:ext>
              </a:extLst>
            </p:cNvPr>
            <p:cNvCxnSpPr>
              <a:cxnSpLocks/>
              <a:stCxn id="8" idx="0"/>
              <a:endCxn id="5" idx="4"/>
            </p:cNvCxnSpPr>
            <p:nvPr/>
          </p:nvCxnSpPr>
          <p:spPr bwMode="auto">
            <a:xfrm flipH="1" flipV="1">
              <a:off x="6978905" y="4317741"/>
              <a:ext cx="431365" cy="42057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D39C5E13-4812-41D0-8F02-CDCC339C3D39}"/>
                </a:ext>
              </a:extLst>
            </p:cNvPr>
            <p:cNvCxnSpPr>
              <a:cxnSpLocks/>
              <a:stCxn id="9" idx="0"/>
              <a:endCxn id="6" idx="4"/>
            </p:cNvCxnSpPr>
            <p:nvPr/>
          </p:nvCxnSpPr>
          <p:spPr bwMode="auto">
            <a:xfrm flipV="1">
              <a:off x="8425118" y="4230428"/>
              <a:ext cx="388937" cy="51381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TextBox 56">
              <a:extLst>
                <a:ext uri="{FF2B5EF4-FFF2-40B4-BE49-F238E27FC236}">
                  <a16:creationId xmlns:a16="http://schemas.microsoft.com/office/drawing/2014/main" id="{659BCFCD-20F6-42C7-86ED-94303CAAC02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654312" y="2987319"/>
              <a:ext cx="361834" cy="2601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1pPr>
              <a:lvl2pPr marL="742950" indent="-28575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2pPr>
              <a:lvl3pPr marL="1143000" indent="-22860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3pPr>
              <a:lvl4pPr marL="1600200" indent="-22860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4pPr>
              <a:lvl5pPr marL="2057400" indent="-22860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he-IL" sz="1800">
                  <a:latin typeface="Arial" panose="020B0604020202020204" pitchFamily="34" charset="0"/>
                </a:rPr>
                <a:t>1</a:t>
              </a:r>
            </a:p>
          </p:txBody>
        </p:sp>
        <p:sp>
          <p:nvSpPr>
            <p:cNvPr id="18" name="TextBox 57">
              <a:extLst>
                <a:ext uri="{FF2B5EF4-FFF2-40B4-BE49-F238E27FC236}">
                  <a16:creationId xmlns:a16="http://schemas.microsoft.com/office/drawing/2014/main" id="{745D0B94-2CC2-4D3B-A2F1-C3E9A3E3DED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791347" y="3867421"/>
              <a:ext cx="361834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1pPr>
              <a:lvl2pPr marL="742950" indent="-28575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2pPr>
              <a:lvl3pPr marL="1143000" indent="-22860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3pPr>
              <a:lvl4pPr marL="1600200" indent="-22860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4pPr>
              <a:lvl5pPr marL="2057400" indent="-22860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he-IL" sz="1800" dirty="0">
                  <a:latin typeface="Arial" panose="020B0604020202020204" pitchFamily="34" charset="0"/>
                </a:rPr>
                <a:t>4</a:t>
              </a:r>
            </a:p>
          </p:txBody>
        </p:sp>
        <p:sp>
          <p:nvSpPr>
            <p:cNvPr id="19" name="TextBox 58">
              <a:extLst>
                <a:ext uri="{FF2B5EF4-FFF2-40B4-BE49-F238E27FC236}">
                  <a16:creationId xmlns:a16="http://schemas.microsoft.com/office/drawing/2014/main" id="{206953D6-B856-4C8D-82C7-83BBC562ED1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619627" y="3778157"/>
              <a:ext cx="361834" cy="3693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1pPr>
              <a:lvl2pPr marL="742950" indent="-28575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2pPr>
              <a:lvl3pPr marL="1143000" indent="-22860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3pPr>
              <a:lvl4pPr marL="1600200" indent="-22860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4pPr>
              <a:lvl5pPr marL="2057400" indent="-22860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he-IL" sz="1800" dirty="0">
                  <a:latin typeface="Arial" panose="020B0604020202020204" pitchFamily="34" charset="0"/>
                </a:rPr>
                <a:t>2</a:t>
              </a:r>
            </a:p>
          </p:txBody>
        </p:sp>
        <p:sp>
          <p:nvSpPr>
            <p:cNvPr id="20" name="TextBox 59">
              <a:extLst>
                <a:ext uri="{FF2B5EF4-FFF2-40B4-BE49-F238E27FC236}">
                  <a16:creationId xmlns:a16="http://schemas.microsoft.com/office/drawing/2014/main" id="{E456124E-1073-449E-B2BD-CB1F7135618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852917" y="4897633"/>
              <a:ext cx="361834" cy="3693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1pPr>
              <a:lvl2pPr marL="742950" indent="-28575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2pPr>
              <a:lvl3pPr marL="1143000" indent="-22860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3pPr>
              <a:lvl4pPr marL="1600200" indent="-22860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4pPr>
              <a:lvl5pPr marL="2057400" indent="-22860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he-IL" sz="1800" dirty="0">
                  <a:latin typeface="Arial" panose="020B0604020202020204" pitchFamily="34" charset="0"/>
                </a:rPr>
                <a:t>9</a:t>
              </a:r>
            </a:p>
          </p:txBody>
        </p:sp>
        <p:sp>
          <p:nvSpPr>
            <p:cNvPr id="21" name="TextBox 60">
              <a:extLst>
                <a:ext uri="{FF2B5EF4-FFF2-40B4-BE49-F238E27FC236}">
                  <a16:creationId xmlns:a16="http://schemas.microsoft.com/office/drawing/2014/main" id="{5B9D2166-4EFF-4648-8AE5-A18DE48CBB9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227285" y="4917556"/>
              <a:ext cx="361834" cy="3693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1pPr>
              <a:lvl2pPr marL="742950" indent="-28575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2pPr>
              <a:lvl3pPr marL="1143000" indent="-22860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3pPr>
              <a:lvl4pPr marL="1600200" indent="-22860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4pPr>
              <a:lvl5pPr marL="2057400" indent="-22860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he-IL" sz="1800" dirty="0">
                  <a:latin typeface="Arial" panose="020B0604020202020204" pitchFamily="34" charset="0"/>
                </a:rPr>
                <a:t>6</a:t>
              </a:r>
            </a:p>
          </p:txBody>
        </p:sp>
        <p:sp>
          <p:nvSpPr>
            <p:cNvPr id="22" name="TextBox 61">
              <a:extLst>
                <a:ext uri="{FF2B5EF4-FFF2-40B4-BE49-F238E27FC236}">
                  <a16:creationId xmlns:a16="http://schemas.microsoft.com/office/drawing/2014/main" id="{2BD5233A-75E7-421F-B8D9-196270BB1C4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312507" y="4924785"/>
              <a:ext cx="361834" cy="3693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1pPr>
              <a:lvl2pPr marL="742950" indent="-28575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2pPr>
              <a:lvl3pPr marL="1143000" indent="-22860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3pPr>
              <a:lvl4pPr marL="1600200" indent="-22860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4pPr>
              <a:lvl5pPr marL="2057400" indent="-22860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he-IL" sz="1800" dirty="0">
                  <a:latin typeface="Arial" panose="020B0604020202020204" pitchFamily="34" charset="0"/>
                </a:rPr>
                <a:t>3</a:t>
              </a:r>
            </a:p>
          </p:txBody>
        </p:sp>
        <p:sp>
          <p:nvSpPr>
            <p:cNvPr id="23" name="TextBox 62">
              <a:extLst>
                <a:ext uri="{FF2B5EF4-FFF2-40B4-BE49-F238E27FC236}">
                  <a16:creationId xmlns:a16="http://schemas.microsoft.com/office/drawing/2014/main" id="{321398DC-4182-4193-971D-A3B38747076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9210998" y="4927308"/>
              <a:ext cx="576263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1pPr>
              <a:lvl2pPr marL="742950" indent="-28575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2pPr>
              <a:lvl3pPr marL="1143000" indent="-22860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3pPr>
              <a:lvl4pPr marL="1600200" indent="-22860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4pPr>
              <a:lvl5pPr marL="2057400" indent="-22860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he-IL" sz="1800" dirty="0">
                  <a:latin typeface="Arial" panose="020B0604020202020204" pitchFamily="34" charset="0"/>
                </a:rPr>
                <a:t>10</a:t>
              </a:r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C5CD971E-646D-4799-9390-FFFD2048150D}"/>
                </a:ext>
              </a:extLst>
            </p:cNvPr>
            <p:cNvSpPr/>
            <p:nvPr/>
          </p:nvSpPr>
          <p:spPr bwMode="auto">
            <a:xfrm>
              <a:off x="5291913" y="5941221"/>
              <a:ext cx="723900" cy="644525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6A224BDE-8E64-43AB-9993-B5A57BAE30B8}"/>
                </a:ext>
              </a:extLst>
            </p:cNvPr>
            <p:cNvSpPr/>
            <p:nvPr/>
          </p:nvSpPr>
          <p:spPr bwMode="auto">
            <a:xfrm>
              <a:off x="6079490" y="5980678"/>
              <a:ext cx="723900" cy="644525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>
                <a:defRPr/>
              </a:pPr>
              <a:endParaRPr lang="en-US"/>
            </a:p>
          </p:txBody>
        </p: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88FE8567-4C29-492F-83B9-316605A373EC}"/>
                </a:ext>
              </a:extLst>
            </p:cNvPr>
            <p:cNvCxnSpPr>
              <a:cxnSpLocks/>
              <a:stCxn id="7" idx="4"/>
              <a:endCxn id="25" idx="0"/>
            </p:cNvCxnSpPr>
            <p:nvPr/>
          </p:nvCxnSpPr>
          <p:spPr bwMode="auto">
            <a:xfrm>
              <a:off x="6033950" y="5349781"/>
              <a:ext cx="407490" cy="630897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7B0C4222-4900-487D-B682-B502CBFE3960}"/>
                </a:ext>
              </a:extLst>
            </p:cNvPr>
            <p:cNvCxnSpPr>
              <a:cxnSpLocks/>
              <a:stCxn id="24" idx="0"/>
              <a:endCxn id="7" idx="4"/>
            </p:cNvCxnSpPr>
            <p:nvPr/>
          </p:nvCxnSpPr>
          <p:spPr bwMode="auto">
            <a:xfrm flipV="1">
              <a:off x="5653863" y="5349781"/>
              <a:ext cx="380087" cy="59144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TextBox 61">
              <a:extLst>
                <a:ext uri="{FF2B5EF4-FFF2-40B4-BE49-F238E27FC236}">
                  <a16:creationId xmlns:a16="http://schemas.microsoft.com/office/drawing/2014/main" id="{3EE3B1AA-A7AD-4020-9C55-0B7D2670622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471675" y="6157719"/>
              <a:ext cx="361834" cy="3693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1pPr>
              <a:lvl2pPr marL="742950" indent="-28575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2pPr>
              <a:lvl3pPr marL="1143000" indent="-22860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3pPr>
              <a:lvl4pPr marL="1600200" indent="-22860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4pPr>
              <a:lvl5pPr marL="2057400" indent="-22860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he-IL" sz="1800">
                  <a:latin typeface="Arial" panose="020B0604020202020204" pitchFamily="34" charset="0"/>
                </a:rPr>
                <a:t>8</a:t>
              </a:r>
            </a:p>
          </p:txBody>
        </p:sp>
        <p:sp>
          <p:nvSpPr>
            <p:cNvPr id="29" name="TextBox 62">
              <a:extLst>
                <a:ext uri="{FF2B5EF4-FFF2-40B4-BE49-F238E27FC236}">
                  <a16:creationId xmlns:a16="http://schemas.microsoft.com/office/drawing/2014/main" id="{10991050-61C6-47DE-A867-7FA692FC86F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206365" y="6119119"/>
              <a:ext cx="518967" cy="3693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1pPr>
              <a:lvl2pPr marL="742950" indent="-28575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2pPr>
              <a:lvl3pPr marL="1143000" indent="-22860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3pPr>
              <a:lvl4pPr marL="1600200" indent="-22860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4pPr>
              <a:lvl5pPr marL="2057400" indent="-22860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he-IL" sz="1800" dirty="0">
                  <a:latin typeface="Arial" panose="020B0604020202020204" pitchFamily="34" charset="0"/>
                </a:rPr>
                <a:t>10</a:t>
              </a:r>
            </a:p>
          </p:txBody>
        </p:sp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867DDDDE-EED9-4B74-951D-BB27BC878B50}"/>
                </a:ext>
              </a:extLst>
            </p:cNvPr>
            <p:cNvSpPr/>
            <p:nvPr/>
          </p:nvSpPr>
          <p:spPr bwMode="auto">
            <a:xfrm>
              <a:off x="6832637" y="5955440"/>
              <a:ext cx="723900" cy="644525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>
                <a:defRPr/>
              </a:pPr>
              <a:endParaRPr lang="en-US"/>
            </a:p>
          </p:txBody>
        </p:sp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D42EAA2B-2961-482A-A03E-4AC6AF5EF038}"/>
                </a:ext>
              </a:extLst>
            </p:cNvPr>
            <p:cNvCxnSpPr>
              <a:cxnSpLocks/>
              <a:stCxn id="30" idx="0"/>
              <a:endCxn id="8" idx="4"/>
            </p:cNvCxnSpPr>
            <p:nvPr/>
          </p:nvCxnSpPr>
          <p:spPr bwMode="auto">
            <a:xfrm flipV="1">
              <a:off x="7194587" y="5382836"/>
              <a:ext cx="215683" cy="572604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TextBox 61">
              <a:extLst>
                <a:ext uri="{FF2B5EF4-FFF2-40B4-BE49-F238E27FC236}">
                  <a16:creationId xmlns:a16="http://schemas.microsoft.com/office/drawing/2014/main" id="{D89EC8C0-61B7-4A4A-9814-468CB3C0E5D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048320" y="6112294"/>
              <a:ext cx="361834" cy="3693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1pPr>
              <a:lvl2pPr marL="742950" indent="-28575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2pPr>
              <a:lvl3pPr marL="1143000" indent="-22860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3pPr>
              <a:lvl4pPr marL="1600200" indent="-22860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4pPr>
              <a:lvl5pPr marL="2057400" indent="-22860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he-IL" sz="1800" dirty="0">
                  <a:latin typeface="Arial" panose="020B0604020202020204" pitchFamily="34" charset="0"/>
                </a:rPr>
                <a:t>7</a:t>
              </a:r>
            </a:p>
          </p:txBody>
        </p:sp>
      </p:grpSp>
      <p:sp>
        <p:nvSpPr>
          <p:cNvPr id="35" name="Rectangle: Rounded Corners 34">
            <a:extLst>
              <a:ext uri="{FF2B5EF4-FFF2-40B4-BE49-F238E27FC236}">
                <a16:creationId xmlns:a16="http://schemas.microsoft.com/office/drawing/2014/main" id="{1560F1A7-F2DE-4DB2-8D67-9DB3740DECB9}"/>
              </a:ext>
            </a:extLst>
          </p:cNvPr>
          <p:cNvSpPr/>
          <p:nvPr/>
        </p:nvSpPr>
        <p:spPr>
          <a:xfrm>
            <a:off x="521937" y="4675962"/>
            <a:ext cx="4709368" cy="475907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How can we find the root in the array?</a:t>
            </a:r>
            <a:endParaRPr lang="en-CA" sz="22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36" name="Rectangle: Rounded Corners 35">
            <a:extLst>
              <a:ext uri="{FF2B5EF4-FFF2-40B4-BE49-F238E27FC236}">
                <a16:creationId xmlns:a16="http://schemas.microsoft.com/office/drawing/2014/main" id="{FB38376F-0904-4F3D-AE18-0B4E5EFDA441}"/>
              </a:ext>
            </a:extLst>
          </p:cNvPr>
          <p:cNvSpPr/>
          <p:nvPr/>
        </p:nvSpPr>
        <p:spPr>
          <a:xfrm>
            <a:off x="524105" y="5814511"/>
            <a:ext cx="4707201" cy="490426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Where is the right child of array[</a:t>
            </a:r>
            <a:r>
              <a:rPr lang="en-US" sz="2200" dirty="0" err="1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i</a:t>
            </a:r>
            <a:r>
              <a:rPr lang="en-US" sz="2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]?</a:t>
            </a:r>
            <a:endParaRPr lang="en-CA" sz="22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37" name="Rectangle: Rounded Corners 36">
            <a:extLst>
              <a:ext uri="{FF2B5EF4-FFF2-40B4-BE49-F238E27FC236}">
                <a16:creationId xmlns:a16="http://schemas.microsoft.com/office/drawing/2014/main" id="{9C448FD5-0EBC-4BD5-B0A8-899134DECF31}"/>
              </a:ext>
            </a:extLst>
          </p:cNvPr>
          <p:cNvSpPr/>
          <p:nvPr/>
        </p:nvSpPr>
        <p:spPr>
          <a:xfrm>
            <a:off x="521935" y="6398874"/>
            <a:ext cx="4709369" cy="463016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Where is the parent of array[j]?</a:t>
            </a:r>
            <a:endParaRPr lang="en-CA" sz="22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38" name="Rectangle: Rounded Corners 37">
            <a:extLst>
              <a:ext uri="{FF2B5EF4-FFF2-40B4-BE49-F238E27FC236}">
                <a16:creationId xmlns:a16="http://schemas.microsoft.com/office/drawing/2014/main" id="{A34F620C-4A2E-49E7-90F3-DE1241D076A0}"/>
              </a:ext>
            </a:extLst>
          </p:cNvPr>
          <p:cNvSpPr/>
          <p:nvPr/>
        </p:nvSpPr>
        <p:spPr>
          <a:xfrm>
            <a:off x="5422203" y="4674737"/>
            <a:ext cx="1869180" cy="481903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A: array[0]</a:t>
            </a:r>
            <a:endParaRPr lang="en-CA" sz="22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39" name="Rectangle: Rounded Corners 38">
            <a:extLst>
              <a:ext uri="{FF2B5EF4-FFF2-40B4-BE49-F238E27FC236}">
                <a16:creationId xmlns:a16="http://schemas.microsoft.com/office/drawing/2014/main" id="{AAC51FD2-1F03-4373-8197-76B575222B74}"/>
              </a:ext>
            </a:extLst>
          </p:cNvPr>
          <p:cNvSpPr/>
          <p:nvPr/>
        </p:nvSpPr>
        <p:spPr>
          <a:xfrm>
            <a:off x="5444505" y="5250328"/>
            <a:ext cx="1869180" cy="481903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A: array[2i+1]</a:t>
            </a:r>
            <a:endParaRPr lang="en-CA" sz="22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40" name="Rectangle: Rounded Corners 39">
            <a:extLst>
              <a:ext uri="{FF2B5EF4-FFF2-40B4-BE49-F238E27FC236}">
                <a16:creationId xmlns:a16="http://schemas.microsoft.com/office/drawing/2014/main" id="{B9C783C9-F4E4-4977-9622-1FE069813B4E}"/>
              </a:ext>
            </a:extLst>
          </p:cNvPr>
          <p:cNvSpPr/>
          <p:nvPr/>
        </p:nvSpPr>
        <p:spPr>
          <a:xfrm>
            <a:off x="524104" y="5246643"/>
            <a:ext cx="4707201" cy="490426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Where is the left child of array[</a:t>
            </a:r>
            <a:r>
              <a:rPr lang="en-US" sz="2200" dirty="0" err="1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i</a:t>
            </a:r>
            <a:r>
              <a:rPr lang="en-US" sz="2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]?</a:t>
            </a:r>
            <a:endParaRPr lang="en-CA" sz="22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41" name="Rectangle: Rounded Corners 40">
            <a:extLst>
              <a:ext uri="{FF2B5EF4-FFF2-40B4-BE49-F238E27FC236}">
                <a16:creationId xmlns:a16="http://schemas.microsoft.com/office/drawing/2014/main" id="{753ABCC1-7279-4E41-B42F-71DEC49FA788}"/>
              </a:ext>
            </a:extLst>
          </p:cNvPr>
          <p:cNvSpPr/>
          <p:nvPr/>
        </p:nvSpPr>
        <p:spPr>
          <a:xfrm>
            <a:off x="5427197" y="5826228"/>
            <a:ext cx="1869180" cy="481903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A: array[2i+2]</a:t>
            </a:r>
            <a:endParaRPr lang="en-CA" sz="22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42" name="Rectangle: Rounded Corners 41">
            <a:extLst>
              <a:ext uri="{FF2B5EF4-FFF2-40B4-BE49-F238E27FC236}">
                <a16:creationId xmlns:a16="http://schemas.microsoft.com/office/drawing/2014/main" id="{E9F6BAFA-7C31-4EF7-8C54-C3269D9798B0}"/>
              </a:ext>
            </a:extLst>
          </p:cNvPr>
          <p:cNvSpPr/>
          <p:nvPr/>
        </p:nvSpPr>
        <p:spPr>
          <a:xfrm>
            <a:off x="5433354" y="6403573"/>
            <a:ext cx="2405772" cy="402313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A: array[(j+1)/2-1]</a:t>
            </a:r>
            <a:endParaRPr lang="en-CA" sz="22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351153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 animBg="1"/>
      <p:bldP spid="42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Min-heap</a:t>
            </a:r>
            <a:endParaRPr lang="de-DE" sz="2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r>
              <a:rPr lang="en-US" altLang="he-IL" sz="2000" dirty="0"/>
              <a:t>We get the following operations for min-heap:</a:t>
            </a:r>
          </a:p>
          <a:p>
            <a:r>
              <a:rPr lang="en-US" altLang="he-IL" sz="2000" u="sng" dirty="0"/>
              <a:t>Public methods:</a:t>
            </a:r>
            <a:endParaRPr lang="en-US" altLang="he-IL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 err="1"/>
              <a:t>addElement</a:t>
            </a:r>
            <a:r>
              <a:rPr lang="en-US" altLang="he-IL" sz="2000" dirty="0"/>
              <a:t>(element) – in O(log(n)) time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 err="1"/>
              <a:t>getMin</a:t>
            </a:r>
            <a:r>
              <a:rPr lang="en-US" altLang="he-IL" sz="2000" dirty="0"/>
              <a:t>() – in O(1) time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 err="1"/>
              <a:t>removeMin</a:t>
            </a:r>
            <a:r>
              <a:rPr lang="en-US" altLang="he-IL" sz="2000" dirty="0"/>
              <a:t>() – in O(log(n)) time</a:t>
            </a:r>
          </a:p>
          <a:p>
            <a:endParaRPr lang="en-US" altLang="he-IL" sz="2000" dirty="0"/>
          </a:p>
          <a:p>
            <a:r>
              <a:rPr lang="en-US" altLang="he-IL" sz="2000" u="sng" dirty="0"/>
              <a:t>Observation:</a:t>
            </a:r>
            <a:r>
              <a:rPr lang="en-US" altLang="he-IL" sz="2000" dirty="0"/>
              <a:t> we can use heap to design an O(n log(n)) time sorting algorithm.</a:t>
            </a:r>
          </a:p>
          <a:p>
            <a:pPr marL="457200" indent="-457200">
              <a:buAutoNum type="arabicPeriod"/>
            </a:pPr>
            <a:r>
              <a:rPr lang="en-US" altLang="he-IL" sz="2000" dirty="0"/>
              <a:t>Given an array of elements</a:t>
            </a:r>
          </a:p>
          <a:p>
            <a:pPr marL="457200" indent="-457200">
              <a:buAutoNum type="arabicPeriod"/>
            </a:pPr>
            <a:r>
              <a:rPr lang="en-US" altLang="he-IL" sz="2000" dirty="0"/>
              <a:t>Add all the elements to a heap</a:t>
            </a:r>
          </a:p>
          <a:p>
            <a:pPr marL="457200" indent="-457200">
              <a:buAutoNum type="arabicPeriod"/>
            </a:pPr>
            <a:r>
              <a:rPr lang="en-US" altLang="he-IL" sz="2000" dirty="0"/>
              <a:t>Remove one by one, and insert them into the array in the increasing order.</a:t>
            </a:r>
          </a:p>
          <a:p>
            <a:endParaRPr lang="en-US" altLang="he-IL" sz="2000" dirty="0"/>
          </a:p>
        </p:txBody>
      </p:sp>
    </p:spTree>
    <p:extLst>
      <p:ext uri="{BB962C8B-B14F-4D97-AF65-F5344CB8AC3E}">
        <p14:creationId xmlns:p14="http://schemas.microsoft.com/office/powerpoint/2010/main" val="35812732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 err="1"/>
              <a:t>HeapSort</a:t>
            </a:r>
            <a:endParaRPr lang="de-DE" sz="2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marL="457200" indent="-457200">
              <a:buAutoNum type="arabicPeriod"/>
            </a:pPr>
            <a:r>
              <a:rPr lang="en-US" altLang="he-IL" sz="2000" dirty="0"/>
              <a:t>Given an array, we can turn in into a heap</a:t>
            </a:r>
          </a:p>
          <a:p>
            <a:pPr marL="457200" indent="-457200">
              <a:buAutoNum type="arabicPeriod"/>
            </a:pPr>
            <a:r>
              <a:rPr lang="en-US" altLang="he-IL" sz="2000" dirty="0"/>
              <a:t>Remove one by one, and insert them into the array in the increasing order.</a:t>
            </a:r>
          </a:p>
          <a:p>
            <a:endParaRPr lang="en-US" altLang="he-IL" sz="2000" dirty="0"/>
          </a:p>
          <a:p>
            <a:r>
              <a:rPr lang="en-US" altLang="he-IL" sz="2000" dirty="0"/>
              <a:t>Step 1 can be done in O(n) time</a:t>
            </a:r>
          </a:p>
          <a:p>
            <a:r>
              <a:rPr lang="en-US" altLang="he-IL" sz="2000" dirty="0"/>
              <a:t>Step 2 in  O(n log(n)) time</a:t>
            </a:r>
          </a:p>
        </p:txBody>
      </p:sp>
    </p:spTree>
    <p:extLst>
      <p:ext uri="{BB962C8B-B14F-4D97-AF65-F5344CB8AC3E}">
        <p14:creationId xmlns:p14="http://schemas.microsoft.com/office/powerpoint/2010/main" val="23487988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7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 anchorCtr="1"/>
          <a:lstStyle/>
          <a:p>
            <a:pPr lvl="0" algn="ctr"/>
            <a:r>
              <a:rPr lang="de-DE" sz="60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Questions?</a:t>
            </a:r>
          </a:p>
          <a:p>
            <a:pPr lvl="0" algn="ctr"/>
            <a:r>
              <a:rPr lang="de-DE" sz="60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Comments?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Announcements</a:t>
            </a:r>
            <a:endParaRPr lang="de-DE" sz="2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r>
              <a:rPr lang="en-US" altLang="he-IL" sz="2000" u="sng" dirty="0"/>
              <a:t>Assignment 3</a:t>
            </a:r>
            <a:r>
              <a:rPr lang="en-US" altLang="he-IL" sz="2000" dirty="0"/>
              <a:t>: Please submit it before March 9. Sorry for the delay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/>
              <a:t>Please read carefully the instructions about which files you need to submit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/>
              <a:t>Fixed some small bugs: setters for children + test cases</a:t>
            </a:r>
          </a:p>
          <a:p>
            <a:r>
              <a:rPr lang="en-US" altLang="he-IL" sz="2000" u="sng" dirty="0"/>
              <a:t>Midterm</a:t>
            </a:r>
            <a:r>
              <a:rPr lang="en-US" altLang="he-IL" sz="2000" dirty="0"/>
              <a:t>: Friday, March 12 – no class on Friday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/>
              <a:t>Take home exam - open books/internet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/>
              <a:t>I’ll post the paper on </a:t>
            </a:r>
            <a:r>
              <a:rPr lang="en-US" altLang="he-IL" sz="2000" i="1" dirty="0"/>
              <a:t>March 11 at 10am</a:t>
            </a:r>
            <a:r>
              <a:rPr lang="en-US" altLang="he-IL" sz="2000" dirty="0"/>
              <a:t> on the course home page </a:t>
            </a:r>
            <a:r>
              <a:rPr lang="en-US" altLang="he-IL" sz="2000" dirty="0">
                <a:sym typeface="Wingdings" panose="05000000000000000000" pitchFamily="2" charset="2"/>
              </a:rPr>
              <a:t></a:t>
            </a:r>
            <a:r>
              <a:rPr lang="en-US" altLang="he-IL" sz="2000" dirty="0"/>
              <a:t> exams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/>
              <a:t>You will need to submit it to </a:t>
            </a:r>
            <a:r>
              <a:rPr lang="en-US" altLang="he-IL" sz="2000" dirty="0" err="1"/>
              <a:t>Coursys</a:t>
            </a:r>
            <a:r>
              <a:rPr lang="en-US" altLang="he-IL" sz="2000" dirty="0"/>
              <a:t> before </a:t>
            </a:r>
            <a:r>
              <a:rPr lang="en-US" altLang="he-IL" sz="2000" i="1" dirty="0"/>
              <a:t>March 12 at midnight</a:t>
            </a:r>
            <a:endParaRPr lang="en-US" altLang="he-IL" sz="2000" dirty="0"/>
          </a:p>
          <a:p>
            <a:r>
              <a:rPr lang="en-US" altLang="he-IL" sz="2000" u="sng" dirty="0"/>
              <a:t>Final exam</a:t>
            </a:r>
            <a:r>
              <a:rPr lang="en-US" altLang="he-IL" sz="2000" dirty="0"/>
              <a:t>: Take home exam April 19-20 - same format as the midterm</a:t>
            </a:r>
          </a:p>
          <a:p>
            <a:r>
              <a:rPr lang="en-US" altLang="he-IL" sz="2000" u="sng" dirty="0"/>
              <a:t>Project</a:t>
            </a:r>
            <a:r>
              <a:rPr lang="en-US" altLang="he-IL" sz="2000" dirty="0"/>
              <a:t>: We will discuss it after the midterm </a:t>
            </a:r>
          </a:p>
          <a:p>
            <a:endParaRPr lang="en-US" altLang="he-IL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altLang="he-IL" sz="2000" dirty="0"/>
          </a:p>
        </p:txBody>
      </p:sp>
    </p:spTree>
    <p:extLst>
      <p:ext uri="{BB962C8B-B14F-4D97-AF65-F5344CB8AC3E}">
        <p14:creationId xmlns:p14="http://schemas.microsoft.com/office/powerpoint/2010/main" val="10687949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lvl="0" algn="ctr"/>
            <a:endParaRPr lang="de-DE" sz="6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de-DE" sz="6000" dirty="0">
                <a:latin typeface="Arial" panose="020B0604020202020204" pitchFamily="34" charset="0"/>
                <a:cs typeface="Arial" panose="020B0604020202020204" pitchFamily="34" charset="0"/>
              </a:rPr>
              <a:t>Priority Queue</a:t>
            </a:r>
          </a:p>
        </p:txBody>
      </p:sp>
    </p:spTree>
    <p:extLst>
      <p:ext uri="{BB962C8B-B14F-4D97-AF65-F5344CB8AC3E}">
        <p14:creationId xmlns:p14="http://schemas.microsoft.com/office/powerpoint/2010/main" val="37199179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Priority Queues</a:t>
            </a:r>
            <a:endParaRPr lang="de-DE" sz="2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r>
              <a:rPr lang="en-US" altLang="he-IL" sz="2000" dirty="0"/>
              <a:t>In the Queue the elements are removed in the same order as they were added to the queue.</a:t>
            </a:r>
          </a:p>
          <a:p>
            <a:r>
              <a:rPr lang="en-US" altLang="he-IL" sz="2000" dirty="0"/>
              <a:t>But in some situations, we may want the order of the removal to depend on the priority.</a:t>
            </a:r>
          </a:p>
          <a:p>
            <a:r>
              <a:rPr lang="en-US" altLang="he-IL" sz="2000" u="sng" dirty="0"/>
              <a:t>Examples</a:t>
            </a:r>
            <a:r>
              <a:rPr lang="en-US" altLang="he-IL" sz="2000" dirty="0"/>
              <a:t>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/>
              <a:t>Printer’s queue – may prefer to print shorter jobs first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/>
              <a:t>Job scheduling in CPU – some processes are more important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/>
              <a:t>Line for customer services – some customers are more valued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/>
              <a:t>Order book in the stock market – highest bids are matched with lowest asks</a:t>
            </a:r>
          </a:p>
        </p:txBody>
      </p:sp>
    </p:spTree>
    <p:extLst>
      <p:ext uri="{BB962C8B-B14F-4D97-AF65-F5344CB8AC3E}">
        <p14:creationId xmlns:p14="http://schemas.microsoft.com/office/powerpoint/2010/main" val="36041365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Priority Queue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>
              <a:defRPr/>
            </a:pPr>
            <a:r>
              <a:rPr lang="en-US" altLang="he-IL" sz="2000" b="1" u="sng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A priority queue</a:t>
            </a:r>
            <a:r>
              <a:rPr lang="en-US" altLang="he-IL" sz="20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: an ordered collection of items with the following operations:</a:t>
            </a:r>
          </a:p>
          <a:p>
            <a:pPr marL="1028700" lvl="1" indent="-342900">
              <a:buFont typeface="Arial" panose="020B0604020202020204" pitchFamily="34" charset="0"/>
              <a:buChar char="•"/>
              <a:defRPr/>
            </a:pPr>
            <a:r>
              <a:rPr lang="en-US" altLang="he-IL" sz="2000" u="sng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add item(item)</a:t>
            </a:r>
            <a:r>
              <a:rPr lang="en-US" altLang="he-IL" sz="20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: add an item to the queue </a:t>
            </a:r>
            <a:br>
              <a:rPr lang="en-US" altLang="he-IL" sz="20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</a:br>
            <a:endParaRPr lang="en-US" altLang="he-IL" sz="2000" dirty="0">
              <a:solidFill>
                <a:schemeClr val="tx1"/>
              </a:solidFill>
              <a:latin typeface="Arial" panose="020B0604020202020204" pitchFamily="34" charset="0"/>
              <a:ea typeface="Arial Unicode MS" pitchFamily="34" charset="-128"/>
              <a:cs typeface="Arial" panose="020B0604020202020204" pitchFamily="34" charset="0"/>
            </a:endParaRPr>
          </a:p>
          <a:p>
            <a:pPr marL="1028700" lvl="1" indent="-342900">
              <a:buFont typeface="Arial" panose="020B0604020202020204" pitchFamily="34" charset="0"/>
              <a:buChar char="•"/>
              <a:defRPr/>
            </a:pPr>
            <a:r>
              <a:rPr lang="en-US" altLang="he-IL" sz="2000" u="sng" dirty="0" err="1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getTop</a:t>
            </a:r>
            <a:r>
              <a:rPr lang="en-US" altLang="he-IL" sz="2000" u="sng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()</a:t>
            </a:r>
            <a:r>
              <a:rPr lang="en-US" altLang="he-IL" sz="20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: return the item with highest priority without removing it from the queue</a:t>
            </a:r>
            <a:br>
              <a:rPr lang="en-US" altLang="he-IL" sz="20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</a:br>
            <a:endParaRPr lang="en-US" altLang="he-IL" sz="2000" dirty="0">
              <a:solidFill>
                <a:schemeClr val="tx1"/>
              </a:solidFill>
              <a:latin typeface="Arial" panose="020B0604020202020204" pitchFamily="34" charset="0"/>
              <a:ea typeface="Arial Unicode MS" pitchFamily="34" charset="-128"/>
              <a:cs typeface="Arial" panose="020B0604020202020204" pitchFamily="34" charset="0"/>
            </a:endParaRPr>
          </a:p>
          <a:p>
            <a:pPr marL="1028700" lvl="1" indent="-342900">
              <a:buFont typeface="Arial" panose="020B0604020202020204" pitchFamily="34" charset="0"/>
              <a:buChar char="•"/>
              <a:defRPr/>
            </a:pPr>
            <a:r>
              <a:rPr lang="en-US" altLang="he-IL" sz="2000" u="sng" dirty="0" err="1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removeTop</a:t>
            </a:r>
            <a:r>
              <a:rPr lang="en-US" altLang="he-IL" sz="2000" u="sng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()</a:t>
            </a:r>
            <a:r>
              <a:rPr lang="en-US" altLang="he-IL" sz="20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: remove the item with highest priority, and return it</a:t>
            </a:r>
            <a:br>
              <a:rPr lang="en-US" altLang="he-IL" sz="20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</a:br>
            <a:endParaRPr lang="en-US" altLang="he-IL" sz="2000" dirty="0">
              <a:solidFill>
                <a:schemeClr val="tx1"/>
              </a:solidFill>
              <a:latin typeface="Arial" panose="020B0604020202020204" pitchFamily="34" charset="0"/>
              <a:ea typeface="Arial Unicode MS" pitchFamily="34" charset="-128"/>
              <a:cs typeface="Arial" panose="020B0604020202020204" pitchFamily="34" charset="0"/>
            </a:endParaRPr>
          </a:p>
          <a:p>
            <a:pPr marL="1028700" lvl="1" indent="-342900">
              <a:buFont typeface="Arial" panose="020B0604020202020204" pitchFamily="34" charset="0"/>
              <a:buChar char="•"/>
              <a:defRPr/>
            </a:pPr>
            <a:r>
              <a:rPr lang="en-US" altLang="he-IL" sz="2000" u="sng" dirty="0" err="1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getSize</a:t>
            </a:r>
            <a:r>
              <a:rPr lang="en-US" altLang="he-IL" sz="20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() / </a:t>
            </a:r>
            <a:r>
              <a:rPr lang="en-US" altLang="he-IL" sz="2000" u="sng" dirty="0" err="1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isEmpty</a:t>
            </a:r>
            <a:r>
              <a:rPr lang="en-US" altLang="he-IL" sz="2000" u="sng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()</a:t>
            </a:r>
            <a:br>
              <a:rPr lang="en-US" altLang="he-IL" sz="2000" u="sng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</a:br>
            <a:endParaRPr lang="en-US" altLang="he-IL" sz="2000" dirty="0">
              <a:solidFill>
                <a:schemeClr val="tx1"/>
              </a:solidFill>
              <a:latin typeface="Arial" panose="020B0604020202020204" pitchFamily="34" charset="0"/>
              <a:ea typeface="Arial Unicode MS" pitchFamily="34" charset="-128"/>
              <a:cs typeface="Arial" panose="020B0604020202020204" pitchFamily="34" charset="0"/>
            </a:endParaRPr>
          </a:p>
          <a:p>
            <a:pPr>
              <a:defRPr/>
            </a:pPr>
            <a:r>
              <a:rPr lang="en-US" altLang="he-IL" sz="20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No bound on the number of elements</a:t>
            </a:r>
          </a:p>
          <a:p>
            <a:pPr>
              <a:defRPr/>
            </a:pPr>
            <a:endParaRPr lang="en-US" altLang="he-IL" sz="2000" dirty="0">
              <a:solidFill>
                <a:schemeClr val="tx1"/>
              </a:solidFill>
              <a:latin typeface="Arial" panose="020B0604020202020204" pitchFamily="34" charset="0"/>
              <a:ea typeface="Arial Unicode MS" pitchFamily="34" charset="-128"/>
              <a:cs typeface="Arial" panose="020B0604020202020204" pitchFamily="34" charset="0"/>
            </a:endParaRP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AA4F61A7-E153-427C-AC8E-6023E1873601}"/>
              </a:ext>
            </a:extLst>
          </p:cNvPr>
          <p:cNvSpPr/>
          <p:nvPr/>
        </p:nvSpPr>
        <p:spPr>
          <a:xfrm>
            <a:off x="4525703" y="5511385"/>
            <a:ext cx="4425696" cy="107230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How can we use this data structure to sort an array of numbers?</a:t>
            </a:r>
            <a:endParaRPr lang="en-CA" sz="22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2317350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lvl="0" algn="ctr"/>
            <a:endParaRPr lang="de-DE" sz="6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de-DE" sz="6000" dirty="0">
                <a:latin typeface="Arial" panose="020B0604020202020204" pitchFamily="34" charset="0"/>
                <a:cs typeface="Arial" panose="020B0604020202020204" pitchFamily="34" charset="0"/>
              </a:rPr>
              <a:t>Heap</a:t>
            </a:r>
          </a:p>
        </p:txBody>
      </p:sp>
    </p:spTree>
    <p:extLst>
      <p:ext uri="{BB962C8B-B14F-4D97-AF65-F5344CB8AC3E}">
        <p14:creationId xmlns:p14="http://schemas.microsoft.com/office/powerpoint/2010/main" val="417406734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Min-heap</a:t>
            </a:r>
            <a:endParaRPr lang="de-DE" sz="2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r>
              <a:rPr lang="en-US" altLang="he-IL" sz="2000" dirty="0"/>
              <a:t>Heap is an implementation of Priority Queue.</a:t>
            </a:r>
          </a:p>
          <a:p>
            <a:r>
              <a:rPr lang="en-US" altLang="he-IL" sz="2000" dirty="0"/>
              <a:t>Sometimes priority queues are called “heaps”, because heaps are their most common implementation.</a:t>
            </a:r>
          </a:p>
          <a:p>
            <a:r>
              <a:rPr lang="en-US" altLang="he-IL" sz="2000" dirty="0"/>
              <a:t>We will typically use min heap. That is, the minimal element is removed first from the heap</a:t>
            </a:r>
          </a:p>
          <a:p>
            <a:r>
              <a:rPr lang="en-US" altLang="he-IL" sz="2000" u="sng" dirty="0"/>
              <a:t>Public methods:</a:t>
            </a:r>
            <a:endParaRPr lang="en-US" altLang="he-IL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 err="1"/>
              <a:t>addElement</a:t>
            </a:r>
            <a:r>
              <a:rPr lang="en-US" altLang="he-IL" sz="2000" dirty="0"/>
              <a:t>(element)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 err="1"/>
              <a:t>getMin</a:t>
            </a:r>
            <a:r>
              <a:rPr lang="en-US" altLang="he-IL" sz="2000" dirty="0"/>
              <a:t>()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 err="1"/>
              <a:t>removeMin</a:t>
            </a:r>
            <a:r>
              <a:rPr lang="en-US" altLang="he-IL" sz="2000" dirty="0"/>
              <a:t>()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 err="1"/>
              <a:t>getSize</a:t>
            </a:r>
            <a:r>
              <a:rPr lang="en-US" altLang="he-IL" sz="2000" dirty="0"/>
              <a:t>()</a:t>
            </a:r>
          </a:p>
        </p:txBody>
      </p:sp>
    </p:spTree>
    <p:extLst>
      <p:ext uri="{BB962C8B-B14F-4D97-AF65-F5344CB8AC3E}">
        <p14:creationId xmlns:p14="http://schemas.microsoft.com/office/powerpoint/2010/main" val="11413984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Heap</a:t>
            </a:r>
            <a:endParaRPr lang="de-DE" sz="2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r>
              <a:rPr lang="en-US" altLang="he-IL" sz="2000" dirty="0"/>
              <a:t>Heap is an implementation of Priority Queue.</a:t>
            </a:r>
          </a:p>
          <a:p>
            <a:r>
              <a:rPr lang="en-US" altLang="he-IL" sz="2000" dirty="0"/>
              <a:t>Sometimes priority queues are called “heaps”, because heaps are their most common implementation.</a:t>
            </a:r>
          </a:p>
          <a:p>
            <a:r>
              <a:rPr lang="en-US" altLang="he-IL" sz="2000" u="sng" dirty="0"/>
              <a:t>Properties</a:t>
            </a:r>
            <a:r>
              <a:rPr lang="en-US" altLang="he-IL" sz="2000" dirty="0"/>
              <a:t>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/>
              <a:t>Heaps are complete binary trees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/>
              <a:t>The vertices in the last row are added left to right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b="1" dirty="0"/>
              <a:t>The value in each node is smaller (or equal)</a:t>
            </a:r>
            <a:br>
              <a:rPr lang="en-US" altLang="he-IL" sz="2000" b="1" dirty="0"/>
            </a:br>
            <a:r>
              <a:rPr lang="en-US" altLang="he-IL" sz="2000" b="1" dirty="0"/>
              <a:t>than the values of its children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/>
              <a:t>No requirements about other relatives</a:t>
            </a: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67E75107-3429-4955-96A2-BBCBDBCAA9BA}"/>
              </a:ext>
            </a:extLst>
          </p:cNvPr>
          <p:cNvGrpSpPr>
            <a:grpSpLocks/>
          </p:cNvGrpSpPr>
          <p:nvPr/>
        </p:nvGrpSpPr>
        <p:grpSpPr bwMode="auto">
          <a:xfrm>
            <a:off x="5592989" y="3708614"/>
            <a:ext cx="4100513" cy="3167063"/>
            <a:chOff x="4547336" y="3149811"/>
            <a:chExt cx="4100513" cy="3167028"/>
          </a:xfrm>
        </p:grpSpPr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BF570383-1986-49D5-B48E-5AAA165F8D2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963261" y="3149811"/>
              <a:ext cx="3684588" cy="2292350"/>
              <a:chOff x="3867954" y="2833352"/>
              <a:chExt cx="4655713" cy="3254062"/>
            </a:xfrm>
          </p:grpSpPr>
          <p:sp>
            <p:nvSpPr>
              <p:cNvPr id="33" name="Oval 32">
                <a:extLst>
                  <a:ext uri="{FF2B5EF4-FFF2-40B4-BE49-F238E27FC236}">
                    <a16:creationId xmlns:a16="http://schemas.microsoft.com/office/drawing/2014/main" id="{342FB9C1-0AAC-4528-B74B-65E84378B855}"/>
                  </a:ext>
                </a:extLst>
              </p:cNvPr>
              <p:cNvSpPr/>
              <p:nvPr/>
            </p:nvSpPr>
            <p:spPr>
              <a:xfrm>
                <a:off x="5667254" y="2833352"/>
                <a:ext cx="914694" cy="914913"/>
              </a:xfrm>
              <a:prstGeom prst="ellipse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34" name="Oval 33">
                <a:extLst>
                  <a:ext uri="{FF2B5EF4-FFF2-40B4-BE49-F238E27FC236}">
                    <a16:creationId xmlns:a16="http://schemas.microsoft.com/office/drawing/2014/main" id="{963ACC9A-F947-401C-88C6-21E4D3D5EC74}"/>
                  </a:ext>
                </a:extLst>
              </p:cNvPr>
              <p:cNvSpPr/>
              <p:nvPr/>
            </p:nvSpPr>
            <p:spPr>
              <a:xfrm>
                <a:off x="4561998" y="4079528"/>
                <a:ext cx="914694" cy="914913"/>
              </a:xfrm>
              <a:prstGeom prst="ellipse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35" name="Oval 34">
                <a:extLst>
                  <a:ext uri="{FF2B5EF4-FFF2-40B4-BE49-F238E27FC236}">
                    <a16:creationId xmlns:a16="http://schemas.microsoft.com/office/drawing/2014/main" id="{C10C5401-F288-49EA-987B-D71836D4A8E3}"/>
                  </a:ext>
                </a:extLst>
              </p:cNvPr>
              <p:cNvSpPr/>
              <p:nvPr/>
            </p:nvSpPr>
            <p:spPr>
              <a:xfrm>
                <a:off x="6880828" y="3955586"/>
                <a:ext cx="914694" cy="914913"/>
              </a:xfrm>
              <a:prstGeom prst="ellipse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36" name="Oval 35">
                <a:extLst>
                  <a:ext uri="{FF2B5EF4-FFF2-40B4-BE49-F238E27FC236}">
                    <a16:creationId xmlns:a16="http://schemas.microsoft.com/office/drawing/2014/main" id="{7C2340F0-9CA1-4751-BC5D-C15EAC5F5023}"/>
                  </a:ext>
                </a:extLst>
              </p:cNvPr>
              <p:cNvSpPr/>
              <p:nvPr/>
            </p:nvSpPr>
            <p:spPr>
              <a:xfrm>
                <a:off x="3867954" y="5172465"/>
                <a:ext cx="914694" cy="914913"/>
              </a:xfrm>
              <a:prstGeom prst="ellipse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37" name="Oval 36">
                <a:extLst>
                  <a:ext uri="{FF2B5EF4-FFF2-40B4-BE49-F238E27FC236}">
                    <a16:creationId xmlns:a16="http://schemas.microsoft.com/office/drawing/2014/main" id="{FAF2C464-7902-4C9E-8AA4-3F688C674209}"/>
                  </a:ext>
                </a:extLst>
              </p:cNvPr>
              <p:cNvSpPr/>
              <p:nvPr/>
            </p:nvSpPr>
            <p:spPr>
              <a:xfrm>
                <a:off x="5209907" y="5172465"/>
                <a:ext cx="914694" cy="914913"/>
              </a:xfrm>
              <a:prstGeom prst="ellipse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38" name="Oval 37">
                <a:extLst>
                  <a:ext uri="{FF2B5EF4-FFF2-40B4-BE49-F238E27FC236}">
                    <a16:creationId xmlns:a16="http://schemas.microsoft.com/office/drawing/2014/main" id="{22D0F967-A5CB-404A-A478-292001CA1F8F}"/>
                  </a:ext>
                </a:extLst>
              </p:cNvPr>
              <p:cNvSpPr/>
              <p:nvPr/>
            </p:nvSpPr>
            <p:spPr>
              <a:xfrm>
                <a:off x="6389381" y="5172465"/>
                <a:ext cx="914694" cy="914913"/>
              </a:xfrm>
              <a:prstGeom prst="ellipse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39" name="Oval 38">
                <a:extLst>
                  <a:ext uri="{FF2B5EF4-FFF2-40B4-BE49-F238E27FC236}">
                    <a16:creationId xmlns:a16="http://schemas.microsoft.com/office/drawing/2014/main" id="{6C03C140-4BEA-4A0B-B551-17E2CBAA3E20}"/>
                  </a:ext>
                </a:extLst>
              </p:cNvPr>
              <p:cNvSpPr/>
              <p:nvPr/>
            </p:nvSpPr>
            <p:spPr>
              <a:xfrm>
                <a:off x="7608973" y="5172465"/>
                <a:ext cx="914694" cy="914913"/>
              </a:xfrm>
              <a:prstGeom prst="ellipse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>
                  <a:defRPr/>
                </a:pPr>
                <a:endParaRPr lang="en-US"/>
              </a:p>
            </p:txBody>
          </p:sp>
          <p:cxnSp>
            <p:nvCxnSpPr>
              <p:cNvPr id="40" name="Straight Connector 39">
                <a:extLst>
                  <a:ext uri="{FF2B5EF4-FFF2-40B4-BE49-F238E27FC236}">
                    <a16:creationId xmlns:a16="http://schemas.microsoft.com/office/drawing/2014/main" id="{9F1FFC80-9117-445B-979C-EEB230802619}"/>
                  </a:ext>
                </a:extLst>
              </p:cNvPr>
              <p:cNvCxnSpPr>
                <a:stCxn id="33" idx="4"/>
                <a:endCxn id="35" idx="1"/>
              </p:cNvCxnSpPr>
              <p:nvPr/>
            </p:nvCxnSpPr>
            <p:spPr>
              <a:xfrm>
                <a:off x="6124601" y="3748265"/>
                <a:ext cx="890623" cy="342529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Straight Connector 40">
                <a:extLst>
                  <a:ext uri="{FF2B5EF4-FFF2-40B4-BE49-F238E27FC236}">
                    <a16:creationId xmlns:a16="http://schemas.microsoft.com/office/drawing/2014/main" id="{32F0D27B-A203-4A9C-95F9-5586C896C3C4}"/>
                  </a:ext>
                </a:extLst>
              </p:cNvPr>
              <p:cNvCxnSpPr>
                <a:stCxn id="35" idx="4"/>
                <a:endCxn id="39" idx="0"/>
              </p:cNvCxnSpPr>
              <p:nvPr/>
            </p:nvCxnSpPr>
            <p:spPr>
              <a:xfrm>
                <a:off x="7338175" y="4870499"/>
                <a:ext cx="728145" cy="301966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Straight Connector 41">
                <a:extLst>
                  <a:ext uri="{FF2B5EF4-FFF2-40B4-BE49-F238E27FC236}">
                    <a16:creationId xmlns:a16="http://schemas.microsoft.com/office/drawing/2014/main" id="{622A5640-30C3-420D-8153-C658B9D1F9B5}"/>
                  </a:ext>
                </a:extLst>
              </p:cNvPr>
              <p:cNvCxnSpPr>
                <a:stCxn id="33" idx="4"/>
                <a:endCxn id="34" idx="7"/>
              </p:cNvCxnSpPr>
              <p:nvPr/>
            </p:nvCxnSpPr>
            <p:spPr>
              <a:xfrm flipH="1">
                <a:off x="5342297" y="3748265"/>
                <a:ext cx="782304" cy="466471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Straight Connector 42">
                <a:extLst>
                  <a:ext uri="{FF2B5EF4-FFF2-40B4-BE49-F238E27FC236}">
                    <a16:creationId xmlns:a16="http://schemas.microsoft.com/office/drawing/2014/main" id="{007A3137-EA3C-4CB7-8BCA-5A6FAF3FA2B2}"/>
                  </a:ext>
                </a:extLst>
              </p:cNvPr>
              <p:cNvCxnSpPr>
                <a:stCxn id="34" idx="4"/>
                <a:endCxn id="36" idx="7"/>
              </p:cNvCxnSpPr>
              <p:nvPr/>
            </p:nvCxnSpPr>
            <p:spPr>
              <a:xfrm flipH="1">
                <a:off x="4648253" y="4994441"/>
                <a:ext cx="371092" cy="313233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Straight Connector 43">
                <a:extLst>
                  <a:ext uri="{FF2B5EF4-FFF2-40B4-BE49-F238E27FC236}">
                    <a16:creationId xmlns:a16="http://schemas.microsoft.com/office/drawing/2014/main" id="{5B937A94-5BB6-4402-9A90-4B6080435AFF}"/>
                  </a:ext>
                </a:extLst>
              </p:cNvPr>
              <p:cNvCxnSpPr>
                <a:stCxn id="37" idx="1"/>
                <a:endCxn id="34" idx="4"/>
              </p:cNvCxnSpPr>
              <p:nvPr/>
            </p:nvCxnSpPr>
            <p:spPr>
              <a:xfrm flipH="1" flipV="1">
                <a:off x="5019345" y="4994441"/>
                <a:ext cx="324957" cy="313233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Straight Connector 44">
                <a:extLst>
                  <a:ext uri="{FF2B5EF4-FFF2-40B4-BE49-F238E27FC236}">
                    <a16:creationId xmlns:a16="http://schemas.microsoft.com/office/drawing/2014/main" id="{D77D1C7C-0797-4A03-A236-F35B267D9686}"/>
                  </a:ext>
                </a:extLst>
              </p:cNvPr>
              <p:cNvCxnSpPr>
                <a:stCxn id="38" idx="0"/>
                <a:endCxn id="35" idx="4"/>
              </p:cNvCxnSpPr>
              <p:nvPr/>
            </p:nvCxnSpPr>
            <p:spPr>
              <a:xfrm flipV="1">
                <a:off x="6846728" y="4870499"/>
                <a:ext cx="491447" cy="301966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6" name="TextBox 56">
                <a:extLst>
                  <a:ext uri="{FF2B5EF4-FFF2-40B4-BE49-F238E27FC236}">
                    <a16:creationId xmlns:a16="http://schemas.microsoft.com/office/drawing/2014/main" id="{3D86BDE4-7A79-44B4-B020-FE4A633354EC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5872765" y="3105886"/>
                <a:ext cx="457200" cy="3693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algn="l" rtl="0" eaLnBrk="0" hangingPunct="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1pPr>
                <a:lvl2pPr marL="742950" indent="-285750" algn="l" rtl="0" eaLnBrk="0" hangingPunct="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2pPr>
                <a:lvl3pPr marL="1143000" indent="-228600" algn="l" rtl="0" eaLnBrk="0" hangingPunct="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3pPr>
                <a:lvl4pPr marL="1600200" indent="-228600" algn="l" rtl="0" eaLnBrk="0" hangingPunct="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4pPr>
                <a:lvl5pPr marL="2057400" indent="-228600" algn="l" rtl="0" eaLnBrk="0" hangingPunct="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he-IL" sz="1800">
                    <a:latin typeface="Arial" panose="020B0604020202020204" pitchFamily="34" charset="0"/>
                  </a:rPr>
                  <a:t>1</a:t>
                </a:r>
              </a:p>
            </p:txBody>
          </p:sp>
          <p:sp>
            <p:nvSpPr>
              <p:cNvPr id="47" name="TextBox 57">
                <a:extLst>
                  <a:ext uri="{FF2B5EF4-FFF2-40B4-BE49-F238E27FC236}">
                    <a16:creationId xmlns:a16="http://schemas.microsoft.com/office/drawing/2014/main" id="{388EBCEC-F13B-45C5-9945-93FF481B0A3C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782354" y="4355204"/>
                <a:ext cx="457200" cy="3693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algn="l" rtl="0" eaLnBrk="0" hangingPunct="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1pPr>
                <a:lvl2pPr marL="742950" indent="-285750" algn="l" rtl="0" eaLnBrk="0" hangingPunct="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2pPr>
                <a:lvl3pPr marL="1143000" indent="-228600" algn="l" rtl="0" eaLnBrk="0" hangingPunct="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3pPr>
                <a:lvl4pPr marL="1600200" indent="-228600" algn="l" rtl="0" eaLnBrk="0" hangingPunct="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4pPr>
                <a:lvl5pPr marL="2057400" indent="-228600" algn="l" rtl="0" eaLnBrk="0" hangingPunct="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he-IL" sz="1800">
                    <a:latin typeface="Arial" panose="020B0604020202020204" pitchFamily="34" charset="0"/>
                  </a:rPr>
                  <a:t>2</a:t>
                </a:r>
              </a:p>
            </p:txBody>
          </p:sp>
          <p:sp>
            <p:nvSpPr>
              <p:cNvPr id="48" name="TextBox 58">
                <a:extLst>
                  <a:ext uri="{FF2B5EF4-FFF2-40B4-BE49-F238E27FC236}">
                    <a16:creationId xmlns:a16="http://schemas.microsoft.com/office/drawing/2014/main" id="{D0765042-4FA5-4CFB-B7CF-E697DB6E8E16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7092503" y="4228493"/>
                <a:ext cx="457200" cy="52427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algn="l" rtl="0" eaLnBrk="0" hangingPunct="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1pPr>
                <a:lvl2pPr marL="742950" indent="-285750" algn="l" rtl="0" eaLnBrk="0" hangingPunct="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2pPr>
                <a:lvl3pPr marL="1143000" indent="-228600" algn="l" rtl="0" eaLnBrk="0" hangingPunct="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3pPr>
                <a:lvl4pPr marL="1600200" indent="-228600" algn="l" rtl="0" eaLnBrk="0" hangingPunct="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4pPr>
                <a:lvl5pPr marL="2057400" indent="-228600" algn="l" rtl="0" eaLnBrk="0" hangingPunct="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he-IL" sz="1800" dirty="0">
                    <a:latin typeface="Arial" panose="020B0604020202020204" pitchFamily="34" charset="0"/>
                  </a:rPr>
                  <a:t>5</a:t>
                </a:r>
              </a:p>
            </p:txBody>
          </p:sp>
          <p:sp>
            <p:nvSpPr>
              <p:cNvPr id="49" name="TextBox 59">
                <a:extLst>
                  <a:ext uri="{FF2B5EF4-FFF2-40B4-BE49-F238E27FC236}">
                    <a16:creationId xmlns:a16="http://schemas.microsoft.com/office/drawing/2014/main" id="{431E68BB-474A-4C27-85FC-9BEECDFD8E28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096554" y="5445547"/>
                <a:ext cx="457200" cy="52427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algn="l" rtl="0" eaLnBrk="0" hangingPunct="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1pPr>
                <a:lvl2pPr marL="742950" indent="-285750" algn="l" rtl="0" eaLnBrk="0" hangingPunct="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2pPr>
                <a:lvl3pPr marL="1143000" indent="-228600" algn="l" rtl="0" eaLnBrk="0" hangingPunct="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3pPr>
                <a:lvl4pPr marL="1600200" indent="-228600" algn="l" rtl="0" eaLnBrk="0" hangingPunct="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4pPr>
                <a:lvl5pPr marL="2057400" indent="-228600" algn="l" rtl="0" eaLnBrk="0" hangingPunct="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he-IL" sz="1800" dirty="0">
                    <a:latin typeface="Arial" panose="020B0604020202020204" pitchFamily="34" charset="0"/>
                  </a:rPr>
                  <a:t>4</a:t>
                </a:r>
              </a:p>
            </p:txBody>
          </p:sp>
          <p:sp>
            <p:nvSpPr>
              <p:cNvPr id="50" name="TextBox 60">
                <a:extLst>
                  <a:ext uri="{FF2B5EF4-FFF2-40B4-BE49-F238E27FC236}">
                    <a16:creationId xmlns:a16="http://schemas.microsoft.com/office/drawing/2014/main" id="{ED2D8D34-7ED4-4B97-8419-2E7E252CED7E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5463862" y="5445547"/>
                <a:ext cx="457200" cy="52427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algn="l" rtl="0" eaLnBrk="0" hangingPunct="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1pPr>
                <a:lvl2pPr marL="742950" indent="-285750" algn="l" rtl="0" eaLnBrk="0" hangingPunct="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2pPr>
                <a:lvl3pPr marL="1143000" indent="-228600" algn="l" rtl="0" eaLnBrk="0" hangingPunct="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3pPr>
                <a:lvl4pPr marL="1600200" indent="-228600" algn="l" rtl="0" eaLnBrk="0" hangingPunct="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4pPr>
                <a:lvl5pPr marL="2057400" indent="-228600" algn="l" rtl="0" eaLnBrk="0" hangingPunct="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he-IL" sz="1800">
                    <a:latin typeface="Arial" panose="020B0604020202020204" pitchFamily="34" charset="0"/>
                  </a:rPr>
                  <a:t>3</a:t>
                </a:r>
              </a:p>
            </p:txBody>
          </p:sp>
          <p:sp>
            <p:nvSpPr>
              <p:cNvPr id="51" name="TextBox 61">
                <a:extLst>
                  <a:ext uri="{FF2B5EF4-FFF2-40B4-BE49-F238E27FC236}">
                    <a16:creationId xmlns:a16="http://schemas.microsoft.com/office/drawing/2014/main" id="{C2F6426F-1887-427A-B716-9DC26EB93B29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6616522" y="5479823"/>
                <a:ext cx="457200" cy="52427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algn="l" rtl="0" eaLnBrk="0" hangingPunct="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1pPr>
                <a:lvl2pPr marL="742950" indent="-285750" algn="l" rtl="0" eaLnBrk="0" hangingPunct="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2pPr>
                <a:lvl3pPr marL="1143000" indent="-228600" algn="l" rtl="0" eaLnBrk="0" hangingPunct="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3pPr>
                <a:lvl4pPr marL="1600200" indent="-228600" algn="l" rtl="0" eaLnBrk="0" hangingPunct="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4pPr>
                <a:lvl5pPr marL="2057400" indent="-228600" algn="l" rtl="0" eaLnBrk="0" hangingPunct="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he-IL" sz="1800">
                    <a:latin typeface="Arial" panose="020B0604020202020204" pitchFamily="34" charset="0"/>
                  </a:rPr>
                  <a:t>9</a:t>
                </a:r>
              </a:p>
            </p:txBody>
          </p:sp>
          <p:sp>
            <p:nvSpPr>
              <p:cNvPr id="52" name="TextBox 62">
                <a:extLst>
                  <a:ext uri="{FF2B5EF4-FFF2-40B4-BE49-F238E27FC236}">
                    <a16:creationId xmlns:a16="http://schemas.microsoft.com/office/drawing/2014/main" id="{044BFDCA-C9E8-4106-BF28-3844F3BC829E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7867919" y="5479823"/>
                <a:ext cx="457200" cy="52427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algn="l" rtl="0" eaLnBrk="0" hangingPunct="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1pPr>
                <a:lvl2pPr marL="742950" indent="-285750" algn="l" rtl="0" eaLnBrk="0" hangingPunct="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2pPr>
                <a:lvl3pPr marL="1143000" indent="-228600" algn="l" rtl="0" eaLnBrk="0" hangingPunct="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3pPr>
                <a:lvl4pPr marL="1600200" indent="-228600" algn="l" rtl="0" eaLnBrk="0" hangingPunct="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4pPr>
                <a:lvl5pPr marL="2057400" indent="-228600" algn="l" rtl="0" eaLnBrk="0" hangingPunct="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he-IL" sz="1800" dirty="0">
                    <a:latin typeface="Arial" panose="020B0604020202020204" pitchFamily="34" charset="0"/>
                  </a:rPr>
                  <a:t>6</a:t>
                </a:r>
              </a:p>
            </p:txBody>
          </p:sp>
        </p:grpSp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D7864975-7F49-486E-872E-BA1CAD6A0571}"/>
                </a:ext>
              </a:extLst>
            </p:cNvPr>
            <p:cNvSpPr/>
            <p:nvPr/>
          </p:nvSpPr>
          <p:spPr bwMode="auto">
            <a:xfrm>
              <a:off x="4547336" y="5672321"/>
              <a:ext cx="723900" cy="644518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7693E082-9F2C-4309-B111-D2D1F936A137}"/>
                </a:ext>
              </a:extLst>
            </p:cNvPr>
            <p:cNvSpPr/>
            <p:nvPr/>
          </p:nvSpPr>
          <p:spPr bwMode="auto">
            <a:xfrm>
              <a:off x="5512536" y="5672321"/>
              <a:ext cx="723900" cy="644518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>
                <a:defRPr/>
              </a:pPr>
              <a:endParaRPr lang="en-US"/>
            </a:p>
          </p:txBody>
        </p: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7BCE6FBB-9C34-4C93-9893-8CF614002CAB}"/>
                </a:ext>
              </a:extLst>
            </p:cNvPr>
            <p:cNvCxnSpPr>
              <a:endCxn id="28" idx="0"/>
            </p:cNvCxnSpPr>
            <p:nvPr/>
          </p:nvCxnSpPr>
          <p:spPr bwMode="auto">
            <a:xfrm>
              <a:off x="5271236" y="5459598"/>
              <a:ext cx="603250" cy="212723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C166094F-76E7-4C47-B717-07AAFCD75E4F}"/>
                </a:ext>
              </a:extLst>
            </p:cNvPr>
            <p:cNvCxnSpPr>
              <a:stCxn id="27" idx="0"/>
              <a:endCxn id="36" idx="4"/>
            </p:cNvCxnSpPr>
            <p:nvPr/>
          </p:nvCxnSpPr>
          <p:spPr bwMode="auto">
            <a:xfrm flipV="1">
              <a:off x="4909286" y="5442136"/>
              <a:ext cx="415925" cy="230185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TextBox 61">
              <a:extLst>
                <a:ext uri="{FF2B5EF4-FFF2-40B4-BE49-F238E27FC236}">
                  <a16:creationId xmlns:a16="http://schemas.microsoft.com/office/drawing/2014/main" id="{7530C231-3CE0-4CDF-B4AD-6943DBCD995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727098" y="5888817"/>
              <a:ext cx="361834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1pPr>
              <a:lvl2pPr marL="742950" indent="-28575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2pPr>
              <a:lvl3pPr marL="1143000" indent="-22860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3pPr>
              <a:lvl4pPr marL="1600200" indent="-22860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4pPr>
              <a:lvl5pPr marL="2057400" indent="-22860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he-IL" sz="1800">
                  <a:latin typeface="Arial" panose="020B0604020202020204" pitchFamily="34" charset="0"/>
                </a:rPr>
                <a:t>8</a:t>
              </a:r>
            </a:p>
          </p:txBody>
        </p:sp>
        <p:sp>
          <p:nvSpPr>
            <p:cNvPr id="32" name="TextBox 62">
              <a:extLst>
                <a:ext uri="{FF2B5EF4-FFF2-40B4-BE49-F238E27FC236}">
                  <a16:creationId xmlns:a16="http://schemas.microsoft.com/office/drawing/2014/main" id="{4628DB88-7EBD-42A6-B77D-B552730F0D6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717468" y="5888817"/>
              <a:ext cx="518967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1pPr>
              <a:lvl2pPr marL="742950" indent="-28575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2pPr>
              <a:lvl3pPr marL="1143000" indent="-22860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3pPr>
              <a:lvl4pPr marL="1600200" indent="-22860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4pPr>
              <a:lvl5pPr marL="2057400" indent="-22860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he-IL" sz="1800">
                  <a:latin typeface="Arial" panose="020B0604020202020204" pitchFamily="34" charset="0"/>
                </a:rPr>
                <a:t>10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6256582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Get min</a:t>
            </a:r>
            <a:endParaRPr lang="de-DE" sz="2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r>
              <a:rPr lang="en-US" altLang="he-IL" sz="2000" u="sng" dirty="0" err="1"/>
              <a:t>getMin</a:t>
            </a:r>
            <a:r>
              <a:rPr lang="en-US" altLang="he-IL" sz="2000" dirty="0"/>
              <a:t>():</a:t>
            </a:r>
          </a:p>
          <a:p>
            <a:pPr marL="457200" indent="-457200">
              <a:buAutoNum type="arabicPeriod"/>
            </a:pPr>
            <a:r>
              <a:rPr lang="en-US" altLang="he-IL" sz="2000" dirty="0"/>
              <a:t>Return the value at the root</a:t>
            </a:r>
          </a:p>
          <a:p>
            <a:pPr marL="457200" indent="-457200">
              <a:buAutoNum type="arabicPeriod"/>
            </a:pPr>
            <a:endParaRPr lang="en-US" altLang="he-IL" sz="2000" dirty="0"/>
          </a:p>
          <a:p>
            <a:r>
              <a:rPr lang="en-US" altLang="he-IL" sz="2000" dirty="0"/>
              <a:t>Running time O(1)</a:t>
            </a:r>
          </a:p>
          <a:p>
            <a:pPr marL="457200" indent="-457200">
              <a:buAutoNum type="arabicPeriod"/>
            </a:pPr>
            <a:endParaRPr lang="en-US" altLang="he-IL" sz="2000" dirty="0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8B975CA5-3915-4AC7-95F0-95DE479C8D11}"/>
              </a:ext>
            </a:extLst>
          </p:cNvPr>
          <p:cNvGrpSpPr>
            <a:grpSpLocks/>
          </p:cNvGrpSpPr>
          <p:nvPr/>
        </p:nvGrpSpPr>
        <p:grpSpPr bwMode="auto">
          <a:xfrm>
            <a:off x="5626443" y="2983785"/>
            <a:ext cx="4100513" cy="3167063"/>
            <a:chOff x="4547336" y="3149811"/>
            <a:chExt cx="4100513" cy="3167028"/>
          </a:xfrm>
        </p:grpSpPr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E0AC2B08-CC83-4865-B750-B1AA454DCEF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963261" y="3149811"/>
              <a:ext cx="3684588" cy="2292350"/>
              <a:chOff x="3867954" y="2833352"/>
              <a:chExt cx="4655713" cy="3254062"/>
            </a:xfrm>
          </p:grpSpPr>
          <p:sp>
            <p:nvSpPr>
              <p:cNvPr id="12" name="Oval 11">
                <a:extLst>
                  <a:ext uri="{FF2B5EF4-FFF2-40B4-BE49-F238E27FC236}">
                    <a16:creationId xmlns:a16="http://schemas.microsoft.com/office/drawing/2014/main" id="{495024AD-F79A-463B-BA4E-9AA3AA934EC6}"/>
                  </a:ext>
                </a:extLst>
              </p:cNvPr>
              <p:cNvSpPr/>
              <p:nvPr/>
            </p:nvSpPr>
            <p:spPr>
              <a:xfrm>
                <a:off x="5667254" y="2833352"/>
                <a:ext cx="914694" cy="914913"/>
              </a:xfrm>
              <a:prstGeom prst="ellipse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13" name="Oval 12">
                <a:extLst>
                  <a:ext uri="{FF2B5EF4-FFF2-40B4-BE49-F238E27FC236}">
                    <a16:creationId xmlns:a16="http://schemas.microsoft.com/office/drawing/2014/main" id="{1A4683FB-6900-4771-942E-05875FDEAFB0}"/>
                  </a:ext>
                </a:extLst>
              </p:cNvPr>
              <p:cNvSpPr/>
              <p:nvPr/>
            </p:nvSpPr>
            <p:spPr>
              <a:xfrm>
                <a:off x="4561998" y="4079528"/>
                <a:ext cx="914694" cy="914913"/>
              </a:xfrm>
              <a:prstGeom prst="ellipse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14" name="Oval 13">
                <a:extLst>
                  <a:ext uri="{FF2B5EF4-FFF2-40B4-BE49-F238E27FC236}">
                    <a16:creationId xmlns:a16="http://schemas.microsoft.com/office/drawing/2014/main" id="{11A94D5D-D392-440F-8CA9-02F03446EA7A}"/>
                  </a:ext>
                </a:extLst>
              </p:cNvPr>
              <p:cNvSpPr/>
              <p:nvPr/>
            </p:nvSpPr>
            <p:spPr>
              <a:xfrm>
                <a:off x="6880828" y="3955586"/>
                <a:ext cx="914694" cy="914913"/>
              </a:xfrm>
              <a:prstGeom prst="ellipse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15" name="Oval 14">
                <a:extLst>
                  <a:ext uri="{FF2B5EF4-FFF2-40B4-BE49-F238E27FC236}">
                    <a16:creationId xmlns:a16="http://schemas.microsoft.com/office/drawing/2014/main" id="{0F806319-9699-4EF9-A3FF-B7D0D2CC6836}"/>
                  </a:ext>
                </a:extLst>
              </p:cNvPr>
              <p:cNvSpPr/>
              <p:nvPr/>
            </p:nvSpPr>
            <p:spPr>
              <a:xfrm>
                <a:off x="3867954" y="5172465"/>
                <a:ext cx="914694" cy="914913"/>
              </a:xfrm>
              <a:prstGeom prst="ellipse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16" name="Oval 15">
                <a:extLst>
                  <a:ext uri="{FF2B5EF4-FFF2-40B4-BE49-F238E27FC236}">
                    <a16:creationId xmlns:a16="http://schemas.microsoft.com/office/drawing/2014/main" id="{C5253F98-0275-4AEF-A35E-EAFA00309DAF}"/>
                  </a:ext>
                </a:extLst>
              </p:cNvPr>
              <p:cNvSpPr/>
              <p:nvPr/>
            </p:nvSpPr>
            <p:spPr>
              <a:xfrm>
                <a:off x="5209907" y="5172465"/>
                <a:ext cx="914694" cy="914913"/>
              </a:xfrm>
              <a:prstGeom prst="ellipse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17" name="Oval 16">
                <a:extLst>
                  <a:ext uri="{FF2B5EF4-FFF2-40B4-BE49-F238E27FC236}">
                    <a16:creationId xmlns:a16="http://schemas.microsoft.com/office/drawing/2014/main" id="{B07C7924-34EE-4B7F-B2B2-6ABC9A0CB430}"/>
                  </a:ext>
                </a:extLst>
              </p:cNvPr>
              <p:cNvSpPr/>
              <p:nvPr/>
            </p:nvSpPr>
            <p:spPr>
              <a:xfrm>
                <a:off x="6389381" y="5172465"/>
                <a:ext cx="914694" cy="914913"/>
              </a:xfrm>
              <a:prstGeom prst="ellipse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18" name="Oval 17">
                <a:extLst>
                  <a:ext uri="{FF2B5EF4-FFF2-40B4-BE49-F238E27FC236}">
                    <a16:creationId xmlns:a16="http://schemas.microsoft.com/office/drawing/2014/main" id="{B1559F60-B2E7-422D-9D15-C34A4D7DE142}"/>
                  </a:ext>
                </a:extLst>
              </p:cNvPr>
              <p:cNvSpPr/>
              <p:nvPr/>
            </p:nvSpPr>
            <p:spPr>
              <a:xfrm>
                <a:off x="7608973" y="5172465"/>
                <a:ext cx="914694" cy="914913"/>
              </a:xfrm>
              <a:prstGeom prst="ellipse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>
                  <a:defRPr/>
                </a:pPr>
                <a:endParaRPr lang="en-US"/>
              </a:p>
            </p:txBody>
          </p:sp>
          <p:cxnSp>
            <p:nvCxnSpPr>
              <p:cNvPr id="19" name="Straight Connector 18">
                <a:extLst>
                  <a:ext uri="{FF2B5EF4-FFF2-40B4-BE49-F238E27FC236}">
                    <a16:creationId xmlns:a16="http://schemas.microsoft.com/office/drawing/2014/main" id="{3B17A116-8C2F-46DE-8CE4-BD0E1EFCFD1F}"/>
                  </a:ext>
                </a:extLst>
              </p:cNvPr>
              <p:cNvCxnSpPr>
                <a:stCxn id="12" idx="4"/>
                <a:endCxn id="14" idx="1"/>
              </p:cNvCxnSpPr>
              <p:nvPr/>
            </p:nvCxnSpPr>
            <p:spPr>
              <a:xfrm>
                <a:off x="6124601" y="3748265"/>
                <a:ext cx="890623" cy="342529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19">
                <a:extLst>
                  <a:ext uri="{FF2B5EF4-FFF2-40B4-BE49-F238E27FC236}">
                    <a16:creationId xmlns:a16="http://schemas.microsoft.com/office/drawing/2014/main" id="{3C31851D-3275-42A3-944B-622CD5BD30C5}"/>
                  </a:ext>
                </a:extLst>
              </p:cNvPr>
              <p:cNvCxnSpPr>
                <a:stCxn id="14" idx="4"/>
                <a:endCxn id="18" idx="0"/>
              </p:cNvCxnSpPr>
              <p:nvPr/>
            </p:nvCxnSpPr>
            <p:spPr>
              <a:xfrm>
                <a:off x="7338175" y="4870499"/>
                <a:ext cx="728145" cy="301966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Connector 20">
                <a:extLst>
                  <a:ext uri="{FF2B5EF4-FFF2-40B4-BE49-F238E27FC236}">
                    <a16:creationId xmlns:a16="http://schemas.microsoft.com/office/drawing/2014/main" id="{116DF8FE-4B15-47C5-9B14-19FCAD47978C}"/>
                  </a:ext>
                </a:extLst>
              </p:cNvPr>
              <p:cNvCxnSpPr>
                <a:stCxn id="12" idx="4"/>
                <a:endCxn id="13" idx="7"/>
              </p:cNvCxnSpPr>
              <p:nvPr/>
            </p:nvCxnSpPr>
            <p:spPr>
              <a:xfrm flipH="1">
                <a:off x="5342297" y="3748265"/>
                <a:ext cx="782304" cy="466471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Straight Connector 21">
                <a:extLst>
                  <a:ext uri="{FF2B5EF4-FFF2-40B4-BE49-F238E27FC236}">
                    <a16:creationId xmlns:a16="http://schemas.microsoft.com/office/drawing/2014/main" id="{4192FC98-3128-450D-A716-F8657858E3D9}"/>
                  </a:ext>
                </a:extLst>
              </p:cNvPr>
              <p:cNvCxnSpPr>
                <a:stCxn id="13" idx="4"/>
                <a:endCxn id="15" idx="7"/>
              </p:cNvCxnSpPr>
              <p:nvPr/>
            </p:nvCxnSpPr>
            <p:spPr>
              <a:xfrm flipH="1">
                <a:off x="4648253" y="4994441"/>
                <a:ext cx="371092" cy="313233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Straight Connector 22">
                <a:extLst>
                  <a:ext uri="{FF2B5EF4-FFF2-40B4-BE49-F238E27FC236}">
                    <a16:creationId xmlns:a16="http://schemas.microsoft.com/office/drawing/2014/main" id="{9A1E3FDB-274D-457D-AB66-24F13DD581A2}"/>
                  </a:ext>
                </a:extLst>
              </p:cNvPr>
              <p:cNvCxnSpPr>
                <a:stCxn id="16" idx="1"/>
                <a:endCxn id="13" idx="4"/>
              </p:cNvCxnSpPr>
              <p:nvPr/>
            </p:nvCxnSpPr>
            <p:spPr>
              <a:xfrm flipH="1" flipV="1">
                <a:off x="5019345" y="4994441"/>
                <a:ext cx="324957" cy="313233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Connector 23">
                <a:extLst>
                  <a:ext uri="{FF2B5EF4-FFF2-40B4-BE49-F238E27FC236}">
                    <a16:creationId xmlns:a16="http://schemas.microsoft.com/office/drawing/2014/main" id="{09392328-6E3F-4670-9405-24EA2730B0A5}"/>
                  </a:ext>
                </a:extLst>
              </p:cNvPr>
              <p:cNvCxnSpPr>
                <a:stCxn id="17" idx="0"/>
                <a:endCxn id="14" idx="4"/>
              </p:cNvCxnSpPr>
              <p:nvPr/>
            </p:nvCxnSpPr>
            <p:spPr>
              <a:xfrm flipV="1">
                <a:off x="6846728" y="4870499"/>
                <a:ext cx="491447" cy="301966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5" name="TextBox 56">
                <a:extLst>
                  <a:ext uri="{FF2B5EF4-FFF2-40B4-BE49-F238E27FC236}">
                    <a16:creationId xmlns:a16="http://schemas.microsoft.com/office/drawing/2014/main" id="{6A117C8E-DEC5-47AD-A851-37F157609E67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5872765" y="3105886"/>
                <a:ext cx="457200" cy="3693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algn="l" rtl="0" eaLnBrk="0" hangingPunct="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1pPr>
                <a:lvl2pPr marL="742950" indent="-285750" algn="l" rtl="0" eaLnBrk="0" hangingPunct="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2pPr>
                <a:lvl3pPr marL="1143000" indent="-228600" algn="l" rtl="0" eaLnBrk="0" hangingPunct="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3pPr>
                <a:lvl4pPr marL="1600200" indent="-228600" algn="l" rtl="0" eaLnBrk="0" hangingPunct="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4pPr>
                <a:lvl5pPr marL="2057400" indent="-228600" algn="l" rtl="0" eaLnBrk="0" hangingPunct="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he-IL" sz="1800">
                    <a:latin typeface="Arial" panose="020B0604020202020204" pitchFamily="34" charset="0"/>
                  </a:rPr>
                  <a:t>1</a:t>
                </a:r>
              </a:p>
            </p:txBody>
          </p:sp>
          <p:sp>
            <p:nvSpPr>
              <p:cNvPr id="26" name="TextBox 57">
                <a:extLst>
                  <a:ext uri="{FF2B5EF4-FFF2-40B4-BE49-F238E27FC236}">
                    <a16:creationId xmlns:a16="http://schemas.microsoft.com/office/drawing/2014/main" id="{C4FFBB74-1D18-4369-9A5A-466E2D24308D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782354" y="4355204"/>
                <a:ext cx="457200" cy="3693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algn="l" rtl="0" eaLnBrk="0" hangingPunct="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1pPr>
                <a:lvl2pPr marL="742950" indent="-285750" algn="l" rtl="0" eaLnBrk="0" hangingPunct="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2pPr>
                <a:lvl3pPr marL="1143000" indent="-228600" algn="l" rtl="0" eaLnBrk="0" hangingPunct="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3pPr>
                <a:lvl4pPr marL="1600200" indent="-228600" algn="l" rtl="0" eaLnBrk="0" hangingPunct="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4pPr>
                <a:lvl5pPr marL="2057400" indent="-228600" algn="l" rtl="0" eaLnBrk="0" hangingPunct="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he-IL" sz="1800">
                    <a:latin typeface="Arial" panose="020B0604020202020204" pitchFamily="34" charset="0"/>
                  </a:rPr>
                  <a:t>2</a:t>
                </a:r>
              </a:p>
            </p:txBody>
          </p:sp>
          <p:sp>
            <p:nvSpPr>
              <p:cNvPr id="27" name="TextBox 58">
                <a:extLst>
                  <a:ext uri="{FF2B5EF4-FFF2-40B4-BE49-F238E27FC236}">
                    <a16:creationId xmlns:a16="http://schemas.microsoft.com/office/drawing/2014/main" id="{0E2B7556-C624-40BC-9571-47D1BE318733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7092503" y="4228493"/>
                <a:ext cx="457200" cy="52427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algn="l" rtl="0" eaLnBrk="0" hangingPunct="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1pPr>
                <a:lvl2pPr marL="742950" indent="-285750" algn="l" rtl="0" eaLnBrk="0" hangingPunct="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2pPr>
                <a:lvl3pPr marL="1143000" indent="-228600" algn="l" rtl="0" eaLnBrk="0" hangingPunct="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3pPr>
                <a:lvl4pPr marL="1600200" indent="-228600" algn="l" rtl="0" eaLnBrk="0" hangingPunct="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4pPr>
                <a:lvl5pPr marL="2057400" indent="-228600" algn="l" rtl="0" eaLnBrk="0" hangingPunct="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he-IL" sz="1800" dirty="0">
                    <a:latin typeface="Arial" panose="020B0604020202020204" pitchFamily="34" charset="0"/>
                  </a:rPr>
                  <a:t>5</a:t>
                </a:r>
              </a:p>
            </p:txBody>
          </p:sp>
          <p:sp>
            <p:nvSpPr>
              <p:cNvPr id="28" name="TextBox 59">
                <a:extLst>
                  <a:ext uri="{FF2B5EF4-FFF2-40B4-BE49-F238E27FC236}">
                    <a16:creationId xmlns:a16="http://schemas.microsoft.com/office/drawing/2014/main" id="{B2812E9A-F088-435B-A329-84248AB28681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096554" y="5445547"/>
                <a:ext cx="457200" cy="52427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algn="l" rtl="0" eaLnBrk="0" hangingPunct="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1pPr>
                <a:lvl2pPr marL="742950" indent="-285750" algn="l" rtl="0" eaLnBrk="0" hangingPunct="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2pPr>
                <a:lvl3pPr marL="1143000" indent="-228600" algn="l" rtl="0" eaLnBrk="0" hangingPunct="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3pPr>
                <a:lvl4pPr marL="1600200" indent="-228600" algn="l" rtl="0" eaLnBrk="0" hangingPunct="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4pPr>
                <a:lvl5pPr marL="2057400" indent="-228600" algn="l" rtl="0" eaLnBrk="0" hangingPunct="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he-IL" sz="1800" dirty="0">
                    <a:latin typeface="Arial" panose="020B0604020202020204" pitchFamily="34" charset="0"/>
                  </a:rPr>
                  <a:t>4</a:t>
                </a:r>
              </a:p>
            </p:txBody>
          </p:sp>
          <p:sp>
            <p:nvSpPr>
              <p:cNvPr id="29" name="TextBox 60">
                <a:extLst>
                  <a:ext uri="{FF2B5EF4-FFF2-40B4-BE49-F238E27FC236}">
                    <a16:creationId xmlns:a16="http://schemas.microsoft.com/office/drawing/2014/main" id="{44E58DB7-1525-4FCD-8966-A8F91650F2D7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5463862" y="5445547"/>
                <a:ext cx="457200" cy="52427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algn="l" rtl="0" eaLnBrk="0" hangingPunct="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1pPr>
                <a:lvl2pPr marL="742950" indent="-285750" algn="l" rtl="0" eaLnBrk="0" hangingPunct="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2pPr>
                <a:lvl3pPr marL="1143000" indent="-228600" algn="l" rtl="0" eaLnBrk="0" hangingPunct="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3pPr>
                <a:lvl4pPr marL="1600200" indent="-228600" algn="l" rtl="0" eaLnBrk="0" hangingPunct="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4pPr>
                <a:lvl5pPr marL="2057400" indent="-228600" algn="l" rtl="0" eaLnBrk="0" hangingPunct="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he-IL" sz="1800">
                    <a:latin typeface="Arial" panose="020B0604020202020204" pitchFamily="34" charset="0"/>
                  </a:rPr>
                  <a:t>3</a:t>
                </a:r>
              </a:p>
            </p:txBody>
          </p:sp>
          <p:sp>
            <p:nvSpPr>
              <p:cNvPr id="30" name="TextBox 61">
                <a:extLst>
                  <a:ext uri="{FF2B5EF4-FFF2-40B4-BE49-F238E27FC236}">
                    <a16:creationId xmlns:a16="http://schemas.microsoft.com/office/drawing/2014/main" id="{F6B92DCE-A64F-430A-A559-32C6FE3098B1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6616522" y="5479823"/>
                <a:ext cx="457200" cy="52427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algn="l" rtl="0" eaLnBrk="0" hangingPunct="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1pPr>
                <a:lvl2pPr marL="742950" indent="-285750" algn="l" rtl="0" eaLnBrk="0" hangingPunct="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2pPr>
                <a:lvl3pPr marL="1143000" indent="-228600" algn="l" rtl="0" eaLnBrk="0" hangingPunct="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3pPr>
                <a:lvl4pPr marL="1600200" indent="-228600" algn="l" rtl="0" eaLnBrk="0" hangingPunct="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4pPr>
                <a:lvl5pPr marL="2057400" indent="-228600" algn="l" rtl="0" eaLnBrk="0" hangingPunct="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he-IL" sz="1800">
                    <a:latin typeface="Arial" panose="020B0604020202020204" pitchFamily="34" charset="0"/>
                  </a:rPr>
                  <a:t>9</a:t>
                </a:r>
              </a:p>
            </p:txBody>
          </p:sp>
          <p:sp>
            <p:nvSpPr>
              <p:cNvPr id="31" name="TextBox 62">
                <a:extLst>
                  <a:ext uri="{FF2B5EF4-FFF2-40B4-BE49-F238E27FC236}">
                    <a16:creationId xmlns:a16="http://schemas.microsoft.com/office/drawing/2014/main" id="{A5F84449-526A-4BDF-8255-FE0C44E48882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7867919" y="5479823"/>
                <a:ext cx="457200" cy="52427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algn="l" rtl="0" eaLnBrk="0" hangingPunct="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1pPr>
                <a:lvl2pPr marL="742950" indent="-285750" algn="l" rtl="0" eaLnBrk="0" hangingPunct="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2pPr>
                <a:lvl3pPr marL="1143000" indent="-228600" algn="l" rtl="0" eaLnBrk="0" hangingPunct="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3pPr>
                <a:lvl4pPr marL="1600200" indent="-228600" algn="l" rtl="0" eaLnBrk="0" hangingPunct="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4pPr>
                <a:lvl5pPr marL="2057400" indent="-228600" algn="l" rtl="0" eaLnBrk="0" hangingPunct="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he-IL" sz="1800" dirty="0">
                    <a:latin typeface="Arial" panose="020B0604020202020204" pitchFamily="34" charset="0"/>
                  </a:rPr>
                  <a:t>6</a:t>
                </a:r>
              </a:p>
            </p:txBody>
          </p:sp>
        </p:grpSp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7D4C708D-986F-428C-A1C8-C4DCBE9ED3BA}"/>
                </a:ext>
              </a:extLst>
            </p:cNvPr>
            <p:cNvSpPr/>
            <p:nvPr/>
          </p:nvSpPr>
          <p:spPr bwMode="auto">
            <a:xfrm>
              <a:off x="4547336" y="5672321"/>
              <a:ext cx="723900" cy="644518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2959AA49-1632-4845-AEF8-7F06EC913093}"/>
                </a:ext>
              </a:extLst>
            </p:cNvPr>
            <p:cNvSpPr/>
            <p:nvPr/>
          </p:nvSpPr>
          <p:spPr bwMode="auto">
            <a:xfrm>
              <a:off x="5512536" y="5672321"/>
              <a:ext cx="723900" cy="644518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>
                <a:defRPr/>
              </a:pPr>
              <a:endParaRPr lang="en-US"/>
            </a:p>
          </p:txBody>
        </p: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6E7E54CA-BED8-4A35-A5DD-F2AF1D4F774C}"/>
                </a:ext>
              </a:extLst>
            </p:cNvPr>
            <p:cNvCxnSpPr>
              <a:endCxn id="7" idx="0"/>
            </p:cNvCxnSpPr>
            <p:nvPr/>
          </p:nvCxnSpPr>
          <p:spPr bwMode="auto">
            <a:xfrm>
              <a:off x="5271236" y="5459598"/>
              <a:ext cx="603250" cy="212723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95247CC9-29F3-49FE-9299-66EF0E23ED40}"/>
                </a:ext>
              </a:extLst>
            </p:cNvPr>
            <p:cNvCxnSpPr>
              <a:stCxn id="6" idx="0"/>
              <a:endCxn id="15" idx="4"/>
            </p:cNvCxnSpPr>
            <p:nvPr/>
          </p:nvCxnSpPr>
          <p:spPr bwMode="auto">
            <a:xfrm flipV="1">
              <a:off x="4909286" y="5442136"/>
              <a:ext cx="415925" cy="230185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TextBox 61">
              <a:extLst>
                <a:ext uri="{FF2B5EF4-FFF2-40B4-BE49-F238E27FC236}">
                  <a16:creationId xmlns:a16="http://schemas.microsoft.com/office/drawing/2014/main" id="{EF3ECADB-FEE5-4F89-ABF0-2B519F8AEE1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727098" y="5888817"/>
              <a:ext cx="361834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1pPr>
              <a:lvl2pPr marL="742950" indent="-28575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2pPr>
              <a:lvl3pPr marL="1143000" indent="-22860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3pPr>
              <a:lvl4pPr marL="1600200" indent="-22860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4pPr>
              <a:lvl5pPr marL="2057400" indent="-22860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he-IL" sz="1800">
                  <a:latin typeface="Arial" panose="020B0604020202020204" pitchFamily="34" charset="0"/>
                </a:rPr>
                <a:t>8</a:t>
              </a:r>
            </a:p>
          </p:txBody>
        </p:sp>
        <p:sp>
          <p:nvSpPr>
            <p:cNvPr id="11" name="TextBox 62">
              <a:extLst>
                <a:ext uri="{FF2B5EF4-FFF2-40B4-BE49-F238E27FC236}">
                  <a16:creationId xmlns:a16="http://schemas.microsoft.com/office/drawing/2014/main" id="{A070E41E-4D79-4F2D-B663-1BE7BB03D30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717468" y="5888817"/>
              <a:ext cx="518967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1pPr>
              <a:lvl2pPr marL="742950" indent="-28575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2pPr>
              <a:lvl3pPr marL="1143000" indent="-22860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3pPr>
              <a:lvl4pPr marL="1600200" indent="-22860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4pPr>
              <a:lvl5pPr marL="2057400" indent="-22860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he-IL" sz="1800">
                  <a:latin typeface="Arial" panose="020B0604020202020204" pitchFamily="34" charset="0"/>
                </a:rPr>
                <a:t>10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0149372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water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lyt blackandwhit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../../../Program%20Files%20(x86)/OpenOffice%204/share/template/en-US/layout/lyt-water.otp</Template>
  <TotalTime>6183</TotalTime>
  <Words>826</Words>
  <Application>Microsoft Office PowerPoint</Application>
  <PresentationFormat>Custom</PresentationFormat>
  <Paragraphs>154</Paragraphs>
  <Slides>15</Slides>
  <Notes>15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15</vt:i4>
      </vt:variant>
    </vt:vector>
  </HeadingPairs>
  <TitlesOfParts>
    <vt:vector size="21" baseType="lpstr">
      <vt:lpstr>Albany</vt:lpstr>
      <vt:lpstr>Arial</vt:lpstr>
      <vt:lpstr>Calibri</vt:lpstr>
      <vt:lpstr>Times New Roman</vt:lpstr>
      <vt:lpstr>water</vt:lpstr>
      <vt:lpstr>lyt blackandwhite</vt:lpstr>
      <vt:lpstr>PowerPoint Presentation</vt:lpstr>
      <vt:lpstr>Announcements</vt:lpstr>
      <vt:lpstr>PowerPoint Presentation</vt:lpstr>
      <vt:lpstr>Priority Queues</vt:lpstr>
      <vt:lpstr>Priority Queue</vt:lpstr>
      <vt:lpstr>PowerPoint Presentation</vt:lpstr>
      <vt:lpstr>Min-heap</vt:lpstr>
      <vt:lpstr>Heap</vt:lpstr>
      <vt:lpstr>Get min</vt:lpstr>
      <vt:lpstr>Add to heap</vt:lpstr>
      <vt:lpstr>Remove min</vt:lpstr>
      <vt:lpstr>Heaps using array representation</vt:lpstr>
      <vt:lpstr>Min-heap</vt:lpstr>
      <vt:lpstr>HeapSort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Water</dc:title>
  <dc:creator>Igor Shinkar</dc:creator>
  <cp:lastModifiedBy>Igor Shinkar</cp:lastModifiedBy>
  <cp:revision>2454</cp:revision>
  <dcterms:created xsi:type="dcterms:W3CDTF">2017-07-19T12:15:02Z</dcterms:created>
  <dcterms:modified xsi:type="dcterms:W3CDTF">2021-03-01T19:13:13Z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nfo 1">
    <vt:lpwstr/>
  </property>
  <property fmtid="{D5CDD505-2E9C-101B-9397-08002B2CF9AE}" pid="3" name="Info 2">
    <vt:lpwstr/>
  </property>
  <property fmtid="{D5CDD505-2E9C-101B-9397-08002B2CF9AE}" pid="4" name="Info 3">
    <vt:lpwstr/>
  </property>
  <property fmtid="{D5CDD505-2E9C-101B-9397-08002B2CF9AE}" pid="5" name="Info 4">
    <vt:lpwstr/>
  </property>
</Properties>
</file>