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8"/>
  </p:notesMasterIdLst>
  <p:sldIdLst>
    <p:sldId id="256" r:id="rId3"/>
    <p:sldId id="414" r:id="rId4"/>
    <p:sldId id="682" r:id="rId5"/>
    <p:sldId id="683" r:id="rId6"/>
    <p:sldId id="431" r:id="rId7"/>
    <p:sldId id="668" r:id="rId8"/>
    <p:sldId id="671" r:id="rId9"/>
    <p:sldId id="669" r:id="rId10"/>
    <p:sldId id="670" r:id="rId11"/>
    <p:sldId id="672" r:id="rId12"/>
    <p:sldId id="675" r:id="rId13"/>
    <p:sldId id="673" r:id="rId14"/>
    <p:sldId id="674" r:id="rId15"/>
    <p:sldId id="684" r:id="rId16"/>
    <p:sldId id="688" r:id="rId17"/>
    <p:sldId id="689" r:id="rId18"/>
    <p:sldId id="685" r:id="rId19"/>
    <p:sldId id="691" r:id="rId20"/>
    <p:sldId id="690" r:id="rId21"/>
    <p:sldId id="686" r:id="rId22"/>
    <p:sldId id="677" r:id="rId23"/>
    <p:sldId id="692" r:id="rId24"/>
    <p:sldId id="679" r:id="rId25"/>
    <p:sldId id="680" r:id="rId26"/>
    <p:sldId id="700" r:id="rId27"/>
    <p:sldId id="687" r:id="rId28"/>
    <p:sldId id="693" r:id="rId29"/>
    <p:sldId id="694" r:id="rId30"/>
    <p:sldId id="696" r:id="rId31"/>
    <p:sldId id="695" r:id="rId32"/>
    <p:sldId id="698" r:id="rId33"/>
    <p:sldId id="699" r:id="rId34"/>
    <p:sldId id="697" r:id="rId35"/>
    <p:sldId id="701" r:id="rId36"/>
    <p:sldId id="291" r:id="rId3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1396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72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85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113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5257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0236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486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71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699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1466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9936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174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740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5189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632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2614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9828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2491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5650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205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3430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0497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29,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4652408" y="3949357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5688216" y="3783604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07083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250401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47779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32202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39211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193808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32068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253227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4661164" y="3296101"/>
            <a:ext cx="2680071" cy="2748888"/>
            <a:chOff x="6139007" y="2713037"/>
            <a:chExt cx="2680071" cy="274888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6139007" y="44077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6405707" y="3997007"/>
              <a:ext cx="427492" cy="41077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5502569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7379ED-C86D-4415-A1F8-8927200A4BBC}"/>
              </a:ext>
            </a:extLst>
          </p:cNvPr>
          <p:cNvSpPr txBox="1"/>
          <p:nvPr/>
        </p:nvSpPr>
        <p:spPr>
          <a:xfrm>
            <a:off x="8320377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h=4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E5EC537-3ED8-4A57-9AFE-699FEE54A2EF}"/>
              </a:ext>
            </a:extLst>
          </p:cNvPr>
          <p:cNvSpPr/>
          <p:nvPr/>
        </p:nvSpPr>
        <p:spPr bwMode="auto">
          <a:xfrm>
            <a:off x="8406057" y="332335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K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524DE53-B7ED-4701-AF85-363335609131}"/>
              </a:ext>
            </a:extLst>
          </p:cNvPr>
          <p:cNvCxnSpPr>
            <a:cxnSpLocks/>
            <a:stCxn id="39" idx="4"/>
            <a:endCxn id="47" idx="0"/>
          </p:cNvCxnSpPr>
          <p:nvPr/>
        </p:nvCxnSpPr>
        <p:spPr bwMode="auto">
          <a:xfrm>
            <a:off x="8672757" y="3780557"/>
            <a:ext cx="660124" cy="23215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BB82C91-D8C6-4979-A7F5-CA9E2DA84067}"/>
              </a:ext>
            </a:extLst>
          </p:cNvPr>
          <p:cNvCxnSpPr>
            <a:cxnSpLocks/>
            <a:stCxn id="39" idx="4"/>
            <a:endCxn id="7" idx="0"/>
          </p:cNvCxnSpPr>
          <p:nvPr/>
        </p:nvCxnSpPr>
        <p:spPr bwMode="auto">
          <a:xfrm flipH="1">
            <a:off x="8054409" y="3780557"/>
            <a:ext cx="618348" cy="38961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00C901D-7ED5-4CD2-B8B0-1B7B264F63F7}"/>
              </a:ext>
            </a:extLst>
          </p:cNvPr>
          <p:cNvSpPr/>
          <p:nvPr/>
        </p:nvSpPr>
        <p:spPr bwMode="auto">
          <a:xfrm>
            <a:off x="7503203" y="4170172"/>
            <a:ext cx="1102411" cy="1426952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0866FC9E-7CAF-4A1B-84DE-57C0A126AEB0}"/>
              </a:ext>
            </a:extLst>
          </p:cNvPr>
          <p:cNvSpPr/>
          <p:nvPr/>
        </p:nvSpPr>
        <p:spPr bwMode="auto">
          <a:xfrm>
            <a:off x="8824850" y="4012708"/>
            <a:ext cx="1016062" cy="2043714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</a:t>
            </a:r>
            <a:r>
              <a:rPr lang="en-US" b="1" baseline="-25000" dirty="0">
                <a:solidFill>
                  <a:schemeClr val="tx1"/>
                </a:solidFill>
              </a:rPr>
              <a:t>3</a:t>
            </a:r>
            <a:endParaRPr lang="en-CA" b="1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  <p:bldP spid="38" grpId="0"/>
      <p:bldP spid="39" grpId="0" animBg="1"/>
      <p:bldP spid="7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height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(size). Equivalently size ≥ 2</a:t>
            </a:r>
            <a:r>
              <a:rPr lang="en-US" altLang="he-IL" sz="2200" baseline="30000" dirty="0"/>
              <a:t>height/2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size=1 ≥ 2</a:t>
            </a:r>
            <a:r>
              <a:rPr lang="en-US" altLang="he-IL" sz="2200" baseline="30000" dirty="0"/>
              <a:t>height/2</a:t>
            </a:r>
            <a:r>
              <a:rPr lang="en-US" altLang="he-IL" sz="2200" dirty="0"/>
              <a:t>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size≥2 ≥ 2</a:t>
            </a:r>
            <a:r>
              <a:rPr lang="en-US" altLang="he-IL" sz="2200" baseline="30000" dirty="0"/>
              <a:t>height/2</a:t>
            </a:r>
            <a:r>
              <a:rPr lang="en-US" altLang="he-IL" sz="2200" dirty="0"/>
              <a:t>.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/>
              <a:t>size ≥ 1 + min-size(h-1) + min-size(h-2) ≥ 1+ 2</a:t>
            </a:r>
            <a:r>
              <a:rPr lang="en-US" altLang="he-IL" sz="2200" baseline="30000" dirty="0"/>
              <a:t>(h-1)/2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(h-2)/2</a:t>
            </a:r>
            <a:r>
              <a:rPr lang="en-US" altLang="he-IL" sz="2200" dirty="0"/>
              <a:t> &gt; 2</a:t>
            </a:r>
            <a:r>
              <a:rPr lang="en-US" altLang="he-IL" sz="2200" baseline="30000" dirty="0"/>
              <a:t>h/2</a:t>
            </a:r>
            <a:r>
              <a:rPr lang="en-US" altLang="he-IL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3433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every vertex v of the tree it holds that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for a tree of height h we have </a:t>
            </a:r>
            <a:r>
              <a:rPr lang="en-US" altLang="he-IL" sz="2200" dirty="0" err="1"/>
              <a:t>size</a:t>
            </a:r>
            <a:r>
              <a:rPr lang="en-US" altLang="he-IL" sz="2200" baseline="-25000" dirty="0" err="1"/>
              <a:t>h</a:t>
            </a:r>
            <a:r>
              <a:rPr lang="en-US" altLang="he-IL" sz="2200" dirty="0"/>
              <a:t>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1600" dirty="0"/>
              <a:t>Fib(0)=1, Fib(1)=1, Fib(2)=2, Fib(3)=3, Fib(4)=5 Fib(h) = Fib(h-1)+Fib(h-2)</a:t>
            </a:r>
            <a:br>
              <a:rPr lang="en-US" altLang="he-IL" sz="1600" dirty="0"/>
            </a:br>
            <a:endParaRPr lang="en-US" altLang="he-IL" sz="16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</a:t>
            </a:r>
            <a:r>
              <a:rPr lang="en-US" altLang="he-IL" sz="2200" baseline="-25000" dirty="0"/>
              <a:t>0</a:t>
            </a:r>
            <a:r>
              <a:rPr lang="en-US" altLang="he-IL" sz="2200" dirty="0"/>
              <a:t> = 1 = Fib(1)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</a:t>
            </a:r>
            <a:r>
              <a:rPr lang="en-US" altLang="he-IL" sz="2200" baseline="-25000" dirty="0"/>
              <a:t>1</a:t>
            </a:r>
            <a:r>
              <a:rPr lang="en-US" altLang="he-IL" sz="2200" dirty="0"/>
              <a:t> ≥ 2 = Fib(2).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 err="1"/>
              <a:t>size</a:t>
            </a:r>
            <a:r>
              <a:rPr lang="en-US" altLang="he-IL" sz="2200" baseline="-25000" dirty="0" err="1"/>
              <a:t>h</a:t>
            </a:r>
            <a:r>
              <a:rPr lang="en-US" altLang="he-IL" sz="2200" dirty="0"/>
              <a:t> ≥ 1+</a:t>
            </a:r>
            <a:r>
              <a:rPr lang="en-US" altLang="he-IL" sz="2200" dirty="0">
                <a:solidFill>
                  <a:srgbClr val="FF0000"/>
                </a:solidFill>
              </a:rPr>
              <a:t>min-size(h-1)</a:t>
            </a:r>
            <a:r>
              <a:rPr lang="en-US" altLang="he-IL" sz="2200" dirty="0"/>
              <a:t>+</a:t>
            </a:r>
            <a:r>
              <a:rPr lang="en-US" altLang="he-IL" sz="2200" dirty="0">
                <a:solidFill>
                  <a:srgbClr val="0070C0"/>
                </a:solidFill>
              </a:rPr>
              <a:t>min-size(h-2)</a:t>
            </a:r>
            <a:r>
              <a:rPr lang="en-US" altLang="he-IL" sz="2200" dirty="0"/>
              <a:t> &gt; </a:t>
            </a:r>
            <a:r>
              <a:rPr lang="en-US" altLang="he-IL" sz="2200" dirty="0">
                <a:solidFill>
                  <a:srgbClr val="FF0000"/>
                </a:solidFill>
              </a:rPr>
              <a:t>Fib(h)</a:t>
            </a:r>
            <a:r>
              <a:rPr lang="en-US" altLang="he-IL" sz="2200" dirty="0"/>
              <a:t>+</a:t>
            </a:r>
            <a:r>
              <a:rPr lang="en-US" altLang="he-IL" sz="2200" dirty="0">
                <a:solidFill>
                  <a:srgbClr val="0070C0"/>
                </a:solidFill>
              </a:rPr>
              <a:t>Fib(h-1)</a:t>
            </a:r>
            <a:r>
              <a:rPr lang="en-US" altLang="he-IL" sz="2200" dirty="0"/>
              <a:t> = Fib(h+1).</a:t>
            </a:r>
          </a:p>
        </p:txBody>
      </p:sp>
    </p:spTree>
    <p:extLst>
      <p:ext uri="{BB962C8B-B14F-4D97-AF65-F5344CB8AC3E}">
        <p14:creationId xmlns:p14="http://schemas.microsoft.com/office/powerpoint/2010/main" val="3328129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every vertex v of the tree it holds that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for a tree of height h we have </a:t>
            </a:r>
            <a:r>
              <a:rPr lang="en-US" altLang="he-IL" sz="2200" dirty="0" err="1"/>
              <a:t>size</a:t>
            </a:r>
            <a:r>
              <a:rPr lang="en-US" altLang="he-IL" sz="2200" baseline="-25000" dirty="0" err="1"/>
              <a:t>h</a:t>
            </a:r>
            <a:r>
              <a:rPr lang="en-US" altLang="he-IL" sz="2200" dirty="0"/>
              <a:t> ≥ Fib(height+1)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if an AVL tree has N nodes, then height(tree) &lt; log</a:t>
            </a:r>
            <a:r>
              <a:rPr lang="en-US" altLang="he-IL" sz="2200" baseline="-25000" dirty="0"/>
              <a:t>1.6</a:t>
            </a:r>
            <a:r>
              <a:rPr lang="en-US" altLang="he-IL" sz="2200" dirty="0"/>
              <a:t>(N)</a:t>
            </a:r>
          </a:p>
          <a:p>
            <a:pPr marL="57150" indent="0"/>
            <a:r>
              <a:rPr lang="en-US" altLang="he-IL" sz="2200" dirty="0"/>
              <a:t>N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 </a:t>
            </a:r>
            <a:r>
              <a:rPr lang="en-US" altLang="he-IL" sz="2200" dirty="0">
                <a:sym typeface="Wingdings" panose="05000000000000000000" pitchFamily="2" charset="2"/>
              </a:rPr>
              <a:t> 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&gt; h</a:t>
            </a:r>
          </a:p>
          <a:p>
            <a:pPr marL="57150" indent="0"/>
            <a:r>
              <a:rPr lang="en-US" altLang="he-IL" sz="2200" dirty="0">
                <a:sym typeface="Wingdings" panose="05000000000000000000" pitchFamily="2" charset="2"/>
              </a:rPr>
              <a:t> h &lt;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log</a:t>
            </a:r>
            <a:r>
              <a:rPr lang="en-US" altLang="he-IL" sz="2200" baseline="-250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(2) *</a:t>
            </a:r>
            <a:r>
              <a:rPr lang="en-US" altLang="he-IL" sz="2200" dirty="0">
                <a:sym typeface="Wingdings" panose="05000000000000000000" pitchFamily="2" charset="2"/>
              </a:rPr>
              <a:t>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</a:t>
            </a:r>
            <a:r>
              <a:rPr lang="en-US" altLang="he-IL" sz="2200" dirty="0">
                <a:sym typeface="Wingdings" panose="05000000000000000000" pitchFamily="2" charset="2"/>
              </a:rPr>
              <a:t>(log(N))</a:t>
            </a:r>
            <a:br>
              <a:rPr lang="en-US" altLang="he-IL" sz="2200" dirty="0">
                <a:sym typeface="Wingdings" panose="05000000000000000000" pitchFamily="2" charset="2"/>
              </a:rPr>
            </a:br>
            <a:endParaRPr lang="en-US" altLang="he-IL" sz="2200" dirty="0">
              <a:sym typeface="Wingdings" panose="05000000000000000000" pitchFamily="2" charset="2"/>
            </a:endParaRPr>
          </a:p>
          <a:p>
            <a:pPr marL="57150" indent="0"/>
            <a:r>
              <a:rPr lang="en-US" altLang="he-IL" sz="2200" u="sng" dirty="0"/>
              <a:t>Goal for today, next time</a:t>
            </a:r>
            <a:r>
              <a:rPr lang="en-US" altLang="he-IL" sz="2200" dirty="0"/>
              <a:t>:</a:t>
            </a:r>
          </a:p>
          <a:p>
            <a:pPr marL="57150" indent="0"/>
            <a:r>
              <a:rPr lang="en-US" altLang="he-IL" sz="2200" dirty="0"/>
              <a:t>- Insertion/deletion that preserves that AVL property</a:t>
            </a:r>
          </a:p>
        </p:txBody>
      </p:sp>
    </p:spTree>
    <p:extLst>
      <p:ext uri="{BB962C8B-B14F-4D97-AF65-F5344CB8AC3E}">
        <p14:creationId xmlns:p14="http://schemas.microsoft.com/office/powerpoint/2010/main" val="309488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T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data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leftChild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rightChild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parent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=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  <a:endParaRPr lang="en-CA" sz="2000" u="sng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4840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Better 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fr-FR" sz="1900" dirty="0" err="1">
                <a:latin typeface="Consolas" panose="020B0609020204030204" pitchFamily="49" charset="0"/>
              </a:rPr>
              <a:t>AVLNode</a:t>
            </a:r>
            <a:r>
              <a:rPr lang="fr-FR" sz="1900" dirty="0">
                <a:latin typeface="Consolas" panose="020B0609020204030204" pitchFamily="49" charset="0"/>
              </a:rPr>
              <a:t>&lt;T </a:t>
            </a:r>
            <a:r>
              <a:rPr lang="fr-FR" sz="19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extends</a:t>
            </a:r>
            <a:r>
              <a:rPr lang="fr-FR" sz="1900" b="1" dirty="0">
                <a:latin typeface="Consolas" panose="020B0609020204030204" pitchFamily="49" charset="0"/>
              </a:rPr>
              <a:t> Comparable&lt;T&gt;&gt; </a:t>
            </a:r>
            <a:r>
              <a:rPr lang="fr-FR" sz="19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extends</a:t>
            </a:r>
            <a:r>
              <a:rPr lang="fr-FR" sz="1900" b="1" dirty="0">
                <a:latin typeface="Consolas" panose="020B0609020204030204" pitchFamily="49" charset="0"/>
              </a:rPr>
              <a:t> </a:t>
            </a:r>
            <a:r>
              <a:rPr lang="fr-FR" sz="1900" b="1" dirty="0" err="1">
                <a:latin typeface="Consolas" panose="020B0609020204030204" pitchFamily="49" charset="0"/>
              </a:rPr>
              <a:t>BTNode</a:t>
            </a:r>
            <a:r>
              <a:rPr lang="fr-FR" sz="1900" b="1" dirty="0">
                <a:latin typeface="Consolas" panose="020B0609020204030204" pitchFamily="49" charset="0"/>
              </a:rPr>
              <a:t>&lt;T&gt; </a:t>
            </a:r>
            <a:r>
              <a:rPr lang="en-CA" sz="1900" b="1" dirty="0">
                <a:latin typeface="Consolas" panose="020B0609020204030204" pitchFamily="49" charset="0"/>
              </a:rPr>
              <a:t>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// inherits data, left, right, parent from </a:t>
            </a:r>
            <a:r>
              <a:rPr lang="en-CA" sz="1900" dirty="0" err="1">
                <a:solidFill>
                  <a:srgbClr val="3F7F5F"/>
                </a:solidFill>
                <a:latin typeface="Consolas" panose="020B0609020204030204" pitchFamily="49" charset="0"/>
              </a:rPr>
              <a:t>BTNode</a:t>
            </a:r>
            <a:endParaRPr lang="en-CA" sz="1900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en-CA" sz="19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19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</a:t>
            </a:r>
            <a:r>
              <a:rPr lang="en-CA" sz="19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left.height</a:t>
            </a: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9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right.height</a:t>
            </a: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1900" b="1" dirty="0">
                <a:latin typeface="Consolas" panose="020B0609020204030204" pitchFamily="49" charset="0"/>
              </a:rPr>
              <a:t>}</a:t>
            </a:r>
            <a:endParaRPr lang="en-CA" sz="1900" u="sng" dirty="0">
              <a:latin typeface="Consolas" panose="020B0609020204030204" pitchFamily="49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CA" sz="1900" b="1" dirty="0">
              <a:latin typeface="Consolas" panose="020B0609020204030204" pitchFamily="49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CA" sz="1900" b="1" dirty="0">
              <a:solidFill>
                <a:srgbClr val="3F7F5F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7182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rotation</a:t>
            </a:r>
          </a:p>
        </p:txBody>
      </p:sp>
    </p:spTree>
    <p:extLst>
      <p:ext uri="{BB962C8B-B14F-4D97-AF65-F5344CB8AC3E}">
        <p14:creationId xmlns:p14="http://schemas.microsoft.com/office/powerpoint/2010/main" val="48417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rotation</a:t>
            </a:r>
            <a:endParaRPr lang="de-DE" altLang="en-US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8163ADD-84F9-4120-B9C8-60021EAA130A}"/>
              </a:ext>
            </a:extLst>
          </p:cNvPr>
          <p:cNvSpPr/>
          <p:nvPr/>
        </p:nvSpPr>
        <p:spPr bwMode="auto">
          <a:xfrm flipH="1">
            <a:off x="3689624" y="2452600"/>
            <a:ext cx="2452333" cy="8369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Left rotation</a:t>
            </a:r>
            <a:endParaRPr kumimoji="0" lang="en-CA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6DD8ABB5-3E9E-4FDE-BB4E-F73CF07F67FF}"/>
              </a:ext>
            </a:extLst>
          </p:cNvPr>
          <p:cNvSpPr/>
          <p:nvPr/>
        </p:nvSpPr>
        <p:spPr bwMode="auto">
          <a:xfrm>
            <a:off x="4015880" y="3637741"/>
            <a:ext cx="2274263" cy="892257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Right rotation</a:t>
            </a:r>
            <a:endParaRPr kumimoji="0" lang="en-CA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31A2EBF-FCE0-4D3B-B0B6-38B73DDC18FF}"/>
              </a:ext>
            </a:extLst>
          </p:cNvPr>
          <p:cNvGrpSpPr/>
          <p:nvPr/>
        </p:nvGrpSpPr>
        <p:grpSpPr>
          <a:xfrm>
            <a:off x="6457474" y="1686943"/>
            <a:ext cx="3532277" cy="3856772"/>
            <a:chOff x="365035" y="1820863"/>
            <a:chExt cx="3532277" cy="385677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32B0A6C-751B-49AF-9842-0E3DC197C7E8}"/>
                </a:ext>
              </a:extLst>
            </p:cNvPr>
            <p:cNvGrpSpPr/>
            <p:nvPr/>
          </p:nvGrpSpPr>
          <p:grpSpPr>
            <a:xfrm>
              <a:off x="365035" y="2737983"/>
              <a:ext cx="3532277" cy="2939652"/>
              <a:chOff x="199512" y="2737983"/>
              <a:chExt cx="3532277" cy="293965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84896FC7-3C81-4681-A81B-2E34D256AEFE}"/>
                  </a:ext>
                </a:extLst>
              </p:cNvPr>
              <p:cNvSpPr/>
              <p:nvPr/>
            </p:nvSpPr>
            <p:spPr bwMode="auto">
              <a:xfrm>
                <a:off x="1636829" y="27379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A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467F335C-DD4F-48C4-8CC1-F3BFA3E1EE5B}"/>
                  </a:ext>
                </a:extLst>
              </p:cNvPr>
              <p:cNvCxnSpPr>
                <a:cxnSpLocks/>
                <a:stCxn id="57" idx="4"/>
                <a:endCxn id="71" idx="0"/>
              </p:cNvCxnSpPr>
              <p:nvPr/>
            </p:nvCxnSpPr>
            <p:spPr bwMode="auto">
              <a:xfrm>
                <a:off x="1903529" y="3195183"/>
                <a:ext cx="526407" cy="29516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Isosceles Triangle 67">
                <a:extLst>
                  <a:ext uri="{FF2B5EF4-FFF2-40B4-BE49-F238E27FC236}">
                    <a16:creationId xmlns:a16="http://schemas.microsoft.com/office/drawing/2014/main" id="{A477CE10-5E32-4C46-8350-74A275E3178C}"/>
                  </a:ext>
                </a:extLst>
              </p:cNvPr>
              <p:cNvSpPr/>
              <p:nvPr/>
            </p:nvSpPr>
            <p:spPr bwMode="auto">
              <a:xfrm>
                <a:off x="1273766" y="4390653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B4DD0BE-42C8-45BF-9D54-09ECEE1B7435}"/>
                  </a:ext>
                </a:extLst>
              </p:cNvPr>
              <p:cNvCxnSpPr>
                <a:cxnSpLocks/>
                <a:stCxn id="57" idx="4"/>
                <a:endCxn id="70" idx="0"/>
              </p:cNvCxnSpPr>
              <p:nvPr/>
            </p:nvCxnSpPr>
            <p:spPr bwMode="auto">
              <a:xfrm flipH="1">
                <a:off x="772185" y="3195183"/>
                <a:ext cx="1131344" cy="45642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0" name="Isosceles Triangle 69">
                <a:extLst>
                  <a:ext uri="{FF2B5EF4-FFF2-40B4-BE49-F238E27FC236}">
                    <a16:creationId xmlns:a16="http://schemas.microsoft.com/office/drawing/2014/main" id="{0B5CD8BD-1FFA-40C9-9B7B-1D2AF8A588D2}"/>
                  </a:ext>
                </a:extLst>
              </p:cNvPr>
              <p:cNvSpPr/>
              <p:nvPr/>
            </p:nvSpPr>
            <p:spPr bwMode="auto">
              <a:xfrm>
                <a:off x="199512" y="3651604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F1270E8-7969-4B00-B910-CBC57CA8896C}"/>
                  </a:ext>
                </a:extLst>
              </p:cNvPr>
              <p:cNvSpPr/>
              <p:nvPr/>
            </p:nvSpPr>
            <p:spPr bwMode="auto">
              <a:xfrm>
                <a:off x="2163236" y="349034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300" dirty="0">
                    <a:solidFill>
                      <a:schemeClr val="tx1"/>
                    </a:solidFill>
                  </a:rPr>
                  <a:t>B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72" name="Isosceles Triangle 71">
                <a:extLst>
                  <a:ext uri="{FF2B5EF4-FFF2-40B4-BE49-F238E27FC236}">
                    <a16:creationId xmlns:a16="http://schemas.microsoft.com/office/drawing/2014/main" id="{FE9DF7D4-1AAC-46A9-8C89-AD64BA7310CB}"/>
                  </a:ext>
                </a:extLst>
              </p:cNvPr>
              <p:cNvSpPr/>
              <p:nvPr/>
            </p:nvSpPr>
            <p:spPr bwMode="auto">
              <a:xfrm>
                <a:off x="2586443" y="4400700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3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88FEBABD-7618-4CEC-B469-093108F81A6A}"/>
                  </a:ext>
                </a:extLst>
              </p:cNvPr>
              <p:cNvCxnSpPr>
                <a:cxnSpLocks/>
                <a:stCxn id="71" idx="4"/>
                <a:endCxn id="68" idx="0"/>
              </p:cNvCxnSpPr>
              <p:nvPr/>
            </p:nvCxnSpPr>
            <p:spPr bwMode="auto">
              <a:xfrm flipH="1">
                <a:off x="1846439" y="3947544"/>
                <a:ext cx="583497" cy="44310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17C85631-6B79-488A-868D-7A56160408FD}"/>
                  </a:ext>
                </a:extLst>
              </p:cNvPr>
              <p:cNvCxnSpPr>
                <a:cxnSpLocks/>
                <a:stCxn id="71" idx="4"/>
                <a:endCxn id="72" idx="0"/>
              </p:cNvCxnSpPr>
              <p:nvPr/>
            </p:nvCxnSpPr>
            <p:spPr bwMode="auto">
              <a:xfrm>
                <a:off x="2429936" y="3947544"/>
                <a:ext cx="729180" cy="4531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F814E22-0BBB-4EC3-BC84-F19046746C61}"/>
                </a:ext>
              </a:extLst>
            </p:cNvPr>
            <p:cNvCxnSpPr>
              <a:cxnSpLocks/>
              <a:stCxn id="57" idx="0"/>
            </p:cNvCxnSpPr>
            <p:nvPr/>
          </p:nvCxnSpPr>
          <p:spPr bwMode="auto">
            <a:xfrm flipH="1" flipV="1">
              <a:off x="1028725" y="1820863"/>
              <a:ext cx="1040327" cy="91712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0021CD-8E19-41B9-AAE8-23F662E7428E}"/>
              </a:ext>
            </a:extLst>
          </p:cNvPr>
          <p:cNvGrpSpPr/>
          <p:nvPr/>
        </p:nvGrpSpPr>
        <p:grpSpPr>
          <a:xfrm>
            <a:off x="259571" y="2035282"/>
            <a:ext cx="3822261" cy="3999791"/>
            <a:chOff x="5802312" y="1653749"/>
            <a:chExt cx="3822261" cy="3999791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1AB637CC-9A6A-476F-9EC0-86D84379A61D}"/>
                </a:ext>
              </a:extLst>
            </p:cNvPr>
            <p:cNvGrpSpPr/>
            <p:nvPr/>
          </p:nvGrpSpPr>
          <p:grpSpPr>
            <a:xfrm>
              <a:off x="5802312" y="2527905"/>
              <a:ext cx="3822261" cy="3125635"/>
              <a:chOff x="-257803" y="2565143"/>
              <a:chExt cx="3822261" cy="3125635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6A05422-CDF8-44A2-8609-C51195B53738}"/>
                  </a:ext>
                </a:extLst>
              </p:cNvPr>
              <p:cNvSpPr/>
              <p:nvPr/>
            </p:nvSpPr>
            <p:spPr bwMode="auto">
              <a:xfrm>
                <a:off x="1142323" y="328237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A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691C2EB6-29AB-46AD-9C7F-04D21E124112}"/>
                  </a:ext>
                </a:extLst>
              </p:cNvPr>
              <p:cNvCxnSpPr>
                <a:cxnSpLocks/>
                <a:stCxn id="83" idx="0"/>
                <a:endCxn id="89" idx="4"/>
              </p:cNvCxnSpPr>
              <p:nvPr/>
            </p:nvCxnSpPr>
            <p:spPr bwMode="auto">
              <a:xfrm flipV="1">
                <a:off x="1409023" y="3022343"/>
                <a:ext cx="639216" cy="2600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6" name="Isosceles Triangle 85">
                <a:extLst>
                  <a:ext uri="{FF2B5EF4-FFF2-40B4-BE49-F238E27FC236}">
                    <a16:creationId xmlns:a16="http://schemas.microsoft.com/office/drawing/2014/main" id="{1332E979-C6CA-45FF-9422-F957BDA663F2}"/>
                  </a:ext>
                </a:extLst>
              </p:cNvPr>
              <p:cNvSpPr/>
              <p:nvPr/>
            </p:nvSpPr>
            <p:spPr bwMode="auto">
              <a:xfrm>
                <a:off x="1273766" y="4390653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B6C1681D-0F12-4247-9CAD-9C90CBD518F9}"/>
                  </a:ext>
                </a:extLst>
              </p:cNvPr>
              <p:cNvCxnSpPr>
                <a:cxnSpLocks/>
                <a:stCxn id="83" idx="4"/>
                <a:endCxn id="88" idx="0"/>
              </p:cNvCxnSpPr>
              <p:nvPr/>
            </p:nvCxnSpPr>
            <p:spPr bwMode="auto">
              <a:xfrm flipH="1">
                <a:off x="314870" y="3739575"/>
                <a:ext cx="1094153" cy="67426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Isosceles Triangle 87">
                <a:extLst>
                  <a:ext uri="{FF2B5EF4-FFF2-40B4-BE49-F238E27FC236}">
                    <a16:creationId xmlns:a16="http://schemas.microsoft.com/office/drawing/2014/main" id="{49B988D9-EBD3-4D2F-88D7-8F4F8A529E49}"/>
                  </a:ext>
                </a:extLst>
              </p:cNvPr>
              <p:cNvSpPr/>
              <p:nvPr/>
            </p:nvSpPr>
            <p:spPr bwMode="auto">
              <a:xfrm>
                <a:off x="-257803" y="4413843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A436A78-36FD-4D9E-A826-EF4B6B6D07B5}"/>
                  </a:ext>
                </a:extLst>
              </p:cNvPr>
              <p:cNvSpPr/>
              <p:nvPr/>
            </p:nvSpPr>
            <p:spPr bwMode="auto">
              <a:xfrm>
                <a:off x="1781539" y="256514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300" dirty="0">
                    <a:solidFill>
                      <a:schemeClr val="tx1"/>
                    </a:solidFill>
                  </a:rPr>
                  <a:t>B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90" name="Isosceles Triangle 89">
                <a:extLst>
                  <a:ext uri="{FF2B5EF4-FFF2-40B4-BE49-F238E27FC236}">
                    <a16:creationId xmlns:a16="http://schemas.microsoft.com/office/drawing/2014/main" id="{470E3734-9020-46F4-9D5A-AC4BE8FE81E7}"/>
                  </a:ext>
                </a:extLst>
              </p:cNvPr>
              <p:cNvSpPr/>
              <p:nvPr/>
            </p:nvSpPr>
            <p:spPr bwMode="auto">
              <a:xfrm>
                <a:off x="2419112" y="3798412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3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7990D70-59C1-49FB-A5C4-5C2BC72B3D00}"/>
                  </a:ext>
                </a:extLst>
              </p:cNvPr>
              <p:cNvCxnSpPr>
                <a:cxnSpLocks/>
                <a:stCxn id="83" idx="4"/>
                <a:endCxn id="86" idx="0"/>
              </p:cNvCxnSpPr>
              <p:nvPr/>
            </p:nvCxnSpPr>
            <p:spPr bwMode="auto">
              <a:xfrm>
                <a:off x="1409023" y="3739575"/>
                <a:ext cx="437416" cy="65107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648D3F88-8DA9-4DE6-84BA-4EBA5C1C39B9}"/>
                  </a:ext>
                </a:extLst>
              </p:cNvPr>
              <p:cNvCxnSpPr>
                <a:cxnSpLocks/>
                <a:stCxn id="89" idx="4"/>
                <a:endCxn id="90" idx="0"/>
              </p:cNvCxnSpPr>
              <p:nvPr/>
            </p:nvCxnSpPr>
            <p:spPr bwMode="auto">
              <a:xfrm>
                <a:off x="2048239" y="3022343"/>
                <a:ext cx="943546" cy="77606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EEC8989-FA0D-4630-8669-707E5D49EE45}"/>
                </a:ext>
              </a:extLst>
            </p:cNvPr>
            <p:cNvCxnSpPr>
              <a:cxnSpLocks/>
              <a:stCxn id="89" idx="0"/>
            </p:cNvCxnSpPr>
            <p:nvPr/>
          </p:nvCxnSpPr>
          <p:spPr bwMode="auto">
            <a:xfrm flipH="1" flipV="1">
              <a:off x="7068028" y="1653749"/>
              <a:ext cx="1040326" cy="8741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33622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insertion</a:t>
            </a:r>
          </a:p>
        </p:txBody>
      </p:sp>
    </p:spTree>
    <p:extLst>
      <p:ext uri="{BB962C8B-B14F-4D97-AF65-F5344CB8AC3E}">
        <p14:creationId xmlns:p14="http://schemas.microsoft.com/office/powerpoint/2010/main" val="330940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836325" cy="70491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b="1" dirty="0">
                <a:solidFill>
                  <a:schemeClr val="tx1"/>
                </a:solidFill>
              </a:rPr>
              <a:t>Left rotation</a:t>
            </a: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B4AEB4-2DE2-4568-8B6C-FDF17DA6956B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8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6778370" y="568331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1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A9371B6-834E-4D47-A198-6EC7B1C28D51}"/>
              </a:ext>
            </a:extLst>
          </p:cNvPr>
          <p:cNvSpPr/>
          <p:nvPr/>
        </p:nvSpPr>
        <p:spPr bwMode="auto">
          <a:xfrm rot="1495105">
            <a:off x="4770849" y="3085792"/>
            <a:ext cx="879311" cy="22839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7277900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065703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25447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575385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842085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1842085" y="4793287"/>
            <a:ext cx="1058188" cy="690080"/>
            <a:chOff x="7563524" y="5194050"/>
            <a:chExt cx="1058188" cy="6900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63524" y="5194050"/>
              <a:ext cx="791488" cy="2328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743282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09982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248709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458747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468312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227204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569996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1679241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1919118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092256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2469203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352515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7840283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947437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8641480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775043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865928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7132628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8374780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7573583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6675645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960930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925426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7527377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693660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938488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943F22-12E8-458B-9425-9E59F76C20AE}"/>
              </a:ext>
            </a:extLst>
          </p:cNvPr>
          <p:cNvSpPr txBox="1"/>
          <p:nvPr/>
        </p:nvSpPr>
        <p:spPr>
          <a:xfrm>
            <a:off x="3444562" y="6036271"/>
            <a:ext cx="3209266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10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24D3360-E30A-4C59-A805-673CF6CBEFC6}"/>
              </a:ext>
            </a:extLst>
          </p:cNvPr>
          <p:cNvCxnSpPr>
            <a:cxnSpLocks/>
            <a:stCxn id="65" idx="4"/>
            <a:endCxn id="57" idx="0"/>
          </p:cNvCxnSpPr>
          <p:nvPr/>
        </p:nvCxnSpPr>
        <p:spPr bwMode="auto">
          <a:xfrm>
            <a:off x="4803277" y="3062980"/>
            <a:ext cx="708752" cy="214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30811F9A-2921-448E-AD0D-2058589240F2}"/>
              </a:ext>
            </a:extLst>
          </p:cNvPr>
          <p:cNvSpPr/>
          <p:nvPr/>
        </p:nvSpPr>
        <p:spPr bwMode="auto">
          <a:xfrm>
            <a:off x="5245329" y="32770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10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1F25985-BD09-44E3-905F-B683440851D1}"/>
              </a:ext>
            </a:extLst>
          </p:cNvPr>
          <p:cNvCxnSpPr>
            <a:cxnSpLocks/>
            <a:stCxn id="57" idx="4"/>
            <a:endCxn id="64" idx="0"/>
          </p:cNvCxnSpPr>
          <p:nvPr/>
        </p:nvCxnSpPr>
        <p:spPr bwMode="auto">
          <a:xfrm flipH="1">
            <a:off x="5245329" y="3734201"/>
            <a:ext cx="266700" cy="2892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B4EC29C-4106-4E3F-9FF5-8A2BC2450DAF}"/>
              </a:ext>
            </a:extLst>
          </p:cNvPr>
          <p:cNvGrpSpPr/>
          <p:nvPr/>
        </p:nvGrpSpPr>
        <p:grpSpPr>
          <a:xfrm>
            <a:off x="4587049" y="4480629"/>
            <a:ext cx="658280" cy="673146"/>
            <a:chOff x="8599735" y="4250534"/>
            <a:chExt cx="658280" cy="67314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4DAC2CE-B593-49A7-A340-4317E6F4BAD5}"/>
                </a:ext>
              </a:extLst>
            </p:cNvPr>
            <p:cNvSpPr/>
            <p:nvPr/>
          </p:nvSpPr>
          <p:spPr bwMode="auto">
            <a:xfrm>
              <a:off x="8599735" y="44664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AF07E89-3152-47B2-AAA1-9A981AA720B7}"/>
                </a:ext>
              </a:extLst>
            </p:cNvPr>
            <p:cNvCxnSpPr>
              <a:cxnSpLocks/>
              <a:stCxn id="64" idx="4"/>
              <a:endCxn id="60" idx="0"/>
            </p:cNvCxnSpPr>
            <p:nvPr/>
          </p:nvCxnSpPr>
          <p:spPr bwMode="auto">
            <a:xfrm flipH="1">
              <a:off x="8866435" y="4250534"/>
              <a:ext cx="391580" cy="21594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8F585B39-FA79-4B15-A57D-28029862AC33}"/>
              </a:ext>
            </a:extLst>
          </p:cNvPr>
          <p:cNvSpPr/>
          <p:nvPr/>
        </p:nvSpPr>
        <p:spPr bwMode="auto">
          <a:xfrm>
            <a:off x="3821112" y="3398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E25E8A5-0457-4E48-832A-C12A96F738E4}"/>
              </a:ext>
            </a:extLst>
          </p:cNvPr>
          <p:cNvCxnSpPr>
            <a:cxnSpLocks/>
            <a:stCxn id="65" idx="4"/>
            <a:endCxn id="62" idx="0"/>
          </p:cNvCxnSpPr>
          <p:nvPr/>
        </p:nvCxnSpPr>
        <p:spPr bwMode="auto">
          <a:xfrm flipH="1">
            <a:off x="4087812" y="3062980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A08366C2-520E-4F9A-BDE6-73C6312A8457}"/>
              </a:ext>
            </a:extLst>
          </p:cNvPr>
          <p:cNvSpPr/>
          <p:nvPr/>
        </p:nvSpPr>
        <p:spPr bwMode="auto">
          <a:xfrm>
            <a:off x="4978629" y="402342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9</a:t>
            </a:r>
            <a:endParaRPr kumimoji="0" lang="en-C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E170925-F5D1-44F0-8197-D53DD77F8284}"/>
              </a:ext>
            </a:extLst>
          </p:cNvPr>
          <p:cNvSpPr/>
          <p:nvPr/>
        </p:nvSpPr>
        <p:spPr bwMode="auto">
          <a:xfrm>
            <a:off x="4536577" y="26057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5750714" y="3955423"/>
            <a:ext cx="1291258" cy="115203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Right rotation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58FD5BDB-EB97-4812-A1B9-1FC6544EF117}"/>
              </a:ext>
            </a:extLst>
          </p:cNvPr>
          <p:cNvSpPr/>
          <p:nvPr/>
        </p:nvSpPr>
        <p:spPr bwMode="auto">
          <a:xfrm>
            <a:off x="2847163" y="3974658"/>
            <a:ext cx="1312850" cy="107326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Left rotation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444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  <p:bldP spid="57" grpId="0" animBg="1"/>
      <p:bldP spid="62" grpId="0" animBg="1"/>
      <p:bldP spid="64" grpId="0" animBg="1"/>
      <p:bldP spid="65" grpId="0" animBg="1"/>
      <p:bldP spid="44" grpId="0" animBg="1"/>
      <p:bldP spid="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943F22-12E8-458B-9425-9E59F76C20AE}"/>
              </a:ext>
            </a:extLst>
          </p:cNvPr>
          <p:cNvSpPr txBox="1"/>
          <p:nvPr/>
        </p:nvSpPr>
        <p:spPr>
          <a:xfrm>
            <a:off x="3444562" y="6036271"/>
            <a:ext cx="3209266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10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d+2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144628"/>
            <a:ext cx="1087430" cy="69079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17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1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1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07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</a:t>
            </a:r>
            <a:r>
              <a:rPr lang="en-US" altLang="he-IL" sz="220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.html</a:t>
            </a:r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15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deletion</a:t>
            </a:r>
          </a:p>
        </p:txBody>
      </p:sp>
    </p:spTree>
    <p:extLst>
      <p:ext uri="{BB962C8B-B14F-4D97-AF65-F5344CB8AC3E}">
        <p14:creationId xmlns:p14="http://schemas.microsoft.com/office/powerpoint/2010/main" val="3625246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82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17C7A0C-6D46-4C94-A965-C89D1F1DE0A0}"/>
              </a:ext>
            </a:extLst>
          </p:cNvPr>
          <p:cNvSpPr/>
          <p:nvPr/>
        </p:nvSpPr>
        <p:spPr bwMode="auto">
          <a:xfrm rot="21327791">
            <a:off x="4472965" y="2199835"/>
            <a:ext cx="1954491" cy="2897513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843740" y="6738732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1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570840" y="647842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763389" y="5987629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2801037" y="2812409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EB5D34-87E5-490F-9335-4996240102C4}"/>
              </a:ext>
            </a:extLst>
          </p:cNvPr>
          <p:cNvGrpSpPr/>
          <p:nvPr/>
        </p:nvGrpSpPr>
        <p:grpSpPr>
          <a:xfrm>
            <a:off x="359630" y="2313466"/>
            <a:ext cx="3534438" cy="3946416"/>
            <a:chOff x="359630" y="2313466"/>
            <a:chExt cx="3534438" cy="39464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6AB94AF-D164-4234-BBD1-85CD09526F92}"/>
                </a:ext>
              </a:extLst>
            </p:cNvPr>
            <p:cNvGrpSpPr/>
            <p:nvPr/>
          </p:nvGrpSpPr>
          <p:grpSpPr>
            <a:xfrm>
              <a:off x="638452" y="2313466"/>
              <a:ext cx="3255616" cy="2907099"/>
              <a:chOff x="5649732" y="2291464"/>
              <a:chExt cx="3255616" cy="2907099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AB120EE-B6AA-4883-89AC-1FE0BEF18813}"/>
                  </a:ext>
                </a:extLst>
              </p:cNvPr>
              <p:cNvCxnSpPr>
                <a:cxnSpLocks/>
                <a:stCxn id="103" idx="4"/>
                <a:endCxn id="95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9DC06A3-23E2-4A46-97C9-C6F6612C1A4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913D206-FD31-4314-8194-81AF55E29D85}"/>
                  </a:ext>
                </a:extLst>
              </p:cNvPr>
              <p:cNvCxnSpPr>
                <a:cxnSpLocks/>
                <a:stCxn id="102" idx="0"/>
                <a:endCxn id="95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C052A0DD-0300-48D3-AA68-5FF29705BCF3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1931CB78-52C2-4C6A-A957-72E752DBB3C5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F6C7F6A6-A2FB-4BE6-83D1-9D2A5141CBDD}"/>
                    </a:ext>
                  </a:extLst>
                </p:cNvPr>
                <p:cNvCxnSpPr>
                  <a:cxnSpLocks/>
                  <a:stCxn id="95" idx="4"/>
                  <a:endCxn id="98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4D1F8B2-3858-4235-85C3-5F07DF00CF46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6BC15BE9-5F67-4C4E-97EA-6AA4ACC6DF4E}"/>
                  </a:ext>
                </a:extLst>
              </p:cNvPr>
              <p:cNvCxnSpPr>
                <a:cxnSpLocks/>
                <a:stCxn id="103" idx="4"/>
                <a:endCxn id="100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A251BED4-D1B8-41FA-8FC5-84C480CC7524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D80C1629-0169-4B49-A1C4-AC1B783C9668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5F1CEC4-659D-4477-AEE6-8C388FEA3E87}"/>
                  </a:ext>
                </a:extLst>
              </p:cNvPr>
              <p:cNvSpPr txBox="1"/>
              <p:nvPr/>
            </p:nvSpPr>
            <p:spPr>
              <a:xfrm>
                <a:off x="5649732" y="3915282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2F00BCF-69C2-4752-8F93-D8B9F07056CD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1B238F0-D553-4708-950E-F132F79811F7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232730E-1AD6-4E95-8474-7CDA07B137D9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0F777FD-1DCA-4609-BDC4-CCACBF38E4B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86DD1C-007D-4EEC-A93C-C7945871CBCB}"/>
                </a:ext>
              </a:extLst>
            </p:cNvPr>
            <p:cNvCxnSpPr>
              <a:cxnSpLocks/>
              <a:stCxn id="53" idx="0"/>
              <a:endCxn id="102" idx="3"/>
            </p:cNvCxnSpPr>
            <p:nvPr/>
          </p:nvCxnSpPr>
          <p:spPr bwMode="auto">
            <a:xfrm flipV="1">
              <a:off x="1629275" y="5153610"/>
              <a:ext cx="456999" cy="46397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31225E5-66A4-49B3-A8D0-EC94BF712C9C}"/>
                </a:ext>
              </a:extLst>
            </p:cNvPr>
            <p:cNvSpPr/>
            <p:nvPr/>
          </p:nvSpPr>
          <p:spPr bwMode="auto">
            <a:xfrm>
              <a:off x="1362575" y="561758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0B1E3EB-351A-4E10-A398-DDB048E18BCF}"/>
                </a:ext>
              </a:extLst>
            </p:cNvPr>
            <p:cNvSpPr/>
            <p:nvPr/>
          </p:nvSpPr>
          <p:spPr bwMode="auto">
            <a:xfrm>
              <a:off x="359630" y="484360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CA8FAF-2739-4096-815E-566A97F2A4D7}"/>
                </a:ext>
              </a:extLst>
            </p:cNvPr>
            <p:cNvCxnSpPr>
              <a:cxnSpLocks/>
              <a:stCxn id="100" idx="4"/>
              <a:endCxn id="55" idx="0"/>
            </p:cNvCxnSpPr>
            <p:nvPr/>
          </p:nvCxnSpPr>
          <p:spPr bwMode="auto">
            <a:xfrm flipH="1">
              <a:off x="626330" y="4333293"/>
              <a:ext cx="643527" cy="5103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57552DA-B279-4D79-B813-CCDDB0B4D858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4865997-74C8-41D8-8359-9E92E92DE76C}"/>
                </a:ext>
              </a:extLst>
            </p:cNvPr>
            <p:cNvSpPr txBox="1"/>
            <p:nvPr/>
          </p:nvSpPr>
          <p:spPr>
            <a:xfrm>
              <a:off x="955393" y="483231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F514C85-44E2-4622-B6C9-A0D9DB1D90DC}"/>
              </a:ext>
            </a:extLst>
          </p:cNvPr>
          <p:cNvGrpSpPr/>
          <p:nvPr/>
        </p:nvGrpSpPr>
        <p:grpSpPr>
          <a:xfrm>
            <a:off x="3852861" y="2131870"/>
            <a:ext cx="2954734" cy="3946416"/>
            <a:chOff x="1003157" y="2313466"/>
            <a:chExt cx="2890911" cy="39464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40AA7C9-677E-4A6B-9BD3-1668B2119F48}"/>
                </a:ext>
              </a:extLst>
            </p:cNvPr>
            <p:cNvGrpSpPr/>
            <p:nvPr/>
          </p:nvGrpSpPr>
          <p:grpSpPr>
            <a:xfrm>
              <a:off x="1003157" y="2313466"/>
              <a:ext cx="2890911" cy="2907099"/>
              <a:chOff x="6014437" y="2291464"/>
              <a:chExt cx="2890911" cy="2907099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D0920E2-8F2F-413B-A6AE-63C6B23BC9E0}"/>
                  </a:ext>
                </a:extLst>
              </p:cNvPr>
              <p:cNvCxnSpPr>
                <a:cxnSpLocks/>
                <a:stCxn id="119" idx="4"/>
                <a:endCxn id="112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C89C2D97-C871-488A-80FB-FC09576050D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8218A273-9BF7-43CB-8AE4-97D09F5F730C}"/>
                  </a:ext>
                </a:extLst>
              </p:cNvPr>
              <p:cNvCxnSpPr>
                <a:cxnSpLocks/>
                <a:stCxn id="118" idx="0"/>
                <a:endCxn id="112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F3370FE-48E0-4A87-83EB-4C505A0B71F8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1A638173-9F44-4E59-8450-58A87D01F4AB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611153DD-6FB5-47F6-8537-E2E1C50A9E27}"/>
                    </a:ext>
                  </a:extLst>
                </p:cNvPr>
                <p:cNvCxnSpPr>
                  <a:cxnSpLocks/>
                  <a:stCxn id="112" idx="4"/>
                  <a:endCxn id="125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E4730F53-5B43-4B71-8054-329070F48F57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0846349-ED66-4978-96B4-06945E91435C}"/>
                  </a:ext>
                </a:extLst>
              </p:cNvPr>
              <p:cNvCxnSpPr>
                <a:cxnSpLocks/>
                <a:stCxn id="119" idx="4"/>
                <a:endCxn id="116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A951EBF5-DB9D-4009-B392-50B07604AE5B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E7D5CF76-8A90-4D13-B3BA-CFC01DB97760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9417754-E83B-4C23-BDA3-DC555BAA48C6}"/>
                  </a:ext>
                </a:extLst>
              </p:cNvPr>
              <p:cNvSpPr txBox="1"/>
              <p:nvPr/>
            </p:nvSpPr>
            <p:spPr>
              <a:xfrm>
                <a:off x="6494467" y="3895016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23F70507-8A90-44A9-8BE2-47EE138FD1B2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DF8DA8F5-D26D-4ADF-933A-E71483C13A00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7A47F8B8-AA9A-41ED-8514-A5B4DB853006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3115B87-DA5F-4C74-955E-B755FE14964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6549BF7-A54C-492C-8021-CDFA643E2284}"/>
                </a:ext>
              </a:extLst>
            </p:cNvPr>
            <p:cNvCxnSpPr>
              <a:cxnSpLocks/>
              <a:stCxn id="91" idx="0"/>
              <a:endCxn id="118" idx="3"/>
            </p:cNvCxnSpPr>
            <p:nvPr/>
          </p:nvCxnSpPr>
          <p:spPr bwMode="auto">
            <a:xfrm flipV="1">
              <a:off x="1585006" y="5153610"/>
              <a:ext cx="501267" cy="4946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BC0E770-E9FA-483C-BBF6-C88988FD7B67}"/>
                </a:ext>
              </a:extLst>
            </p:cNvPr>
            <p:cNvSpPr/>
            <p:nvPr/>
          </p:nvSpPr>
          <p:spPr bwMode="auto">
            <a:xfrm>
              <a:off x="1318306" y="564830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992D0E7-4CD1-43DE-9DC2-1D9D38720835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274DD2-EF8F-40FD-A424-D8FE2FB79954}"/>
              </a:ext>
            </a:extLst>
          </p:cNvPr>
          <p:cNvGrpSpPr/>
          <p:nvPr/>
        </p:nvGrpSpPr>
        <p:grpSpPr>
          <a:xfrm>
            <a:off x="7083951" y="2280869"/>
            <a:ext cx="2891733" cy="3377865"/>
            <a:chOff x="789827" y="2560902"/>
            <a:chExt cx="2829271" cy="3078104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D256ADE-E1BB-4625-BBB5-281CE57916B9}"/>
                </a:ext>
              </a:extLst>
            </p:cNvPr>
            <p:cNvGrpSpPr/>
            <p:nvPr/>
          </p:nvGrpSpPr>
          <p:grpSpPr>
            <a:xfrm>
              <a:off x="789827" y="2560902"/>
              <a:ext cx="2829271" cy="3078104"/>
              <a:chOff x="5801107" y="2538900"/>
              <a:chExt cx="2829271" cy="3078104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D273BBE-DE2B-4AD0-A030-31DB7C4F468B}"/>
                  </a:ext>
                </a:extLst>
              </p:cNvPr>
              <p:cNvCxnSpPr>
                <a:cxnSpLocks/>
                <a:stCxn id="140" idx="0"/>
                <a:endCxn id="139" idx="4"/>
              </p:cNvCxnSpPr>
              <p:nvPr/>
            </p:nvCxnSpPr>
            <p:spPr bwMode="auto">
              <a:xfrm flipV="1">
                <a:off x="6571206" y="3344716"/>
                <a:ext cx="711553" cy="47758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AF11F1F7-F0C2-421A-B8BF-B13B14A5D589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BD1E08B-A9B0-436A-BB71-3E0363176701}"/>
                  </a:ext>
                </a:extLst>
              </p:cNvPr>
              <p:cNvCxnSpPr>
                <a:cxnSpLocks/>
                <a:stCxn id="139" idx="4"/>
                <a:endCxn id="134" idx="0"/>
              </p:cNvCxnSpPr>
              <p:nvPr/>
            </p:nvCxnSpPr>
            <p:spPr bwMode="auto">
              <a:xfrm>
                <a:off x="7282759" y="3344716"/>
                <a:ext cx="596868" cy="42396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05106494-8AB3-46F4-AB7A-7A378775313E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832AAFD4-3EA0-4381-93B8-C3EABD3C7C5C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F3D2FB23-11DB-45AD-9740-CF1B0549545F}"/>
                    </a:ext>
                  </a:extLst>
                </p:cNvPr>
                <p:cNvCxnSpPr>
                  <a:cxnSpLocks/>
                  <a:stCxn id="134" idx="4"/>
                  <a:endCxn id="146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FE00EB37-083A-42E9-9D00-2FA9613A7ACE}"/>
                  </a:ext>
                </a:extLst>
              </p:cNvPr>
              <p:cNvSpPr/>
              <p:nvPr/>
            </p:nvSpPr>
            <p:spPr bwMode="auto">
              <a:xfrm>
                <a:off x="5801107" y="462532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EC60E4AC-D67A-4E9E-A625-3B1E846245A0}"/>
                  </a:ext>
                </a:extLst>
              </p:cNvPr>
              <p:cNvCxnSpPr>
                <a:cxnSpLocks/>
                <a:stCxn id="140" idx="4"/>
                <a:endCxn id="137" idx="0"/>
              </p:cNvCxnSpPr>
              <p:nvPr/>
            </p:nvCxnSpPr>
            <p:spPr bwMode="auto">
              <a:xfrm flipH="1">
                <a:off x="6067807" y="4279497"/>
                <a:ext cx="503399" cy="34582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A29B4DA-6A70-49F2-B6D1-B19FA57460FB}"/>
                  </a:ext>
                </a:extLst>
              </p:cNvPr>
              <p:cNvSpPr/>
              <p:nvPr/>
            </p:nvSpPr>
            <p:spPr bwMode="auto">
              <a:xfrm>
                <a:off x="7016059" y="288751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1978B62E-865C-485A-A16D-7B147D54942C}"/>
                  </a:ext>
                </a:extLst>
              </p:cNvPr>
              <p:cNvSpPr/>
              <p:nvPr/>
            </p:nvSpPr>
            <p:spPr bwMode="auto">
              <a:xfrm>
                <a:off x="6304506" y="382229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C6ED51F8-67B6-405F-9CA8-9BE0BE2F6BC2}"/>
                  </a:ext>
                </a:extLst>
              </p:cNvPr>
              <p:cNvSpPr txBox="1"/>
              <p:nvPr/>
            </p:nvSpPr>
            <p:spPr>
              <a:xfrm>
                <a:off x="6245710" y="4542648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8989EE5-CEBD-489F-827C-62192A0E69D3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D1BE9E1-CFFB-4962-B055-CA656ABADB33}"/>
                  </a:ext>
                </a:extLst>
              </p:cNvPr>
              <p:cNvSpPr txBox="1"/>
              <p:nvPr/>
            </p:nvSpPr>
            <p:spPr>
              <a:xfrm>
                <a:off x="7141995" y="2538900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5B72B91-90A4-4B5B-8915-37EFB337CF03}"/>
                  </a:ext>
                </a:extLst>
              </p:cNvPr>
              <p:cNvSpPr txBox="1"/>
              <p:nvPr/>
            </p:nvSpPr>
            <p:spPr>
              <a:xfrm>
                <a:off x="6795114" y="402382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B1019C49-34FC-45BB-8C7F-E7EAD106CF96}"/>
                  </a:ext>
                </a:extLst>
              </p:cNvPr>
              <p:cNvSpPr txBox="1"/>
              <p:nvPr/>
            </p:nvSpPr>
            <p:spPr>
              <a:xfrm>
                <a:off x="7989874" y="5267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B4932B98-829A-420F-9F3E-FFEDCA84F438}"/>
                </a:ext>
              </a:extLst>
            </p:cNvPr>
            <p:cNvCxnSpPr>
              <a:cxnSpLocks/>
              <a:stCxn id="131" idx="0"/>
              <a:endCxn id="134" idx="3"/>
            </p:cNvCxnSpPr>
            <p:nvPr/>
          </p:nvCxnSpPr>
          <p:spPr bwMode="auto">
            <a:xfrm flipV="1">
              <a:off x="2251133" y="4180929"/>
              <a:ext cx="428628" cy="5667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BC951AD-E426-4F80-A57B-6F8DB8AD8BC9}"/>
                </a:ext>
              </a:extLst>
            </p:cNvPr>
            <p:cNvSpPr/>
            <p:nvPr/>
          </p:nvSpPr>
          <p:spPr bwMode="auto">
            <a:xfrm>
              <a:off x="1984433" y="47476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B61F5C5-C6E7-4D2E-AF2B-A792098C451F}"/>
                </a:ext>
              </a:extLst>
            </p:cNvPr>
            <p:cNvSpPr txBox="1"/>
            <p:nvPr/>
          </p:nvSpPr>
          <p:spPr>
            <a:xfrm>
              <a:off x="2265357" y="523310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069026E-C6B2-4EAC-AFA7-1BA051B780B4}"/>
              </a:ext>
            </a:extLst>
          </p:cNvPr>
          <p:cNvSpPr txBox="1"/>
          <p:nvPr/>
        </p:nvSpPr>
        <p:spPr>
          <a:xfrm>
            <a:off x="5168133" y="1699749"/>
            <a:ext cx="3093766" cy="61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92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89" grpId="0" animBg="1"/>
      <p:bldP spid="42" grpId="0"/>
      <p:bldP spid="45" grpId="0"/>
      <p:bldP spid="47" grpId="0"/>
      <p:bldP spid="72" grpId="0" animBg="1"/>
      <p:bldP spid="86" grpId="0" animBg="1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</a:t>
            </a:r>
            <a:r>
              <a:rPr lang="en-US" altLang="he-IL"/>
              <a:t>Search Trees so </a:t>
            </a:r>
            <a:r>
              <a:rPr lang="en-US" altLang="he-IL" dirty="0"/>
              <a:t>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 data structure storing elements.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addElement</a:t>
            </a:r>
            <a:r>
              <a:rPr lang="en-US" altLang="he-IL" sz="2200" dirty="0"/>
              <a:t>()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findElement</a:t>
            </a:r>
            <a:r>
              <a:rPr lang="en-US" altLang="he-IL" sz="2200" dirty="0"/>
              <a:t>()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removeElement</a:t>
            </a:r>
            <a:r>
              <a:rPr lang="en-US" altLang="he-IL" sz="2200" dirty="0"/>
              <a:t>()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We would like the running time to be O(log(n)) for all sequences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>
            <a:off x="4007223" y="2479536"/>
            <a:ext cx="2426581" cy="3112039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AB94AF-D164-4234-BBD1-85CD09526F92}"/>
              </a:ext>
            </a:extLst>
          </p:cNvPr>
          <p:cNvGrpSpPr/>
          <p:nvPr/>
        </p:nvGrpSpPr>
        <p:grpSpPr>
          <a:xfrm>
            <a:off x="418675" y="2485112"/>
            <a:ext cx="3255616" cy="2907099"/>
            <a:chOff x="5649732" y="2291464"/>
            <a:chExt cx="3255616" cy="2907099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AB120EE-B6AA-4883-89AC-1FE0BEF18813}"/>
                </a:ext>
              </a:extLst>
            </p:cNvPr>
            <p:cNvCxnSpPr>
              <a:cxnSpLocks/>
              <a:stCxn id="103" idx="4"/>
              <a:endCxn id="95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9DC06A3-23E2-4A46-97C9-C6F6612C1A40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913D206-FD31-4314-8194-81AF55E29D85}"/>
                </a:ext>
              </a:extLst>
            </p:cNvPr>
            <p:cNvCxnSpPr>
              <a:cxnSpLocks/>
              <a:stCxn id="102" idx="0"/>
              <a:endCxn id="95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052A0DD-0300-48D3-AA68-5FF29705BCF3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1931CB78-52C2-4C6A-A957-72E752DBB3C5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F6C7F6A6-A2FB-4BE6-83D1-9D2A5141CBDD}"/>
                  </a:ext>
                </a:extLst>
              </p:cNvPr>
              <p:cNvCxnSpPr>
                <a:cxnSpLocks/>
                <a:stCxn id="95" idx="4"/>
                <a:endCxn id="98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4D1F8B2-3858-4235-85C3-5F07DF00CF46}"/>
                </a:ext>
              </a:extLst>
            </p:cNvPr>
            <p:cNvSpPr/>
            <p:nvPr/>
          </p:nvSpPr>
          <p:spPr bwMode="auto">
            <a:xfrm>
              <a:off x="6014437" y="3854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BC15BE9-5F67-4C4E-97EA-6AA4ACC6DF4E}"/>
                </a:ext>
              </a:extLst>
            </p:cNvPr>
            <p:cNvCxnSpPr>
              <a:cxnSpLocks/>
              <a:stCxn id="103" idx="4"/>
              <a:endCxn id="100" idx="0"/>
            </p:cNvCxnSpPr>
            <p:nvPr/>
          </p:nvCxnSpPr>
          <p:spPr bwMode="auto">
            <a:xfrm flipH="1">
              <a:off x="6281137" y="3015746"/>
              <a:ext cx="905646" cy="838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251BED4-D1B8-41FA-8FC5-84C480CC7524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80C1629-0169-4B49-A1C4-AC1B783C966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5F1CEC4-659D-4477-AEE6-8C388FEA3E87}"/>
                </a:ext>
              </a:extLst>
            </p:cNvPr>
            <p:cNvSpPr txBox="1"/>
            <p:nvPr/>
          </p:nvSpPr>
          <p:spPr>
            <a:xfrm>
              <a:off x="5649732" y="391528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2F00BCF-69C2-4752-8F93-D8B9F07056CD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1B238F0-D553-4708-950E-F132F79811F7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232730E-1AD6-4E95-8474-7CDA07B137D9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0F777FD-1DCA-4609-BDC4-CCACBF38E4BB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327558" y="5347024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326312" y="599010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1F6498E-75D5-4517-915C-9952FA205F24}"/>
              </a:ext>
            </a:extLst>
          </p:cNvPr>
          <p:cNvGrpSpPr/>
          <p:nvPr/>
        </p:nvGrpSpPr>
        <p:grpSpPr>
          <a:xfrm>
            <a:off x="4418146" y="2475017"/>
            <a:ext cx="2141718" cy="2907099"/>
            <a:chOff x="6763630" y="2291464"/>
            <a:chExt cx="2141718" cy="290709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7F9744A-3C80-41F7-A09D-F17E0C5D0805}"/>
                </a:ext>
              </a:extLst>
            </p:cNvPr>
            <p:cNvCxnSpPr>
              <a:cxnSpLocks/>
              <a:stCxn id="64" idx="4"/>
              <a:endCxn id="58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5C6C471-0D58-43A0-A5C2-89182945F559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008F60A-B228-4EBE-8E69-D1DCD81BCCCC}"/>
                </a:ext>
              </a:extLst>
            </p:cNvPr>
            <p:cNvCxnSpPr>
              <a:cxnSpLocks/>
              <a:stCxn id="63" idx="0"/>
              <a:endCxn id="58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1DA30FD-2B35-41F6-89C8-B37492D2F7FF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38D653B-6B23-498A-8E9A-0DEABD993EC7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F6D4F08-0247-43ED-B9FD-3C7ECC97765E}"/>
                  </a:ext>
                </a:extLst>
              </p:cNvPr>
              <p:cNvCxnSpPr>
                <a:cxnSpLocks/>
                <a:stCxn id="58" idx="4"/>
                <a:endCxn id="70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E66F6B-32FF-4906-9A41-FBC1B992486A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1145F44-6439-4567-86E5-4100AD74FBD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76484CB-C6AA-4149-AD5E-D9A8A3C10D17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C3F9B6-CC6F-48ED-BF50-24C09051390E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C35D5D-6347-42EE-B45E-E1BA3EA289FD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89CD50B-6EFD-4703-A66E-AF335D3019F2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3092033" y="3148753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3A84766-7EF5-4B24-8125-819AD8277C44}"/>
              </a:ext>
            </a:extLst>
          </p:cNvPr>
          <p:cNvGrpSpPr/>
          <p:nvPr/>
        </p:nvGrpSpPr>
        <p:grpSpPr>
          <a:xfrm>
            <a:off x="7699180" y="2427226"/>
            <a:ext cx="1993466" cy="2755060"/>
            <a:chOff x="6916115" y="2443503"/>
            <a:chExt cx="1993466" cy="275506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F0F688A-8E3F-498D-8229-86C6A6E92E16}"/>
                </a:ext>
              </a:extLst>
            </p:cNvPr>
            <p:cNvCxnSpPr>
              <a:cxnSpLocks/>
              <a:stCxn id="79" idx="0"/>
              <a:endCxn id="75" idx="4"/>
            </p:cNvCxnSpPr>
            <p:nvPr/>
          </p:nvCxnSpPr>
          <p:spPr bwMode="auto">
            <a:xfrm flipV="1">
              <a:off x="7213100" y="3208443"/>
              <a:ext cx="883878" cy="6039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BA88B7F-7EB0-4B3D-AD71-62B8D7C9E8C3}"/>
                </a:ext>
              </a:extLst>
            </p:cNvPr>
            <p:cNvSpPr/>
            <p:nvPr/>
          </p:nvSpPr>
          <p:spPr bwMode="auto">
            <a:xfrm>
              <a:off x="7830278" y="275124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CE81F23-E0ED-4E76-874E-262FDF7BFF5A}"/>
                </a:ext>
              </a:extLst>
            </p:cNvPr>
            <p:cNvCxnSpPr>
              <a:cxnSpLocks/>
              <a:stCxn id="78" idx="0"/>
              <a:endCxn id="79" idx="4"/>
            </p:cNvCxnSpPr>
            <p:nvPr/>
          </p:nvCxnSpPr>
          <p:spPr bwMode="auto">
            <a:xfrm flipH="1" flipV="1">
              <a:off x="7213100" y="4269573"/>
              <a:ext cx="244685" cy="4717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CC1E89E-8D7D-413A-A403-40410B2430CD}"/>
                </a:ext>
              </a:extLst>
            </p:cNvPr>
            <p:cNvGrpSpPr/>
            <p:nvPr/>
          </p:nvGrpSpPr>
          <p:grpSpPr>
            <a:xfrm>
              <a:off x="8096978" y="3208443"/>
              <a:ext cx="691519" cy="953815"/>
              <a:chOff x="8305663" y="3132190"/>
              <a:chExt cx="691519" cy="953815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49F5928-A3A8-49B8-A37C-5681F5DB6CF3}"/>
                  </a:ext>
                </a:extLst>
              </p:cNvPr>
              <p:cNvSpPr/>
              <p:nvPr/>
            </p:nvSpPr>
            <p:spPr bwMode="auto">
              <a:xfrm>
                <a:off x="8463782" y="36288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FF32140-4F65-4A75-8F43-C3CFBBCFEF17}"/>
                  </a:ext>
                </a:extLst>
              </p:cNvPr>
              <p:cNvCxnSpPr>
                <a:cxnSpLocks/>
                <a:stCxn id="75" idx="4"/>
                <a:endCxn id="84" idx="0"/>
              </p:cNvCxnSpPr>
              <p:nvPr/>
            </p:nvCxnSpPr>
            <p:spPr bwMode="auto">
              <a:xfrm>
                <a:off x="8305663" y="3132190"/>
                <a:ext cx="424819" cy="49661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D38C49E-3F58-4B56-9FD6-B8EAC5E48A82}"/>
                </a:ext>
              </a:extLst>
            </p:cNvPr>
            <p:cNvSpPr/>
            <p:nvPr/>
          </p:nvSpPr>
          <p:spPr bwMode="auto">
            <a:xfrm>
              <a:off x="7191085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876E692-8A3A-4956-8176-1CA8CD422148}"/>
                </a:ext>
              </a:extLst>
            </p:cNvPr>
            <p:cNvSpPr/>
            <p:nvPr/>
          </p:nvSpPr>
          <p:spPr bwMode="auto">
            <a:xfrm>
              <a:off x="6946400" y="38123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44F6A8B-ED8D-4B92-8945-44E4235A24DA}"/>
                </a:ext>
              </a:extLst>
            </p:cNvPr>
            <p:cNvSpPr txBox="1"/>
            <p:nvPr/>
          </p:nvSpPr>
          <p:spPr>
            <a:xfrm>
              <a:off x="7425477" y="378329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7DB582-23FE-4C02-8C82-346940F9F929}"/>
                </a:ext>
              </a:extLst>
            </p:cNvPr>
            <p:cNvSpPr txBox="1"/>
            <p:nvPr/>
          </p:nvSpPr>
          <p:spPr>
            <a:xfrm>
              <a:off x="7738383" y="244350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E66FBBE-31F0-4C07-8B32-148B2A62817D}"/>
                </a:ext>
              </a:extLst>
            </p:cNvPr>
            <p:cNvSpPr txBox="1"/>
            <p:nvPr/>
          </p:nvSpPr>
          <p:spPr>
            <a:xfrm>
              <a:off x="6916115" y="4661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8B48E67-F110-492F-886B-04A035FEC3E1}"/>
                </a:ext>
              </a:extLst>
            </p:cNvPr>
            <p:cNvSpPr txBox="1"/>
            <p:nvPr/>
          </p:nvSpPr>
          <p:spPr>
            <a:xfrm>
              <a:off x="8596675" y="416597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E131DF6-43A5-4F67-8B86-06227B19E89E}"/>
              </a:ext>
            </a:extLst>
          </p:cNvPr>
          <p:cNvSpPr txBox="1"/>
          <p:nvPr/>
        </p:nvSpPr>
        <p:spPr>
          <a:xfrm>
            <a:off x="4868453" y="1735970"/>
            <a:ext cx="426455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prefer going in the same direction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50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13" grpId="0" animBg="1"/>
      <p:bldP spid="42" grpId="0"/>
      <p:bldP spid="45" grpId="0"/>
      <p:bldP spid="47" grpId="0"/>
      <p:bldP spid="72" grpId="0" animBg="1"/>
      <p:bldP spid="86" grpId="0" animBg="1"/>
      <p:bldP spid="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</a:t>
            </a:r>
            <a:r>
              <a:rPr lang="en-US" altLang="he-IL" sz="220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.html</a:t>
            </a:r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7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 compared to plain BST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AVL Trees Pros</a:t>
            </a:r>
            <a:r>
              <a:rPr lang="en-US" altLang="he-IL" sz="22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tree is always balanced – all operations run in O(log(n)) time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Rebalancing costs a constant factor of each operation</a:t>
            </a:r>
          </a:p>
          <a:p>
            <a:pPr marL="57150" indent="0"/>
            <a:r>
              <a:rPr lang="en-US" altLang="he-IL" sz="2200" u="sng" dirty="0"/>
              <a:t>AVL Trees Cons</a:t>
            </a:r>
            <a:r>
              <a:rPr lang="en-US" altLang="he-IL" sz="22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Rebalancing is not free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Maybe having O(n) time operations sometimes is no big deal, as long as it’s O(log(n)) on average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400" dirty="0"/>
              <a:t>Inefficient when done in database systems on disk – writing on disk is costly, especially when writing is in different blocks.</a:t>
            </a: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Difficult to program (you’d be surprised, but this is a real consideration in the industry.)</a:t>
            </a:r>
            <a:br>
              <a:rPr lang="en-US" altLang="he-IL" sz="2200" dirty="0"/>
            </a:br>
            <a:r>
              <a:rPr lang="en-US" altLang="he-IL" sz="2200" dirty="0"/>
              <a:t>				</a:t>
            </a:r>
            <a:r>
              <a:rPr lang="en-US" altLang="he-IL" sz="2200" u="sng" dirty="0"/>
              <a:t>Conclusion</a:t>
            </a:r>
            <a:r>
              <a:rPr lang="en-US" altLang="he-IL" sz="2200" dirty="0"/>
              <a:t>: GOOD CODERS ARE APPRECIATED</a:t>
            </a:r>
          </a:p>
        </p:txBody>
      </p:sp>
    </p:spTree>
    <p:extLst>
      <p:ext uri="{BB962C8B-B14F-4D97-AF65-F5344CB8AC3E}">
        <p14:creationId xmlns:p14="http://schemas.microsoft.com/office/powerpoint/2010/main" val="27398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Practice problems:</a:t>
            </a:r>
          </a:p>
          <a:p>
            <a:pPr marL="57150" indent="0"/>
            <a:r>
              <a:rPr lang="en-US" altLang="he-IL" sz="22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Every AVL tree of height 3 has at least 7 vertices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Every AVL tree of height 4 has less than 30 vertices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an AVL tree has n vertices, then its height is at most log</a:t>
            </a:r>
            <a:r>
              <a:rPr lang="en-US" altLang="he-IL" sz="2000" baseline="-25000" dirty="0"/>
              <a:t>2</a:t>
            </a:r>
            <a:r>
              <a:rPr lang="en-US" altLang="he-IL" sz="2000" dirty="0"/>
              <a:t>(n).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Removal from an AVL tree always removes a leaf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Insertion into an AVL tree always increases the number of leaves</a:t>
            </a:r>
          </a:p>
        </p:txBody>
      </p:sp>
    </p:spTree>
    <p:extLst>
      <p:ext uri="{BB962C8B-B14F-4D97-AF65-F5344CB8AC3E}">
        <p14:creationId xmlns:p14="http://schemas.microsoft.com/office/powerpoint/2010/main" val="3822994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Practice problems:</a:t>
            </a:r>
          </a:p>
          <a:p>
            <a:pPr marL="57150" indent="0"/>
            <a:r>
              <a:rPr lang="en-US" altLang="he-IL" sz="22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new element is added as a leaf using the normal BST insertion,</a:t>
            </a:r>
            <a:br>
              <a:rPr lang="en-US" altLang="he-IL" sz="2000" dirty="0"/>
            </a:br>
            <a:r>
              <a:rPr lang="en-US" altLang="he-IL" sz="2000" dirty="0"/>
              <a:t>it is possible that more than one node becomes unbalanced.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Adding a nee element to an AVL tree, we may require rebalancing at most one vertex.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adding a vertex to an AVL tree requires a rebalancing of some node, then the height of the tree does not change.</a:t>
            </a:r>
            <a:endParaRPr lang="en-US" altLang="he-IL" sz="2000" dirty="0">
              <a:solidFill>
                <a:schemeClr val="accent2"/>
              </a:solidFill>
            </a:endParaRP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removing a node from an AVL tree, we may require rebalancing at most one vertex.</a:t>
            </a:r>
          </a:p>
          <a:p>
            <a:pPr marL="57150" indent="0"/>
            <a:endParaRPr lang="en-US" altLang="he-IL" sz="2000" dirty="0"/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47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endParaRPr lang="en-US" sz="2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41A565-DC4C-4FA3-9C25-64EB756CCD84}"/>
              </a:ext>
            </a:extLst>
          </p:cNvPr>
          <p:cNvGrpSpPr/>
          <p:nvPr/>
        </p:nvGrpSpPr>
        <p:grpSpPr>
          <a:xfrm>
            <a:off x="5621950" y="2851208"/>
            <a:ext cx="3456962" cy="3032922"/>
            <a:chOff x="5621950" y="2851208"/>
            <a:chExt cx="3456962" cy="303292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344DF42-D270-4FB2-8E64-623A2160B80C}"/>
                </a:ext>
              </a:extLst>
            </p:cNvPr>
            <p:cNvSpPr/>
            <p:nvPr/>
          </p:nvSpPr>
          <p:spPr bwMode="auto">
            <a:xfrm>
              <a:off x="6869112" y="28512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930D0B2-1C42-469C-9BC5-BA3F9978234D}"/>
                </a:ext>
              </a:extLst>
            </p:cNvPr>
            <p:cNvCxnSpPr>
              <a:cxnSpLocks/>
              <a:stCxn id="5" idx="4"/>
              <a:endCxn id="6" idx="0"/>
            </p:cNvCxnSpPr>
            <p:nvPr/>
          </p:nvCxnSpPr>
          <p:spPr bwMode="auto">
            <a:xfrm>
              <a:off x="7135812" y="3308408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D6A7111-FD24-4C24-AEAB-B4651D220772}"/>
                </a:ext>
              </a:extLst>
            </p:cNvPr>
            <p:cNvSpPr/>
            <p:nvPr/>
          </p:nvSpPr>
          <p:spPr bwMode="auto">
            <a:xfrm>
              <a:off x="8099397" y="44727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048DA9-5A9E-44D8-BECF-F0AC63C2C9C7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 bwMode="auto">
            <a:xfrm>
              <a:off x="7897812" y="3975866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23C719D-6BA5-441B-802E-F78EA5169767}"/>
                </a:ext>
              </a:extLst>
            </p:cNvPr>
            <p:cNvGrpSpPr/>
            <p:nvPr/>
          </p:nvGrpSpPr>
          <p:grpSpPr>
            <a:xfrm>
              <a:off x="8366097" y="4929998"/>
              <a:ext cx="712815" cy="954132"/>
              <a:chOff x="7908897" y="4929998"/>
              <a:chExt cx="712815" cy="954132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38D7C07-2281-408A-94B4-909FC41B601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AEE707D-1F56-4AE5-9621-68C2BE7AF0D8}"/>
                  </a:ext>
                </a:extLst>
              </p:cNvPr>
              <p:cNvCxnSpPr>
                <a:cxnSpLocks/>
                <a:stCxn id="8" idx="4"/>
                <a:endCxn id="10" idx="0"/>
              </p:cNvCxnSpPr>
              <p:nvPr/>
            </p:nvCxnSpPr>
            <p:spPr bwMode="auto">
              <a:xfrm>
                <a:off x="7908897" y="4929998"/>
                <a:ext cx="44611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4EBCC12-0C80-4593-8A4C-F8C3F77C7C2E}"/>
                </a:ext>
              </a:extLst>
            </p:cNvPr>
            <p:cNvSpPr/>
            <p:nvPr/>
          </p:nvSpPr>
          <p:spPr bwMode="auto">
            <a:xfrm>
              <a:off x="6125685" y="348428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C57A0C0-5F49-4676-A333-C952406C9A05}"/>
                </a:ext>
              </a:extLst>
            </p:cNvPr>
            <p:cNvCxnSpPr>
              <a:cxnSpLocks/>
              <a:endCxn id="12" idx="0"/>
            </p:cNvCxnSpPr>
            <p:nvPr/>
          </p:nvCxnSpPr>
          <p:spPr bwMode="auto">
            <a:xfrm flipH="1">
              <a:off x="6392385" y="3218212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2B6D267-DB47-4BAB-83E5-434531F39E0A}"/>
                </a:ext>
              </a:extLst>
            </p:cNvPr>
            <p:cNvSpPr/>
            <p:nvPr/>
          </p:nvSpPr>
          <p:spPr bwMode="auto">
            <a:xfrm>
              <a:off x="5621950" y="44727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A101413-0D09-4FAC-A9AB-ED4A707615C3}"/>
                </a:ext>
              </a:extLst>
            </p:cNvPr>
            <p:cNvCxnSpPr>
              <a:cxnSpLocks/>
              <a:stCxn id="12" idx="4"/>
              <a:endCxn id="14" idx="0"/>
            </p:cNvCxnSpPr>
            <p:nvPr/>
          </p:nvCxnSpPr>
          <p:spPr bwMode="auto">
            <a:xfrm flipH="1">
              <a:off x="5888650" y="3941482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F738AB9-D396-4325-8598-4BD34CFEF4B2}"/>
                </a:ext>
              </a:extLst>
            </p:cNvPr>
            <p:cNvSpPr/>
            <p:nvPr/>
          </p:nvSpPr>
          <p:spPr bwMode="auto">
            <a:xfrm>
              <a:off x="6520841" y="4420172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9B20725-0463-4279-988D-D153ED6DF1A2}"/>
                </a:ext>
              </a:extLst>
            </p:cNvPr>
            <p:cNvCxnSpPr>
              <a:cxnSpLocks/>
              <a:stCxn id="12" idx="4"/>
              <a:endCxn id="18" idx="0"/>
            </p:cNvCxnSpPr>
            <p:nvPr/>
          </p:nvCxnSpPr>
          <p:spPr bwMode="auto">
            <a:xfrm>
              <a:off x="6392385" y="3941482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96F936F-42EF-4E63-8A79-7A5F1796819C}"/>
                </a:ext>
              </a:extLst>
            </p:cNvPr>
            <p:cNvSpPr/>
            <p:nvPr/>
          </p:nvSpPr>
          <p:spPr bwMode="auto">
            <a:xfrm>
              <a:off x="7290713" y="44387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66A8CA2-991A-467C-A575-6C8F3970E34A}"/>
                </a:ext>
              </a:extLst>
            </p:cNvPr>
            <p:cNvCxnSpPr>
              <a:cxnSpLocks/>
              <a:stCxn id="6" idx="4"/>
              <a:endCxn id="29" idx="0"/>
            </p:cNvCxnSpPr>
            <p:nvPr/>
          </p:nvCxnSpPr>
          <p:spPr bwMode="auto">
            <a:xfrm flipH="1">
              <a:off x="7557413" y="3975866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C332AE3-C025-4D28-8D9D-B65129272FED}"/>
                </a:ext>
              </a:extLst>
            </p:cNvPr>
            <p:cNvSpPr/>
            <p:nvPr/>
          </p:nvSpPr>
          <p:spPr bwMode="auto">
            <a:xfrm>
              <a:off x="6849522" y="531420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26D6C95-160B-4BB8-8E0A-2DF21D6B44E5}"/>
                </a:ext>
              </a:extLst>
            </p:cNvPr>
            <p:cNvCxnSpPr>
              <a:cxnSpLocks/>
              <a:stCxn id="29" idx="4"/>
              <a:endCxn id="42" idx="0"/>
            </p:cNvCxnSpPr>
            <p:nvPr/>
          </p:nvCxnSpPr>
          <p:spPr bwMode="auto">
            <a:xfrm flipH="1">
              <a:off x="7116222" y="4895966"/>
              <a:ext cx="441191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F2A683-87AA-437F-B133-B9C2D43829B4}"/>
                </a:ext>
              </a:extLst>
            </p:cNvPr>
            <p:cNvSpPr/>
            <p:nvPr/>
          </p:nvSpPr>
          <p:spPr bwMode="auto">
            <a:xfrm>
              <a:off x="7631112" y="35186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2BD7084-7A84-4F21-8F06-568751092A9B}"/>
                </a:ext>
              </a:extLst>
            </p:cNvPr>
            <p:cNvCxnSpPr>
              <a:cxnSpLocks/>
              <a:stCxn id="29" idx="4"/>
              <a:endCxn id="47" idx="0"/>
            </p:cNvCxnSpPr>
            <p:nvPr/>
          </p:nvCxnSpPr>
          <p:spPr bwMode="auto">
            <a:xfrm>
              <a:off x="7557413" y="4895966"/>
              <a:ext cx="487894" cy="5167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31BA24C-4C95-441A-ABA0-3837876E3A80}"/>
                </a:ext>
              </a:extLst>
            </p:cNvPr>
            <p:cNvSpPr/>
            <p:nvPr/>
          </p:nvSpPr>
          <p:spPr bwMode="auto">
            <a:xfrm>
              <a:off x="7778607" y="5412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DDA5EF7-8696-4ECE-B126-974BCCCBFE9F}"/>
              </a:ext>
            </a:extLst>
          </p:cNvPr>
          <p:cNvGrpSpPr/>
          <p:nvPr/>
        </p:nvGrpSpPr>
        <p:grpSpPr>
          <a:xfrm>
            <a:off x="904847" y="2573425"/>
            <a:ext cx="3278187" cy="2283768"/>
            <a:chOff x="904847" y="2573425"/>
            <a:chExt cx="3278187" cy="2283768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98968CC-8F27-4925-9330-1AD1EC02E54C}"/>
                </a:ext>
              </a:extLst>
            </p:cNvPr>
            <p:cNvSpPr/>
            <p:nvPr/>
          </p:nvSpPr>
          <p:spPr bwMode="auto">
            <a:xfrm>
              <a:off x="2390747" y="25734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7BB3033-F827-4430-A87E-113163FFA7E2}"/>
                </a:ext>
              </a:extLst>
            </p:cNvPr>
            <p:cNvSpPr/>
            <p:nvPr/>
          </p:nvSpPr>
          <p:spPr bwMode="auto">
            <a:xfrm>
              <a:off x="1628747" y="3411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ABA0ABE-6CB2-49BE-92B4-E5C3AF6D65C3}"/>
                </a:ext>
              </a:extLst>
            </p:cNvPr>
            <p:cNvCxnSpPr>
              <a:cxnSpLocks/>
              <a:stCxn id="44" idx="3"/>
              <a:endCxn id="45" idx="7"/>
            </p:cNvCxnSpPr>
            <p:nvPr/>
          </p:nvCxnSpPr>
          <p:spPr bwMode="auto">
            <a:xfrm flipH="1">
              <a:off x="2084032" y="2963670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FB3FFF1-B408-4130-88EF-DD4E63B78AB6}"/>
                </a:ext>
              </a:extLst>
            </p:cNvPr>
            <p:cNvSpPr/>
            <p:nvPr/>
          </p:nvSpPr>
          <p:spPr bwMode="auto">
            <a:xfrm>
              <a:off x="3247833" y="3411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63593BD-928B-43D6-8864-DE5D9C0F4A6D}"/>
                </a:ext>
              </a:extLst>
            </p:cNvPr>
            <p:cNvCxnSpPr>
              <a:cxnSpLocks/>
              <a:stCxn id="44" idx="5"/>
              <a:endCxn id="49" idx="0"/>
            </p:cNvCxnSpPr>
            <p:nvPr/>
          </p:nvCxnSpPr>
          <p:spPr bwMode="auto">
            <a:xfrm>
              <a:off x="2846032" y="2963670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B888F4F-FA64-42CE-A9E7-EF6F6D3B4C2B}"/>
                </a:ext>
              </a:extLst>
            </p:cNvPr>
            <p:cNvSpPr/>
            <p:nvPr/>
          </p:nvSpPr>
          <p:spPr bwMode="auto">
            <a:xfrm>
              <a:off x="904847" y="42720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972D2C1-FF31-42D3-A303-6E3EDCF11E81}"/>
                </a:ext>
              </a:extLst>
            </p:cNvPr>
            <p:cNvCxnSpPr>
              <a:cxnSpLocks/>
              <a:endCxn id="52" idx="7"/>
            </p:cNvCxnSpPr>
            <p:nvPr/>
          </p:nvCxnSpPr>
          <p:spPr bwMode="auto">
            <a:xfrm flipH="1">
              <a:off x="1360132" y="3824110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78EA573-63BF-4936-BEEE-B55FBE358642}"/>
                </a:ext>
              </a:extLst>
            </p:cNvPr>
            <p:cNvSpPr/>
            <p:nvPr/>
          </p:nvSpPr>
          <p:spPr bwMode="auto">
            <a:xfrm>
              <a:off x="2041359" y="436730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E852D7E-8449-407F-BC1D-1068A77AEDDE}"/>
                </a:ext>
              </a:extLst>
            </p:cNvPr>
            <p:cNvCxnSpPr>
              <a:cxnSpLocks/>
              <a:stCxn id="45" idx="5"/>
              <a:endCxn id="54" idx="0"/>
            </p:cNvCxnSpPr>
            <p:nvPr/>
          </p:nvCxnSpPr>
          <p:spPr bwMode="auto">
            <a:xfrm>
              <a:off x="2084032" y="3801870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4AC195A-60D1-4C31-84E7-223842BAEF46}"/>
                </a:ext>
              </a:extLst>
            </p:cNvPr>
            <p:cNvSpPr/>
            <p:nvPr/>
          </p:nvSpPr>
          <p:spPr bwMode="auto">
            <a:xfrm>
              <a:off x="2747434" y="437422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BDAF7F9-93DC-41A4-B171-3470E8409A64}"/>
                </a:ext>
              </a:extLst>
            </p:cNvPr>
            <p:cNvCxnSpPr>
              <a:cxnSpLocks/>
              <a:stCxn id="49" idx="3"/>
              <a:endCxn id="56" idx="0"/>
            </p:cNvCxnSpPr>
            <p:nvPr/>
          </p:nvCxnSpPr>
          <p:spPr bwMode="auto">
            <a:xfrm flipH="1">
              <a:off x="3014134" y="3801870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65EFD8E-73BD-49C0-B1FB-5152B7FA0CBE}"/>
                </a:ext>
              </a:extLst>
            </p:cNvPr>
            <p:cNvSpPr/>
            <p:nvPr/>
          </p:nvSpPr>
          <p:spPr bwMode="auto">
            <a:xfrm>
              <a:off x="3649634" y="439999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F8C801A-2C99-493E-B3A1-F9799CBADF83}"/>
                </a:ext>
              </a:extLst>
            </p:cNvPr>
            <p:cNvCxnSpPr>
              <a:cxnSpLocks/>
              <a:endCxn id="58" idx="0"/>
            </p:cNvCxnSpPr>
            <p:nvPr/>
          </p:nvCxnSpPr>
          <p:spPr bwMode="auto">
            <a:xfrm>
              <a:off x="3692307" y="3834563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5530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endParaRPr lang="en-US" sz="2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B14322-7575-4544-9FB9-2044B8B929C6}"/>
              </a:ext>
            </a:extLst>
          </p:cNvPr>
          <p:cNvGrpSpPr/>
          <p:nvPr/>
        </p:nvGrpSpPr>
        <p:grpSpPr>
          <a:xfrm>
            <a:off x="646454" y="3554146"/>
            <a:ext cx="4144080" cy="2664091"/>
            <a:chOff x="646454" y="3554146"/>
            <a:chExt cx="4144080" cy="2664091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A89451D-54C0-4727-8C56-19B9A89835AB}"/>
                </a:ext>
              </a:extLst>
            </p:cNvPr>
            <p:cNvSpPr/>
            <p:nvPr/>
          </p:nvSpPr>
          <p:spPr bwMode="auto">
            <a:xfrm>
              <a:off x="2275934" y="35541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F8C7E74-DD8D-44A8-A235-2A86FCA57D32}"/>
                </a:ext>
              </a:extLst>
            </p:cNvPr>
            <p:cNvSpPr/>
            <p:nvPr/>
          </p:nvSpPr>
          <p:spPr bwMode="auto">
            <a:xfrm>
              <a:off x="2809334" y="425417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CADB673-9BAF-4D02-B484-CC54BFA40A36}"/>
                </a:ext>
              </a:extLst>
            </p:cNvPr>
            <p:cNvCxnSpPr>
              <a:cxnSpLocks/>
              <a:stCxn id="25" idx="4"/>
              <a:endCxn id="26" idx="0"/>
            </p:cNvCxnSpPr>
            <p:nvPr/>
          </p:nvCxnSpPr>
          <p:spPr bwMode="auto">
            <a:xfrm>
              <a:off x="2542634" y="4011346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426A54-6DC1-45E9-AF32-4F9FAC97F4E6}"/>
                </a:ext>
              </a:extLst>
            </p:cNvPr>
            <p:cNvSpPr/>
            <p:nvPr/>
          </p:nvSpPr>
          <p:spPr bwMode="auto">
            <a:xfrm>
              <a:off x="3571334" y="493346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B71BDBE-7E3B-4058-89FF-DB3774BFF461}"/>
                </a:ext>
              </a:extLst>
            </p:cNvPr>
            <p:cNvCxnSpPr>
              <a:cxnSpLocks/>
              <a:stCxn id="26" idx="5"/>
              <a:endCxn id="28" idx="0"/>
            </p:cNvCxnSpPr>
            <p:nvPr/>
          </p:nvCxnSpPr>
          <p:spPr bwMode="auto">
            <a:xfrm>
              <a:off x="3264619" y="4644420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E29EFED-E7B4-47FF-888A-26C25B132E02}"/>
                </a:ext>
              </a:extLst>
            </p:cNvPr>
            <p:cNvSpPr/>
            <p:nvPr/>
          </p:nvSpPr>
          <p:spPr bwMode="auto">
            <a:xfrm>
              <a:off x="4257134" y="563293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D1AF006-AC4F-423D-A79F-3C3C04BEEF1E}"/>
                </a:ext>
              </a:extLst>
            </p:cNvPr>
            <p:cNvCxnSpPr>
              <a:cxnSpLocks/>
              <a:stCxn id="28" idx="5"/>
              <a:endCxn id="32" idx="0"/>
            </p:cNvCxnSpPr>
            <p:nvPr/>
          </p:nvCxnSpPr>
          <p:spPr bwMode="auto">
            <a:xfrm>
              <a:off x="4026619" y="5323713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A198A90-36DA-4058-89D7-705C6E386AF6}"/>
                </a:ext>
              </a:extLst>
            </p:cNvPr>
            <p:cNvSpPr/>
            <p:nvPr/>
          </p:nvSpPr>
          <p:spPr bwMode="auto">
            <a:xfrm>
              <a:off x="1785226" y="429965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AA238D7-3F39-488A-ACEB-15615D5833F9}"/>
                </a:ext>
              </a:extLst>
            </p:cNvPr>
            <p:cNvCxnSpPr>
              <a:cxnSpLocks/>
              <a:stCxn id="25" idx="4"/>
              <a:endCxn id="34" idx="0"/>
            </p:cNvCxnSpPr>
            <p:nvPr/>
          </p:nvCxnSpPr>
          <p:spPr bwMode="auto">
            <a:xfrm flipH="1">
              <a:off x="2051926" y="4011346"/>
              <a:ext cx="490708" cy="28830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B9363C8-3BEE-4C44-8C76-E9F02F7DA094}"/>
                </a:ext>
              </a:extLst>
            </p:cNvPr>
            <p:cNvCxnSpPr>
              <a:cxnSpLocks/>
              <a:stCxn id="34" idx="3"/>
              <a:endCxn id="38" idx="0"/>
            </p:cNvCxnSpPr>
            <p:nvPr/>
          </p:nvCxnSpPr>
          <p:spPr bwMode="auto">
            <a:xfrm flipH="1">
              <a:off x="1510085" y="4689895"/>
              <a:ext cx="353256" cy="40521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0E2241-7CFD-4A5F-82F5-84A20F7CE6E0}"/>
                </a:ext>
              </a:extLst>
            </p:cNvPr>
            <p:cNvGrpSpPr/>
            <p:nvPr/>
          </p:nvGrpSpPr>
          <p:grpSpPr>
            <a:xfrm>
              <a:off x="646454" y="5095113"/>
              <a:ext cx="1130331" cy="1123124"/>
              <a:chOff x="5726112" y="3361830"/>
              <a:chExt cx="1130331" cy="112312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451F58C-5332-4B69-BFFA-DD45CC00593C}"/>
                  </a:ext>
                </a:extLst>
              </p:cNvPr>
              <p:cNvSpPr/>
              <p:nvPr/>
            </p:nvSpPr>
            <p:spPr bwMode="auto">
              <a:xfrm>
                <a:off x="6323043" y="33618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E735528-E84B-482A-A74D-DD070897009B}"/>
                  </a:ext>
                </a:extLst>
              </p:cNvPr>
              <p:cNvSpPr/>
              <p:nvPr/>
            </p:nvSpPr>
            <p:spPr bwMode="auto">
              <a:xfrm>
                <a:off x="5726112" y="402775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F4448750-DFD2-465C-A995-D998CCC2B2FB}"/>
                  </a:ext>
                </a:extLst>
              </p:cNvPr>
              <p:cNvCxnSpPr>
                <a:cxnSpLocks/>
                <a:stCxn id="38" idx="3"/>
                <a:endCxn id="39" idx="7"/>
              </p:cNvCxnSpPr>
              <p:nvPr/>
            </p:nvCxnSpPr>
            <p:spPr bwMode="auto">
              <a:xfrm flipH="1">
                <a:off x="6181397" y="3752075"/>
                <a:ext cx="219761" cy="34263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F84B47-DC0B-42C7-B244-CB0B27A050FC}"/>
              </a:ext>
            </a:extLst>
          </p:cNvPr>
          <p:cNvGrpSpPr/>
          <p:nvPr/>
        </p:nvGrpSpPr>
        <p:grpSpPr>
          <a:xfrm>
            <a:off x="5634001" y="1949450"/>
            <a:ext cx="2514600" cy="4879673"/>
            <a:chOff x="5634001" y="1949450"/>
            <a:chExt cx="2514600" cy="487967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A12B5F6-0C01-4984-BA5B-22459B288A29}"/>
                </a:ext>
              </a:extLst>
            </p:cNvPr>
            <p:cNvSpPr/>
            <p:nvPr/>
          </p:nvSpPr>
          <p:spPr bwMode="auto">
            <a:xfrm>
              <a:off x="5634001" y="194945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F002B07-973C-4164-AA55-5245BEDD028F}"/>
                </a:ext>
              </a:extLst>
            </p:cNvPr>
            <p:cNvSpPr/>
            <p:nvPr/>
          </p:nvSpPr>
          <p:spPr bwMode="auto">
            <a:xfrm>
              <a:off x="6167401" y="264947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664C5B0-6CF8-4D51-9EE2-CB24AA47F7A5}"/>
                </a:ext>
              </a:extLst>
            </p:cNvPr>
            <p:cNvCxnSpPr>
              <a:cxnSpLocks/>
              <a:stCxn id="49" idx="4"/>
              <a:endCxn id="51" idx="0"/>
            </p:cNvCxnSpPr>
            <p:nvPr/>
          </p:nvCxnSpPr>
          <p:spPr bwMode="auto">
            <a:xfrm>
              <a:off x="5900701" y="2406650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F547F97-FDBE-48AE-9628-63479A5209DC}"/>
                </a:ext>
              </a:extLst>
            </p:cNvPr>
            <p:cNvSpPr/>
            <p:nvPr/>
          </p:nvSpPr>
          <p:spPr bwMode="auto">
            <a:xfrm>
              <a:off x="6929401" y="332877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B2A93AD-07E5-4F35-AC14-DC45339CF4C9}"/>
                </a:ext>
              </a:extLst>
            </p:cNvPr>
            <p:cNvCxnSpPr>
              <a:cxnSpLocks/>
              <a:stCxn id="51" idx="5"/>
              <a:endCxn id="53" idx="0"/>
            </p:cNvCxnSpPr>
            <p:nvPr/>
          </p:nvCxnSpPr>
          <p:spPr bwMode="auto">
            <a:xfrm>
              <a:off x="6622686" y="3039724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351C4A2-2A2F-476B-B46A-08AA1B2744C6}"/>
                </a:ext>
              </a:extLst>
            </p:cNvPr>
            <p:cNvSpPr/>
            <p:nvPr/>
          </p:nvSpPr>
          <p:spPr bwMode="auto">
            <a:xfrm>
              <a:off x="7615201" y="40282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2DFAB1C-E21F-4BFD-857B-350AD7CBA202}"/>
                </a:ext>
              </a:extLst>
            </p:cNvPr>
            <p:cNvCxnSpPr>
              <a:cxnSpLocks/>
              <a:stCxn id="53" idx="5"/>
              <a:endCxn id="55" idx="0"/>
            </p:cNvCxnSpPr>
            <p:nvPr/>
          </p:nvCxnSpPr>
          <p:spPr bwMode="auto">
            <a:xfrm>
              <a:off x="7384686" y="3719017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5BA8880-D7F4-4E1E-AC5A-A170043A68A9}"/>
                </a:ext>
              </a:extLst>
            </p:cNvPr>
            <p:cNvSpPr/>
            <p:nvPr/>
          </p:nvSpPr>
          <p:spPr bwMode="auto">
            <a:xfrm>
              <a:off x="7196101" y="485534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93B0292-5276-40BE-BC9F-3646B580D3DC}"/>
                </a:ext>
              </a:extLst>
            </p:cNvPr>
            <p:cNvCxnSpPr>
              <a:cxnSpLocks/>
              <a:stCxn id="55" idx="4"/>
              <a:endCxn id="57" idx="0"/>
            </p:cNvCxnSpPr>
            <p:nvPr/>
          </p:nvCxnSpPr>
          <p:spPr bwMode="auto">
            <a:xfrm flipH="1">
              <a:off x="7462801" y="4485440"/>
              <a:ext cx="419100" cy="36990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6266127-2BC9-40E7-B05D-03685911693A}"/>
                </a:ext>
              </a:extLst>
            </p:cNvPr>
            <p:cNvCxnSpPr>
              <a:cxnSpLocks/>
              <a:stCxn id="57" idx="4"/>
              <a:endCxn id="61" idx="0"/>
            </p:cNvCxnSpPr>
            <p:nvPr/>
          </p:nvCxnSpPr>
          <p:spPr bwMode="auto">
            <a:xfrm>
              <a:off x="7462801" y="5312542"/>
              <a:ext cx="220350" cy="39345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40E2881-C7E2-4A53-880B-D906DF7E96E5}"/>
                </a:ext>
              </a:extLst>
            </p:cNvPr>
            <p:cNvGrpSpPr/>
            <p:nvPr/>
          </p:nvGrpSpPr>
          <p:grpSpPr>
            <a:xfrm>
              <a:off x="6819520" y="5705999"/>
              <a:ext cx="1130331" cy="1123124"/>
              <a:chOff x="5726112" y="3361830"/>
              <a:chExt cx="1130331" cy="112312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032E913-A79B-4220-BBEF-334C672EB23F}"/>
                  </a:ext>
                </a:extLst>
              </p:cNvPr>
              <p:cNvSpPr/>
              <p:nvPr/>
            </p:nvSpPr>
            <p:spPr bwMode="auto">
              <a:xfrm>
                <a:off x="6323043" y="33618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1514EE4-DBF5-4A86-AD07-6600F7D726EC}"/>
                  </a:ext>
                </a:extLst>
              </p:cNvPr>
              <p:cNvSpPr/>
              <p:nvPr/>
            </p:nvSpPr>
            <p:spPr bwMode="auto">
              <a:xfrm>
                <a:off x="5726112" y="402775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5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80D73A40-85DF-4E7E-803C-4567EBEEA53B}"/>
                  </a:ext>
                </a:extLst>
              </p:cNvPr>
              <p:cNvCxnSpPr>
                <a:cxnSpLocks/>
                <a:stCxn id="61" idx="3"/>
                <a:endCxn id="62" idx="7"/>
              </p:cNvCxnSpPr>
              <p:nvPr/>
            </p:nvCxnSpPr>
            <p:spPr bwMode="auto">
              <a:xfrm flipH="1">
                <a:off x="6181397" y="3752075"/>
                <a:ext cx="219761" cy="34263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53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</a:t>
            </a:r>
            <a:r>
              <a:rPr lang="en-US" altLang="he-IL" sz="2200" i="1" dirty="0"/>
              <a:t>balanced</a:t>
            </a:r>
            <a:r>
              <a:rPr lang="en-US" altLang="he-IL" sz="2200" dirty="0"/>
              <a:t>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</a:t>
            </a:r>
            <a:r>
              <a:rPr lang="en-US" altLang="he-IL" sz="2200" i="1" dirty="0"/>
              <a:t>unbalanced </a:t>
            </a:r>
            <a:r>
              <a:rPr lang="en-US" altLang="he-IL" sz="2200" dirty="0"/>
              <a:t>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57150" indent="0"/>
            <a:r>
              <a:rPr lang="en-US" altLang="he-IL" sz="2200" b="1" i="1" u="sng" dirty="0">
                <a:solidFill>
                  <a:srgbClr val="FF0000"/>
                </a:solidFill>
              </a:rPr>
              <a:t>AVL property</a:t>
            </a:r>
            <a:r>
              <a:rPr lang="en-US" altLang="he-IL" sz="2200" i="1" dirty="0">
                <a:solidFill>
                  <a:srgbClr val="FF0000"/>
                </a:solidFill>
              </a:rPr>
              <a:t>: </a:t>
            </a:r>
            <a:r>
              <a:rPr lang="en-US" altLang="he-IL" sz="2200" i="1" dirty="0">
                <a:solidFill>
                  <a:schemeClr val="tx1"/>
                </a:solidFill>
              </a:rPr>
              <a:t>For vertex v in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chemeClr val="tx1"/>
                </a:solidFill>
              </a:rPr>
              <a:t>|height(</a:t>
            </a:r>
            <a:r>
              <a:rPr lang="en-US" altLang="he-IL" sz="2200" i="1" dirty="0" err="1">
                <a:solidFill>
                  <a:schemeClr val="tx1"/>
                </a:solidFill>
              </a:rPr>
              <a:t>v.leftSubtree</a:t>
            </a:r>
            <a:r>
              <a:rPr lang="en-US" altLang="he-IL" sz="2200" i="1" dirty="0">
                <a:solidFill>
                  <a:schemeClr val="tx1"/>
                </a:solidFill>
              </a:rPr>
              <a:t>) -  height(</a:t>
            </a:r>
            <a:r>
              <a:rPr lang="en-US" altLang="he-IL" sz="2200" i="1" dirty="0" err="1">
                <a:solidFill>
                  <a:schemeClr val="tx1"/>
                </a:solidFill>
              </a:rPr>
              <a:t>v.rightSubtree</a:t>
            </a:r>
            <a:r>
              <a:rPr lang="en-US" altLang="he-IL" sz="2200" i="1" dirty="0">
                <a:solidFill>
                  <a:schemeClr val="tx1"/>
                </a:solidFill>
              </a:rPr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084637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115669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4233</TotalTime>
  <Words>1861</Words>
  <Application>Microsoft Office PowerPoint</Application>
  <PresentationFormat>Custom</PresentationFormat>
  <Paragraphs>514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Consolas</vt:lpstr>
      <vt:lpstr>Times New Roman</vt:lpstr>
      <vt:lpstr>Office Theme</vt:lpstr>
      <vt:lpstr>Office Theme</vt:lpstr>
      <vt:lpstr>PowerPoint Presentation</vt:lpstr>
      <vt:lpstr>PowerPoint Presentation</vt:lpstr>
      <vt:lpstr>Binary Search Trees so far</vt:lpstr>
      <vt:lpstr>Binary Search Trees so far</vt:lpstr>
      <vt:lpstr>Binary Search Trees so far</vt:lpstr>
      <vt:lpstr>PowerPoint Presentation</vt:lpstr>
      <vt:lpstr>Balanced Binary Search Trees</vt:lpstr>
      <vt:lpstr>Unbalanced Binary Search Trees</vt:lpstr>
      <vt:lpstr>AVL Trees</vt:lpstr>
      <vt:lpstr>AVL Trees</vt:lpstr>
      <vt:lpstr>Smallest AVL Trees</vt:lpstr>
      <vt:lpstr>AVL Trees</vt:lpstr>
      <vt:lpstr>AVL Trees</vt:lpstr>
      <vt:lpstr>AVL Trees</vt:lpstr>
      <vt:lpstr>AVL Trees</vt:lpstr>
      <vt:lpstr>AVL Trees</vt:lpstr>
      <vt:lpstr>PowerPoint Presentation</vt:lpstr>
      <vt:lpstr>AVL Trees – rotation</vt:lpstr>
      <vt:lpstr>PowerPoint Presentation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</vt:lpstr>
      <vt:lpstr>More examples:</vt:lpstr>
      <vt:lpstr>PowerPoint Presentation</vt:lpstr>
      <vt:lpstr>AVL Trees – deletion (an idea)</vt:lpstr>
      <vt:lpstr>AVL Trees – deletion (an idea)</vt:lpstr>
      <vt:lpstr>AVL Trees – deletion (an idea)</vt:lpstr>
      <vt:lpstr>More examples:</vt:lpstr>
      <vt:lpstr>AVL Tree compared to plain BST</vt:lpstr>
      <vt:lpstr>AVL Trees – practice problems</vt:lpstr>
      <vt:lpstr>AVL Trees – practice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1679</cp:revision>
  <cp:lastPrinted>1601-01-01T00:00:00Z</cp:lastPrinted>
  <dcterms:created xsi:type="dcterms:W3CDTF">2017-07-19T19:15:02Z</dcterms:created>
  <dcterms:modified xsi:type="dcterms:W3CDTF">2021-03-31T00:31:59Z</dcterms:modified>
</cp:coreProperties>
</file>