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sldIdLst>
    <p:sldId id="256" r:id="rId3"/>
    <p:sldId id="715" r:id="rId4"/>
    <p:sldId id="414" r:id="rId5"/>
    <p:sldId id="682" r:id="rId6"/>
    <p:sldId id="684" r:id="rId7"/>
    <p:sldId id="686" r:id="rId8"/>
    <p:sldId id="685" r:id="rId9"/>
    <p:sldId id="688" r:id="rId10"/>
    <p:sldId id="687" r:id="rId11"/>
    <p:sldId id="689" r:id="rId12"/>
    <p:sldId id="691" r:id="rId13"/>
    <p:sldId id="693" r:id="rId14"/>
    <p:sldId id="698" r:id="rId15"/>
    <p:sldId id="695" r:id="rId16"/>
    <p:sldId id="700" r:id="rId17"/>
    <p:sldId id="699" r:id="rId18"/>
    <p:sldId id="696" r:id="rId19"/>
    <p:sldId id="697" r:id="rId20"/>
    <p:sldId id="701" r:id="rId21"/>
    <p:sldId id="692" r:id="rId2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139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6095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818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2981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952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05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267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3431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26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658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29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2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856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108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348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98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298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945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9,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US" sz="2200" u="sng" dirty="0">
                <a:solidFill>
                  <a:schemeClr val="tx1"/>
                </a:solidFill>
              </a:rPr>
              <a:t>unio</a:t>
            </a:r>
            <a:r>
              <a:rPr lang="en-US" sz="2200" u="sng" dirty="0"/>
              <a:t>n</a:t>
            </a:r>
            <a:r>
              <a:rPr lang="en-US" sz="2200" dirty="0"/>
              <a:t>(u, v):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 find(u) // root of u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= find(v) // root of v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br>
              <a:rPr lang="en-US" sz="2200" baseline="-25000" dirty="0"/>
            </a:br>
            <a:r>
              <a:rPr lang="en-US" sz="2200" dirty="0"/>
              <a:t>		return “SAME SET”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&gt;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&lt;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baseline="-25000" dirty="0"/>
              <a:t>	</a:t>
            </a:r>
            <a:r>
              <a:rPr lang="en-US" sz="2200" dirty="0"/>
              <a:t>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root</a:t>
            </a:r>
            <a:br>
              <a:rPr lang="en-US" sz="2200" baseline="-25000" dirty="0"/>
            </a:br>
            <a:r>
              <a:rPr lang="en-US" sz="2200" baseline="-250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r>
              <a:rPr lang="en-US" sz="2200" dirty="0"/>
              <a:t>++			// update the rank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824031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1674745" y="335582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36B15E-2AC5-484F-A0E6-CA53AAB47352}"/>
              </a:ext>
            </a:extLst>
          </p:cNvPr>
          <p:cNvGrpSpPr/>
          <p:nvPr/>
        </p:nvGrpSpPr>
        <p:grpSpPr>
          <a:xfrm>
            <a:off x="925512" y="2007257"/>
            <a:ext cx="494395" cy="3146681"/>
            <a:chOff x="925512" y="2007257"/>
            <a:chExt cx="494395" cy="3146681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8179977-CEE8-49AF-AB44-148F922BBFAE}"/>
                </a:ext>
              </a:extLst>
            </p:cNvPr>
            <p:cNvSpPr/>
            <p:nvPr/>
          </p:nvSpPr>
          <p:spPr>
            <a:xfrm>
              <a:off x="930442" y="2007257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D40AAC0-EA94-46F3-8ABD-DC21A0281B65}"/>
                </a:ext>
              </a:extLst>
            </p:cNvPr>
            <p:cNvSpPr/>
            <p:nvPr/>
          </p:nvSpPr>
          <p:spPr>
            <a:xfrm>
              <a:off x="935372" y="26700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5EF509D-227B-4228-AF25-EA03387180BB}"/>
                </a:ext>
              </a:extLst>
            </p:cNvPr>
            <p:cNvSpPr/>
            <p:nvPr/>
          </p:nvSpPr>
          <p:spPr>
            <a:xfrm>
              <a:off x="935372" y="33558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20ABFEE-C101-4B5A-A423-582B8943EA63}"/>
                </a:ext>
              </a:extLst>
            </p:cNvPr>
            <p:cNvSpPr/>
            <p:nvPr/>
          </p:nvSpPr>
          <p:spPr>
            <a:xfrm>
              <a:off x="925512" y="40416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82D05BA-08E4-4D13-8818-C74CB4948317}"/>
                </a:ext>
              </a:extLst>
            </p:cNvPr>
            <p:cNvSpPr/>
            <p:nvPr/>
          </p:nvSpPr>
          <p:spPr>
            <a:xfrm>
              <a:off x="930442" y="47274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652A674-FFB8-4B19-B53F-A1357801D4C8}"/>
              </a:ext>
            </a:extLst>
          </p:cNvPr>
          <p:cNvGrpSpPr/>
          <p:nvPr/>
        </p:nvGrpSpPr>
        <p:grpSpPr>
          <a:xfrm>
            <a:off x="3072438" y="2127632"/>
            <a:ext cx="647283" cy="3246074"/>
            <a:chOff x="3302569" y="1997602"/>
            <a:chExt cx="647283" cy="324607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9BD838-93BE-421F-AE05-457ADE402452}"/>
                </a:ext>
              </a:extLst>
            </p:cNvPr>
            <p:cNvSpPr/>
            <p:nvPr/>
          </p:nvSpPr>
          <p:spPr>
            <a:xfrm>
              <a:off x="3312429" y="34455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4A9CF1C-3A62-4E44-8F53-7F235818D4D5}"/>
                </a:ext>
              </a:extLst>
            </p:cNvPr>
            <p:cNvSpPr/>
            <p:nvPr/>
          </p:nvSpPr>
          <p:spPr>
            <a:xfrm>
              <a:off x="3302569" y="41313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53F0A4A-590D-41E9-9667-A7EC5F7AA542}"/>
                </a:ext>
              </a:extLst>
            </p:cNvPr>
            <p:cNvSpPr/>
            <p:nvPr/>
          </p:nvSpPr>
          <p:spPr>
            <a:xfrm>
              <a:off x="3307499" y="48171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E994674-8F4E-4A2C-A926-D9A3BEAB90C1}"/>
                </a:ext>
              </a:extLst>
            </p:cNvPr>
            <p:cNvSpPr/>
            <p:nvPr/>
          </p:nvSpPr>
          <p:spPr>
            <a:xfrm>
              <a:off x="3505177" y="199760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CB639C6-3510-4D28-8097-79ECC04ABBCF}"/>
                </a:ext>
              </a:extLst>
            </p:cNvPr>
            <p:cNvSpPr/>
            <p:nvPr/>
          </p:nvSpPr>
          <p:spPr>
            <a:xfrm>
              <a:off x="3302569" y="2836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C7B3CC6-1BDE-4B23-8A10-B2DE54B9AF83}"/>
                </a:ext>
              </a:extLst>
            </p:cNvPr>
            <p:cNvCxnSpPr>
              <a:cxnSpLocks/>
              <a:stCxn id="83" idx="4"/>
              <a:endCxn id="84" idx="0"/>
            </p:cNvCxnSpPr>
            <p:nvPr/>
          </p:nvCxnSpPr>
          <p:spPr>
            <a:xfrm flipH="1">
              <a:off x="3524907" y="2440625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CA6F49AC-7873-455C-BE34-AED59889C960}"/>
              </a:ext>
            </a:extLst>
          </p:cNvPr>
          <p:cNvSpPr txBox="1"/>
          <p:nvPr/>
        </p:nvSpPr>
        <p:spPr>
          <a:xfrm>
            <a:off x="3888697" y="335582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5B2EC5-8E6E-446E-A0B7-B3176EFEB8AE}"/>
              </a:ext>
            </a:extLst>
          </p:cNvPr>
          <p:cNvGrpSpPr/>
          <p:nvPr/>
        </p:nvGrpSpPr>
        <p:grpSpPr>
          <a:xfrm>
            <a:off x="5408653" y="1864423"/>
            <a:ext cx="647283" cy="3246074"/>
            <a:chOff x="5248391" y="1864423"/>
            <a:chExt cx="647283" cy="3246074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B845286-5FCA-4D55-8A1B-0A09211E34A9}"/>
                </a:ext>
              </a:extLst>
            </p:cNvPr>
            <p:cNvSpPr/>
            <p:nvPr/>
          </p:nvSpPr>
          <p:spPr>
            <a:xfrm>
              <a:off x="5258251" y="33123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A9ED88C-2C31-4437-B0B9-C88BC1F4518A}"/>
                </a:ext>
              </a:extLst>
            </p:cNvPr>
            <p:cNvSpPr/>
            <p:nvPr/>
          </p:nvSpPr>
          <p:spPr>
            <a:xfrm>
              <a:off x="5248391" y="39981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75C69C9-7E47-48E4-87F8-B64591832AD7}"/>
                </a:ext>
              </a:extLst>
            </p:cNvPr>
            <p:cNvSpPr/>
            <p:nvPr/>
          </p:nvSpPr>
          <p:spPr>
            <a:xfrm>
              <a:off x="5253321" y="46839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5FF87405-F28F-4313-A958-FFB441CBCD24}"/>
                </a:ext>
              </a:extLst>
            </p:cNvPr>
            <p:cNvSpPr/>
            <p:nvPr/>
          </p:nvSpPr>
          <p:spPr>
            <a:xfrm>
              <a:off x="5450999" y="1864423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1D008C37-1628-419C-B2C9-F435A3BE5367}"/>
                </a:ext>
              </a:extLst>
            </p:cNvPr>
            <p:cNvSpPr/>
            <p:nvPr/>
          </p:nvSpPr>
          <p:spPr>
            <a:xfrm>
              <a:off x="5248391" y="270346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3725873-E722-4DAA-B053-FD72C48E1AC3}"/>
                </a:ext>
              </a:extLst>
            </p:cNvPr>
            <p:cNvCxnSpPr>
              <a:cxnSpLocks/>
              <a:stCxn id="96" idx="4"/>
              <a:endCxn id="97" idx="0"/>
            </p:cNvCxnSpPr>
            <p:nvPr/>
          </p:nvCxnSpPr>
          <p:spPr>
            <a:xfrm flipH="1">
              <a:off x="5470729" y="2307446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1595FC3C-F007-497B-9949-F9513276D883}"/>
                </a:ext>
              </a:extLst>
            </p:cNvPr>
            <p:cNvCxnSpPr>
              <a:cxnSpLocks/>
              <a:stCxn id="91" idx="4"/>
              <a:endCxn id="92" idx="0"/>
            </p:cNvCxnSpPr>
            <p:nvPr/>
          </p:nvCxnSpPr>
          <p:spPr>
            <a:xfrm flipH="1">
              <a:off x="5490659" y="3738897"/>
              <a:ext cx="9860" cy="25928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8685481-C245-453A-BA42-7B855DC8F0B9}"/>
              </a:ext>
            </a:extLst>
          </p:cNvPr>
          <p:cNvSpPr txBox="1"/>
          <p:nvPr/>
        </p:nvSpPr>
        <p:spPr>
          <a:xfrm>
            <a:off x="6164856" y="3351605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e,d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21890C2-DF06-4A65-9A59-DFF4A41A8CCF}"/>
              </a:ext>
            </a:extLst>
          </p:cNvPr>
          <p:cNvGrpSpPr/>
          <p:nvPr/>
        </p:nvGrpSpPr>
        <p:grpSpPr>
          <a:xfrm>
            <a:off x="7638974" y="2192975"/>
            <a:ext cx="1211338" cy="2806062"/>
            <a:chOff x="6716712" y="2116775"/>
            <a:chExt cx="1211338" cy="280606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749C68D-F0FF-4B72-B6E8-6965DAF2EEB4}"/>
                </a:ext>
              </a:extLst>
            </p:cNvPr>
            <p:cNvSpPr/>
            <p:nvPr/>
          </p:nvSpPr>
          <p:spPr>
            <a:xfrm>
              <a:off x="6984600" y="375066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DC81AC6-B1A1-4366-A649-3F33D90BD1C4}"/>
                </a:ext>
              </a:extLst>
            </p:cNvPr>
            <p:cNvSpPr/>
            <p:nvPr/>
          </p:nvSpPr>
          <p:spPr>
            <a:xfrm>
              <a:off x="6716712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B0736D3-D9FA-48EC-A4DA-FC58D351C2C5}"/>
                </a:ext>
              </a:extLst>
            </p:cNvPr>
            <p:cNvSpPr/>
            <p:nvPr/>
          </p:nvSpPr>
          <p:spPr>
            <a:xfrm>
              <a:off x="7443515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F3D1D94-F8E9-4A3C-A3E9-F67B53B205DB}"/>
                </a:ext>
              </a:extLst>
            </p:cNvPr>
            <p:cNvSpPr/>
            <p:nvPr/>
          </p:nvSpPr>
          <p:spPr>
            <a:xfrm>
              <a:off x="7147920" y="211677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460E0480-707B-4D78-9513-71BB748E6A9A}"/>
                </a:ext>
              </a:extLst>
            </p:cNvPr>
            <p:cNvSpPr/>
            <p:nvPr/>
          </p:nvSpPr>
          <p:spPr>
            <a:xfrm>
              <a:off x="6945312" y="29558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B9C00AB-51B2-4196-9327-CC2BE88F618E}"/>
                </a:ext>
              </a:extLst>
            </p:cNvPr>
            <p:cNvCxnSpPr>
              <a:cxnSpLocks/>
              <a:stCxn id="108" idx="4"/>
              <a:endCxn id="109" idx="0"/>
            </p:cNvCxnSpPr>
            <p:nvPr/>
          </p:nvCxnSpPr>
          <p:spPr>
            <a:xfrm flipH="1">
              <a:off x="7167650" y="2559798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85154995-6490-4910-BC25-D6443E12DE4C}"/>
                </a:ext>
              </a:extLst>
            </p:cNvPr>
            <p:cNvCxnSpPr>
              <a:cxnSpLocks/>
              <a:stCxn id="103" idx="4"/>
              <a:endCxn id="104" idx="0"/>
            </p:cNvCxnSpPr>
            <p:nvPr/>
          </p:nvCxnSpPr>
          <p:spPr>
            <a:xfrm flipH="1">
              <a:off x="6958980" y="4177186"/>
              <a:ext cx="267888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27C91C97-BFAD-4B93-B639-F5C071383B52}"/>
                </a:ext>
              </a:extLst>
            </p:cNvPr>
            <p:cNvCxnSpPr>
              <a:cxnSpLocks/>
              <a:stCxn id="103" idx="4"/>
              <a:endCxn id="105" idx="0"/>
            </p:cNvCxnSpPr>
            <p:nvPr/>
          </p:nvCxnSpPr>
          <p:spPr>
            <a:xfrm>
              <a:off x="7226868" y="4177186"/>
              <a:ext cx="458915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4473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/>
      <p:bldP spid="1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838435" y="2371488"/>
            <a:ext cx="484535" cy="4265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3004337" y="1949450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4876186" y="1848755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A0BCB7-F6F8-41C2-9928-A0F0181D12BD}"/>
              </a:ext>
            </a:extLst>
          </p:cNvPr>
          <p:cNvGrpSpPr/>
          <p:nvPr/>
        </p:nvGrpSpPr>
        <p:grpSpPr>
          <a:xfrm>
            <a:off x="9203977" y="2179637"/>
            <a:ext cx="484535" cy="1279552"/>
            <a:chOff x="7908577" y="2957486"/>
            <a:chExt cx="484535" cy="127955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908577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908577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8150845" y="3384003"/>
              <a:ext cx="0" cy="42651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7528046" y="2974658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51C01B-CCEE-4B0F-8863-F1A7C85FF870}"/>
              </a:ext>
            </a:extLst>
          </p:cNvPr>
          <p:cNvGrpSpPr/>
          <p:nvPr/>
        </p:nvGrpSpPr>
        <p:grpSpPr>
          <a:xfrm>
            <a:off x="5489941" y="4624108"/>
            <a:ext cx="3770472" cy="2292684"/>
            <a:chOff x="2673350" y="3451832"/>
            <a:chExt cx="2584450" cy="1577368"/>
          </a:xfrm>
          <a:solidFill>
            <a:srgbClr val="00B0F0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810000" y="34518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2673350" y="41360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C97A19-52EB-43DB-8BAD-17D10E74C944}"/>
                </a:ext>
              </a:extLst>
            </p:cNvPr>
            <p:cNvSpPr/>
            <p:nvPr/>
          </p:nvSpPr>
          <p:spPr>
            <a:xfrm>
              <a:off x="4953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329623B-4CE9-4608-850B-2CEADB8651F1}"/>
                </a:ext>
              </a:extLst>
            </p:cNvPr>
            <p:cNvSpPr/>
            <p:nvPr/>
          </p:nvSpPr>
          <p:spPr>
            <a:xfrm>
              <a:off x="49530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933513" y="37119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stCxn id="31" idx="5"/>
              <a:endCxn id="35" idx="1"/>
            </p:cNvCxnSpPr>
            <p:nvPr/>
          </p:nvCxnSpPr>
          <p:spPr>
            <a:xfrm>
              <a:off x="4070163" y="37119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480C7C-1501-4790-A374-23175E215118}"/>
                </a:ext>
              </a:extLst>
            </p:cNvPr>
            <p:cNvCxnSpPr>
              <a:stCxn id="35" idx="4"/>
              <a:endCxn id="38" idx="0"/>
            </p:cNvCxnSpPr>
            <p:nvPr/>
          </p:nvCxnSpPr>
          <p:spPr>
            <a:xfrm>
              <a:off x="5105400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7615948" y="2409934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f,g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6331DC5-F808-470F-8E75-4142AB9FCAF8}"/>
              </a:ext>
            </a:extLst>
          </p:cNvPr>
          <p:cNvCxnSpPr>
            <a:cxnSpLocks/>
          </p:cNvCxnSpPr>
          <p:nvPr/>
        </p:nvCxnSpPr>
        <p:spPr>
          <a:xfrm>
            <a:off x="1498342" y="2766736"/>
            <a:ext cx="1286438" cy="5470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644E27B-D9A9-4ED6-A98F-188231CBCE80}"/>
              </a:ext>
            </a:extLst>
          </p:cNvPr>
          <p:cNvSpPr txBox="1"/>
          <p:nvPr/>
        </p:nvSpPr>
        <p:spPr>
          <a:xfrm>
            <a:off x="1498342" y="2137859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CA570B9-34F6-4931-9067-8C2A0B9367C6}"/>
              </a:ext>
            </a:extLst>
          </p:cNvPr>
          <p:cNvGrpSpPr/>
          <p:nvPr/>
        </p:nvGrpSpPr>
        <p:grpSpPr>
          <a:xfrm>
            <a:off x="1371795" y="4975487"/>
            <a:ext cx="1282210" cy="1354231"/>
            <a:chOff x="1689143" y="4829605"/>
            <a:chExt cx="1282210" cy="135423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0EBFD9C-096C-4E10-9C1C-78C97F874748}"/>
                </a:ext>
              </a:extLst>
            </p:cNvPr>
            <p:cNvSpPr/>
            <p:nvPr/>
          </p:nvSpPr>
          <p:spPr>
            <a:xfrm>
              <a:off x="1689143" y="5695793"/>
              <a:ext cx="444674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AD7E94D-8BA5-402E-8970-9E6CFB815710}"/>
                </a:ext>
              </a:extLst>
            </p:cNvPr>
            <p:cNvGrpSpPr/>
            <p:nvPr/>
          </p:nvGrpSpPr>
          <p:grpSpPr>
            <a:xfrm>
              <a:off x="2486818" y="4829605"/>
              <a:ext cx="484535" cy="1354231"/>
              <a:chOff x="2873375" y="1623032"/>
              <a:chExt cx="304800" cy="967768"/>
            </a:xfrm>
            <a:solidFill>
              <a:srgbClr val="00B0F0"/>
            </a:solidFill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A5BF0C-1A0A-4A48-B73B-95B8734F0B39}"/>
                  </a:ext>
                </a:extLst>
              </p:cNvPr>
              <p:cNvSpPr/>
              <p:nvPr/>
            </p:nvSpPr>
            <p:spPr>
              <a:xfrm>
                <a:off x="2873375" y="1623032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A7C04C0-0D45-4522-835D-5023A8B03F98}"/>
                  </a:ext>
                </a:extLst>
              </p:cNvPr>
              <p:cNvSpPr/>
              <p:nvPr/>
            </p:nvSpPr>
            <p:spPr>
              <a:xfrm>
                <a:off x="2873375" y="2286000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8CB976E-46E5-43D5-BD27-D846D00C17BC}"/>
                  </a:ext>
                </a:extLst>
              </p:cNvPr>
              <p:cNvCxnSpPr>
                <a:stCxn id="47" idx="4"/>
                <a:endCxn id="48" idx="0"/>
              </p:cNvCxnSpPr>
              <p:nvPr/>
            </p:nvCxnSpPr>
            <p:spPr>
              <a:xfrm>
                <a:off x="3025775" y="1927832"/>
                <a:ext cx="0" cy="358168"/>
              </a:xfrm>
              <a:prstGeom prst="straightConnector1">
                <a:avLst/>
              </a:prstGeom>
              <a:grpFill/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A0D4AF5-F0F8-4686-83F3-A8B427E2A817}"/>
                </a:ext>
              </a:extLst>
            </p:cNvPr>
            <p:cNvCxnSpPr>
              <a:cxnSpLocks/>
              <a:stCxn id="47" idx="4"/>
              <a:endCxn id="26" idx="7"/>
            </p:cNvCxnSpPr>
            <p:nvPr/>
          </p:nvCxnSpPr>
          <p:spPr>
            <a:xfrm flipH="1">
              <a:off x="2068696" y="5256122"/>
              <a:ext cx="660390" cy="50455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7103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1797020" y="1670361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5324784" y="2686057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5339624" y="2117254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f,b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7251532" y="1919983"/>
            <a:ext cx="1546537" cy="2131826"/>
            <a:chOff x="7213937" y="2526225"/>
            <a:chExt cx="1546537" cy="213182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CA0BCB7-F6F8-41C2-9928-A0F0181D12BD}"/>
                </a:ext>
              </a:extLst>
            </p:cNvPr>
            <p:cNvGrpSpPr/>
            <p:nvPr/>
          </p:nvGrpSpPr>
          <p:grpSpPr>
            <a:xfrm>
              <a:off x="7213937" y="2526225"/>
              <a:ext cx="484535" cy="1279552"/>
              <a:chOff x="7908577" y="2957486"/>
              <a:chExt cx="484535" cy="127955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0DC376D-C645-47C2-AFB5-33DA0470CB62}"/>
                  </a:ext>
                </a:extLst>
              </p:cNvPr>
              <p:cNvSpPr/>
              <p:nvPr/>
            </p:nvSpPr>
            <p:spPr>
              <a:xfrm>
                <a:off x="7908577" y="2957486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g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FAE06C-668B-4041-B991-C531A81678B5}"/>
                  </a:ext>
                </a:extLst>
              </p:cNvPr>
              <p:cNvSpPr/>
              <p:nvPr/>
            </p:nvSpPr>
            <p:spPr>
              <a:xfrm>
                <a:off x="7908577" y="3810521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j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3BC66BD-28E2-44F9-BC3A-CE998278E183}"/>
                  </a:ext>
                </a:extLst>
              </p:cNvPr>
              <p:cNvCxnSpPr>
                <a:stCxn id="15" idx="4"/>
                <a:endCxn id="18" idx="0"/>
              </p:cNvCxnSpPr>
              <p:nvPr/>
            </p:nvCxnSpPr>
            <p:spPr>
              <a:xfrm>
                <a:off x="8150845" y="3384003"/>
                <a:ext cx="0" cy="42651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7456205" y="2952742"/>
              <a:ext cx="890693" cy="41354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E1A5DF-07AE-4FF1-B772-C6FF49A6E8A4}"/>
              </a:ext>
            </a:extLst>
          </p:cNvPr>
          <p:cNvGrpSpPr/>
          <p:nvPr/>
        </p:nvGrpSpPr>
        <p:grpSpPr>
          <a:xfrm>
            <a:off x="1960961" y="4094980"/>
            <a:ext cx="4840996" cy="3116423"/>
            <a:chOff x="1960961" y="4094980"/>
            <a:chExt cx="4840996" cy="31164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2952215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86240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cxnSpLocks/>
              <a:stCxn id="31" idx="5"/>
            </p:cNvCxnSpPr>
            <p:nvPr/>
          </p:nvCxnSpPr>
          <p:spPr>
            <a:xfrm>
              <a:off x="3998781" y="4473124"/>
              <a:ext cx="1353098" cy="65035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174553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3998781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28D240-F2D4-4E46-9E9C-5C61334BA26F}"/>
                </a:ext>
              </a:extLst>
            </p:cNvPr>
            <p:cNvGrpSpPr/>
            <p:nvPr/>
          </p:nvGrpSpPr>
          <p:grpSpPr>
            <a:xfrm>
              <a:off x="5255420" y="5079577"/>
              <a:ext cx="1546537" cy="2131826"/>
              <a:chOff x="7213937" y="2526225"/>
              <a:chExt cx="1546537" cy="213182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59720C-AB91-43ED-899C-565F56994736}"/>
                  </a:ext>
                </a:extLst>
              </p:cNvPr>
              <p:cNvGrpSpPr/>
              <p:nvPr/>
            </p:nvGrpSpPr>
            <p:grpSpPr>
              <a:xfrm>
                <a:off x="7213937" y="2526225"/>
                <a:ext cx="484535" cy="1279552"/>
                <a:chOff x="7908577" y="2957486"/>
                <a:chExt cx="484535" cy="12795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BBEC094-913A-4B0C-BB42-6591179DA8A6}"/>
                    </a:ext>
                  </a:extLst>
                </p:cNvPr>
                <p:cNvSpPr/>
                <p:nvPr/>
              </p:nvSpPr>
              <p:spPr>
                <a:xfrm>
                  <a:off x="7908577" y="2957486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D16DED8-0841-47FA-B278-7D05B59C6C69}"/>
                    </a:ext>
                  </a:extLst>
                </p:cNvPr>
                <p:cNvSpPr/>
                <p:nvPr/>
              </p:nvSpPr>
              <p:spPr>
                <a:xfrm>
                  <a:off x="7908577" y="381052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23ED6CC-6055-461B-BCD4-E7381A9D7488}"/>
                    </a:ext>
                  </a:extLst>
                </p:cNvPr>
                <p:cNvCxnSpPr>
                  <a:stCxn id="56" idx="4"/>
                  <a:endCxn id="57" idx="0"/>
                </p:cNvCxnSpPr>
                <p:nvPr/>
              </p:nvCxnSpPr>
              <p:spPr>
                <a:xfrm>
                  <a:off x="8150845" y="3384003"/>
                  <a:ext cx="0" cy="426517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3E0A5E2-941E-4F22-8BA0-CA9B274480AE}"/>
                  </a:ext>
                </a:extLst>
              </p:cNvPr>
              <p:cNvSpPr/>
              <p:nvPr/>
            </p:nvSpPr>
            <p:spPr>
              <a:xfrm>
                <a:off x="8275939" y="33038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F640140-D8FE-4526-844E-43E9EC8A27AA}"/>
                  </a:ext>
                </a:extLst>
              </p:cNvPr>
              <p:cNvSpPr/>
              <p:nvPr/>
            </p:nvSpPr>
            <p:spPr>
              <a:xfrm>
                <a:off x="8275939" y="423153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C837951-F77A-4952-B978-F4361293C791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>
              <a:xfrm>
                <a:off x="8518207" y="3730337"/>
                <a:ext cx="0" cy="50119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C5A64BB-2533-4020-897D-8BE346C1BBD7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/>
            </p:nvCxnSpPr>
            <p:spPr>
              <a:xfrm>
                <a:off x="7456205" y="2952742"/>
                <a:ext cx="890693" cy="413540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08698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u="sng" dirty="0"/>
              <a:t>find(x)</a:t>
            </a:r>
            <a:r>
              <a:rPr lang="en-US" sz="2200" dirty="0"/>
              <a:t>: If the tree of x has height h, then find(x) runs in O(h) time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union</a:t>
            </a:r>
            <a:r>
              <a:rPr lang="en-US" sz="2200" u="sng" dirty="0"/>
              <a:t>(</a:t>
            </a:r>
            <a:r>
              <a:rPr lang="en-US" sz="2200" u="sng" dirty="0" err="1"/>
              <a:t>u,v</a:t>
            </a:r>
            <a:r>
              <a:rPr lang="en-US" sz="2200" u="sng" dirty="0"/>
              <a:t>)</a:t>
            </a:r>
            <a:r>
              <a:rPr lang="en-US" sz="2200" dirty="0"/>
              <a:t>: If the tree of u has height h</a:t>
            </a:r>
            <a:r>
              <a:rPr lang="en-US" sz="2200" baseline="-25000" dirty="0"/>
              <a:t>u</a:t>
            </a:r>
            <a:r>
              <a:rPr lang="en-US" sz="2200" dirty="0"/>
              <a:t> and the tree of v has height </a:t>
            </a:r>
            <a:r>
              <a:rPr lang="en-US" sz="2200" dirty="0" err="1"/>
              <a:t>h</a:t>
            </a:r>
            <a:r>
              <a:rPr lang="en-US" sz="2200" baseline="-25000" dirty="0" err="1"/>
              <a:t>v</a:t>
            </a:r>
            <a:r>
              <a:rPr lang="en-US" sz="2200" dirty="0"/>
              <a:t>, then union(</a:t>
            </a:r>
            <a:r>
              <a:rPr lang="en-US" sz="2200" dirty="0" err="1"/>
              <a:t>u,v</a:t>
            </a:r>
            <a:r>
              <a:rPr lang="en-US" sz="2200" dirty="0"/>
              <a:t>) runs in O(h</a:t>
            </a:r>
            <a:r>
              <a:rPr lang="en-US" sz="2200" baseline="-25000" dirty="0"/>
              <a:t>u</a:t>
            </a:r>
            <a:r>
              <a:rPr lang="en-US" sz="2200" dirty="0"/>
              <a:t> + </a:t>
            </a:r>
            <a:r>
              <a:rPr lang="en-US" sz="2200" dirty="0" err="1"/>
              <a:t>h</a:t>
            </a:r>
            <a:r>
              <a:rPr lang="en-US" sz="2200" baseline="-25000" dirty="0" err="1"/>
              <a:t>v</a:t>
            </a:r>
            <a:r>
              <a:rPr lang="en-US" sz="2200" dirty="0"/>
              <a:t>) time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u="sng" dirty="0"/>
              <a:t>Conclusion</a:t>
            </a:r>
            <a:r>
              <a:rPr lang="en-US" sz="2200" dirty="0"/>
              <a:t>: we should try to keep the trees as shallow as possible</a:t>
            </a:r>
          </a:p>
        </p:txBody>
      </p:sp>
    </p:spTree>
    <p:extLst>
      <p:ext uri="{BB962C8B-B14F-4D97-AF65-F5344CB8AC3E}">
        <p14:creationId xmlns:p14="http://schemas.microsoft.com/office/powerpoint/2010/main" val="173660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US" sz="2200" u="sng" dirty="0">
                <a:solidFill>
                  <a:schemeClr val="tx1"/>
                </a:solidFill>
              </a:rPr>
              <a:t>unio</a:t>
            </a:r>
            <a:r>
              <a:rPr lang="en-US" sz="2200" u="sng" dirty="0"/>
              <a:t>n</a:t>
            </a:r>
            <a:r>
              <a:rPr lang="en-US" sz="2200" dirty="0"/>
              <a:t>(u, v):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 find(u) // root of u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= find(v) // root of v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br>
              <a:rPr lang="en-US" sz="2200" baseline="-25000" dirty="0"/>
            </a:br>
            <a:r>
              <a:rPr lang="en-US" sz="2200" dirty="0"/>
              <a:t>		return “SAME SET”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&gt;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&lt;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baseline="-25000" dirty="0"/>
              <a:t>	</a:t>
            </a:r>
            <a:r>
              <a:rPr lang="en-US" sz="2200" dirty="0"/>
              <a:t>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root</a:t>
            </a:r>
            <a:br>
              <a:rPr lang="en-US" sz="2200" baseline="-25000" dirty="0"/>
            </a:br>
            <a:r>
              <a:rPr lang="en-US" sz="2200" baseline="-250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r>
              <a:rPr lang="en-US" sz="2200" dirty="0"/>
              <a:t>++			// update the rank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508949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Observations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For each vertex v we have </a:t>
            </a:r>
            <a:r>
              <a:rPr lang="en-US" sz="2200" dirty="0" err="1"/>
              <a:t>v.rank</a:t>
            </a:r>
            <a:r>
              <a:rPr lang="en-US" sz="2200" dirty="0"/>
              <a:t> = the height of the subtree under v</a:t>
            </a:r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Proof by induction</a:t>
            </a:r>
            <a:r>
              <a:rPr lang="en-US" sz="2200" dirty="0"/>
              <a:t>: homework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43106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Property</a:t>
            </a:r>
            <a:r>
              <a:rPr lang="en-US" sz="2200" dirty="0"/>
              <a:t>: If a vertex has rank k has at least 2</a:t>
            </a:r>
            <a:r>
              <a:rPr lang="en-US" sz="2200" baseline="30000" dirty="0"/>
              <a:t>k</a:t>
            </a:r>
            <a:r>
              <a:rPr lang="en-US" sz="2200" dirty="0"/>
              <a:t> vertices in the subtree rooted at that vertex (including itself).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Proof by induction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In </a:t>
            </a:r>
            <a:r>
              <a:rPr lang="en-US" sz="2200" dirty="0" err="1"/>
              <a:t>makeset</a:t>
            </a:r>
            <a:r>
              <a:rPr lang="en-US" sz="2200" dirty="0"/>
              <a:t>() we set </a:t>
            </a:r>
            <a:r>
              <a:rPr lang="en-US" sz="2200" dirty="0" err="1"/>
              <a:t>u.rank</a:t>
            </a:r>
            <a:r>
              <a:rPr lang="en-US" sz="2200" dirty="0"/>
              <a:t> = 0, and u has 1 node under it (just itself).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For induction step: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If in the union(</a:t>
            </a:r>
            <a:r>
              <a:rPr lang="en-US" sz="2200" dirty="0" err="1"/>
              <a:t>u,v</a:t>
            </a:r>
            <a:r>
              <a:rPr lang="en-US" sz="2200" dirty="0"/>
              <a:t>) we had </a:t>
            </a:r>
            <a:r>
              <a:rPr lang="en-US" sz="2200" dirty="0" err="1"/>
              <a:t>v.rank</a:t>
            </a:r>
            <a:r>
              <a:rPr lang="en-US" sz="2200" dirty="0"/>
              <a:t> &gt; </a:t>
            </a:r>
            <a:r>
              <a:rPr lang="en-US" sz="2200" dirty="0" err="1"/>
              <a:t>u.rank</a:t>
            </a:r>
            <a:r>
              <a:rPr lang="en-US" sz="2200" dirty="0"/>
              <a:t>, then the ranks don’t change, but the number of vertices under v increases.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Same for </a:t>
            </a:r>
            <a:r>
              <a:rPr lang="en-US" sz="2200" dirty="0" err="1"/>
              <a:t>v.rank</a:t>
            </a:r>
            <a:r>
              <a:rPr lang="en-US" sz="2200" dirty="0"/>
              <a:t> &lt; </a:t>
            </a:r>
            <a:r>
              <a:rPr lang="en-US" sz="2200" dirty="0" err="1"/>
              <a:t>u.rank</a:t>
            </a: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If in union(</a:t>
            </a:r>
            <a:r>
              <a:rPr lang="en-US" sz="2200" dirty="0" err="1"/>
              <a:t>u,v</a:t>
            </a:r>
            <a:r>
              <a:rPr lang="en-US" sz="2200" dirty="0"/>
              <a:t>) we had </a:t>
            </a:r>
            <a:r>
              <a:rPr lang="en-US" sz="2200" dirty="0" err="1"/>
              <a:t>u.rank</a:t>
            </a:r>
            <a:r>
              <a:rPr lang="en-US" sz="2200" dirty="0"/>
              <a:t> == </a:t>
            </a:r>
            <a:r>
              <a:rPr lang="en-US" sz="2200" dirty="0" err="1"/>
              <a:t>v.rank</a:t>
            </a:r>
            <a:r>
              <a:rPr lang="en-US" sz="2200" dirty="0"/>
              <a:t>, then both subtrees had at least 2</a:t>
            </a:r>
            <a:r>
              <a:rPr lang="en-US" sz="2200" baseline="30000" dirty="0"/>
              <a:t>k</a:t>
            </a:r>
            <a:r>
              <a:rPr lang="en-US" sz="2200" dirty="0"/>
              <a:t> vertices by induction. Merging them gives at least 2</a:t>
            </a:r>
            <a:r>
              <a:rPr lang="en-US" sz="2200" baseline="30000" dirty="0"/>
              <a:t>k+1 </a:t>
            </a:r>
            <a:r>
              <a:rPr lang="en-US" sz="2200" dirty="0"/>
              <a:t>vertices.</a:t>
            </a:r>
          </a:p>
        </p:txBody>
      </p:sp>
    </p:spTree>
    <p:extLst>
      <p:ext uri="{BB962C8B-B14F-4D97-AF65-F5344CB8AC3E}">
        <p14:creationId xmlns:p14="http://schemas.microsoft.com/office/powerpoint/2010/main" val="37541782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Property</a:t>
            </a:r>
            <a:r>
              <a:rPr lang="en-US" sz="2200" dirty="0"/>
              <a:t>: If a vertex has rank k has at least  2</a:t>
            </a:r>
            <a:r>
              <a:rPr lang="en-US" sz="2200" baseline="30000" dirty="0"/>
              <a:t>k</a:t>
            </a:r>
            <a:r>
              <a:rPr lang="en-US" sz="2200" dirty="0"/>
              <a:t> vertices in the subtree rooted at that vertex.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Conclusion</a:t>
            </a:r>
            <a:r>
              <a:rPr lang="en-US" sz="2200" dirty="0"/>
              <a:t>: If there are n vertices, then maximal rank=depth is at most log</a:t>
            </a:r>
            <a:r>
              <a:rPr lang="en-US" sz="2200" baseline="-25000" dirty="0"/>
              <a:t>2</a:t>
            </a:r>
            <a:r>
              <a:rPr lang="en-US" sz="2200" dirty="0"/>
              <a:t>(n). Therefore, </a:t>
            </a:r>
            <a:r>
              <a:rPr lang="en-US" sz="2200" u="sng" dirty="0"/>
              <a:t>find</a:t>
            </a:r>
            <a:r>
              <a:rPr lang="en-US" sz="2200" dirty="0"/>
              <a:t> and </a:t>
            </a:r>
            <a:r>
              <a:rPr lang="en-US" sz="2200" u="sng" dirty="0"/>
              <a:t>union</a:t>
            </a:r>
            <a:r>
              <a:rPr lang="en-US" sz="2200" dirty="0"/>
              <a:t> run in O(log(n)) time.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Q</a:t>
            </a:r>
            <a:r>
              <a:rPr lang="en-US" sz="2200" dirty="0"/>
              <a:t>: Can we do faster than O(log(n))?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43874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Are the following structures possible in our union-find?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YES: 								NO						NO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e,d</a:t>
            </a:r>
            <a:r>
              <a:rPr lang="en-US" sz="2400" dirty="0"/>
              <a:t>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h,f</a:t>
            </a:r>
            <a:r>
              <a:rPr lang="en-US" sz="2400" dirty="0"/>
              <a:t>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h,i</a:t>
            </a:r>
            <a:r>
              <a:rPr lang="en-US" sz="2400" dirty="0"/>
              <a:t>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f,d</a:t>
            </a:r>
            <a:r>
              <a:rPr lang="en-US" sz="2400" dirty="0"/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588892" y="2330600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cxnSpLocks/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4987769" y="2359820"/>
            <a:ext cx="898111" cy="2258217"/>
            <a:chOff x="7862363" y="2399834"/>
            <a:chExt cx="898111" cy="225821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862363" y="23998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3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8104631" y="2826351"/>
              <a:ext cx="242267" cy="53993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0C79AC-3008-45B3-896D-647EA5AB03EB}"/>
              </a:ext>
            </a:extLst>
          </p:cNvPr>
          <p:cNvGrpSpPr/>
          <p:nvPr/>
        </p:nvGrpSpPr>
        <p:grpSpPr>
          <a:xfrm>
            <a:off x="7478712" y="2255837"/>
            <a:ext cx="1938139" cy="2207266"/>
            <a:chOff x="5364770" y="2029772"/>
            <a:chExt cx="1938139" cy="2207266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3309773-1D25-47F8-9761-2B48709C7DA4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X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24BC179-627F-468E-81F2-D75C0BE3995B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CD61D54-4995-4C99-852E-1B9A54699384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Z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D50760D-B398-4326-A964-2988DC03419B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W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4005F05-09CC-49A0-A4AA-B97AB1147501}"/>
                </a:ext>
              </a:extLst>
            </p:cNvPr>
            <p:cNvCxnSpPr>
              <a:stCxn id="59" idx="4"/>
              <a:endCxn id="61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CA8E406-AE4A-49CC-B529-7067D37ACCCD}"/>
                </a:ext>
              </a:extLst>
            </p:cNvPr>
            <p:cNvCxnSpPr>
              <a:stCxn id="61" idx="3"/>
              <a:endCxn id="62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193B74A9-D3D0-4C9A-9245-D8C113C11F59}"/>
                </a:ext>
              </a:extLst>
            </p:cNvPr>
            <p:cNvCxnSpPr>
              <a:stCxn id="61" idx="5"/>
              <a:endCxn id="63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6295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project - for April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exam – April 19-20 – same format as the midterm</a:t>
            </a:r>
          </a:p>
          <a:p>
            <a:pPr marL="0" indent="0"/>
            <a:endParaRPr lang="en-US" altLang="he-IL" sz="2200" u="sng" dirty="0"/>
          </a:p>
          <a:p>
            <a:pPr marL="0" indent="0"/>
            <a:r>
              <a:rPr lang="en-US" altLang="he-IL" sz="2200" u="sng" dirty="0"/>
              <a:t>For the rest of the semester</a:t>
            </a:r>
            <a:r>
              <a:rPr lang="en-US" altLang="he-IL" sz="2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Union-find</a:t>
            </a:r>
            <a:r>
              <a:rPr lang="en-US" altLang="he-IL" sz="2200" i="1" dirty="0"/>
              <a:t> – Today and next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Huffman coding</a:t>
            </a:r>
            <a:r>
              <a:rPr lang="en-US" altLang="he-IL" sz="2200" i="1" dirty="0"/>
              <a:t> – ???</a:t>
            </a:r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Review before the final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exam</a:t>
            </a:r>
          </a:p>
        </p:txBody>
      </p:sp>
    </p:spTree>
    <p:extLst>
      <p:ext uri="{BB962C8B-B14F-4D97-AF65-F5344CB8AC3E}">
        <p14:creationId xmlns:p14="http://schemas.microsoft.com/office/powerpoint/2010/main" val="39036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3938326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Union-Find</a:t>
            </a:r>
            <a:br>
              <a:rPr lang="de-DE" altLang="en-US" sz="7000" dirty="0"/>
            </a:b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Data structures for disjoint sets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want a data structure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makeset</a:t>
            </a:r>
            <a:r>
              <a:rPr lang="en-US" altLang="he-IL" sz="2200" dirty="0"/>
              <a:t> (x) – creates an set containing only x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union(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) – merge the set containing </a:t>
            </a:r>
            <a:r>
              <a:rPr lang="en-US" altLang="he-IL" sz="2200" dirty="0" err="1"/>
              <a:t>i</a:t>
            </a:r>
            <a:r>
              <a:rPr lang="en-US" altLang="he-IL" sz="2200" dirty="0"/>
              <a:t> with the set containing j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find(x) – returns the name of the set containing x</a:t>
            </a:r>
          </a:p>
          <a:p>
            <a:pPr marL="57150" indent="0"/>
            <a:r>
              <a:rPr lang="en-US" altLang="he-IL" sz="2200" dirty="0"/>
              <a:t>In particular, if 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 are in the same set, then find(</a:t>
            </a:r>
            <a:r>
              <a:rPr lang="en-US" altLang="he-IL" sz="2200" dirty="0" err="1"/>
              <a:t>i</a:t>
            </a:r>
            <a:r>
              <a:rPr lang="en-US" altLang="he-IL" sz="2200" dirty="0"/>
              <a:t>) = find(j).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** the name of the set might change if we join two sets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would like the running time to be as fast as possible.</a:t>
            </a:r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 </a:t>
            </a:r>
            <a:r>
              <a:rPr lang="en-US" sz="2400" dirty="0"/>
              <a:t>Represent every set as a tree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Equip every element of the set with a pointer to the parent.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Label of the set will be its root</a:t>
            </a:r>
          </a:p>
        </p:txBody>
      </p:sp>
    </p:spTree>
    <p:extLst>
      <p:ext uri="{BB962C8B-B14F-4D97-AF65-F5344CB8AC3E}">
        <p14:creationId xmlns:p14="http://schemas.microsoft.com/office/powerpoint/2010/main" val="2785060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These trees represent the sets {a} {</a:t>
            </a:r>
            <a:r>
              <a:rPr lang="en-US" sz="2400" dirty="0" err="1"/>
              <a:t>b,c</a:t>
            </a:r>
            <a:r>
              <a:rPr lang="en-US" sz="2400" dirty="0"/>
              <a:t>} {</a:t>
            </a:r>
            <a:r>
              <a:rPr lang="en-US" sz="2400" dirty="0" err="1"/>
              <a:t>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742201" y="2789478"/>
            <a:ext cx="475548" cy="45354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3035903" y="2789237"/>
            <a:ext cx="475548" cy="1440040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818062" y="2880511"/>
            <a:ext cx="4032250" cy="2347125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6713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  {a} {</a:t>
            </a:r>
            <a:r>
              <a:rPr lang="en-US" sz="2400" dirty="0" err="1"/>
              <a:t>b,c,d,e,f,g,h,i,j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208800" y="1951279"/>
            <a:ext cx="484535" cy="4265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2502502" y="1951037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284662" y="2029772"/>
            <a:ext cx="4108450" cy="2207266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3646080" y="2471629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EBFD9C-096C-4E10-9C1C-78C97F874748}"/>
              </a:ext>
            </a:extLst>
          </p:cNvPr>
          <p:cNvSpPr/>
          <p:nvPr/>
        </p:nvSpPr>
        <p:spPr>
          <a:xfrm>
            <a:off x="1296352" y="4865456"/>
            <a:ext cx="444674" cy="44302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51C01B-CCEE-4B0F-8863-F1A7C85FF870}"/>
              </a:ext>
            </a:extLst>
          </p:cNvPr>
          <p:cNvGrpSpPr/>
          <p:nvPr/>
        </p:nvGrpSpPr>
        <p:grpSpPr>
          <a:xfrm>
            <a:off x="2137727" y="4530565"/>
            <a:ext cx="5012782" cy="2292684"/>
            <a:chOff x="1821815" y="3451832"/>
            <a:chExt cx="3435985" cy="1577368"/>
          </a:xfrm>
          <a:solidFill>
            <a:srgbClr val="00B0F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9805C8F-60C2-480D-9D47-CD213CF8A503}"/>
                </a:ext>
              </a:extLst>
            </p:cNvPr>
            <p:cNvSpPr/>
            <p:nvPr/>
          </p:nvSpPr>
          <p:spPr>
            <a:xfrm>
              <a:off x="1828800" y="4159437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413985-8527-4DF2-A415-A7F50E6257F2}"/>
                </a:ext>
              </a:extLst>
            </p:cNvPr>
            <p:cNvSpPr/>
            <p:nvPr/>
          </p:nvSpPr>
          <p:spPr>
            <a:xfrm>
              <a:off x="1821815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810000" y="34518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2673350" y="41360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D2D5316-8BC2-4A67-86F3-DEF80AADBAFB}"/>
                </a:ext>
              </a:extLst>
            </p:cNvPr>
            <p:cNvCxnSpPr>
              <a:stCxn id="29" idx="4"/>
              <a:endCxn id="30" idx="0"/>
            </p:cNvCxnSpPr>
            <p:nvPr/>
          </p:nvCxnSpPr>
          <p:spPr>
            <a:xfrm flipH="1">
              <a:off x="1974215" y="4464237"/>
              <a:ext cx="6985" cy="260163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C97A19-52EB-43DB-8BAD-17D10E74C944}"/>
                </a:ext>
              </a:extLst>
            </p:cNvPr>
            <p:cNvSpPr/>
            <p:nvPr/>
          </p:nvSpPr>
          <p:spPr>
            <a:xfrm>
              <a:off x="4953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329623B-4CE9-4608-850B-2CEADB8651F1}"/>
                </a:ext>
              </a:extLst>
            </p:cNvPr>
            <p:cNvSpPr/>
            <p:nvPr/>
          </p:nvSpPr>
          <p:spPr>
            <a:xfrm>
              <a:off x="49530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933513" y="37119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stCxn id="31" idx="5"/>
              <a:endCxn id="35" idx="1"/>
            </p:cNvCxnSpPr>
            <p:nvPr/>
          </p:nvCxnSpPr>
          <p:spPr>
            <a:xfrm>
              <a:off x="4070163" y="37119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480C7C-1501-4790-A374-23175E215118}"/>
                </a:ext>
              </a:extLst>
            </p:cNvPr>
            <p:cNvCxnSpPr>
              <a:stCxn id="35" idx="4"/>
              <a:endCxn id="38" idx="0"/>
            </p:cNvCxnSpPr>
            <p:nvPr/>
          </p:nvCxnSpPr>
          <p:spPr>
            <a:xfrm>
              <a:off x="5105400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615769-F91D-4804-84F0-1E1CCA67977D}"/>
                </a:ext>
              </a:extLst>
            </p:cNvPr>
            <p:cNvCxnSpPr>
              <a:stCxn id="31" idx="2"/>
              <a:endCxn id="29" idx="0"/>
            </p:cNvCxnSpPr>
            <p:nvPr/>
          </p:nvCxnSpPr>
          <p:spPr>
            <a:xfrm flipH="1">
              <a:off x="1981200" y="3604232"/>
              <a:ext cx="1828800" cy="55520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3574056" y="1957742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c,j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2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he-IL" sz="2200" u="sng" dirty="0"/>
              <a:t>Q</a:t>
            </a:r>
            <a:r>
              <a:rPr lang="en-US" altLang="he-IL" sz="2200" dirty="0"/>
              <a:t>: How should we implement union(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)?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Idea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We can simply connect the root of one set to the root of the other.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Connect the try not to increase the depth, by connecting the shallower tree to the root of the deeper one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** We will need to keep track of the height of every tree.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*** No need to remember the height of every node, only the height of the root of each tree.</a:t>
            </a:r>
          </a:p>
        </p:txBody>
      </p:sp>
    </p:spTree>
    <p:extLst>
      <p:ext uri="{BB962C8B-B14F-4D97-AF65-F5344CB8AC3E}">
        <p14:creationId xmlns:p14="http://schemas.microsoft.com/office/powerpoint/2010/main" val="25645886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 err="1"/>
              <a:t>makeset</a:t>
            </a:r>
            <a:r>
              <a:rPr lang="en-US" sz="2200" u="sng" dirty="0"/>
              <a:t>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</a:t>
            </a:r>
            <a:r>
              <a:rPr lang="en-US" sz="2200" dirty="0" err="1"/>
              <a:t>x.parent</a:t>
            </a:r>
            <a:r>
              <a:rPr lang="en-US" sz="2200" dirty="0"/>
              <a:t> = null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</a:t>
            </a:r>
            <a:r>
              <a:rPr lang="en-US" sz="2200" dirty="0" err="1"/>
              <a:t>x.rank</a:t>
            </a:r>
            <a:r>
              <a:rPr lang="en-US" sz="2200" dirty="0"/>
              <a:t> = 0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return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41971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4568</TotalTime>
  <Words>1207</Words>
  <Application>Microsoft Office PowerPoint</Application>
  <PresentationFormat>Custom</PresentationFormat>
  <Paragraphs>239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Times New Roman</vt:lpstr>
      <vt:lpstr>Office Theme</vt:lpstr>
      <vt:lpstr>Office Theme</vt:lpstr>
      <vt:lpstr>PowerPoint Presentation</vt:lpstr>
      <vt:lpstr>Plan for the rest of the semester</vt:lpstr>
      <vt:lpstr>PowerPoint Presentation</vt:lpstr>
      <vt:lpstr>Union–find</vt:lpstr>
      <vt:lpstr>Union–find</vt:lpstr>
      <vt:lpstr>Union–find - example</vt:lpstr>
      <vt:lpstr>Union–find - example</vt:lpstr>
      <vt:lpstr>Union–find</vt:lpstr>
      <vt:lpstr>Union–find</vt:lpstr>
      <vt:lpstr>Union–find</vt:lpstr>
      <vt:lpstr>Union–find - example</vt:lpstr>
      <vt:lpstr>Union–find - example</vt:lpstr>
      <vt:lpstr>Union–find - example</vt:lpstr>
      <vt:lpstr>Union–find</vt:lpstr>
      <vt:lpstr>Union–find</vt:lpstr>
      <vt:lpstr>Union–find</vt:lpstr>
      <vt:lpstr>Union–find</vt:lpstr>
      <vt:lpstr>Union–find</vt:lpstr>
      <vt:lpstr>Union–find - 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1990</cp:revision>
  <cp:lastPrinted>1601-01-01T00:00:00Z</cp:lastPrinted>
  <dcterms:created xsi:type="dcterms:W3CDTF">2017-07-19T19:15:02Z</dcterms:created>
  <dcterms:modified xsi:type="dcterms:W3CDTF">2021-04-12T00:09:47Z</dcterms:modified>
</cp:coreProperties>
</file>