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  <p:sldMasterId id="2147483649" r:id="rId2"/>
  </p:sldMasterIdLst>
  <p:notesMasterIdLst>
    <p:notesMasterId r:id="rId38"/>
  </p:notesMasterIdLst>
  <p:sldIdLst>
    <p:sldId id="256" r:id="rId3"/>
    <p:sldId id="715" r:id="rId4"/>
    <p:sldId id="665" r:id="rId5"/>
    <p:sldId id="414" r:id="rId6"/>
    <p:sldId id="682" r:id="rId7"/>
    <p:sldId id="684" r:id="rId8"/>
    <p:sldId id="686" r:id="rId9"/>
    <p:sldId id="685" r:id="rId10"/>
    <p:sldId id="691" r:id="rId11"/>
    <p:sldId id="698" r:id="rId12"/>
    <p:sldId id="697" r:id="rId13"/>
    <p:sldId id="701" r:id="rId14"/>
    <p:sldId id="702" r:id="rId15"/>
    <p:sldId id="703" r:id="rId16"/>
    <p:sldId id="704" r:id="rId17"/>
    <p:sldId id="705" r:id="rId18"/>
    <p:sldId id="706" r:id="rId19"/>
    <p:sldId id="708" r:id="rId20"/>
    <p:sldId id="707" r:id="rId21"/>
    <p:sldId id="709" r:id="rId22"/>
    <p:sldId id="710" r:id="rId23"/>
    <p:sldId id="711" r:id="rId24"/>
    <p:sldId id="712" r:id="rId25"/>
    <p:sldId id="716" r:id="rId26"/>
    <p:sldId id="714" r:id="rId27"/>
    <p:sldId id="687" r:id="rId28"/>
    <p:sldId id="718" r:id="rId29"/>
    <p:sldId id="719" r:id="rId30"/>
    <p:sldId id="720" r:id="rId31"/>
    <p:sldId id="717" r:id="rId32"/>
    <p:sldId id="721" r:id="rId33"/>
    <p:sldId id="723" r:id="rId34"/>
    <p:sldId id="724" r:id="rId35"/>
    <p:sldId id="726" r:id="rId36"/>
    <p:sldId id="692" r:id="rId37"/>
  </p:sldIdLst>
  <p:sldSz cx="10080625" cy="7559675"/>
  <p:notesSz cx="7559675" cy="10691813"/>
  <p:defaultTextStyle>
    <a:defPPr>
      <a:defRPr lang="en-GB"/>
    </a:defPPr>
    <a:lvl1pPr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1pPr>
    <a:lvl2pPr marL="742950" indent="-28575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2pPr>
    <a:lvl3pPr marL="1143000" indent="-22860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3pPr>
    <a:lvl4pPr marL="1600200" indent="-22860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4pPr>
    <a:lvl5pPr marL="2057400" indent="-22860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5pPr>
    <a:lvl6pPr marL="22860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6pPr>
    <a:lvl7pPr marL="27432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7pPr>
    <a:lvl8pPr marL="32004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8pPr>
    <a:lvl9pPr marL="36576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443" autoAdjust="0"/>
    <p:restoredTop sz="94660"/>
  </p:normalViewPr>
  <p:slideViewPr>
    <p:cSldViewPr>
      <p:cViewPr varScale="1">
        <p:scale>
          <a:sx n="53" d="100"/>
          <a:sy n="53" d="100"/>
        </p:scale>
        <p:origin x="1396" y="48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presProps" Target="presProps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tableStyles" Target="tableStyles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AutoShape 1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360" cap="sq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4" name="AutoShape 2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5" name="AutoShape 3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6" name="AutoShape 4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7" name="AutoShape 5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8" name="AutoShape 6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9" name="AutoShape 7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0" name="AutoShape 8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1" name="AutoShape 9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2" name="AutoShape 10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3" name="Rectangle 11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27650" cy="3990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sp>
      <p:sp>
        <p:nvSpPr>
          <p:cNvPr id="3084" name="Rectangle 12"/>
          <p:cNvSpPr>
            <a:spLocks noGrp="1" noChangeArrowheads="1"/>
          </p:cNvSpPr>
          <p:nvPr>
            <p:ph type="body"/>
          </p:nvPr>
        </p:nvSpPr>
        <p:spPr bwMode="auto">
          <a:xfrm>
            <a:off x="755650" y="5078413"/>
            <a:ext cx="6030913" cy="4794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altLang="en-US"/>
          </a:p>
        </p:txBody>
      </p:sp>
      <p:sp>
        <p:nvSpPr>
          <p:cNvPr id="3085" name="Text Box 13"/>
          <p:cNvSpPr txBox="1">
            <a:spLocks noChangeArrowheads="1"/>
          </p:cNvSpPr>
          <p:nvPr/>
        </p:nvSpPr>
        <p:spPr bwMode="auto">
          <a:xfrm>
            <a:off x="0" y="0"/>
            <a:ext cx="3281363" cy="534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6" name="Text Box 14"/>
          <p:cNvSpPr txBox="1">
            <a:spLocks noChangeArrowheads="1"/>
          </p:cNvSpPr>
          <p:nvPr/>
        </p:nvSpPr>
        <p:spPr bwMode="auto">
          <a:xfrm>
            <a:off x="4278313" y="0"/>
            <a:ext cx="3281362" cy="534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7" name="Text Box 15"/>
          <p:cNvSpPr txBox="1">
            <a:spLocks noChangeArrowheads="1"/>
          </p:cNvSpPr>
          <p:nvPr/>
        </p:nvSpPr>
        <p:spPr bwMode="auto">
          <a:xfrm>
            <a:off x="0" y="10156825"/>
            <a:ext cx="3281363" cy="534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8" name="Text Box 16"/>
          <p:cNvSpPr txBox="1">
            <a:spLocks noChangeArrowheads="1"/>
          </p:cNvSpPr>
          <p:nvPr/>
        </p:nvSpPr>
        <p:spPr bwMode="auto">
          <a:xfrm>
            <a:off x="4278313" y="10156825"/>
            <a:ext cx="3281362" cy="534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1pPr>
    <a:lvl2pPr marL="742950" indent="-28575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2pPr>
    <a:lvl3pPr marL="11430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3pPr>
    <a:lvl4pPr marL="16002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4pPr>
    <a:lvl5pPr marL="20574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096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0595244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4965893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4342971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529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9674573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4374529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6371661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6672103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075629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4204167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9697535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759240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0781456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200499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12949785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07736110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529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91644478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61890126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23945777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8732903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87057412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4330063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8952978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74775581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07071469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31577956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04788228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13769702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680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4485691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529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5963995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4403936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4310809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3034820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0259828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528186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0475" y="1236663"/>
            <a:ext cx="7559675" cy="2632075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60475" y="3970338"/>
            <a:ext cx="7559675" cy="18256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8238139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1526644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97713" y="720725"/>
            <a:ext cx="2065337" cy="574198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00113" y="720725"/>
            <a:ext cx="6045200" cy="574198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12810917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0475" y="1236663"/>
            <a:ext cx="7559675" cy="2632075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60475" y="3970338"/>
            <a:ext cx="7559675" cy="18256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8220924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57053801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7388" y="1884363"/>
            <a:ext cx="8694737" cy="31448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7388" y="5059363"/>
            <a:ext cx="8694737" cy="16525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1123217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20725" y="1949450"/>
            <a:ext cx="4341813" cy="379412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14938" y="1949450"/>
            <a:ext cx="4343400" cy="379412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5068764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403225"/>
            <a:ext cx="8694737" cy="14605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3738" y="1852613"/>
            <a:ext cx="426561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3738" y="2760663"/>
            <a:ext cx="4265612" cy="40624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03813" y="1852613"/>
            <a:ext cx="428466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03813" y="2760663"/>
            <a:ext cx="4284662" cy="40624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10215879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02536734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2314913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31160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81173339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8193080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79920527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50125" y="684213"/>
            <a:ext cx="2208213" cy="5059362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20725" y="684213"/>
            <a:ext cx="6477000" cy="5059362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3789526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7388" y="1884363"/>
            <a:ext cx="8694737" cy="31448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7388" y="5059363"/>
            <a:ext cx="8694737" cy="16525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411702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00113" y="1979613"/>
            <a:ext cx="4054475" cy="44831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06988" y="1979613"/>
            <a:ext cx="4056062" cy="44831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3333208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403225"/>
            <a:ext cx="8694737" cy="14605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3738" y="1852613"/>
            <a:ext cx="426561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3738" y="2760663"/>
            <a:ext cx="4265612" cy="40624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03813" y="1852613"/>
            <a:ext cx="428466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03813" y="2760663"/>
            <a:ext cx="4284662" cy="40624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2067907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976008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939710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2793619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458521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900113" y="720725"/>
            <a:ext cx="8262937" cy="1062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the title text format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900113" y="1979613"/>
            <a:ext cx="8262937" cy="4483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2808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the outline text format</a:t>
            </a:r>
          </a:p>
          <a:p>
            <a:pPr lvl="1"/>
            <a:r>
              <a:rPr lang="en-GB" altLang="en-US"/>
              <a:t>Second Outline Level</a:t>
            </a:r>
          </a:p>
          <a:p>
            <a:pPr lvl="2"/>
            <a:r>
              <a:rPr lang="en-GB" altLang="en-US"/>
              <a:t>Third Outline Level</a:t>
            </a:r>
          </a:p>
          <a:p>
            <a:pPr lvl="3"/>
            <a:r>
              <a:rPr lang="en-GB" altLang="en-US"/>
              <a:t>Fourth Outline Level</a:t>
            </a:r>
          </a:p>
          <a:p>
            <a:pPr lvl="4"/>
            <a:r>
              <a:rPr lang="en-GB" altLang="en-US"/>
              <a:t>Fifth Outline Level</a:t>
            </a:r>
          </a:p>
          <a:p>
            <a:pPr lvl="4"/>
            <a:r>
              <a:rPr lang="en-GB" altLang="en-US"/>
              <a:t>Sixth Outline Level</a:t>
            </a:r>
          </a:p>
          <a:p>
            <a:pPr lvl="4"/>
            <a:r>
              <a:rPr lang="en-GB" altLang="en-US"/>
              <a:t>Seventh Outline Level</a:t>
            </a:r>
          </a:p>
          <a:p>
            <a:pPr lvl="4"/>
            <a:r>
              <a:rPr lang="en-GB" altLang="en-US"/>
              <a:t>Eighth Outline Level</a:t>
            </a:r>
          </a:p>
          <a:p>
            <a:pPr lvl="4"/>
            <a:r>
              <a:rPr lang="en-GB" altLang="en-US"/>
              <a:t>Ninth Outline Level</a:t>
            </a:r>
          </a:p>
        </p:txBody>
      </p:sp>
      <p:sp>
        <p:nvSpPr>
          <p:cNvPr id="1027" name="Text Box 3"/>
          <p:cNvSpPr txBox="1">
            <a:spLocks noChangeArrowheads="1"/>
          </p:cNvSpPr>
          <p:nvPr/>
        </p:nvSpPr>
        <p:spPr bwMode="auto">
          <a:xfrm>
            <a:off x="503238" y="6886575"/>
            <a:ext cx="2347912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28" name="Text Box 4"/>
          <p:cNvSpPr txBox="1">
            <a:spLocks noChangeArrowheads="1"/>
          </p:cNvSpPr>
          <p:nvPr/>
        </p:nvSpPr>
        <p:spPr bwMode="auto">
          <a:xfrm>
            <a:off x="3448050" y="6886575"/>
            <a:ext cx="3195638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29" name="Text Box 5"/>
          <p:cNvSpPr txBox="1">
            <a:spLocks noChangeArrowheads="1"/>
          </p:cNvSpPr>
          <p:nvPr/>
        </p:nvSpPr>
        <p:spPr bwMode="auto">
          <a:xfrm>
            <a:off x="7227888" y="6886575"/>
            <a:ext cx="2347912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xStyles>
    <p:titleStyle>
      <a:lvl1pPr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 kern="1200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2pPr>
      <a:lvl3pPr marL="11430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3pPr>
      <a:lvl4pPr marL="16002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4pPr>
      <a:lvl5pPr marL="20574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5pPr>
      <a:lvl6pPr marL="25146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6pPr>
      <a:lvl7pPr marL="29718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7pPr>
      <a:lvl8pPr marL="34290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8pPr>
      <a:lvl9pPr marL="38862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9pPr>
    </p:titleStyle>
    <p:bodyStyle>
      <a:lvl1pPr marL="342900" indent="-342900" algn="l" defTabSz="457200" rtl="0" fontAlgn="base" hangingPunct="0">
        <a:lnSpc>
          <a:spcPct val="93000"/>
        </a:lnSpc>
        <a:spcBef>
          <a:spcPct val="0"/>
        </a:spcBef>
        <a:spcAft>
          <a:spcPts val="1413"/>
        </a:spcAft>
        <a:buClr>
          <a:srgbClr val="000000"/>
        </a:buClr>
        <a:buSzPct val="100000"/>
        <a:buFont typeface="Times New Roman" panose="02020603050405020304" pitchFamily="18" charset="0"/>
        <a:defRPr sz="3200" kern="1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57200" rtl="0" fontAlgn="base" hangingPunct="0">
        <a:lnSpc>
          <a:spcPct val="93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anose="02020603050405020304" pitchFamily="18" charset="0"/>
        <a:defRPr sz="2800" kern="12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57200" rtl="0" fontAlgn="base" hangingPunct="0">
        <a:lnSpc>
          <a:spcPct val="93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anose="02020603050405020304" pitchFamily="18" charset="0"/>
        <a:defRPr sz="2400" kern="12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57200" rtl="0" fontAlgn="base" hangingPunct="0">
        <a:lnSpc>
          <a:spcPct val="93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720725" y="684213"/>
            <a:ext cx="8442325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the title text format</a:t>
            </a:r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720725" y="1949450"/>
            <a:ext cx="8837613" cy="3794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2808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the outline text format</a:t>
            </a:r>
          </a:p>
          <a:p>
            <a:pPr lvl="1"/>
            <a:r>
              <a:rPr lang="en-GB" altLang="en-US"/>
              <a:t>Second Outline Level</a:t>
            </a:r>
          </a:p>
          <a:p>
            <a:pPr lvl="2"/>
            <a:r>
              <a:rPr lang="en-GB" altLang="en-US"/>
              <a:t>Third Outline Level</a:t>
            </a:r>
          </a:p>
          <a:p>
            <a:pPr lvl="3"/>
            <a:r>
              <a:rPr lang="en-GB" altLang="en-US"/>
              <a:t>Fourth Outline Level</a:t>
            </a:r>
          </a:p>
          <a:p>
            <a:pPr lvl="4"/>
            <a:r>
              <a:rPr lang="en-GB" altLang="en-US"/>
              <a:t>Fifth Outline Level</a:t>
            </a:r>
          </a:p>
          <a:p>
            <a:pPr lvl="4"/>
            <a:r>
              <a:rPr lang="en-GB" altLang="en-US"/>
              <a:t>Sixth Outline Level</a:t>
            </a:r>
          </a:p>
          <a:p>
            <a:pPr lvl="4"/>
            <a:r>
              <a:rPr lang="en-GB" altLang="en-US"/>
              <a:t>Seventh Outline Level</a:t>
            </a:r>
          </a:p>
          <a:p>
            <a:pPr lvl="4"/>
            <a:r>
              <a:rPr lang="en-GB" altLang="en-US"/>
              <a:t>Eighth Outline Level</a:t>
            </a:r>
          </a:p>
          <a:p>
            <a:pPr lvl="4"/>
            <a:r>
              <a:rPr lang="en-GB" altLang="en-US"/>
              <a:t>Ninth Outline Level</a:t>
            </a:r>
          </a:p>
        </p:txBody>
      </p:sp>
      <p:sp>
        <p:nvSpPr>
          <p:cNvPr id="2051" name="Text Box 3"/>
          <p:cNvSpPr txBox="1">
            <a:spLocks noChangeArrowheads="1"/>
          </p:cNvSpPr>
          <p:nvPr/>
        </p:nvSpPr>
        <p:spPr bwMode="auto">
          <a:xfrm>
            <a:off x="539750" y="6318250"/>
            <a:ext cx="2347913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052" name="Text Box 4"/>
          <p:cNvSpPr txBox="1">
            <a:spLocks noChangeArrowheads="1"/>
          </p:cNvSpPr>
          <p:nvPr/>
        </p:nvSpPr>
        <p:spPr bwMode="auto">
          <a:xfrm>
            <a:off x="3267075" y="6346825"/>
            <a:ext cx="3195638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053" name="Text Box 5"/>
          <p:cNvSpPr txBox="1">
            <a:spLocks noChangeArrowheads="1"/>
          </p:cNvSpPr>
          <p:nvPr/>
        </p:nvSpPr>
        <p:spPr bwMode="auto">
          <a:xfrm>
            <a:off x="6831013" y="6346825"/>
            <a:ext cx="2347912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 kern="1200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2pPr>
      <a:lvl3pPr marL="11430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3pPr>
      <a:lvl4pPr marL="16002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4pPr>
      <a:lvl5pPr marL="20574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5pPr>
      <a:lvl6pPr marL="25146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6pPr>
      <a:lvl7pPr marL="29718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7pPr>
      <a:lvl8pPr marL="34290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8pPr>
      <a:lvl9pPr marL="38862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9pPr>
    </p:titleStyle>
    <p:bodyStyle>
      <a:lvl1pPr marL="342900" indent="-342900" algn="l" defTabSz="457200" rtl="0" fontAlgn="base" hangingPunct="0">
        <a:lnSpc>
          <a:spcPct val="93000"/>
        </a:lnSpc>
        <a:spcBef>
          <a:spcPct val="0"/>
        </a:spcBef>
        <a:spcAft>
          <a:spcPts val="1425"/>
        </a:spcAft>
        <a:buClr>
          <a:srgbClr val="000000"/>
        </a:buClr>
        <a:buSzPct val="100000"/>
        <a:buFont typeface="Times New Roman" panose="02020603050405020304" pitchFamily="18" charset="0"/>
        <a:defRPr sz="3200" kern="1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57200" rtl="0" fontAlgn="base" hangingPunct="0">
        <a:lnSpc>
          <a:spcPct val="93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anose="02020603050405020304" pitchFamily="18" charset="0"/>
        <a:defRPr sz="2800" kern="12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57200" rtl="0" fontAlgn="base" hangingPunct="0">
        <a:lnSpc>
          <a:spcPct val="93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anose="02020603050405020304" pitchFamily="18" charset="0"/>
        <a:defRPr sz="2400" kern="12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57200" rtl="0" fontAlgn="base" hangingPunct="0">
        <a:lnSpc>
          <a:spcPct val="93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3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3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3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3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3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Grp="1" noChangeArrowheads="1"/>
          </p:cNvSpPr>
          <p:nvPr>
            <p:ph type="body"/>
          </p:nvPr>
        </p:nvSpPr>
        <p:spPr>
          <a:xfrm>
            <a:off x="720725" y="1444625"/>
            <a:ext cx="8855075" cy="5688013"/>
          </a:xfrm>
          <a:ln/>
        </p:spPr>
        <p:txBody>
          <a:bodyPr tIns="31680" anchor="t"/>
          <a:lstStyle/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endParaRPr lang="de-DE" altLang="en-US" sz="3600" b="1" dirty="0">
              <a:solidFill>
                <a:srgbClr val="000080"/>
              </a:solidFill>
            </a:endParaRPr>
          </a:p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r>
              <a:rPr lang="de-DE" altLang="en-US" sz="3600" b="1" dirty="0">
                <a:solidFill>
                  <a:srgbClr val="000080"/>
                </a:solidFill>
              </a:rPr>
              <a:t>CMPT 225</a:t>
            </a:r>
          </a:p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br>
              <a:rPr lang="de-DE" altLang="en-US" sz="3600" b="1" dirty="0">
                <a:solidFill>
                  <a:srgbClr val="000080"/>
                </a:solidFill>
              </a:rPr>
            </a:br>
            <a: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Data Structures and Programming</a:t>
            </a:r>
            <a:endParaRPr lang="de-DE" altLang="en-US" sz="3600" b="1" dirty="0">
              <a:solidFill>
                <a:srgbClr val="000080"/>
              </a:solidFill>
            </a:endParaRPr>
          </a:p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endParaRPr lang="de-DE" altLang="en-US" sz="3600" b="1" dirty="0">
              <a:solidFill>
                <a:srgbClr val="000080"/>
              </a:solidFill>
            </a:endParaRPr>
          </a:p>
          <a:p>
            <a:pPr lvl="0"/>
            <a: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April 12, 2021</a:t>
            </a:r>
            <a:endParaRPr lang="de-DE" altLang="en-US" sz="3600" b="1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Union–find - example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57150" indent="0">
              <a:buFont typeface="Arial" panose="020B0604020202020204" pitchFamily="34" charset="0"/>
              <a:buNone/>
            </a:pPr>
            <a:endParaRPr lang="en-US" sz="2400" dirty="0"/>
          </a:p>
          <a:p>
            <a:pPr marL="57150" indent="0">
              <a:buFont typeface="Arial" panose="020B0604020202020204" pitchFamily="34" charset="0"/>
              <a:buNone/>
            </a:pPr>
            <a:endParaRPr lang="en-US" sz="2400" dirty="0"/>
          </a:p>
          <a:p>
            <a:pPr marL="57150" indent="0">
              <a:buFont typeface="Arial" panose="020B0604020202020204" pitchFamily="34" charset="0"/>
              <a:buNone/>
            </a:pPr>
            <a:endParaRPr lang="en-US" sz="2400" dirty="0"/>
          </a:p>
          <a:p>
            <a:pPr marL="57150" indent="0">
              <a:buFont typeface="Arial" panose="020B0604020202020204" pitchFamily="34" charset="0"/>
              <a:buNone/>
            </a:pPr>
            <a:endParaRPr lang="en-US" sz="2400" dirty="0"/>
          </a:p>
          <a:p>
            <a:pPr marL="57150" indent="0">
              <a:buFont typeface="Arial" panose="020B0604020202020204" pitchFamily="34" charset="0"/>
              <a:buNone/>
            </a:pPr>
            <a:r>
              <a:rPr lang="en-US" sz="2400" dirty="0"/>
              <a:t>Result is: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20157772-CE78-428A-AF7F-446B1870447E}"/>
              </a:ext>
            </a:extLst>
          </p:cNvPr>
          <p:cNvGrpSpPr/>
          <p:nvPr/>
        </p:nvGrpSpPr>
        <p:grpSpPr>
          <a:xfrm>
            <a:off x="1797020" y="1670361"/>
            <a:ext cx="3018247" cy="2207266"/>
            <a:chOff x="4284662" y="2029772"/>
            <a:chExt cx="3018247" cy="2207266"/>
          </a:xfrm>
        </p:grpSpPr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A72D5795-5F7E-4387-A84C-1416FA069FC7}"/>
                </a:ext>
              </a:extLst>
            </p:cNvPr>
            <p:cNvSpPr/>
            <p:nvPr/>
          </p:nvSpPr>
          <p:spPr>
            <a:xfrm>
              <a:off x="6091572" y="2029772"/>
              <a:ext cx="484535" cy="426517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solidFill>
                    <a:srgbClr val="000000"/>
                  </a:solidFill>
                </a:rPr>
                <a:t>d</a:t>
              </a:r>
            </a:p>
          </p:txBody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D382A5D4-73DF-4CD5-8F6D-806EC5DFE415}"/>
                </a:ext>
              </a:extLst>
            </p:cNvPr>
            <p:cNvSpPr/>
            <p:nvPr/>
          </p:nvSpPr>
          <p:spPr>
            <a:xfrm>
              <a:off x="4284662" y="2987253"/>
              <a:ext cx="484535" cy="426517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solidFill>
                    <a:srgbClr val="000000"/>
                  </a:solidFill>
                </a:rPr>
                <a:t>e</a:t>
              </a:r>
            </a:p>
          </p:txBody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FBBDD044-E467-4260-BA6D-D10FD86E8CE6}"/>
                </a:ext>
              </a:extLst>
            </p:cNvPr>
            <p:cNvSpPr/>
            <p:nvPr/>
          </p:nvSpPr>
          <p:spPr>
            <a:xfrm>
              <a:off x="6091572" y="2957486"/>
              <a:ext cx="484535" cy="426517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solidFill>
                    <a:srgbClr val="000000"/>
                  </a:solidFill>
                </a:rPr>
                <a:t>f</a:t>
              </a:r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0C82EA08-FE70-4C1E-A86D-F1F74C118CE6}"/>
                </a:ext>
              </a:extLst>
            </p:cNvPr>
            <p:cNvSpPr/>
            <p:nvPr/>
          </p:nvSpPr>
          <p:spPr>
            <a:xfrm>
              <a:off x="5364770" y="3810521"/>
              <a:ext cx="484535" cy="426517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solidFill>
                    <a:srgbClr val="000000"/>
                  </a:solidFill>
                </a:rPr>
                <a:t>h</a:t>
              </a:r>
            </a:p>
          </p:txBody>
        </p: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F45F18B7-A371-4AFC-8A44-92CC1A3E2E0C}"/>
                </a:ext>
              </a:extLst>
            </p:cNvPr>
            <p:cNvSpPr/>
            <p:nvPr/>
          </p:nvSpPr>
          <p:spPr>
            <a:xfrm>
              <a:off x="6818374" y="3810521"/>
              <a:ext cx="484535" cy="426517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solidFill>
                    <a:srgbClr val="000000"/>
                  </a:solidFill>
                </a:rPr>
                <a:t>i</a:t>
              </a:r>
            </a:p>
          </p:txBody>
        </p:sp>
        <p:cxnSp>
          <p:nvCxnSpPr>
            <p:cNvPr id="19" name="Straight Arrow Connector 18">
              <a:extLst>
                <a:ext uri="{FF2B5EF4-FFF2-40B4-BE49-F238E27FC236}">
                  <a16:creationId xmlns:a16="http://schemas.microsoft.com/office/drawing/2014/main" id="{92B8FDAF-5A00-45E7-8676-BFF88D3E0678}"/>
                </a:ext>
              </a:extLst>
            </p:cNvPr>
            <p:cNvCxnSpPr>
              <a:stCxn id="12" idx="3"/>
              <a:endCxn id="13" idx="7"/>
            </p:cNvCxnSpPr>
            <p:nvPr/>
          </p:nvCxnSpPr>
          <p:spPr>
            <a:xfrm flipH="1">
              <a:off x="4698238" y="2393827"/>
              <a:ext cx="1464293" cy="655888"/>
            </a:xfrm>
            <a:prstGeom prst="straightConnector1">
              <a:avLst/>
            </a:prstGeom>
            <a:solidFill>
              <a:srgbClr val="00B0F0"/>
            </a:solidFill>
            <a:ln w="28575">
              <a:solidFill>
                <a:srgbClr val="0070C0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Arrow Connector 19">
              <a:extLst>
                <a:ext uri="{FF2B5EF4-FFF2-40B4-BE49-F238E27FC236}">
                  <a16:creationId xmlns:a16="http://schemas.microsoft.com/office/drawing/2014/main" id="{81B1714C-A61A-46C8-8FC6-D02B77BF9A4D}"/>
                </a:ext>
              </a:extLst>
            </p:cNvPr>
            <p:cNvCxnSpPr>
              <a:stCxn id="12" idx="4"/>
              <a:endCxn id="14" idx="0"/>
            </p:cNvCxnSpPr>
            <p:nvPr/>
          </p:nvCxnSpPr>
          <p:spPr>
            <a:xfrm>
              <a:off x="6333840" y="2456289"/>
              <a:ext cx="0" cy="501197"/>
            </a:xfrm>
            <a:prstGeom prst="straightConnector1">
              <a:avLst/>
            </a:prstGeom>
            <a:solidFill>
              <a:srgbClr val="00B0F0"/>
            </a:solidFill>
            <a:ln w="28575">
              <a:solidFill>
                <a:srgbClr val="0070C0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Arrow Connector 21">
              <a:extLst>
                <a:ext uri="{FF2B5EF4-FFF2-40B4-BE49-F238E27FC236}">
                  <a16:creationId xmlns:a16="http://schemas.microsoft.com/office/drawing/2014/main" id="{1F3C6C76-B358-4D48-9468-29C50710FF9C}"/>
                </a:ext>
              </a:extLst>
            </p:cNvPr>
            <p:cNvCxnSpPr>
              <a:stCxn id="14" idx="3"/>
              <a:endCxn id="16" idx="0"/>
            </p:cNvCxnSpPr>
            <p:nvPr/>
          </p:nvCxnSpPr>
          <p:spPr>
            <a:xfrm flipH="1">
              <a:off x="5607038" y="3321541"/>
              <a:ext cx="555493" cy="488979"/>
            </a:xfrm>
            <a:prstGeom prst="straightConnector1">
              <a:avLst/>
            </a:prstGeom>
            <a:solidFill>
              <a:srgbClr val="00B0F0"/>
            </a:solidFill>
            <a:ln w="28575">
              <a:solidFill>
                <a:srgbClr val="0070C0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Arrow Connector 22">
              <a:extLst>
                <a:ext uri="{FF2B5EF4-FFF2-40B4-BE49-F238E27FC236}">
                  <a16:creationId xmlns:a16="http://schemas.microsoft.com/office/drawing/2014/main" id="{8603A024-9D73-4CDB-B00C-662FDAF2DF45}"/>
                </a:ext>
              </a:extLst>
            </p:cNvPr>
            <p:cNvCxnSpPr>
              <a:stCxn id="14" idx="5"/>
              <a:endCxn id="17" idx="0"/>
            </p:cNvCxnSpPr>
            <p:nvPr/>
          </p:nvCxnSpPr>
          <p:spPr>
            <a:xfrm>
              <a:off x="6505149" y="3321541"/>
              <a:ext cx="555493" cy="488979"/>
            </a:xfrm>
            <a:prstGeom prst="straightConnector1">
              <a:avLst/>
            </a:prstGeom>
            <a:solidFill>
              <a:srgbClr val="00B0F0"/>
            </a:solidFill>
            <a:ln w="28575">
              <a:solidFill>
                <a:srgbClr val="0070C0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158E3340-1607-4CBB-A31F-471F7BB289FC}"/>
              </a:ext>
            </a:extLst>
          </p:cNvPr>
          <p:cNvCxnSpPr>
            <a:cxnSpLocks/>
          </p:cNvCxnSpPr>
          <p:nvPr/>
        </p:nvCxnSpPr>
        <p:spPr>
          <a:xfrm>
            <a:off x="5324784" y="2686057"/>
            <a:ext cx="1463698" cy="4247"/>
          </a:xfrm>
          <a:prstGeom prst="straightConnector1">
            <a:avLst/>
          </a:prstGeom>
          <a:ln w="63500" cmpd="dbl">
            <a:solidFill>
              <a:srgbClr val="FF0000"/>
            </a:solidFill>
            <a:headEnd type="stealth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>
            <a:extLst>
              <a:ext uri="{FF2B5EF4-FFF2-40B4-BE49-F238E27FC236}">
                <a16:creationId xmlns:a16="http://schemas.microsoft.com/office/drawing/2014/main" id="{4E10196D-8DC7-409B-9655-06C559D61F15}"/>
              </a:ext>
            </a:extLst>
          </p:cNvPr>
          <p:cNvSpPr txBox="1"/>
          <p:nvPr/>
        </p:nvSpPr>
        <p:spPr>
          <a:xfrm>
            <a:off x="5339624" y="2117254"/>
            <a:ext cx="1618656" cy="407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>
                <a:solidFill>
                  <a:schemeClr val="tx1"/>
                </a:solidFill>
              </a:rPr>
              <a:t>union(</a:t>
            </a:r>
            <a:r>
              <a:rPr lang="en-US" sz="2200" dirty="0" err="1">
                <a:solidFill>
                  <a:schemeClr val="tx1"/>
                </a:solidFill>
              </a:rPr>
              <a:t>f,b</a:t>
            </a:r>
            <a:r>
              <a:rPr lang="en-US" sz="2200" dirty="0">
                <a:solidFill>
                  <a:schemeClr val="tx1"/>
                </a:solidFill>
              </a:rPr>
              <a:t>)</a:t>
            </a:r>
            <a:endParaRPr lang="en-CA" sz="2200" dirty="0">
              <a:solidFill>
                <a:schemeClr val="tx1"/>
              </a:solidFill>
            </a:endParaRPr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3974F372-BD2D-4B95-A8F1-A97EBDEB6C02}"/>
              </a:ext>
            </a:extLst>
          </p:cNvPr>
          <p:cNvGrpSpPr/>
          <p:nvPr/>
        </p:nvGrpSpPr>
        <p:grpSpPr>
          <a:xfrm>
            <a:off x="7251532" y="1919983"/>
            <a:ext cx="1546537" cy="2131826"/>
            <a:chOff x="7213937" y="2526225"/>
            <a:chExt cx="1546537" cy="2131826"/>
          </a:xfrm>
        </p:grpSpPr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4CA0BCB7-F6F8-41C2-9928-A0F0181D12BD}"/>
                </a:ext>
              </a:extLst>
            </p:cNvPr>
            <p:cNvGrpSpPr/>
            <p:nvPr/>
          </p:nvGrpSpPr>
          <p:grpSpPr>
            <a:xfrm>
              <a:off x="7213937" y="2526225"/>
              <a:ext cx="484535" cy="1279552"/>
              <a:chOff x="7908577" y="2957486"/>
              <a:chExt cx="484535" cy="1279552"/>
            </a:xfrm>
          </p:grpSpPr>
          <p:sp>
            <p:nvSpPr>
              <p:cNvPr id="15" name="Oval 14">
                <a:extLst>
                  <a:ext uri="{FF2B5EF4-FFF2-40B4-BE49-F238E27FC236}">
                    <a16:creationId xmlns:a16="http://schemas.microsoft.com/office/drawing/2014/main" id="{F0DC376D-C645-47C2-AFB5-33DA0470CB62}"/>
                  </a:ext>
                </a:extLst>
              </p:cNvPr>
              <p:cNvSpPr/>
              <p:nvPr/>
            </p:nvSpPr>
            <p:spPr>
              <a:xfrm>
                <a:off x="7908577" y="2957486"/>
                <a:ext cx="484535" cy="426517"/>
              </a:xfrm>
              <a:prstGeom prst="ellipse">
                <a:avLst/>
              </a:prstGeom>
              <a:solidFill>
                <a:srgbClr val="00B0F0"/>
              </a:solidFill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dirty="0">
                    <a:solidFill>
                      <a:srgbClr val="000000"/>
                    </a:solidFill>
                  </a:rPr>
                  <a:t>g</a:t>
                </a:r>
              </a:p>
            </p:txBody>
          </p:sp>
          <p:sp>
            <p:nvSpPr>
              <p:cNvPr id="18" name="Oval 17">
                <a:extLst>
                  <a:ext uri="{FF2B5EF4-FFF2-40B4-BE49-F238E27FC236}">
                    <a16:creationId xmlns:a16="http://schemas.microsoft.com/office/drawing/2014/main" id="{11FAE06C-668B-4041-B991-C531A81678B5}"/>
                  </a:ext>
                </a:extLst>
              </p:cNvPr>
              <p:cNvSpPr/>
              <p:nvPr/>
            </p:nvSpPr>
            <p:spPr>
              <a:xfrm>
                <a:off x="7908577" y="3810521"/>
                <a:ext cx="484535" cy="426517"/>
              </a:xfrm>
              <a:prstGeom prst="ellipse">
                <a:avLst/>
              </a:prstGeom>
              <a:solidFill>
                <a:srgbClr val="00B0F0"/>
              </a:solidFill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dirty="0">
                    <a:solidFill>
                      <a:srgbClr val="000000"/>
                    </a:solidFill>
                  </a:rPr>
                  <a:t>j</a:t>
                </a:r>
              </a:p>
            </p:txBody>
          </p:sp>
          <p:cxnSp>
            <p:nvCxnSpPr>
              <p:cNvPr id="24" name="Straight Arrow Connector 23">
                <a:extLst>
                  <a:ext uri="{FF2B5EF4-FFF2-40B4-BE49-F238E27FC236}">
                    <a16:creationId xmlns:a16="http://schemas.microsoft.com/office/drawing/2014/main" id="{83BC66BD-28E2-44F9-BC3A-CE998278E183}"/>
                  </a:ext>
                </a:extLst>
              </p:cNvPr>
              <p:cNvCxnSpPr>
                <a:stCxn id="15" idx="4"/>
                <a:endCxn id="18" idx="0"/>
              </p:cNvCxnSpPr>
              <p:nvPr/>
            </p:nvCxnSpPr>
            <p:spPr>
              <a:xfrm>
                <a:off x="8150845" y="3384003"/>
                <a:ext cx="0" cy="426517"/>
              </a:xfrm>
              <a:prstGeom prst="straightConnector1">
                <a:avLst/>
              </a:prstGeom>
              <a:solidFill>
                <a:srgbClr val="00B0F0"/>
              </a:solidFill>
              <a:ln w="28575">
                <a:solidFill>
                  <a:srgbClr val="0070C0"/>
                </a:solidFill>
                <a:headEnd type="arrow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7" name="Oval 46">
              <a:extLst>
                <a:ext uri="{FF2B5EF4-FFF2-40B4-BE49-F238E27FC236}">
                  <a16:creationId xmlns:a16="http://schemas.microsoft.com/office/drawing/2014/main" id="{45A5BF0C-1A0A-4A48-B73B-95B8734F0B39}"/>
                </a:ext>
              </a:extLst>
            </p:cNvPr>
            <p:cNvSpPr/>
            <p:nvPr/>
          </p:nvSpPr>
          <p:spPr>
            <a:xfrm>
              <a:off x="8275939" y="3303820"/>
              <a:ext cx="484535" cy="426517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solidFill>
                    <a:srgbClr val="000000"/>
                  </a:solidFill>
                </a:rPr>
                <a:t>b</a:t>
              </a:r>
            </a:p>
          </p:txBody>
        </p:sp>
        <p:sp>
          <p:nvSpPr>
            <p:cNvPr id="48" name="Oval 47">
              <a:extLst>
                <a:ext uri="{FF2B5EF4-FFF2-40B4-BE49-F238E27FC236}">
                  <a16:creationId xmlns:a16="http://schemas.microsoft.com/office/drawing/2014/main" id="{5A7C04C0-0D45-4522-835D-5023A8B03F98}"/>
                </a:ext>
              </a:extLst>
            </p:cNvPr>
            <p:cNvSpPr/>
            <p:nvPr/>
          </p:nvSpPr>
          <p:spPr>
            <a:xfrm>
              <a:off x="8275939" y="4231534"/>
              <a:ext cx="484535" cy="426517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solidFill>
                    <a:srgbClr val="000000"/>
                  </a:solidFill>
                </a:rPr>
                <a:t>c</a:t>
              </a:r>
            </a:p>
          </p:txBody>
        </p:sp>
        <p:cxnSp>
          <p:nvCxnSpPr>
            <p:cNvPr id="49" name="Straight Arrow Connector 48">
              <a:extLst>
                <a:ext uri="{FF2B5EF4-FFF2-40B4-BE49-F238E27FC236}">
                  <a16:creationId xmlns:a16="http://schemas.microsoft.com/office/drawing/2014/main" id="{A8CB976E-46E5-43D5-BD27-D846D00C17BC}"/>
                </a:ext>
              </a:extLst>
            </p:cNvPr>
            <p:cNvCxnSpPr>
              <a:cxnSpLocks/>
              <a:stCxn id="47" idx="4"/>
              <a:endCxn id="48" idx="0"/>
            </p:cNvCxnSpPr>
            <p:nvPr/>
          </p:nvCxnSpPr>
          <p:spPr>
            <a:xfrm>
              <a:off x="8518207" y="3730337"/>
              <a:ext cx="0" cy="501197"/>
            </a:xfrm>
            <a:prstGeom prst="straightConnector1">
              <a:avLst/>
            </a:prstGeom>
            <a:solidFill>
              <a:srgbClr val="00B0F0"/>
            </a:solidFill>
            <a:ln w="28575">
              <a:solidFill>
                <a:srgbClr val="0070C0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Arrow Connector 44">
              <a:extLst>
                <a:ext uri="{FF2B5EF4-FFF2-40B4-BE49-F238E27FC236}">
                  <a16:creationId xmlns:a16="http://schemas.microsoft.com/office/drawing/2014/main" id="{5EA54917-E8E3-4A71-A705-B25187E57FEE}"/>
                </a:ext>
              </a:extLst>
            </p:cNvPr>
            <p:cNvCxnSpPr>
              <a:cxnSpLocks/>
              <a:stCxn id="15" idx="4"/>
              <a:endCxn id="47" idx="1"/>
            </p:cNvCxnSpPr>
            <p:nvPr/>
          </p:nvCxnSpPr>
          <p:spPr>
            <a:xfrm>
              <a:off x="7456205" y="2952742"/>
              <a:ext cx="890693" cy="413540"/>
            </a:xfrm>
            <a:prstGeom prst="straightConnector1">
              <a:avLst/>
            </a:prstGeom>
            <a:solidFill>
              <a:srgbClr val="00B0F0"/>
            </a:solidFill>
            <a:ln w="28575">
              <a:solidFill>
                <a:srgbClr val="0070C0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C5E1A5DF-07AE-4FF1-B772-C6FF49A6E8A4}"/>
              </a:ext>
            </a:extLst>
          </p:cNvPr>
          <p:cNvGrpSpPr/>
          <p:nvPr/>
        </p:nvGrpSpPr>
        <p:grpSpPr>
          <a:xfrm>
            <a:off x="1960961" y="4094980"/>
            <a:ext cx="4840996" cy="3116423"/>
            <a:chOff x="1960961" y="4094980"/>
            <a:chExt cx="4840996" cy="3116423"/>
          </a:xfrm>
        </p:grpSpPr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47D0B97B-B291-494C-91B2-53B1EB763A5B}"/>
                </a:ext>
              </a:extLst>
            </p:cNvPr>
            <p:cNvSpPr/>
            <p:nvPr/>
          </p:nvSpPr>
          <p:spPr>
            <a:xfrm>
              <a:off x="3619228" y="4094980"/>
              <a:ext cx="444675" cy="443023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solidFill>
                    <a:srgbClr val="000000"/>
                  </a:solidFill>
                </a:rPr>
                <a:t>d</a:t>
              </a:r>
            </a:p>
          </p:txBody>
        </p: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6C0FE4D5-937C-4399-9863-83D59B9A7501}"/>
                </a:ext>
              </a:extLst>
            </p:cNvPr>
            <p:cNvSpPr/>
            <p:nvPr/>
          </p:nvSpPr>
          <p:spPr>
            <a:xfrm>
              <a:off x="1960961" y="5089514"/>
              <a:ext cx="444675" cy="443023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solidFill>
                    <a:srgbClr val="000000"/>
                  </a:solidFill>
                </a:rPr>
                <a:t>e</a:t>
              </a:r>
            </a:p>
          </p:txBody>
        </p: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70B630DF-97F8-475E-ADE1-10AB15FBD424}"/>
                </a:ext>
              </a:extLst>
            </p:cNvPr>
            <p:cNvSpPr/>
            <p:nvPr/>
          </p:nvSpPr>
          <p:spPr>
            <a:xfrm>
              <a:off x="3619228" y="5058595"/>
              <a:ext cx="444675" cy="443023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solidFill>
                    <a:srgbClr val="000000"/>
                  </a:solidFill>
                </a:rPr>
                <a:t>f</a:t>
              </a:r>
            </a:p>
          </p:txBody>
        </p: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AEA1B723-D713-47DF-BC82-4ED7F1CDCA31}"/>
                </a:ext>
              </a:extLst>
            </p:cNvPr>
            <p:cNvSpPr/>
            <p:nvPr/>
          </p:nvSpPr>
          <p:spPr>
            <a:xfrm>
              <a:off x="2952215" y="5944641"/>
              <a:ext cx="444675" cy="443023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solidFill>
                    <a:srgbClr val="000000"/>
                  </a:solidFill>
                </a:rPr>
                <a:t>h</a:t>
              </a:r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73336AC6-C6B1-4937-8851-90F77E5716E2}"/>
                </a:ext>
              </a:extLst>
            </p:cNvPr>
            <p:cNvSpPr/>
            <p:nvPr/>
          </p:nvSpPr>
          <p:spPr>
            <a:xfrm>
              <a:off x="4286240" y="5944641"/>
              <a:ext cx="444675" cy="443023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solidFill>
                    <a:srgbClr val="000000"/>
                  </a:solidFill>
                </a:rPr>
                <a:t>i</a:t>
              </a:r>
            </a:p>
          </p:txBody>
        </p:sp>
        <p:cxnSp>
          <p:nvCxnSpPr>
            <p:cNvPr id="39" name="Straight Arrow Connector 38">
              <a:extLst>
                <a:ext uri="{FF2B5EF4-FFF2-40B4-BE49-F238E27FC236}">
                  <a16:creationId xmlns:a16="http://schemas.microsoft.com/office/drawing/2014/main" id="{BC96F02A-2209-411F-AB36-51CD56F484A9}"/>
                </a:ext>
              </a:extLst>
            </p:cNvPr>
            <p:cNvCxnSpPr>
              <a:stCxn id="31" idx="3"/>
              <a:endCxn id="32" idx="7"/>
            </p:cNvCxnSpPr>
            <p:nvPr/>
          </p:nvCxnSpPr>
          <p:spPr>
            <a:xfrm flipH="1">
              <a:off x="2340515" y="4473124"/>
              <a:ext cx="1343834" cy="681270"/>
            </a:xfrm>
            <a:prstGeom prst="straightConnector1">
              <a:avLst/>
            </a:prstGeom>
            <a:solidFill>
              <a:srgbClr val="00B0F0"/>
            </a:solidFill>
            <a:ln w="28575">
              <a:solidFill>
                <a:srgbClr val="0070C0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Arrow Connector 39">
              <a:extLst>
                <a:ext uri="{FF2B5EF4-FFF2-40B4-BE49-F238E27FC236}">
                  <a16:creationId xmlns:a16="http://schemas.microsoft.com/office/drawing/2014/main" id="{858D061E-A016-4139-8635-F8D61666550F}"/>
                </a:ext>
              </a:extLst>
            </p:cNvPr>
            <p:cNvCxnSpPr>
              <a:stCxn id="31" idx="4"/>
              <a:endCxn id="33" idx="0"/>
            </p:cNvCxnSpPr>
            <p:nvPr/>
          </p:nvCxnSpPr>
          <p:spPr>
            <a:xfrm>
              <a:off x="3841565" y="4538003"/>
              <a:ext cx="0" cy="520593"/>
            </a:xfrm>
            <a:prstGeom prst="straightConnector1">
              <a:avLst/>
            </a:prstGeom>
            <a:solidFill>
              <a:srgbClr val="00B0F0"/>
            </a:solidFill>
            <a:ln w="28575">
              <a:solidFill>
                <a:srgbClr val="0070C0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Arrow Connector 40">
              <a:extLst>
                <a:ext uri="{FF2B5EF4-FFF2-40B4-BE49-F238E27FC236}">
                  <a16:creationId xmlns:a16="http://schemas.microsoft.com/office/drawing/2014/main" id="{0AB3ADD6-3E1E-46CC-B160-F8813CA56583}"/>
                </a:ext>
              </a:extLst>
            </p:cNvPr>
            <p:cNvCxnSpPr>
              <a:cxnSpLocks/>
              <a:stCxn id="31" idx="5"/>
            </p:cNvCxnSpPr>
            <p:nvPr/>
          </p:nvCxnSpPr>
          <p:spPr>
            <a:xfrm>
              <a:off x="3998781" y="4473124"/>
              <a:ext cx="1353098" cy="650351"/>
            </a:xfrm>
            <a:prstGeom prst="straightConnector1">
              <a:avLst/>
            </a:prstGeom>
            <a:solidFill>
              <a:srgbClr val="00B0F0"/>
            </a:solidFill>
            <a:ln w="28575">
              <a:solidFill>
                <a:srgbClr val="0070C0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Arrow Connector 41">
              <a:extLst>
                <a:ext uri="{FF2B5EF4-FFF2-40B4-BE49-F238E27FC236}">
                  <a16:creationId xmlns:a16="http://schemas.microsoft.com/office/drawing/2014/main" id="{66E7EE0B-786A-4830-AE26-755983016F41}"/>
                </a:ext>
              </a:extLst>
            </p:cNvPr>
            <p:cNvCxnSpPr>
              <a:stCxn id="33" idx="3"/>
              <a:endCxn id="36" idx="0"/>
            </p:cNvCxnSpPr>
            <p:nvPr/>
          </p:nvCxnSpPr>
          <p:spPr>
            <a:xfrm flipH="1">
              <a:off x="3174553" y="5436739"/>
              <a:ext cx="509796" cy="507902"/>
            </a:xfrm>
            <a:prstGeom prst="straightConnector1">
              <a:avLst/>
            </a:prstGeom>
            <a:solidFill>
              <a:srgbClr val="00B0F0"/>
            </a:solidFill>
            <a:ln w="28575">
              <a:solidFill>
                <a:srgbClr val="0070C0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Arrow Connector 42">
              <a:extLst>
                <a:ext uri="{FF2B5EF4-FFF2-40B4-BE49-F238E27FC236}">
                  <a16:creationId xmlns:a16="http://schemas.microsoft.com/office/drawing/2014/main" id="{C78FFCF7-DEC4-4014-B3B8-8C4C65B36A01}"/>
                </a:ext>
              </a:extLst>
            </p:cNvPr>
            <p:cNvCxnSpPr>
              <a:stCxn id="33" idx="5"/>
              <a:endCxn id="37" idx="0"/>
            </p:cNvCxnSpPr>
            <p:nvPr/>
          </p:nvCxnSpPr>
          <p:spPr>
            <a:xfrm>
              <a:off x="3998781" y="5436739"/>
              <a:ext cx="509796" cy="507902"/>
            </a:xfrm>
            <a:prstGeom prst="straightConnector1">
              <a:avLst/>
            </a:prstGeom>
            <a:solidFill>
              <a:srgbClr val="00B0F0"/>
            </a:solidFill>
            <a:ln w="28575">
              <a:solidFill>
                <a:srgbClr val="0070C0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50" name="Group 49">
              <a:extLst>
                <a:ext uri="{FF2B5EF4-FFF2-40B4-BE49-F238E27FC236}">
                  <a16:creationId xmlns:a16="http://schemas.microsoft.com/office/drawing/2014/main" id="{E128D240-F2D4-4E46-9E9C-5C61334BA26F}"/>
                </a:ext>
              </a:extLst>
            </p:cNvPr>
            <p:cNvGrpSpPr/>
            <p:nvPr/>
          </p:nvGrpSpPr>
          <p:grpSpPr>
            <a:xfrm>
              <a:off x="5255420" y="5079577"/>
              <a:ext cx="1546537" cy="2131826"/>
              <a:chOff x="7213937" y="2526225"/>
              <a:chExt cx="1546537" cy="2131826"/>
            </a:xfrm>
          </p:grpSpPr>
          <p:grpSp>
            <p:nvGrpSpPr>
              <p:cNvPr id="51" name="Group 50">
                <a:extLst>
                  <a:ext uri="{FF2B5EF4-FFF2-40B4-BE49-F238E27FC236}">
                    <a16:creationId xmlns:a16="http://schemas.microsoft.com/office/drawing/2014/main" id="{1F59720C-AB91-43ED-899C-565F56994736}"/>
                  </a:ext>
                </a:extLst>
              </p:cNvPr>
              <p:cNvGrpSpPr/>
              <p:nvPr/>
            </p:nvGrpSpPr>
            <p:grpSpPr>
              <a:xfrm>
                <a:off x="7213937" y="2526225"/>
                <a:ext cx="484535" cy="1279552"/>
                <a:chOff x="7908577" y="2957486"/>
                <a:chExt cx="484535" cy="1279552"/>
              </a:xfrm>
            </p:grpSpPr>
            <p:sp>
              <p:nvSpPr>
                <p:cNvPr id="56" name="Oval 55">
                  <a:extLst>
                    <a:ext uri="{FF2B5EF4-FFF2-40B4-BE49-F238E27FC236}">
                      <a16:creationId xmlns:a16="http://schemas.microsoft.com/office/drawing/2014/main" id="{BBBEC094-913A-4B0C-BB42-6591179DA8A6}"/>
                    </a:ext>
                  </a:extLst>
                </p:cNvPr>
                <p:cNvSpPr/>
                <p:nvPr/>
              </p:nvSpPr>
              <p:spPr>
                <a:xfrm>
                  <a:off x="7908577" y="2957486"/>
                  <a:ext cx="484535" cy="426517"/>
                </a:xfrm>
                <a:prstGeom prst="ellipse">
                  <a:avLst/>
                </a:prstGeom>
                <a:solidFill>
                  <a:srgbClr val="00B0F0"/>
                </a:solidFill>
              </p:spPr>
              <p:style>
                <a:lnRef idx="2">
                  <a:schemeClr val="accent6"/>
                </a:lnRef>
                <a:fillRef idx="1">
                  <a:schemeClr val="lt1"/>
                </a:fillRef>
                <a:effectRef idx="0">
                  <a:schemeClr val="accent6"/>
                </a:effectRef>
                <a:fontRef idx="minor">
                  <a:schemeClr val="dk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en-US" dirty="0">
                      <a:solidFill>
                        <a:srgbClr val="000000"/>
                      </a:solidFill>
                    </a:rPr>
                    <a:t>g</a:t>
                  </a:r>
                </a:p>
              </p:txBody>
            </p:sp>
            <p:sp>
              <p:nvSpPr>
                <p:cNvPr id="57" name="Oval 56">
                  <a:extLst>
                    <a:ext uri="{FF2B5EF4-FFF2-40B4-BE49-F238E27FC236}">
                      <a16:creationId xmlns:a16="http://schemas.microsoft.com/office/drawing/2014/main" id="{ED16DED8-0841-47FA-B278-7D05B59C6C69}"/>
                    </a:ext>
                  </a:extLst>
                </p:cNvPr>
                <p:cNvSpPr/>
                <p:nvPr/>
              </p:nvSpPr>
              <p:spPr>
                <a:xfrm>
                  <a:off x="7908577" y="3810521"/>
                  <a:ext cx="484535" cy="426517"/>
                </a:xfrm>
                <a:prstGeom prst="ellipse">
                  <a:avLst/>
                </a:prstGeom>
                <a:solidFill>
                  <a:srgbClr val="00B0F0"/>
                </a:solidFill>
              </p:spPr>
              <p:style>
                <a:lnRef idx="2">
                  <a:schemeClr val="accent6"/>
                </a:lnRef>
                <a:fillRef idx="1">
                  <a:schemeClr val="lt1"/>
                </a:fillRef>
                <a:effectRef idx="0">
                  <a:schemeClr val="accent6"/>
                </a:effectRef>
                <a:fontRef idx="minor">
                  <a:schemeClr val="dk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en-US" dirty="0">
                      <a:solidFill>
                        <a:srgbClr val="000000"/>
                      </a:solidFill>
                    </a:rPr>
                    <a:t>j</a:t>
                  </a:r>
                </a:p>
              </p:txBody>
            </p:sp>
            <p:cxnSp>
              <p:nvCxnSpPr>
                <p:cNvPr id="58" name="Straight Arrow Connector 57">
                  <a:extLst>
                    <a:ext uri="{FF2B5EF4-FFF2-40B4-BE49-F238E27FC236}">
                      <a16:creationId xmlns:a16="http://schemas.microsoft.com/office/drawing/2014/main" id="{223ED6CC-6055-461B-BCD4-E7381A9D7488}"/>
                    </a:ext>
                  </a:extLst>
                </p:cNvPr>
                <p:cNvCxnSpPr>
                  <a:stCxn id="56" idx="4"/>
                  <a:endCxn id="57" idx="0"/>
                </p:cNvCxnSpPr>
                <p:nvPr/>
              </p:nvCxnSpPr>
              <p:spPr>
                <a:xfrm>
                  <a:off x="8150845" y="3384003"/>
                  <a:ext cx="0" cy="426517"/>
                </a:xfrm>
                <a:prstGeom prst="straightConnector1">
                  <a:avLst/>
                </a:prstGeom>
                <a:solidFill>
                  <a:srgbClr val="00B0F0"/>
                </a:solidFill>
                <a:ln w="28575">
                  <a:solidFill>
                    <a:srgbClr val="0070C0"/>
                  </a:solidFill>
                  <a:headEnd type="arrow" w="med" len="med"/>
                  <a:tailEnd type="non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52" name="Oval 51">
                <a:extLst>
                  <a:ext uri="{FF2B5EF4-FFF2-40B4-BE49-F238E27FC236}">
                    <a16:creationId xmlns:a16="http://schemas.microsoft.com/office/drawing/2014/main" id="{D3E0A5E2-941E-4F22-8BA0-CA9B274480AE}"/>
                  </a:ext>
                </a:extLst>
              </p:cNvPr>
              <p:cNvSpPr/>
              <p:nvPr/>
            </p:nvSpPr>
            <p:spPr>
              <a:xfrm>
                <a:off x="8275939" y="3303820"/>
                <a:ext cx="484535" cy="426517"/>
              </a:xfrm>
              <a:prstGeom prst="ellipse">
                <a:avLst/>
              </a:prstGeom>
              <a:solidFill>
                <a:srgbClr val="00B0F0"/>
              </a:solidFill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dirty="0">
                    <a:solidFill>
                      <a:srgbClr val="000000"/>
                    </a:solidFill>
                  </a:rPr>
                  <a:t>b</a:t>
                </a:r>
              </a:p>
            </p:txBody>
          </p:sp>
          <p:sp>
            <p:nvSpPr>
              <p:cNvPr id="53" name="Oval 52">
                <a:extLst>
                  <a:ext uri="{FF2B5EF4-FFF2-40B4-BE49-F238E27FC236}">
                    <a16:creationId xmlns:a16="http://schemas.microsoft.com/office/drawing/2014/main" id="{3F640140-D8FE-4526-844E-43E9EC8A27AA}"/>
                  </a:ext>
                </a:extLst>
              </p:cNvPr>
              <p:cNvSpPr/>
              <p:nvPr/>
            </p:nvSpPr>
            <p:spPr>
              <a:xfrm>
                <a:off x="8275939" y="4231534"/>
                <a:ext cx="484535" cy="426517"/>
              </a:xfrm>
              <a:prstGeom prst="ellipse">
                <a:avLst/>
              </a:prstGeom>
              <a:solidFill>
                <a:srgbClr val="00B0F0"/>
              </a:solidFill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dirty="0">
                    <a:solidFill>
                      <a:srgbClr val="000000"/>
                    </a:solidFill>
                  </a:rPr>
                  <a:t>c</a:t>
                </a:r>
              </a:p>
            </p:txBody>
          </p:sp>
          <p:cxnSp>
            <p:nvCxnSpPr>
              <p:cNvPr id="54" name="Straight Arrow Connector 53">
                <a:extLst>
                  <a:ext uri="{FF2B5EF4-FFF2-40B4-BE49-F238E27FC236}">
                    <a16:creationId xmlns:a16="http://schemas.microsoft.com/office/drawing/2014/main" id="{2C837951-F77A-4952-B978-F4361293C791}"/>
                  </a:ext>
                </a:extLst>
              </p:cNvPr>
              <p:cNvCxnSpPr>
                <a:cxnSpLocks/>
                <a:stCxn id="52" idx="4"/>
                <a:endCxn id="53" idx="0"/>
              </p:cNvCxnSpPr>
              <p:nvPr/>
            </p:nvCxnSpPr>
            <p:spPr>
              <a:xfrm>
                <a:off x="8518207" y="3730337"/>
                <a:ext cx="0" cy="501197"/>
              </a:xfrm>
              <a:prstGeom prst="straightConnector1">
                <a:avLst/>
              </a:prstGeom>
              <a:solidFill>
                <a:srgbClr val="00B0F0"/>
              </a:solidFill>
              <a:ln w="28575">
                <a:solidFill>
                  <a:srgbClr val="0070C0"/>
                </a:solidFill>
                <a:headEnd type="arrow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" name="Straight Arrow Connector 54">
                <a:extLst>
                  <a:ext uri="{FF2B5EF4-FFF2-40B4-BE49-F238E27FC236}">
                    <a16:creationId xmlns:a16="http://schemas.microsoft.com/office/drawing/2014/main" id="{9C5A64BB-2533-4020-897D-8BE346C1BBD7}"/>
                  </a:ext>
                </a:extLst>
              </p:cNvPr>
              <p:cNvCxnSpPr>
                <a:cxnSpLocks/>
                <a:stCxn id="56" idx="4"/>
                <a:endCxn id="52" idx="1"/>
              </p:cNvCxnSpPr>
              <p:nvPr/>
            </p:nvCxnSpPr>
            <p:spPr>
              <a:xfrm>
                <a:off x="7456205" y="2952742"/>
                <a:ext cx="890693" cy="413540"/>
              </a:xfrm>
              <a:prstGeom prst="straightConnector1">
                <a:avLst/>
              </a:prstGeom>
              <a:solidFill>
                <a:srgbClr val="00B0F0"/>
              </a:solidFill>
              <a:ln w="28575">
                <a:solidFill>
                  <a:srgbClr val="0070C0"/>
                </a:solidFill>
                <a:headEnd type="arrow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270869897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Union–find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indent="0">
              <a:lnSpc>
                <a:spcPct val="100000"/>
              </a:lnSpc>
              <a:buNone/>
            </a:pPr>
            <a:r>
              <a:rPr lang="en-US" sz="2200" u="sng" dirty="0"/>
              <a:t>Key Property</a:t>
            </a:r>
            <a:r>
              <a:rPr lang="en-US" sz="2200" dirty="0"/>
              <a:t>: If a vertex has rank k has at least  2</a:t>
            </a:r>
            <a:r>
              <a:rPr lang="en-US" sz="2200" baseline="30000" dirty="0"/>
              <a:t>k</a:t>
            </a:r>
            <a:r>
              <a:rPr lang="en-US" sz="2200" dirty="0"/>
              <a:t> vertices in the subtree rooted at that vertex.</a:t>
            </a:r>
          </a:p>
          <a:p>
            <a:pPr marL="0" indent="0">
              <a:lnSpc>
                <a:spcPct val="100000"/>
              </a:lnSpc>
              <a:buNone/>
            </a:pPr>
            <a:endParaRPr lang="en-US" sz="2200" dirty="0"/>
          </a:p>
          <a:p>
            <a:pPr marL="0" indent="0">
              <a:lnSpc>
                <a:spcPct val="100000"/>
              </a:lnSpc>
              <a:buNone/>
            </a:pPr>
            <a:r>
              <a:rPr lang="en-US" sz="2200" u="sng" dirty="0"/>
              <a:t>Conclusion</a:t>
            </a:r>
            <a:r>
              <a:rPr lang="en-US" sz="2200" dirty="0"/>
              <a:t>: If there are n vertices, then maximal rank=depth is at most log</a:t>
            </a:r>
            <a:r>
              <a:rPr lang="en-US" sz="2200" baseline="-25000" dirty="0"/>
              <a:t>2</a:t>
            </a:r>
            <a:r>
              <a:rPr lang="en-US" sz="2200" dirty="0"/>
              <a:t>(n). Therefore, </a:t>
            </a:r>
            <a:r>
              <a:rPr lang="en-US" sz="2200" u="sng" dirty="0"/>
              <a:t>find</a:t>
            </a:r>
            <a:r>
              <a:rPr lang="en-US" sz="2200" dirty="0"/>
              <a:t> and </a:t>
            </a:r>
            <a:r>
              <a:rPr lang="en-US" sz="2200" u="sng" dirty="0"/>
              <a:t>union</a:t>
            </a:r>
            <a:r>
              <a:rPr lang="en-US" sz="2200" dirty="0"/>
              <a:t> run in O(log(n)) time.</a:t>
            </a:r>
          </a:p>
          <a:p>
            <a:pPr marL="0" indent="0">
              <a:lnSpc>
                <a:spcPct val="100000"/>
              </a:lnSpc>
              <a:buNone/>
            </a:pPr>
            <a:endParaRPr lang="en-US" sz="2200" dirty="0"/>
          </a:p>
          <a:p>
            <a:pPr marL="0" indent="0">
              <a:lnSpc>
                <a:spcPct val="100000"/>
              </a:lnSpc>
              <a:buNone/>
            </a:pPr>
            <a:endParaRPr lang="en-US" sz="2200" dirty="0"/>
          </a:p>
          <a:p>
            <a:pPr marL="0" indent="0">
              <a:lnSpc>
                <a:spcPct val="100000"/>
              </a:lnSpc>
              <a:buNone/>
            </a:pPr>
            <a:r>
              <a:rPr lang="en-US" sz="2200" u="sng" dirty="0"/>
              <a:t>Q</a:t>
            </a:r>
            <a:r>
              <a:rPr lang="en-US" sz="2200" dirty="0"/>
              <a:t>: Can we do faster than O(log(n))?</a:t>
            </a:r>
          </a:p>
          <a:p>
            <a:pPr marL="0" indent="0">
              <a:lnSpc>
                <a:spcPct val="100000"/>
              </a:lnSpc>
              <a:buNone/>
            </a:pP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414387440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Union–find - example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57150" indent="0">
              <a:buFont typeface="Arial" panose="020B0604020202020204" pitchFamily="34" charset="0"/>
              <a:buNone/>
            </a:pPr>
            <a:r>
              <a:rPr lang="en-US" sz="2400" dirty="0"/>
              <a:t>Are the following structures possible in our union-find?</a:t>
            </a:r>
          </a:p>
          <a:p>
            <a:pPr marL="57150" indent="0">
              <a:buFont typeface="Arial" panose="020B0604020202020204" pitchFamily="34" charset="0"/>
              <a:buNone/>
            </a:pPr>
            <a:endParaRPr lang="en-US" sz="2400" dirty="0"/>
          </a:p>
          <a:p>
            <a:pPr marL="57150" indent="0">
              <a:buFont typeface="Arial" panose="020B0604020202020204" pitchFamily="34" charset="0"/>
              <a:buNone/>
            </a:pPr>
            <a:endParaRPr lang="en-US" sz="2400" dirty="0"/>
          </a:p>
          <a:p>
            <a:pPr marL="57150" indent="0">
              <a:buFont typeface="Arial" panose="020B0604020202020204" pitchFamily="34" charset="0"/>
              <a:buNone/>
            </a:pPr>
            <a:endParaRPr lang="en-US" sz="2400" dirty="0"/>
          </a:p>
          <a:p>
            <a:pPr marL="57150" indent="0">
              <a:buFont typeface="Arial" panose="020B0604020202020204" pitchFamily="34" charset="0"/>
              <a:buNone/>
            </a:pPr>
            <a:endParaRPr lang="en-US" sz="2400" dirty="0"/>
          </a:p>
          <a:p>
            <a:pPr marL="57150" indent="0">
              <a:buFont typeface="Arial" panose="020B0604020202020204" pitchFamily="34" charset="0"/>
              <a:buNone/>
            </a:pPr>
            <a:r>
              <a:rPr lang="en-US" sz="2400" dirty="0"/>
              <a:t>YES: 								NO						NO</a:t>
            </a:r>
          </a:p>
          <a:p>
            <a:pPr marL="57150" indent="0">
              <a:buFont typeface="Arial" panose="020B0604020202020204" pitchFamily="34" charset="0"/>
              <a:buNone/>
            </a:pPr>
            <a:r>
              <a:rPr lang="en-US" sz="2400" dirty="0"/>
              <a:t>union(</a:t>
            </a:r>
            <a:r>
              <a:rPr lang="en-US" sz="2400" dirty="0" err="1"/>
              <a:t>e,d</a:t>
            </a:r>
            <a:r>
              <a:rPr lang="en-US" sz="2400" dirty="0"/>
              <a:t>)				</a:t>
            </a:r>
          </a:p>
          <a:p>
            <a:pPr marL="57150" indent="0">
              <a:buFont typeface="Arial" panose="020B0604020202020204" pitchFamily="34" charset="0"/>
              <a:buNone/>
            </a:pPr>
            <a:r>
              <a:rPr lang="en-US" sz="2400" dirty="0"/>
              <a:t>union(</a:t>
            </a:r>
            <a:r>
              <a:rPr lang="en-US" sz="2400" dirty="0" err="1"/>
              <a:t>h,f</a:t>
            </a:r>
            <a:r>
              <a:rPr lang="en-US" sz="2400" dirty="0"/>
              <a:t>)					</a:t>
            </a:r>
          </a:p>
          <a:p>
            <a:pPr marL="57150" indent="0">
              <a:buFont typeface="Arial" panose="020B0604020202020204" pitchFamily="34" charset="0"/>
              <a:buNone/>
            </a:pPr>
            <a:r>
              <a:rPr lang="en-US" sz="2400" dirty="0"/>
              <a:t>union(</a:t>
            </a:r>
            <a:r>
              <a:rPr lang="en-US" sz="2400" dirty="0" err="1"/>
              <a:t>h,i</a:t>
            </a:r>
            <a:r>
              <a:rPr lang="en-US" sz="2400" dirty="0"/>
              <a:t>)					</a:t>
            </a:r>
          </a:p>
          <a:p>
            <a:pPr marL="57150" indent="0">
              <a:buFont typeface="Arial" panose="020B0604020202020204" pitchFamily="34" charset="0"/>
              <a:buNone/>
            </a:pPr>
            <a:r>
              <a:rPr lang="en-US" sz="2400" dirty="0"/>
              <a:t>union(</a:t>
            </a:r>
            <a:r>
              <a:rPr lang="en-US" sz="2400" dirty="0" err="1"/>
              <a:t>f,d</a:t>
            </a:r>
            <a:r>
              <a:rPr lang="en-US" sz="2400" dirty="0"/>
              <a:t>)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20157772-CE78-428A-AF7F-446B1870447E}"/>
              </a:ext>
            </a:extLst>
          </p:cNvPr>
          <p:cNvGrpSpPr/>
          <p:nvPr/>
        </p:nvGrpSpPr>
        <p:grpSpPr>
          <a:xfrm>
            <a:off x="588892" y="2330600"/>
            <a:ext cx="3018247" cy="2207266"/>
            <a:chOff x="4284662" y="2029772"/>
            <a:chExt cx="3018247" cy="2207266"/>
          </a:xfrm>
        </p:grpSpPr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A72D5795-5F7E-4387-A84C-1416FA069FC7}"/>
                </a:ext>
              </a:extLst>
            </p:cNvPr>
            <p:cNvSpPr/>
            <p:nvPr/>
          </p:nvSpPr>
          <p:spPr>
            <a:xfrm>
              <a:off x="6091572" y="2029772"/>
              <a:ext cx="484535" cy="426517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solidFill>
                    <a:srgbClr val="000000"/>
                  </a:solidFill>
                </a:rPr>
                <a:t>d</a:t>
              </a:r>
            </a:p>
          </p:txBody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D382A5D4-73DF-4CD5-8F6D-806EC5DFE415}"/>
                </a:ext>
              </a:extLst>
            </p:cNvPr>
            <p:cNvSpPr/>
            <p:nvPr/>
          </p:nvSpPr>
          <p:spPr>
            <a:xfrm>
              <a:off x="4284662" y="2987253"/>
              <a:ext cx="484535" cy="426517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solidFill>
                    <a:srgbClr val="000000"/>
                  </a:solidFill>
                </a:rPr>
                <a:t>e</a:t>
              </a:r>
            </a:p>
          </p:txBody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FBBDD044-E467-4260-BA6D-D10FD86E8CE6}"/>
                </a:ext>
              </a:extLst>
            </p:cNvPr>
            <p:cNvSpPr/>
            <p:nvPr/>
          </p:nvSpPr>
          <p:spPr>
            <a:xfrm>
              <a:off x="6091572" y="2957486"/>
              <a:ext cx="484535" cy="426517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solidFill>
                    <a:srgbClr val="000000"/>
                  </a:solidFill>
                </a:rPr>
                <a:t>f</a:t>
              </a:r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0C82EA08-FE70-4C1E-A86D-F1F74C118CE6}"/>
                </a:ext>
              </a:extLst>
            </p:cNvPr>
            <p:cNvSpPr/>
            <p:nvPr/>
          </p:nvSpPr>
          <p:spPr>
            <a:xfrm>
              <a:off x="5364770" y="3810521"/>
              <a:ext cx="484535" cy="426517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solidFill>
                    <a:srgbClr val="000000"/>
                  </a:solidFill>
                </a:rPr>
                <a:t>h</a:t>
              </a:r>
            </a:p>
          </p:txBody>
        </p: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F45F18B7-A371-4AFC-8A44-92CC1A3E2E0C}"/>
                </a:ext>
              </a:extLst>
            </p:cNvPr>
            <p:cNvSpPr/>
            <p:nvPr/>
          </p:nvSpPr>
          <p:spPr>
            <a:xfrm>
              <a:off x="6818374" y="3810521"/>
              <a:ext cx="484535" cy="426517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solidFill>
                    <a:srgbClr val="000000"/>
                  </a:solidFill>
                </a:rPr>
                <a:t>i</a:t>
              </a:r>
            </a:p>
          </p:txBody>
        </p:sp>
        <p:cxnSp>
          <p:nvCxnSpPr>
            <p:cNvPr id="19" name="Straight Arrow Connector 18">
              <a:extLst>
                <a:ext uri="{FF2B5EF4-FFF2-40B4-BE49-F238E27FC236}">
                  <a16:creationId xmlns:a16="http://schemas.microsoft.com/office/drawing/2014/main" id="{92B8FDAF-5A00-45E7-8676-BFF88D3E0678}"/>
                </a:ext>
              </a:extLst>
            </p:cNvPr>
            <p:cNvCxnSpPr>
              <a:cxnSpLocks/>
              <a:stCxn id="12" idx="3"/>
              <a:endCxn id="13" idx="7"/>
            </p:cNvCxnSpPr>
            <p:nvPr/>
          </p:nvCxnSpPr>
          <p:spPr>
            <a:xfrm flipH="1">
              <a:off x="4698238" y="2393827"/>
              <a:ext cx="1464293" cy="655888"/>
            </a:xfrm>
            <a:prstGeom prst="straightConnector1">
              <a:avLst/>
            </a:prstGeom>
            <a:solidFill>
              <a:srgbClr val="00B0F0"/>
            </a:solidFill>
            <a:ln w="28575">
              <a:solidFill>
                <a:srgbClr val="0070C0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Arrow Connector 19">
              <a:extLst>
                <a:ext uri="{FF2B5EF4-FFF2-40B4-BE49-F238E27FC236}">
                  <a16:creationId xmlns:a16="http://schemas.microsoft.com/office/drawing/2014/main" id="{81B1714C-A61A-46C8-8FC6-D02B77BF9A4D}"/>
                </a:ext>
              </a:extLst>
            </p:cNvPr>
            <p:cNvCxnSpPr>
              <a:stCxn id="12" idx="4"/>
              <a:endCxn id="14" idx="0"/>
            </p:cNvCxnSpPr>
            <p:nvPr/>
          </p:nvCxnSpPr>
          <p:spPr>
            <a:xfrm>
              <a:off x="6333840" y="2456289"/>
              <a:ext cx="0" cy="501197"/>
            </a:xfrm>
            <a:prstGeom prst="straightConnector1">
              <a:avLst/>
            </a:prstGeom>
            <a:solidFill>
              <a:srgbClr val="00B0F0"/>
            </a:solidFill>
            <a:ln w="28575">
              <a:solidFill>
                <a:srgbClr val="0070C0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Arrow Connector 21">
              <a:extLst>
                <a:ext uri="{FF2B5EF4-FFF2-40B4-BE49-F238E27FC236}">
                  <a16:creationId xmlns:a16="http://schemas.microsoft.com/office/drawing/2014/main" id="{1F3C6C76-B358-4D48-9468-29C50710FF9C}"/>
                </a:ext>
              </a:extLst>
            </p:cNvPr>
            <p:cNvCxnSpPr>
              <a:stCxn id="14" idx="3"/>
              <a:endCxn id="16" idx="0"/>
            </p:cNvCxnSpPr>
            <p:nvPr/>
          </p:nvCxnSpPr>
          <p:spPr>
            <a:xfrm flipH="1">
              <a:off x="5607038" y="3321541"/>
              <a:ext cx="555493" cy="488979"/>
            </a:xfrm>
            <a:prstGeom prst="straightConnector1">
              <a:avLst/>
            </a:prstGeom>
            <a:solidFill>
              <a:srgbClr val="00B0F0"/>
            </a:solidFill>
            <a:ln w="28575">
              <a:solidFill>
                <a:srgbClr val="0070C0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Arrow Connector 22">
              <a:extLst>
                <a:ext uri="{FF2B5EF4-FFF2-40B4-BE49-F238E27FC236}">
                  <a16:creationId xmlns:a16="http://schemas.microsoft.com/office/drawing/2014/main" id="{8603A024-9D73-4CDB-B00C-662FDAF2DF45}"/>
                </a:ext>
              </a:extLst>
            </p:cNvPr>
            <p:cNvCxnSpPr>
              <a:stCxn id="14" idx="5"/>
              <a:endCxn id="17" idx="0"/>
            </p:cNvCxnSpPr>
            <p:nvPr/>
          </p:nvCxnSpPr>
          <p:spPr>
            <a:xfrm>
              <a:off x="6505149" y="3321541"/>
              <a:ext cx="555493" cy="488979"/>
            </a:xfrm>
            <a:prstGeom prst="straightConnector1">
              <a:avLst/>
            </a:prstGeom>
            <a:solidFill>
              <a:srgbClr val="00B0F0"/>
            </a:solidFill>
            <a:ln w="28575">
              <a:solidFill>
                <a:srgbClr val="0070C0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3974F372-BD2D-4B95-A8F1-A97EBDEB6C02}"/>
              </a:ext>
            </a:extLst>
          </p:cNvPr>
          <p:cNvGrpSpPr/>
          <p:nvPr/>
        </p:nvGrpSpPr>
        <p:grpSpPr>
          <a:xfrm>
            <a:off x="4987769" y="2359820"/>
            <a:ext cx="898111" cy="2258217"/>
            <a:chOff x="7862363" y="2399834"/>
            <a:chExt cx="898111" cy="2258217"/>
          </a:xfrm>
        </p:grpSpPr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F0DC376D-C645-47C2-AFB5-33DA0470CB62}"/>
                </a:ext>
              </a:extLst>
            </p:cNvPr>
            <p:cNvSpPr/>
            <p:nvPr/>
          </p:nvSpPr>
          <p:spPr>
            <a:xfrm>
              <a:off x="7862363" y="2399834"/>
              <a:ext cx="484535" cy="426517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solidFill>
                    <a:srgbClr val="000000"/>
                  </a:solidFill>
                </a:rPr>
                <a:t>1</a:t>
              </a:r>
            </a:p>
          </p:txBody>
        </p:sp>
        <p:sp>
          <p:nvSpPr>
            <p:cNvPr id="47" name="Oval 46">
              <a:extLst>
                <a:ext uri="{FF2B5EF4-FFF2-40B4-BE49-F238E27FC236}">
                  <a16:creationId xmlns:a16="http://schemas.microsoft.com/office/drawing/2014/main" id="{45A5BF0C-1A0A-4A48-B73B-95B8734F0B39}"/>
                </a:ext>
              </a:extLst>
            </p:cNvPr>
            <p:cNvSpPr/>
            <p:nvPr/>
          </p:nvSpPr>
          <p:spPr>
            <a:xfrm>
              <a:off x="8275939" y="3303820"/>
              <a:ext cx="484535" cy="426517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solidFill>
                    <a:srgbClr val="000000"/>
                  </a:solidFill>
                </a:rPr>
                <a:t>2</a:t>
              </a:r>
            </a:p>
          </p:txBody>
        </p:sp>
        <p:sp>
          <p:nvSpPr>
            <p:cNvPr id="48" name="Oval 47">
              <a:extLst>
                <a:ext uri="{FF2B5EF4-FFF2-40B4-BE49-F238E27FC236}">
                  <a16:creationId xmlns:a16="http://schemas.microsoft.com/office/drawing/2014/main" id="{5A7C04C0-0D45-4522-835D-5023A8B03F98}"/>
                </a:ext>
              </a:extLst>
            </p:cNvPr>
            <p:cNvSpPr/>
            <p:nvPr/>
          </p:nvSpPr>
          <p:spPr>
            <a:xfrm>
              <a:off x="8275939" y="4231534"/>
              <a:ext cx="484535" cy="426517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solidFill>
                    <a:srgbClr val="000000"/>
                  </a:solidFill>
                </a:rPr>
                <a:t>3</a:t>
              </a:r>
            </a:p>
          </p:txBody>
        </p:sp>
        <p:cxnSp>
          <p:nvCxnSpPr>
            <p:cNvPr id="49" name="Straight Arrow Connector 48">
              <a:extLst>
                <a:ext uri="{FF2B5EF4-FFF2-40B4-BE49-F238E27FC236}">
                  <a16:creationId xmlns:a16="http://schemas.microsoft.com/office/drawing/2014/main" id="{A8CB976E-46E5-43D5-BD27-D846D00C17BC}"/>
                </a:ext>
              </a:extLst>
            </p:cNvPr>
            <p:cNvCxnSpPr>
              <a:cxnSpLocks/>
              <a:stCxn id="47" idx="4"/>
              <a:endCxn id="48" idx="0"/>
            </p:cNvCxnSpPr>
            <p:nvPr/>
          </p:nvCxnSpPr>
          <p:spPr>
            <a:xfrm>
              <a:off x="8518207" y="3730337"/>
              <a:ext cx="0" cy="501197"/>
            </a:xfrm>
            <a:prstGeom prst="straightConnector1">
              <a:avLst/>
            </a:prstGeom>
            <a:solidFill>
              <a:srgbClr val="00B0F0"/>
            </a:solidFill>
            <a:ln w="28575">
              <a:solidFill>
                <a:srgbClr val="0070C0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Arrow Connector 44">
              <a:extLst>
                <a:ext uri="{FF2B5EF4-FFF2-40B4-BE49-F238E27FC236}">
                  <a16:creationId xmlns:a16="http://schemas.microsoft.com/office/drawing/2014/main" id="{5EA54917-E8E3-4A71-A705-B25187E57FEE}"/>
                </a:ext>
              </a:extLst>
            </p:cNvPr>
            <p:cNvCxnSpPr>
              <a:cxnSpLocks/>
              <a:stCxn id="15" idx="4"/>
              <a:endCxn id="47" idx="1"/>
            </p:cNvCxnSpPr>
            <p:nvPr/>
          </p:nvCxnSpPr>
          <p:spPr>
            <a:xfrm>
              <a:off x="8104631" y="2826351"/>
              <a:ext cx="242267" cy="539931"/>
            </a:xfrm>
            <a:prstGeom prst="straightConnector1">
              <a:avLst/>
            </a:prstGeom>
            <a:solidFill>
              <a:srgbClr val="00B0F0"/>
            </a:solidFill>
            <a:ln w="28575">
              <a:solidFill>
                <a:srgbClr val="0070C0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6" name="Group 45">
            <a:extLst>
              <a:ext uri="{FF2B5EF4-FFF2-40B4-BE49-F238E27FC236}">
                <a16:creationId xmlns:a16="http://schemas.microsoft.com/office/drawing/2014/main" id="{9E0C79AC-3008-45B3-896D-647EA5AB03EB}"/>
              </a:ext>
            </a:extLst>
          </p:cNvPr>
          <p:cNvGrpSpPr/>
          <p:nvPr/>
        </p:nvGrpSpPr>
        <p:grpSpPr>
          <a:xfrm>
            <a:off x="7478712" y="2255837"/>
            <a:ext cx="1938139" cy="2207266"/>
            <a:chOff x="5364770" y="2029772"/>
            <a:chExt cx="1938139" cy="2207266"/>
          </a:xfrm>
        </p:grpSpPr>
        <p:sp>
          <p:nvSpPr>
            <p:cNvPr id="59" name="Oval 58">
              <a:extLst>
                <a:ext uri="{FF2B5EF4-FFF2-40B4-BE49-F238E27FC236}">
                  <a16:creationId xmlns:a16="http://schemas.microsoft.com/office/drawing/2014/main" id="{73309773-1D25-47F8-9761-2B48709C7DA4}"/>
                </a:ext>
              </a:extLst>
            </p:cNvPr>
            <p:cNvSpPr/>
            <p:nvPr/>
          </p:nvSpPr>
          <p:spPr>
            <a:xfrm>
              <a:off x="6091572" y="2029772"/>
              <a:ext cx="484535" cy="426517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solidFill>
                    <a:srgbClr val="000000"/>
                  </a:solidFill>
                </a:rPr>
                <a:t>X</a:t>
              </a:r>
            </a:p>
          </p:txBody>
        </p:sp>
        <p:sp>
          <p:nvSpPr>
            <p:cNvPr id="61" name="Oval 60">
              <a:extLst>
                <a:ext uri="{FF2B5EF4-FFF2-40B4-BE49-F238E27FC236}">
                  <a16:creationId xmlns:a16="http://schemas.microsoft.com/office/drawing/2014/main" id="{E24BC179-627F-468E-81F2-D75C0BE3995B}"/>
                </a:ext>
              </a:extLst>
            </p:cNvPr>
            <p:cNvSpPr/>
            <p:nvPr/>
          </p:nvSpPr>
          <p:spPr>
            <a:xfrm>
              <a:off x="6091572" y="2957486"/>
              <a:ext cx="484535" cy="426517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solidFill>
                    <a:srgbClr val="000000"/>
                  </a:solidFill>
                </a:rPr>
                <a:t>Y</a:t>
              </a:r>
            </a:p>
          </p:txBody>
        </p:sp>
        <p:sp>
          <p:nvSpPr>
            <p:cNvPr id="62" name="Oval 61">
              <a:extLst>
                <a:ext uri="{FF2B5EF4-FFF2-40B4-BE49-F238E27FC236}">
                  <a16:creationId xmlns:a16="http://schemas.microsoft.com/office/drawing/2014/main" id="{BCD61D54-4995-4C99-852E-1B9A54699384}"/>
                </a:ext>
              </a:extLst>
            </p:cNvPr>
            <p:cNvSpPr/>
            <p:nvPr/>
          </p:nvSpPr>
          <p:spPr>
            <a:xfrm>
              <a:off x="5364770" y="3810521"/>
              <a:ext cx="484535" cy="426517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solidFill>
                    <a:srgbClr val="000000"/>
                  </a:solidFill>
                </a:rPr>
                <a:t>Z</a:t>
              </a:r>
            </a:p>
          </p:txBody>
        </p:sp>
        <p:sp>
          <p:nvSpPr>
            <p:cNvPr id="63" name="Oval 62">
              <a:extLst>
                <a:ext uri="{FF2B5EF4-FFF2-40B4-BE49-F238E27FC236}">
                  <a16:creationId xmlns:a16="http://schemas.microsoft.com/office/drawing/2014/main" id="{1D50760D-B398-4326-A964-2988DC03419B}"/>
                </a:ext>
              </a:extLst>
            </p:cNvPr>
            <p:cNvSpPr/>
            <p:nvPr/>
          </p:nvSpPr>
          <p:spPr>
            <a:xfrm>
              <a:off x="6818374" y="3810521"/>
              <a:ext cx="484535" cy="426517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solidFill>
                    <a:srgbClr val="000000"/>
                  </a:solidFill>
                </a:rPr>
                <a:t>W</a:t>
              </a:r>
            </a:p>
          </p:txBody>
        </p:sp>
        <p:cxnSp>
          <p:nvCxnSpPr>
            <p:cNvPr id="65" name="Straight Arrow Connector 64">
              <a:extLst>
                <a:ext uri="{FF2B5EF4-FFF2-40B4-BE49-F238E27FC236}">
                  <a16:creationId xmlns:a16="http://schemas.microsoft.com/office/drawing/2014/main" id="{14005F05-09CC-49A0-A4AA-B97AB1147501}"/>
                </a:ext>
              </a:extLst>
            </p:cNvPr>
            <p:cNvCxnSpPr>
              <a:stCxn id="59" idx="4"/>
              <a:endCxn id="61" idx="0"/>
            </p:cNvCxnSpPr>
            <p:nvPr/>
          </p:nvCxnSpPr>
          <p:spPr>
            <a:xfrm>
              <a:off x="6333840" y="2456289"/>
              <a:ext cx="0" cy="501197"/>
            </a:xfrm>
            <a:prstGeom prst="straightConnector1">
              <a:avLst/>
            </a:prstGeom>
            <a:solidFill>
              <a:srgbClr val="00B0F0"/>
            </a:solidFill>
            <a:ln w="28575">
              <a:solidFill>
                <a:srgbClr val="0070C0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Arrow Connector 65">
              <a:extLst>
                <a:ext uri="{FF2B5EF4-FFF2-40B4-BE49-F238E27FC236}">
                  <a16:creationId xmlns:a16="http://schemas.microsoft.com/office/drawing/2014/main" id="{4CA8E406-AE4A-49CC-B529-7067D37ACCCD}"/>
                </a:ext>
              </a:extLst>
            </p:cNvPr>
            <p:cNvCxnSpPr>
              <a:stCxn id="61" idx="3"/>
              <a:endCxn id="62" idx="0"/>
            </p:cNvCxnSpPr>
            <p:nvPr/>
          </p:nvCxnSpPr>
          <p:spPr>
            <a:xfrm flipH="1">
              <a:off x="5607038" y="3321541"/>
              <a:ext cx="555493" cy="488979"/>
            </a:xfrm>
            <a:prstGeom prst="straightConnector1">
              <a:avLst/>
            </a:prstGeom>
            <a:solidFill>
              <a:srgbClr val="00B0F0"/>
            </a:solidFill>
            <a:ln w="28575">
              <a:solidFill>
                <a:srgbClr val="0070C0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Arrow Connector 66">
              <a:extLst>
                <a:ext uri="{FF2B5EF4-FFF2-40B4-BE49-F238E27FC236}">
                  <a16:creationId xmlns:a16="http://schemas.microsoft.com/office/drawing/2014/main" id="{193B74A9-D3D0-4C9A-9245-D8C113C11F59}"/>
                </a:ext>
              </a:extLst>
            </p:cNvPr>
            <p:cNvCxnSpPr>
              <a:stCxn id="61" idx="5"/>
              <a:endCxn id="63" idx="0"/>
            </p:cNvCxnSpPr>
            <p:nvPr/>
          </p:nvCxnSpPr>
          <p:spPr>
            <a:xfrm>
              <a:off x="6505149" y="3321541"/>
              <a:ext cx="555493" cy="488979"/>
            </a:xfrm>
            <a:prstGeom prst="straightConnector1">
              <a:avLst/>
            </a:prstGeom>
            <a:solidFill>
              <a:srgbClr val="00B0F0"/>
            </a:solidFill>
            <a:ln w="28575">
              <a:solidFill>
                <a:srgbClr val="0070C0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913A92C2-11D4-4049-B25E-6BE2765B5A7B}"/>
              </a:ext>
            </a:extLst>
          </p:cNvPr>
          <p:cNvSpPr txBox="1"/>
          <p:nvPr/>
        </p:nvSpPr>
        <p:spPr>
          <a:xfrm>
            <a:off x="3293680" y="4865763"/>
            <a:ext cx="3493264" cy="86523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70C0"/>
                </a:solidFill>
              </a:rPr>
              <a:t>Because rank(1)=2</a:t>
            </a:r>
            <a:br>
              <a:rPr lang="en-US" dirty="0">
                <a:solidFill>
                  <a:srgbClr val="0070C0"/>
                </a:solidFill>
              </a:rPr>
            </a:br>
            <a:r>
              <a:rPr lang="en-US" dirty="0">
                <a:solidFill>
                  <a:srgbClr val="0070C0"/>
                </a:solidFill>
              </a:rPr>
              <a:t>but it has only 3 vertices under it</a:t>
            </a:r>
          </a:p>
          <a:p>
            <a:r>
              <a:rPr lang="en-US" dirty="0">
                <a:solidFill>
                  <a:srgbClr val="0070C0"/>
                </a:solidFill>
              </a:rPr>
              <a:t>And need to be at least 4</a:t>
            </a:r>
            <a:endParaRPr lang="en-CA" dirty="0">
              <a:solidFill>
                <a:srgbClr val="0070C0"/>
              </a:solidFill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C0A12C38-2AA5-46A9-B4F3-9860F4CEA2FE}"/>
              </a:ext>
            </a:extLst>
          </p:cNvPr>
          <p:cNvSpPr txBox="1"/>
          <p:nvPr/>
        </p:nvSpPr>
        <p:spPr>
          <a:xfrm>
            <a:off x="6183312" y="5599522"/>
            <a:ext cx="3736920" cy="112287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tx1"/>
                </a:solidFill>
              </a:rPr>
              <a:t>Since Y has rank 2, it must be</a:t>
            </a:r>
          </a:p>
          <a:p>
            <a:r>
              <a:rPr lang="en-US" dirty="0">
                <a:solidFill>
                  <a:schemeClr val="tx1"/>
                </a:solidFill>
              </a:rPr>
              <a:t>because we merge to roots of </a:t>
            </a:r>
            <a:r>
              <a:rPr lang="en-US" dirty="0" err="1">
                <a:solidFill>
                  <a:schemeClr val="tx1"/>
                </a:solidFill>
              </a:rPr>
              <a:t>rk</a:t>
            </a:r>
            <a:r>
              <a:rPr lang="en-US" dirty="0">
                <a:solidFill>
                  <a:schemeClr val="tx1"/>
                </a:solidFill>
              </a:rPr>
              <a:t> 1.</a:t>
            </a:r>
          </a:p>
          <a:p>
            <a:r>
              <a:rPr lang="en-US" dirty="0">
                <a:solidFill>
                  <a:schemeClr val="tx1"/>
                </a:solidFill>
              </a:rPr>
              <a:t>But before merging Y couldn’t</a:t>
            </a:r>
            <a:br>
              <a:rPr lang="en-US" dirty="0">
                <a:solidFill>
                  <a:schemeClr val="tx1"/>
                </a:solidFill>
              </a:rPr>
            </a:br>
            <a:r>
              <a:rPr lang="en-US" dirty="0">
                <a:solidFill>
                  <a:schemeClr val="tx1"/>
                </a:solidFill>
              </a:rPr>
              <a:t>have rank 1</a:t>
            </a:r>
            <a:endParaRPr lang="en-CA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629511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/>
          <a:lstStyle/>
          <a:p>
            <a:endParaRPr lang="en-US"/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874837"/>
            <a:ext cx="8855075" cy="4808538"/>
          </a:xfrm>
          <a:ln/>
        </p:spPr>
        <p:txBody>
          <a:bodyPr tIns="14040"/>
          <a:lstStyle/>
          <a:p>
            <a:pPr marL="642938" indent="-528638" algn="ctr">
              <a:lnSpc>
                <a:spcPct val="95000"/>
              </a:lnSpc>
              <a:buClrTx/>
              <a:buSzPct val="45000"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r>
              <a:rPr lang="de-DE" altLang="en-US" sz="7000" dirty="0"/>
              <a:t>An Application</a:t>
            </a:r>
          </a:p>
          <a:p>
            <a:pPr marL="642938" indent="-528638" algn="ctr">
              <a:lnSpc>
                <a:spcPct val="95000"/>
              </a:lnSpc>
              <a:buClrTx/>
              <a:buSzPct val="45000"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endParaRPr lang="de-DE" altLang="en-US" sz="7000" dirty="0"/>
          </a:p>
          <a:p>
            <a:pPr marL="642938" indent="-528638" algn="ctr">
              <a:lnSpc>
                <a:spcPct val="95000"/>
              </a:lnSpc>
              <a:buClrTx/>
              <a:buSzPct val="45000"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r>
              <a:rPr lang="de-DE" altLang="en-US" sz="7000" dirty="0"/>
              <a:t>Mimimum Spanning Tree</a:t>
            </a:r>
          </a:p>
        </p:txBody>
      </p:sp>
    </p:spTree>
    <p:extLst>
      <p:ext uri="{BB962C8B-B14F-4D97-AF65-F5344CB8AC3E}">
        <p14:creationId xmlns:p14="http://schemas.microsoft.com/office/powerpoint/2010/main" val="296398464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Minimum Spanning Tree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indent="0">
              <a:lnSpc>
                <a:spcPct val="100000"/>
              </a:lnSpc>
              <a:buNone/>
            </a:pPr>
            <a:r>
              <a:rPr lang="en-US" sz="2200" u="sng" dirty="0"/>
              <a:t>The Minimum Spanning Tree Problem (MST)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US" sz="2200" u="sng" dirty="0"/>
              <a:t>Input</a:t>
            </a:r>
            <a:r>
              <a:rPr lang="en-US" sz="2200" dirty="0"/>
              <a:t>: an undirected graph G = (V,E) and costs on the edges {</a:t>
            </a:r>
            <a:r>
              <a:rPr lang="en-US" sz="2200" dirty="0" err="1"/>
              <a:t>c</a:t>
            </a:r>
            <a:r>
              <a:rPr lang="en-US" sz="2200" baseline="-25000" dirty="0" err="1"/>
              <a:t>e</a:t>
            </a:r>
            <a:r>
              <a:rPr lang="en-US" sz="2200" dirty="0"/>
              <a:t> : </a:t>
            </a:r>
            <a:r>
              <a:rPr lang="en-US" sz="2200" dirty="0" err="1"/>
              <a:t>e∈E</a:t>
            </a:r>
            <a:r>
              <a:rPr lang="en-US" sz="2200" dirty="0"/>
              <a:t>}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US" sz="2200" u="sng" dirty="0"/>
              <a:t>Output</a:t>
            </a:r>
            <a:r>
              <a:rPr lang="en-US" sz="2200" dirty="0"/>
              <a:t>: a spanning tree of minimum cost</a:t>
            </a:r>
          </a:p>
          <a:p>
            <a:pPr marL="0" indent="0">
              <a:lnSpc>
                <a:spcPct val="100000"/>
              </a:lnSpc>
              <a:buNone/>
            </a:pPr>
            <a:endParaRPr lang="en-US" sz="2200" dirty="0"/>
          </a:p>
          <a:p>
            <a:pPr marL="0" indent="0">
              <a:lnSpc>
                <a:spcPct val="100000"/>
              </a:lnSpc>
              <a:buNone/>
            </a:pPr>
            <a:r>
              <a:rPr lang="en-US" sz="2200" u="sng" dirty="0"/>
              <a:t>Definition</a:t>
            </a:r>
            <a:r>
              <a:rPr lang="en-US" sz="2200" dirty="0"/>
              <a:t>: A spanning tree of a connected graph G=(V,E) is a subset T⊆E of the edges such that</a:t>
            </a:r>
          </a:p>
          <a:p>
            <a:pPr marL="457200" indent="-457200">
              <a:lnSpc>
                <a:spcPct val="100000"/>
              </a:lnSpc>
              <a:buFont typeface="+mj-lt"/>
              <a:buAutoNum type="arabicPeriod"/>
            </a:pPr>
            <a:r>
              <a:rPr lang="en-US" sz="2200" dirty="0"/>
              <a:t>T has |V|-1 edges</a:t>
            </a:r>
          </a:p>
          <a:p>
            <a:pPr marL="457200" indent="-457200">
              <a:lnSpc>
                <a:spcPct val="100000"/>
              </a:lnSpc>
              <a:buFont typeface="+mj-lt"/>
              <a:buAutoNum type="arabicPeriod"/>
            </a:pPr>
            <a:r>
              <a:rPr lang="en-US" sz="2200" dirty="0"/>
              <a:t>the graph (V,T) is connected.</a:t>
            </a:r>
          </a:p>
          <a:p>
            <a:pPr marL="0" indent="0">
              <a:lnSpc>
                <a:spcPct val="100000"/>
              </a:lnSpc>
              <a:buNone/>
            </a:pPr>
            <a:endParaRPr lang="en-US" sz="2200" dirty="0"/>
          </a:p>
          <a:p>
            <a:pPr marL="0" indent="0">
              <a:lnSpc>
                <a:spcPct val="100000"/>
              </a:lnSpc>
              <a:buNone/>
            </a:pPr>
            <a:r>
              <a:rPr lang="en-US" sz="2200" dirty="0"/>
              <a:t>The costs of a spanning tree is defined as </a:t>
            </a:r>
            <a:r>
              <a:rPr lang="el-GR" sz="2200" dirty="0"/>
              <a:t>Σ</a:t>
            </a:r>
            <a:r>
              <a:rPr lang="en-US" sz="2200" baseline="-25000" dirty="0" err="1"/>
              <a:t>e∈T</a:t>
            </a:r>
            <a:r>
              <a:rPr lang="en-US" sz="2200" baseline="-25000" dirty="0"/>
              <a:t> </a:t>
            </a:r>
            <a:r>
              <a:rPr lang="en-US" sz="2200" dirty="0" err="1"/>
              <a:t>c</a:t>
            </a:r>
            <a:r>
              <a:rPr lang="en-US" sz="2200" baseline="-25000" dirty="0" err="1"/>
              <a:t>e</a:t>
            </a:r>
            <a:r>
              <a:rPr lang="en-US" sz="2200" dirty="0"/>
              <a:t> .</a:t>
            </a:r>
          </a:p>
          <a:p>
            <a:pPr marL="0" indent="0">
              <a:lnSpc>
                <a:spcPct val="100000"/>
              </a:lnSpc>
              <a:buNone/>
            </a:pPr>
            <a:endParaRPr lang="en-US" sz="2200" dirty="0"/>
          </a:p>
          <a:p>
            <a:pPr marL="0" indent="0">
              <a:lnSpc>
                <a:spcPct val="100000"/>
              </a:lnSpc>
              <a:buNone/>
            </a:pP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246029607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Minimum Spanning Tree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indent="0">
              <a:lnSpc>
                <a:spcPct val="100000"/>
              </a:lnSpc>
              <a:buNone/>
            </a:pPr>
            <a:endParaRPr lang="en-US" sz="2200" dirty="0"/>
          </a:p>
        </p:txBody>
      </p:sp>
      <p:grpSp>
        <p:nvGrpSpPr>
          <p:cNvPr id="62" name="Group 61">
            <a:extLst>
              <a:ext uri="{FF2B5EF4-FFF2-40B4-BE49-F238E27FC236}">
                <a16:creationId xmlns:a16="http://schemas.microsoft.com/office/drawing/2014/main" id="{0E913ECD-A41B-460A-8DF0-C80A5C716861}"/>
              </a:ext>
            </a:extLst>
          </p:cNvPr>
          <p:cNvGrpSpPr/>
          <p:nvPr/>
        </p:nvGrpSpPr>
        <p:grpSpPr>
          <a:xfrm>
            <a:off x="990600" y="2209800"/>
            <a:ext cx="3276600" cy="3810000"/>
            <a:chOff x="990600" y="2209800"/>
            <a:chExt cx="3276600" cy="3810000"/>
          </a:xfrm>
        </p:grpSpPr>
        <p:grpSp>
          <p:nvGrpSpPr>
            <p:cNvPr id="63" name="Group 62">
              <a:extLst>
                <a:ext uri="{FF2B5EF4-FFF2-40B4-BE49-F238E27FC236}">
                  <a16:creationId xmlns:a16="http://schemas.microsoft.com/office/drawing/2014/main" id="{688F7A3B-60A0-4179-BC04-32FB29505A1A}"/>
                </a:ext>
              </a:extLst>
            </p:cNvPr>
            <p:cNvGrpSpPr/>
            <p:nvPr/>
          </p:nvGrpSpPr>
          <p:grpSpPr>
            <a:xfrm>
              <a:off x="990600" y="2209800"/>
              <a:ext cx="3276600" cy="3810000"/>
              <a:chOff x="990600" y="2562255"/>
              <a:chExt cx="3276600" cy="3810000"/>
            </a:xfrm>
          </p:grpSpPr>
          <p:sp>
            <p:nvSpPr>
              <p:cNvPr id="75" name="Oval 74">
                <a:extLst>
                  <a:ext uri="{FF2B5EF4-FFF2-40B4-BE49-F238E27FC236}">
                    <a16:creationId xmlns:a16="http://schemas.microsoft.com/office/drawing/2014/main" id="{61D0728A-3B33-41FE-9167-E0391F90EE48}"/>
                  </a:ext>
                </a:extLst>
              </p:cNvPr>
              <p:cNvSpPr/>
              <p:nvPr/>
            </p:nvSpPr>
            <p:spPr>
              <a:xfrm>
                <a:off x="2286000" y="2562255"/>
                <a:ext cx="304800" cy="304800"/>
              </a:xfrm>
              <a:prstGeom prst="ellipse">
                <a:avLst/>
              </a:prstGeom>
              <a:solidFill>
                <a:srgbClr val="00B0F0"/>
              </a:solidFill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en-US" dirty="0"/>
                  <a:t>a</a:t>
                </a:r>
              </a:p>
            </p:txBody>
          </p:sp>
          <p:cxnSp>
            <p:nvCxnSpPr>
              <p:cNvPr id="76" name="Straight Arrow Connector 75">
                <a:extLst>
                  <a:ext uri="{FF2B5EF4-FFF2-40B4-BE49-F238E27FC236}">
                    <a16:creationId xmlns:a16="http://schemas.microsoft.com/office/drawing/2014/main" id="{7F2093ED-C673-4864-8C54-E8FE548A3B77}"/>
                  </a:ext>
                </a:extLst>
              </p:cNvPr>
              <p:cNvCxnSpPr>
                <a:stCxn id="75" idx="5"/>
                <a:endCxn id="78" idx="1"/>
              </p:cNvCxnSpPr>
              <p:nvPr/>
            </p:nvCxnSpPr>
            <p:spPr>
              <a:xfrm>
                <a:off x="2546163" y="2822418"/>
                <a:ext cx="622674" cy="851274"/>
              </a:xfrm>
              <a:prstGeom prst="straightConnector1">
                <a:avLst/>
              </a:prstGeom>
              <a:ln w="28575">
                <a:solidFill>
                  <a:srgbClr val="0070C0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7" name="Oval 76">
                <a:extLst>
                  <a:ext uri="{FF2B5EF4-FFF2-40B4-BE49-F238E27FC236}">
                    <a16:creationId xmlns:a16="http://schemas.microsoft.com/office/drawing/2014/main" id="{193641E1-62C1-47D0-BAFC-AD1957B5DE48}"/>
                  </a:ext>
                </a:extLst>
              </p:cNvPr>
              <p:cNvSpPr/>
              <p:nvPr/>
            </p:nvSpPr>
            <p:spPr>
              <a:xfrm>
                <a:off x="1524000" y="3629055"/>
                <a:ext cx="304800" cy="304800"/>
              </a:xfrm>
              <a:prstGeom prst="ellipse">
                <a:avLst/>
              </a:prstGeom>
              <a:solidFill>
                <a:srgbClr val="00B0F0"/>
              </a:solidFill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en-US" dirty="0"/>
                  <a:t>b</a:t>
                </a:r>
              </a:p>
            </p:txBody>
          </p:sp>
          <p:sp>
            <p:nvSpPr>
              <p:cNvPr id="78" name="Oval 77">
                <a:extLst>
                  <a:ext uri="{FF2B5EF4-FFF2-40B4-BE49-F238E27FC236}">
                    <a16:creationId xmlns:a16="http://schemas.microsoft.com/office/drawing/2014/main" id="{BE88771A-9315-4CC4-A0BD-C24A7867DA57}"/>
                  </a:ext>
                </a:extLst>
              </p:cNvPr>
              <p:cNvSpPr/>
              <p:nvPr/>
            </p:nvSpPr>
            <p:spPr>
              <a:xfrm>
                <a:off x="3124200" y="3629055"/>
                <a:ext cx="304800" cy="304800"/>
              </a:xfrm>
              <a:prstGeom prst="ellipse">
                <a:avLst/>
              </a:prstGeom>
              <a:solidFill>
                <a:srgbClr val="00B0F0"/>
              </a:solidFill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en-US" dirty="0"/>
                  <a:t>c</a:t>
                </a:r>
              </a:p>
            </p:txBody>
          </p:sp>
          <p:sp>
            <p:nvSpPr>
              <p:cNvPr id="79" name="Oval 78">
                <a:extLst>
                  <a:ext uri="{FF2B5EF4-FFF2-40B4-BE49-F238E27FC236}">
                    <a16:creationId xmlns:a16="http://schemas.microsoft.com/office/drawing/2014/main" id="{55E56A90-ACA9-457E-AC3B-473753AE406E}"/>
                  </a:ext>
                </a:extLst>
              </p:cNvPr>
              <p:cNvSpPr/>
              <p:nvPr/>
            </p:nvSpPr>
            <p:spPr>
              <a:xfrm>
                <a:off x="990600" y="4924455"/>
                <a:ext cx="304800" cy="304800"/>
              </a:xfrm>
              <a:prstGeom prst="ellipse">
                <a:avLst/>
              </a:prstGeom>
              <a:solidFill>
                <a:srgbClr val="00B0F0"/>
              </a:solidFill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en-US" dirty="0"/>
                  <a:t>d</a:t>
                </a:r>
              </a:p>
            </p:txBody>
          </p:sp>
          <p:sp>
            <p:nvSpPr>
              <p:cNvPr id="80" name="Oval 79">
                <a:extLst>
                  <a:ext uri="{FF2B5EF4-FFF2-40B4-BE49-F238E27FC236}">
                    <a16:creationId xmlns:a16="http://schemas.microsoft.com/office/drawing/2014/main" id="{B95F3AE6-31A1-4C37-8308-1EFD5A490E3C}"/>
                  </a:ext>
                </a:extLst>
              </p:cNvPr>
              <p:cNvSpPr/>
              <p:nvPr/>
            </p:nvSpPr>
            <p:spPr>
              <a:xfrm>
                <a:off x="2286000" y="4924455"/>
                <a:ext cx="304800" cy="304800"/>
              </a:xfrm>
              <a:prstGeom prst="ellipse">
                <a:avLst/>
              </a:prstGeom>
              <a:solidFill>
                <a:srgbClr val="00B0F0"/>
              </a:solidFill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en-US" dirty="0"/>
                  <a:t>e</a:t>
                </a:r>
              </a:p>
            </p:txBody>
          </p:sp>
          <p:sp>
            <p:nvSpPr>
              <p:cNvPr id="81" name="Oval 80">
                <a:extLst>
                  <a:ext uri="{FF2B5EF4-FFF2-40B4-BE49-F238E27FC236}">
                    <a16:creationId xmlns:a16="http://schemas.microsoft.com/office/drawing/2014/main" id="{9BA798CE-3BA0-420F-ACD9-0CDC71542159}"/>
                  </a:ext>
                </a:extLst>
              </p:cNvPr>
              <p:cNvSpPr/>
              <p:nvPr/>
            </p:nvSpPr>
            <p:spPr>
              <a:xfrm>
                <a:off x="3962400" y="4924455"/>
                <a:ext cx="304800" cy="304800"/>
              </a:xfrm>
              <a:prstGeom prst="ellipse">
                <a:avLst/>
              </a:prstGeom>
              <a:solidFill>
                <a:srgbClr val="00B0F0"/>
              </a:solidFill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en-US" dirty="0"/>
                  <a:t>f</a:t>
                </a:r>
              </a:p>
            </p:txBody>
          </p:sp>
          <p:sp>
            <p:nvSpPr>
              <p:cNvPr id="82" name="Oval 81">
                <a:extLst>
                  <a:ext uri="{FF2B5EF4-FFF2-40B4-BE49-F238E27FC236}">
                    <a16:creationId xmlns:a16="http://schemas.microsoft.com/office/drawing/2014/main" id="{B2F65DBD-7CED-40D8-ACCE-918F0DCA56D6}"/>
                  </a:ext>
                </a:extLst>
              </p:cNvPr>
              <p:cNvSpPr/>
              <p:nvPr/>
            </p:nvSpPr>
            <p:spPr>
              <a:xfrm>
                <a:off x="3200400" y="6067455"/>
                <a:ext cx="304800" cy="304800"/>
              </a:xfrm>
              <a:prstGeom prst="ellipse">
                <a:avLst/>
              </a:prstGeom>
              <a:solidFill>
                <a:srgbClr val="00B0F0"/>
              </a:solidFill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en-US" dirty="0"/>
                  <a:t>h</a:t>
                </a:r>
              </a:p>
            </p:txBody>
          </p:sp>
          <p:cxnSp>
            <p:nvCxnSpPr>
              <p:cNvPr id="83" name="Straight Arrow Connector 82">
                <a:extLst>
                  <a:ext uri="{FF2B5EF4-FFF2-40B4-BE49-F238E27FC236}">
                    <a16:creationId xmlns:a16="http://schemas.microsoft.com/office/drawing/2014/main" id="{D65543B4-0A4F-4692-9168-A395D0FF5BD0}"/>
                  </a:ext>
                </a:extLst>
              </p:cNvPr>
              <p:cNvCxnSpPr>
                <a:stCxn id="75" idx="3"/>
                <a:endCxn id="77" idx="7"/>
              </p:cNvCxnSpPr>
              <p:nvPr/>
            </p:nvCxnSpPr>
            <p:spPr>
              <a:xfrm flipH="1">
                <a:off x="1784163" y="2822418"/>
                <a:ext cx="546474" cy="851274"/>
              </a:xfrm>
              <a:prstGeom prst="straightConnector1">
                <a:avLst/>
              </a:prstGeom>
              <a:ln w="28575">
                <a:solidFill>
                  <a:srgbClr val="0070C0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4" name="Straight Arrow Connector 83">
                <a:extLst>
                  <a:ext uri="{FF2B5EF4-FFF2-40B4-BE49-F238E27FC236}">
                    <a16:creationId xmlns:a16="http://schemas.microsoft.com/office/drawing/2014/main" id="{45E9D778-4A9B-4626-B1AD-33017F9F4856}"/>
                  </a:ext>
                </a:extLst>
              </p:cNvPr>
              <p:cNvCxnSpPr>
                <a:stCxn id="78" idx="5"/>
                <a:endCxn id="81" idx="0"/>
              </p:cNvCxnSpPr>
              <p:nvPr/>
            </p:nvCxnSpPr>
            <p:spPr>
              <a:xfrm>
                <a:off x="3384363" y="3889218"/>
                <a:ext cx="730437" cy="1035237"/>
              </a:xfrm>
              <a:prstGeom prst="straightConnector1">
                <a:avLst/>
              </a:prstGeom>
              <a:ln w="28575">
                <a:solidFill>
                  <a:srgbClr val="0070C0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5" name="Straight Arrow Connector 84">
                <a:extLst>
                  <a:ext uri="{FF2B5EF4-FFF2-40B4-BE49-F238E27FC236}">
                    <a16:creationId xmlns:a16="http://schemas.microsoft.com/office/drawing/2014/main" id="{D137515E-F5A8-4BD9-B39E-9FD76CC1054F}"/>
                  </a:ext>
                </a:extLst>
              </p:cNvPr>
              <p:cNvCxnSpPr>
                <a:stCxn id="77" idx="4"/>
                <a:endCxn id="79" idx="0"/>
              </p:cNvCxnSpPr>
              <p:nvPr/>
            </p:nvCxnSpPr>
            <p:spPr>
              <a:xfrm flipH="1">
                <a:off x="1143000" y="3933855"/>
                <a:ext cx="533400" cy="990600"/>
              </a:xfrm>
              <a:prstGeom prst="straightConnector1">
                <a:avLst/>
              </a:prstGeom>
              <a:ln w="28575">
                <a:solidFill>
                  <a:srgbClr val="0070C0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6" name="Straight Arrow Connector 85">
                <a:extLst>
                  <a:ext uri="{FF2B5EF4-FFF2-40B4-BE49-F238E27FC236}">
                    <a16:creationId xmlns:a16="http://schemas.microsoft.com/office/drawing/2014/main" id="{9FABF81F-C66B-4675-AB3A-80647F02F76C}"/>
                  </a:ext>
                </a:extLst>
              </p:cNvPr>
              <p:cNvCxnSpPr>
                <a:stCxn id="80" idx="2"/>
              </p:cNvCxnSpPr>
              <p:nvPr/>
            </p:nvCxnSpPr>
            <p:spPr>
              <a:xfrm flipH="1">
                <a:off x="1295400" y="5076855"/>
                <a:ext cx="990600" cy="0"/>
              </a:xfrm>
              <a:prstGeom prst="straightConnector1">
                <a:avLst/>
              </a:prstGeom>
              <a:ln w="28575">
                <a:solidFill>
                  <a:srgbClr val="0070C0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7" name="Straight Arrow Connector 86">
                <a:extLst>
                  <a:ext uri="{FF2B5EF4-FFF2-40B4-BE49-F238E27FC236}">
                    <a16:creationId xmlns:a16="http://schemas.microsoft.com/office/drawing/2014/main" id="{894CA935-8A73-4663-BB75-D6131706CAD6}"/>
                  </a:ext>
                </a:extLst>
              </p:cNvPr>
              <p:cNvCxnSpPr>
                <a:stCxn id="78" idx="3"/>
                <a:endCxn id="79" idx="7"/>
              </p:cNvCxnSpPr>
              <p:nvPr/>
            </p:nvCxnSpPr>
            <p:spPr>
              <a:xfrm flipH="1">
                <a:off x="1250763" y="3889218"/>
                <a:ext cx="1918074" cy="1079874"/>
              </a:xfrm>
              <a:prstGeom prst="straightConnector1">
                <a:avLst/>
              </a:prstGeom>
              <a:ln w="28575">
                <a:solidFill>
                  <a:srgbClr val="0070C0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8" name="Straight Arrow Connector 87">
                <a:extLst>
                  <a:ext uri="{FF2B5EF4-FFF2-40B4-BE49-F238E27FC236}">
                    <a16:creationId xmlns:a16="http://schemas.microsoft.com/office/drawing/2014/main" id="{21E32BA3-4FAF-40A4-8E0F-8D162F7A0AEC}"/>
                  </a:ext>
                </a:extLst>
              </p:cNvPr>
              <p:cNvCxnSpPr>
                <a:stCxn id="82" idx="1"/>
                <a:endCxn id="79" idx="5"/>
              </p:cNvCxnSpPr>
              <p:nvPr/>
            </p:nvCxnSpPr>
            <p:spPr>
              <a:xfrm flipH="1" flipV="1">
                <a:off x="1250763" y="5184618"/>
                <a:ext cx="1994274" cy="927474"/>
              </a:xfrm>
              <a:prstGeom prst="straightConnector1">
                <a:avLst/>
              </a:prstGeom>
              <a:ln w="28575">
                <a:solidFill>
                  <a:srgbClr val="0070C0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9" name="Straight Arrow Connector 88">
                <a:extLst>
                  <a:ext uri="{FF2B5EF4-FFF2-40B4-BE49-F238E27FC236}">
                    <a16:creationId xmlns:a16="http://schemas.microsoft.com/office/drawing/2014/main" id="{8EA54413-BC08-4BA8-B501-19A1235FFB6F}"/>
                  </a:ext>
                </a:extLst>
              </p:cNvPr>
              <p:cNvCxnSpPr>
                <a:stCxn id="82" idx="0"/>
                <a:endCxn id="78" idx="4"/>
              </p:cNvCxnSpPr>
              <p:nvPr/>
            </p:nvCxnSpPr>
            <p:spPr>
              <a:xfrm flipH="1" flipV="1">
                <a:off x="3276600" y="3933855"/>
                <a:ext cx="76200" cy="2133600"/>
              </a:xfrm>
              <a:prstGeom prst="straightConnector1">
                <a:avLst/>
              </a:prstGeom>
              <a:ln w="28575">
                <a:solidFill>
                  <a:srgbClr val="0070C0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0" name="Oval 89">
                <a:extLst>
                  <a:ext uri="{FF2B5EF4-FFF2-40B4-BE49-F238E27FC236}">
                    <a16:creationId xmlns:a16="http://schemas.microsoft.com/office/drawing/2014/main" id="{C9E2CD4F-E75F-4E23-AFB3-A0F35C4EC047}"/>
                  </a:ext>
                </a:extLst>
              </p:cNvPr>
              <p:cNvSpPr/>
              <p:nvPr/>
            </p:nvSpPr>
            <p:spPr>
              <a:xfrm>
                <a:off x="1752600" y="6067455"/>
                <a:ext cx="304800" cy="304800"/>
              </a:xfrm>
              <a:prstGeom prst="ellipse">
                <a:avLst/>
              </a:prstGeom>
              <a:solidFill>
                <a:srgbClr val="00B0F0"/>
              </a:solidFill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en-US" dirty="0"/>
                  <a:t>g</a:t>
                </a:r>
              </a:p>
            </p:txBody>
          </p:sp>
          <p:cxnSp>
            <p:nvCxnSpPr>
              <p:cNvPr id="91" name="Straight Arrow Connector 90">
                <a:extLst>
                  <a:ext uri="{FF2B5EF4-FFF2-40B4-BE49-F238E27FC236}">
                    <a16:creationId xmlns:a16="http://schemas.microsoft.com/office/drawing/2014/main" id="{44A16178-2313-40BD-A741-2416B8BE11B8}"/>
                  </a:ext>
                </a:extLst>
              </p:cNvPr>
              <p:cNvCxnSpPr>
                <a:stCxn id="90" idx="1"/>
                <a:endCxn id="79" idx="4"/>
              </p:cNvCxnSpPr>
              <p:nvPr/>
            </p:nvCxnSpPr>
            <p:spPr>
              <a:xfrm flipH="1" flipV="1">
                <a:off x="1143000" y="5229255"/>
                <a:ext cx="654237" cy="882837"/>
              </a:xfrm>
              <a:prstGeom prst="straightConnector1">
                <a:avLst/>
              </a:prstGeom>
              <a:ln w="28575">
                <a:solidFill>
                  <a:srgbClr val="0070C0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2" name="Straight Arrow Connector 91">
                <a:extLst>
                  <a:ext uri="{FF2B5EF4-FFF2-40B4-BE49-F238E27FC236}">
                    <a16:creationId xmlns:a16="http://schemas.microsoft.com/office/drawing/2014/main" id="{1337D9D4-0B2D-4174-972F-2FF3B0E930FC}"/>
                  </a:ext>
                </a:extLst>
              </p:cNvPr>
              <p:cNvCxnSpPr>
                <a:stCxn id="81" idx="3"/>
                <a:endCxn id="90" idx="7"/>
              </p:cNvCxnSpPr>
              <p:nvPr/>
            </p:nvCxnSpPr>
            <p:spPr>
              <a:xfrm flipH="1">
                <a:off x="2012763" y="5184618"/>
                <a:ext cx="1994274" cy="927474"/>
              </a:xfrm>
              <a:prstGeom prst="straightConnector1">
                <a:avLst/>
              </a:prstGeom>
              <a:ln w="28575">
                <a:solidFill>
                  <a:srgbClr val="0070C0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3" name="Straight Arrow Connector 92">
                <a:extLst>
                  <a:ext uri="{FF2B5EF4-FFF2-40B4-BE49-F238E27FC236}">
                    <a16:creationId xmlns:a16="http://schemas.microsoft.com/office/drawing/2014/main" id="{49E757CA-3578-4DFC-B2C7-1C500C1F0C3C}"/>
                  </a:ext>
                </a:extLst>
              </p:cNvPr>
              <p:cNvCxnSpPr>
                <a:stCxn id="75" idx="4"/>
                <a:endCxn id="80" idx="0"/>
              </p:cNvCxnSpPr>
              <p:nvPr/>
            </p:nvCxnSpPr>
            <p:spPr>
              <a:xfrm>
                <a:off x="2438400" y="2867055"/>
                <a:ext cx="0" cy="2057400"/>
              </a:xfrm>
              <a:prstGeom prst="straightConnector1">
                <a:avLst/>
              </a:prstGeom>
              <a:ln w="28575">
                <a:solidFill>
                  <a:srgbClr val="0070C0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4" name="TextBox 42">
              <a:extLst>
                <a:ext uri="{FF2B5EF4-FFF2-40B4-BE49-F238E27FC236}">
                  <a16:creationId xmlns:a16="http://schemas.microsoft.com/office/drawing/2014/main" id="{212FED41-88BD-4A11-BE97-4992ABCDD40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836194" y="2568195"/>
              <a:ext cx="290464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 Narrow" pitchFamily="34" charset="0"/>
                  <a:cs typeface="Times New Roman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 Narrow" pitchFamily="34" charset="0"/>
                  <a:cs typeface="Times New Roman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800" dirty="0">
                  <a:solidFill>
                    <a:srgbClr val="000000"/>
                  </a:solidFill>
                </a:rPr>
                <a:t>1</a:t>
              </a:r>
            </a:p>
          </p:txBody>
        </p:sp>
        <p:sp>
          <p:nvSpPr>
            <p:cNvPr id="65" name="TextBox 42">
              <a:extLst>
                <a:ext uri="{FF2B5EF4-FFF2-40B4-BE49-F238E27FC236}">
                  <a16:creationId xmlns:a16="http://schemas.microsoft.com/office/drawing/2014/main" id="{FCB80851-B16C-452A-8605-79140D79E8B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157225" y="3221738"/>
              <a:ext cx="290464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 Narrow" pitchFamily="34" charset="0"/>
                  <a:cs typeface="Times New Roman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 Narrow" pitchFamily="34" charset="0"/>
                  <a:cs typeface="Times New Roman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800" dirty="0">
                  <a:solidFill>
                    <a:srgbClr val="000000"/>
                  </a:solidFill>
                </a:rPr>
                <a:t>3</a:t>
              </a:r>
            </a:p>
          </p:txBody>
        </p:sp>
        <p:sp>
          <p:nvSpPr>
            <p:cNvPr id="66" name="TextBox 42">
              <a:extLst>
                <a:ext uri="{FF2B5EF4-FFF2-40B4-BE49-F238E27FC236}">
                  <a16:creationId xmlns:a16="http://schemas.microsoft.com/office/drawing/2014/main" id="{9945956F-8A40-4BF8-B6F9-F5D9F6908AB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744662" y="3880550"/>
              <a:ext cx="290464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 Narrow" pitchFamily="34" charset="0"/>
                  <a:cs typeface="Times New Roman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 Narrow" pitchFamily="34" charset="0"/>
                  <a:cs typeface="Times New Roman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800" dirty="0">
                  <a:solidFill>
                    <a:srgbClr val="000000"/>
                  </a:solidFill>
                </a:rPr>
                <a:t>8</a:t>
              </a:r>
            </a:p>
          </p:txBody>
        </p:sp>
        <p:sp>
          <p:nvSpPr>
            <p:cNvPr id="67" name="TextBox 42">
              <a:extLst>
                <a:ext uri="{FF2B5EF4-FFF2-40B4-BE49-F238E27FC236}">
                  <a16:creationId xmlns:a16="http://schemas.microsoft.com/office/drawing/2014/main" id="{D6354A1A-DD2F-4437-9A2F-3670994DB48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313749" y="5325732"/>
              <a:ext cx="290464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 Narrow" pitchFamily="34" charset="0"/>
                  <a:cs typeface="Times New Roman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 Narrow" pitchFamily="34" charset="0"/>
                  <a:cs typeface="Times New Roman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800" dirty="0">
                  <a:solidFill>
                    <a:srgbClr val="000000"/>
                  </a:solidFill>
                </a:rPr>
                <a:t>1</a:t>
              </a:r>
            </a:p>
          </p:txBody>
        </p:sp>
        <p:sp>
          <p:nvSpPr>
            <p:cNvPr id="68" name="TextBox 42">
              <a:extLst>
                <a:ext uri="{FF2B5EF4-FFF2-40B4-BE49-F238E27FC236}">
                  <a16:creationId xmlns:a16="http://schemas.microsoft.com/office/drawing/2014/main" id="{208425EB-41B3-4A29-A220-AE335C30EAB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811462" y="5650468"/>
              <a:ext cx="290464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 Narrow" pitchFamily="34" charset="0"/>
                  <a:cs typeface="Times New Roman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 Narrow" pitchFamily="34" charset="0"/>
                  <a:cs typeface="Times New Roman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800" dirty="0">
                  <a:solidFill>
                    <a:srgbClr val="000000"/>
                  </a:solidFill>
                </a:rPr>
                <a:t>7</a:t>
              </a:r>
            </a:p>
          </p:txBody>
        </p:sp>
        <p:sp>
          <p:nvSpPr>
            <p:cNvPr id="69" name="TextBox 42">
              <a:extLst>
                <a:ext uri="{FF2B5EF4-FFF2-40B4-BE49-F238E27FC236}">
                  <a16:creationId xmlns:a16="http://schemas.microsoft.com/office/drawing/2014/main" id="{AC3CCFB6-F9FE-4A26-92A2-535F349589E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622436" y="3695328"/>
              <a:ext cx="312738" cy="369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 Narrow" pitchFamily="34" charset="0"/>
                  <a:cs typeface="Times New Roman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 Narrow" pitchFamily="34" charset="0"/>
                  <a:cs typeface="Times New Roman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800" dirty="0">
                  <a:solidFill>
                    <a:srgbClr val="000000"/>
                  </a:solidFill>
                </a:rPr>
                <a:t>2</a:t>
              </a:r>
            </a:p>
          </p:txBody>
        </p:sp>
        <p:sp>
          <p:nvSpPr>
            <p:cNvPr id="70" name="TextBox 42">
              <a:extLst>
                <a:ext uri="{FF2B5EF4-FFF2-40B4-BE49-F238E27FC236}">
                  <a16:creationId xmlns:a16="http://schemas.microsoft.com/office/drawing/2014/main" id="{B14402EE-CB87-4BFF-B0E2-DBD1AEDF9AC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050900" y="4019130"/>
              <a:ext cx="290464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 Narrow" pitchFamily="34" charset="0"/>
                  <a:cs typeface="Times New Roman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 Narrow" pitchFamily="34" charset="0"/>
                  <a:cs typeface="Times New Roman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800" dirty="0">
                  <a:solidFill>
                    <a:srgbClr val="000000"/>
                  </a:solidFill>
                </a:rPr>
                <a:t>3</a:t>
              </a:r>
            </a:p>
          </p:txBody>
        </p:sp>
        <p:sp>
          <p:nvSpPr>
            <p:cNvPr id="71" name="TextBox 42">
              <a:extLst>
                <a:ext uri="{FF2B5EF4-FFF2-40B4-BE49-F238E27FC236}">
                  <a16:creationId xmlns:a16="http://schemas.microsoft.com/office/drawing/2014/main" id="{2E2D9409-3B90-433E-8676-1D6E5E1D894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893093" y="4389664"/>
              <a:ext cx="290464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 Narrow" pitchFamily="34" charset="0"/>
                  <a:cs typeface="Times New Roman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 Narrow" pitchFamily="34" charset="0"/>
                  <a:cs typeface="Times New Roman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800" dirty="0">
                  <a:solidFill>
                    <a:srgbClr val="000000"/>
                  </a:solidFill>
                </a:rPr>
                <a:t>5</a:t>
              </a:r>
            </a:p>
          </p:txBody>
        </p:sp>
        <p:sp>
          <p:nvSpPr>
            <p:cNvPr id="72" name="TextBox 42">
              <a:extLst>
                <a:ext uri="{FF2B5EF4-FFF2-40B4-BE49-F238E27FC236}">
                  <a16:creationId xmlns:a16="http://schemas.microsoft.com/office/drawing/2014/main" id="{67AC6537-0CFB-4A2D-8F65-E6C43364920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640454" y="4955844"/>
              <a:ext cx="312738" cy="369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 Narrow" pitchFamily="34" charset="0"/>
                  <a:cs typeface="Times New Roman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 Narrow" pitchFamily="34" charset="0"/>
                  <a:cs typeface="Times New Roman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800" dirty="0">
                  <a:solidFill>
                    <a:srgbClr val="000000"/>
                  </a:solidFill>
                </a:rPr>
                <a:t>2</a:t>
              </a:r>
            </a:p>
          </p:txBody>
        </p:sp>
        <p:sp>
          <p:nvSpPr>
            <p:cNvPr id="73" name="TextBox 42">
              <a:extLst>
                <a:ext uri="{FF2B5EF4-FFF2-40B4-BE49-F238E27FC236}">
                  <a16:creationId xmlns:a16="http://schemas.microsoft.com/office/drawing/2014/main" id="{361E02B0-4957-404B-96F3-AB2BA0D891F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204553" y="3786242"/>
              <a:ext cx="290464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 Narrow" pitchFamily="34" charset="0"/>
                  <a:cs typeface="Times New Roman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 Narrow" pitchFamily="34" charset="0"/>
                  <a:cs typeface="Times New Roman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800" dirty="0">
                  <a:solidFill>
                    <a:srgbClr val="000000"/>
                  </a:solidFill>
                </a:rPr>
                <a:t>1</a:t>
              </a:r>
            </a:p>
          </p:txBody>
        </p:sp>
        <p:sp>
          <p:nvSpPr>
            <p:cNvPr id="74" name="TextBox 42">
              <a:extLst>
                <a:ext uri="{FF2B5EF4-FFF2-40B4-BE49-F238E27FC236}">
                  <a16:creationId xmlns:a16="http://schemas.microsoft.com/office/drawing/2014/main" id="{96130F30-4911-41C2-9129-A91A4A4D9EE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744662" y="2667000"/>
              <a:ext cx="312738" cy="369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 Narrow" pitchFamily="34" charset="0"/>
                  <a:cs typeface="Times New Roman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 Narrow" pitchFamily="34" charset="0"/>
                  <a:cs typeface="Times New Roman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800" dirty="0">
                  <a:solidFill>
                    <a:srgbClr val="000000"/>
                  </a:solidFill>
                </a:rPr>
                <a:t>2</a:t>
              </a:r>
            </a:p>
          </p:txBody>
        </p:sp>
      </p:grpSp>
      <p:grpSp>
        <p:nvGrpSpPr>
          <p:cNvPr id="94" name="Group 93">
            <a:extLst>
              <a:ext uri="{FF2B5EF4-FFF2-40B4-BE49-F238E27FC236}">
                <a16:creationId xmlns:a16="http://schemas.microsoft.com/office/drawing/2014/main" id="{C6ED50CC-9982-4D23-9C3D-D602602946DA}"/>
              </a:ext>
            </a:extLst>
          </p:cNvPr>
          <p:cNvGrpSpPr/>
          <p:nvPr/>
        </p:nvGrpSpPr>
        <p:grpSpPr>
          <a:xfrm>
            <a:off x="5334000" y="2209800"/>
            <a:ext cx="3276600" cy="3810000"/>
            <a:chOff x="5334000" y="2209800"/>
            <a:chExt cx="3276600" cy="3810000"/>
          </a:xfrm>
        </p:grpSpPr>
        <p:grpSp>
          <p:nvGrpSpPr>
            <p:cNvPr id="95" name="Group 94">
              <a:extLst>
                <a:ext uri="{FF2B5EF4-FFF2-40B4-BE49-F238E27FC236}">
                  <a16:creationId xmlns:a16="http://schemas.microsoft.com/office/drawing/2014/main" id="{AA5507A2-3F53-4CF4-832D-19ACC0EC14D0}"/>
                </a:ext>
              </a:extLst>
            </p:cNvPr>
            <p:cNvGrpSpPr/>
            <p:nvPr/>
          </p:nvGrpSpPr>
          <p:grpSpPr>
            <a:xfrm>
              <a:off x="5334000" y="2209800"/>
              <a:ext cx="3276600" cy="3810000"/>
              <a:chOff x="5334000" y="2590800"/>
              <a:chExt cx="3276600" cy="3810000"/>
            </a:xfrm>
          </p:grpSpPr>
          <p:sp>
            <p:nvSpPr>
              <p:cNvPr id="103" name="Oval 102">
                <a:extLst>
                  <a:ext uri="{FF2B5EF4-FFF2-40B4-BE49-F238E27FC236}">
                    <a16:creationId xmlns:a16="http://schemas.microsoft.com/office/drawing/2014/main" id="{C3379FC2-1242-481B-9A1B-4B09F4782014}"/>
                  </a:ext>
                </a:extLst>
              </p:cNvPr>
              <p:cNvSpPr/>
              <p:nvPr/>
            </p:nvSpPr>
            <p:spPr>
              <a:xfrm>
                <a:off x="6629400" y="2590800"/>
                <a:ext cx="304800" cy="304800"/>
              </a:xfrm>
              <a:prstGeom prst="ellipse">
                <a:avLst/>
              </a:prstGeom>
              <a:solidFill>
                <a:srgbClr val="00B0F0"/>
              </a:solidFill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en-US" dirty="0"/>
                  <a:t>a</a:t>
                </a:r>
              </a:p>
            </p:txBody>
          </p:sp>
          <p:sp>
            <p:nvSpPr>
              <p:cNvPr id="104" name="Oval 103">
                <a:extLst>
                  <a:ext uri="{FF2B5EF4-FFF2-40B4-BE49-F238E27FC236}">
                    <a16:creationId xmlns:a16="http://schemas.microsoft.com/office/drawing/2014/main" id="{11B70FB7-6959-4286-8E91-5F85EFC5C000}"/>
                  </a:ext>
                </a:extLst>
              </p:cNvPr>
              <p:cNvSpPr/>
              <p:nvPr/>
            </p:nvSpPr>
            <p:spPr>
              <a:xfrm>
                <a:off x="5867400" y="3657600"/>
                <a:ext cx="304800" cy="304800"/>
              </a:xfrm>
              <a:prstGeom prst="ellipse">
                <a:avLst/>
              </a:prstGeom>
              <a:solidFill>
                <a:srgbClr val="00B0F0"/>
              </a:solidFill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en-US" dirty="0"/>
                  <a:t>b</a:t>
                </a:r>
              </a:p>
            </p:txBody>
          </p:sp>
          <p:sp>
            <p:nvSpPr>
              <p:cNvPr id="105" name="Oval 104">
                <a:extLst>
                  <a:ext uri="{FF2B5EF4-FFF2-40B4-BE49-F238E27FC236}">
                    <a16:creationId xmlns:a16="http://schemas.microsoft.com/office/drawing/2014/main" id="{73DD97CE-A01A-40EA-86DB-4CCB5C7C44C5}"/>
                  </a:ext>
                </a:extLst>
              </p:cNvPr>
              <p:cNvSpPr/>
              <p:nvPr/>
            </p:nvSpPr>
            <p:spPr>
              <a:xfrm>
                <a:off x="7467600" y="3657600"/>
                <a:ext cx="304800" cy="304800"/>
              </a:xfrm>
              <a:prstGeom prst="ellipse">
                <a:avLst/>
              </a:prstGeom>
              <a:solidFill>
                <a:srgbClr val="00B0F0"/>
              </a:solidFill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en-US" dirty="0"/>
                  <a:t>c</a:t>
                </a:r>
              </a:p>
            </p:txBody>
          </p:sp>
          <p:sp>
            <p:nvSpPr>
              <p:cNvPr id="106" name="Oval 105">
                <a:extLst>
                  <a:ext uri="{FF2B5EF4-FFF2-40B4-BE49-F238E27FC236}">
                    <a16:creationId xmlns:a16="http://schemas.microsoft.com/office/drawing/2014/main" id="{75BA28CD-0A84-419F-8562-345DDD51BEB8}"/>
                  </a:ext>
                </a:extLst>
              </p:cNvPr>
              <p:cNvSpPr/>
              <p:nvPr/>
            </p:nvSpPr>
            <p:spPr>
              <a:xfrm>
                <a:off x="5334000" y="4953000"/>
                <a:ext cx="304800" cy="304800"/>
              </a:xfrm>
              <a:prstGeom prst="ellipse">
                <a:avLst/>
              </a:prstGeom>
              <a:solidFill>
                <a:srgbClr val="00B0F0"/>
              </a:solidFill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en-US" dirty="0"/>
                  <a:t>d</a:t>
                </a:r>
              </a:p>
            </p:txBody>
          </p:sp>
          <p:sp>
            <p:nvSpPr>
              <p:cNvPr id="107" name="Oval 106">
                <a:extLst>
                  <a:ext uri="{FF2B5EF4-FFF2-40B4-BE49-F238E27FC236}">
                    <a16:creationId xmlns:a16="http://schemas.microsoft.com/office/drawing/2014/main" id="{0E6206EE-7AEA-438F-80D4-0FFE6F0F4970}"/>
                  </a:ext>
                </a:extLst>
              </p:cNvPr>
              <p:cNvSpPr/>
              <p:nvPr/>
            </p:nvSpPr>
            <p:spPr>
              <a:xfrm>
                <a:off x="6629400" y="4953000"/>
                <a:ext cx="304800" cy="304800"/>
              </a:xfrm>
              <a:prstGeom prst="ellipse">
                <a:avLst/>
              </a:prstGeom>
              <a:solidFill>
                <a:srgbClr val="00B0F0"/>
              </a:solidFill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en-US" dirty="0"/>
                  <a:t>e</a:t>
                </a:r>
              </a:p>
            </p:txBody>
          </p:sp>
          <p:sp>
            <p:nvSpPr>
              <p:cNvPr id="108" name="Oval 107">
                <a:extLst>
                  <a:ext uri="{FF2B5EF4-FFF2-40B4-BE49-F238E27FC236}">
                    <a16:creationId xmlns:a16="http://schemas.microsoft.com/office/drawing/2014/main" id="{F53E18F7-83BC-451F-A86F-0287B1B40459}"/>
                  </a:ext>
                </a:extLst>
              </p:cNvPr>
              <p:cNvSpPr/>
              <p:nvPr/>
            </p:nvSpPr>
            <p:spPr>
              <a:xfrm>
                <a:off x="8305800" y="4953000"/>
                <a:ext cx="304800" cy="304800"/>
              </a:xfrm>
              <a:prstGeom prst="ellipse">
                <a:avLst/>
              </a:prstGeom>
              <a:solidFill>
                <a:srgbClr val="00B0F0"/>
              </a:solidFill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en-US" dirty="0"/>
                  <a:t>f</a:t>
                </a:r>
              </a:p>
            </p:txBody>
          </p:sp>
          <p:sp>
            <p:nvSpPr>
              <p:cNvPr id="109" name="Oval 108">
                <a:extLst>
                  <a:ext uri="{FF2B5EF4-FFF2-40B4-BE49-F238E27FC236}">
                    <a16:creationId xmlns:a16="http://schemas.microsoft.com/office/drawing/2014/main" id="{8579E8FA-AC08-4D9A-AC89-6FE49B34D62C}"/>
                  </a:ext>
                </a:extLst>
              </p:cNvPr>
              <p:cNvSpPr/>
              <p:nvPr/>
            </p:nvSpPr>
            <p:spPr>
              <a:xfrm>
                <a:off x="7543800" y="6096000"/>
                <a:ext cx="304800" cy="304800"/>
              </a:xfrm>
              <a:prstGeom prst="ellipse">
                <a:avLst/>
              </a:prstGeom>
              <a:solidFill>
                <a:srgbClr val="00B0F0"/>
              </a:solidFill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en-US" dirty="0"/>
                  <a:t>h</a:t>
                </a:r>
              </a:p>
            </p:txBody>
          </p:sp>
          <p:cxnSp>
            <p:nvCxnSpPr>
              <p:cNvPr id="110" name="Straight Arrow Connector 109">
                <a:extLst>
                  <a:ext uri="{FF2B5EF4-FFF2-40B4-BE49-F238E27FC236}">
                    <a16:creationId xmlns:a16="http://schemas.microsoft.com/office/drawing/2014/main" id="{AA153165-D547-4812-B7DA-4449C35DA151}"/>
                  </a:ext>
                </a:extLst>
              </p:cNvPr>
              <p:cNvCxnSpPr>
                <a:stCxn id="103" idx="3"/>
                <a:endCxn id="104" idx="7"/>
              </p:cNvCxnSpPr>
              <p:nvPr/>
            </p:nvCxnSpPr>
            <p:spPr>
              <a:xfrm flipH="1">
                <a:off x="6127563" y="2850963"/>
                <a:ext cx="546474" cy="851274"/>
              </a:xfrm>
              <a:prstGeom prst="straightConnector1">
                <a:avLst/>
              </a:prstGeom>
              <a:ln w="28575">
                <a:solidFill>
                  <a:srgbClr val="0070C0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1" name="Straight Arrow Connector 110">
                <a:extLst>
                  <a:ext uri="{FF2B5EF4-FFF2-40B4-BE49-F238E27FC236}">
                    <a16:creationId xmlns:a16="http://schemas.microsoft.com/office/drawing/2014/main" id="{F73069E1-2F1C-47C7-8C99-AADC7488F8BB}"/>
                  </a:ext>
                </a:extLst>
              </p:cNvPr>
              <p:cNvCxnSpPr>
                <a:stCxn id="104" idx="4"/>
                <a:endCxn id="106" idx="0"/>
              </p:cNvCxnSpPr>
              <p:nvPr/>
            </p:nvCxnSpPr>
            <p:spPr>
              <a:xfrm flipH="1">
                <a:off x="5486400" y="3962400"/>
                <a:ext cx="533400" cy="990600"/>
              </a:xfrm>
              <a:prstGeom prst="straightConnector1">
                <a:avLst/>
              </a:prstGeom>
              <a:ln w="28575">
                <a:solidFill>
                  <a:srgbClr val="0070C0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2" name="Straight Arrow Connector 111">
                <a:extLst>
                  <a:ext uri="{FF2B5EF4-FFF2-40B4-BE49-F238E27FC236}">
                    <a16:creationId xmlns:a16="http://schemas.microsoft.com/office/drawing/2014/main" id="{F91FAD3F-7C10-454C-B68D-F34BC2A8DBC1}"/>
                  </a:ext>
                </a:extLst>
              </p:cNvPr>
              <p:cNvCxnSpPr>
                <a:stCxn id="108" idx="1"/>
                <a:endCxn id="105" idx="5"/>
              </p:cNvCxnSpPr>
              <p:nvPr/>
            </p:nvCxnSpPr>
            <p:spPr>
              <a:xfrm flipH="1" flipV="1">
                <a:off x="7727763" y="3917763"/>
                <a:ext cx="622674" cy="1079874"/>
              </a:xfrm>
              <a:prstGeom prst="straightConnector1">
                <a:avLst/>
              </a:prstGeom>
              <a:ln w="28575">
                <a:solidFill>
                  <a:srgbClr val="0070C0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3" name="Straight Arrow Connector 112">
                <a:extLst>
                  <a:ext uri="{FF2B5EF4-FFF2-40B4-BE49-F238E27FC236}">
                    <a16:creationId xmlns:a16="http://schemas.microsoft.com/office/drawing/2014/main" id="{D7993F81-3E0F-4C4E-8B50-C798CCC6B2DE}"/>
                  </a:ext>
                </a:extLst>
              </p:cNvPr>
              <p:cNvCxnSpPr>
                <a:stCxn id="105" idx="1"/>
                <a:endCxn id="103" idx="5"/>
              </p:cNvCxnSpPr>
              <p:nvPr/>
            </p:nvCxnSpPr>
            <p:spPr>
              <a:xfrm flipH="1" flipV="1">
                <a:off x="6889563" y="2850963"/>
                <a:ext cx="622674" cy="851274"/>
              </a:xfrm>
              <a:prstGeom prst="straightConnector1">
                <a:avLst/>
              </a:prstGeom>
              <a:ln w="28575">
                <a:solidFill>
                  <a:srgbClr val="0070C0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4" name="Straight Arrow Connector 113">
                <a:extLst>
                  <a:ext uri="{FF2B5EF4-FFF2-40B4-BE49-F238E27FC236}">
                    <a16:creationId xmlns:a16="http://schemas.microsoft.com/office/drawing/2014/main" id="{F9F5874D-53E5-4A44-92C4-FA294AB303A5}"/>
                  </a:ext>
                </a:extLst>
              </p:cNvPr>
              <p:cNvCxnSpPr>
                <a:stCxn id="107" idx="0"/>
                <a:endCxn id="103" idx="4"/>
              </p:cNvCxnSpPr>
              <p:nvPr/>
            </p:nvCxnSpPr>
            <p:spPr>
              <a:xfrm flipV="1">
                <a:off x="6781800" y="2895600"/>
                <a:ext cx="0" cy="2057400"/>
              </a:xfrm>
              <a:prstGeom prst="straightConnector1">
                <a:avLst/>
              </a:prstGeom>
              <a:ln w="28575">
                <a:solidFill>
                  <a:srgbClr val="0070C0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5" name="Oval 114">
                <a:extLst>
                  <a:ext uri="{FF2B5EF4-FFF2-40B4-BE49-F238E27FC236}">
                    <a16:creationId xmlns:a16="http://schemas.microsoft.com/office/drawing/2014/main" id="{316F2E94-0436-4256-B94E-8D2FDBC19E39}"/>
                  </a:ext>
                </a:extLst>
              </p:cNvPr>
              <p:cNvSpPr/>
              <p:nvPr/>
            </p:nvSpPr>
            <p:spPr>
              <a:xfrm>
                <a:off x="6096000" y="6096000"/>
                <a:ext cx="304800" cy="304800"/>
              </a:xfrm>
              <a:prstGeom prst="ellipse">
                <a:avLst/>
              </a:prstGeom>
              <a:solidFill>
                <a:srgbClr val="00B0F0"/>
              </a:solidFill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en-US" dirty="0"/>
                  <a:t>g</a:t>
                </a:r>
              </a:p>
            </p:txBody>
          </p:sp>
          <p:cxnSp>
            <p:nvCxnSpPr>
              <p:cNvPr id="116" name="Straight Arrow Connector 115">
                <a:extLst>
                  <a:ext uri="{FF2B5EF4-FFF2-40B4-BE49-F238E27FC236}">
                    <a16:creationId xmlns:a16="http://schemas.microsoft.com/office/drawing/2014/main" id="{8A97975A-E4BE-4F23-B3BF-914C773439E4}"/>
                  </a:ext>
                </a:extLst>
              </p:cNvPr>
              <p:cNvCxnSpPr>
                <a:stCxn id="115" idx="1"/>
                <a:endCxn id="106" idx="4"/>
              </p:cNvCxnSpPr>
              <p:nvPr/>
            </p:nvCxnSpPr>
            <p:spPr>
              <a:xfrm flipH="1" flipV="1">
                <a:off x="5486400" y="5257800"/>
                <a:ext cx="654237" cy="882837"/>
              </a:xfrm>
              <a:prstGeom prst="straightConnector1">
                <a:avLst/>
              </a:prstGeom>
              <a:ln w="28575">
                <a:solidFill>
                  <a:srgbClr val="0070C0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7" name="Straight Arrow Connector 116">
                <a:extLst>
                  <a:ext uri="{FF2B5EF4-FFF2-40B4-BE49-F238E27FC236}">
                    <a16:creationId xmlns:a16="http://schemas.microsoft.com/office/drawing/2014/main" id="{C9CF3BE7-8D7E-49CF-A812-21F5F15604C5}"/>
                  </a:ext>
                </a:extLst>
              </p:cNvPr>
              <p:cNvCxnSpPr>
                <a:stCxn id="105" idx="4"/>
                <a:endCxn id="109" idx="0"/>
              </p:cNvCxnSpPr>
              <p:nvPr/>
            </p:nvCxnSpPr>
            <p:spPr>
              <a:xfrm>
                <a:off x="7620000" y="3962400"/>
                <a:ext cx="76200" cy="2133600"/>
              </a:xfrm>
              <a:prstGeom prst="straightConnector1">
                <a:avLst/>
              </a:prstGeom>
              <a:ln w="28575">
                <a:solidFill>
                  <a:srgbClr val="0070C0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96" name="TextBox 42">
              <a:extLst>
                <a:ext uri="{FF2B5EF4-FFF2-40B4-BE49-F238E27FC236}">
                  <a16:creationId xmlns:a16="http://schemas.microsoft.com/office/drawing/2014/main" id="{A371F1BA-14DA-42EF-9F68-0EDB84D8C45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157910" y="2596483"/>
              <a:ext cx="290464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 Narrow" pitchFamily="34" charset="0"/>
                  <a:cs typeface="Times New Roman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 Narrow" pitchFamily="34" charset="0"/>
                  <a:cs typeface="Times New Roman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800" dirty="0">
                  <a:solidFill>
                    <a:srgbClr val="000000"/>
                  </a:solidFill>
                </a:rPr>
                <a:t>1</a:t>
              </a:r>
            </a:p>
          </p:txBody>
        </p:sp>
        <p:sp>
          <p:nvSpPr>
            <p:cNvPr id="97" name="TextBox 42">
              <a:extLst>
                <a:ext uri="{FF2B5EF4-FFF2-40B4-BE49-F238E27FC236}">
                  <a16:creationId xmlns:a16="http://schemas.microsoft.com/office/drawing/2014/main" id="{27F65B1F-9DAF-467D-B328-EBB6494EA6D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034943" y="2646549"/>
              <a:ext cx="312738" cy="369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 Narrow" pitchFamily="34" charset="0"/>
                  <a:cs typeface="Times New Roman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 Narrow" pitchFamily="34" charset="0"/>
                  <a:cs typeface="Times New Roman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800" dirty="0">
                  <a:solidFill>
                    <a:srgbClr val="000000"/>
                  </a:solidFill>
                </a:rPr>
                <a:t>2</a:t>
              </a:r>
            </a:p>
          </p:txBody>
        </p:sp>
        <p:sp>
          <p:nvSpPr>
            <p:cNvPr id="98" name="TextBox 42">
              <a:extLst>
                <a:ext uri="{FF2B5EF4-FFF2-40B4-BE49-F238E27FC236}">
                  <a16:creationId xmlns:a16="http://schemas.microsoft.com/office/drawing/2014/main" id="{7A0877C7-3740-4968-B220-DE075DC5AC1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003631" y="3833908"/>
              <a:ext cx="312738" cy="369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 Narrow" pitchFamily="34" charset="0"/>
                  <a:cs typeface="Times New Roman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 Narrow" pitchFamily="34" charset="0"/>
                  <a:cs typeface="Times New Roman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800" dirty="0">
                  <a:solidFill>
                    <a:srgbClr val="000000"/>
                  </a:solidFill>
                </a:rPr>
                <a:t>2</a:t>
              </a:r>
            </a:p>
          </p:txBody>
        </p:sp>
        <p:sp>
          <p:nvSpPr>
            <p:cNvPr id="99" name="TextBox 42">
              <a:extLst>
                <a:ext uri="{FF2B5EF4-FFF2-40B4-BE49-F238E27FC236}">
                  <a16:creationId xmlns:a16="http://schemas.microsoft.com/office/drawing/2014/main" id="{B06C151F-C785-4449-9A15-501E0EE80DD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537397" y="3649242"/>
              <a:ext cx="265520" cy="369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 Narrow" pitchFamily="34" charset="0"/>
                  <a:cs typeface="Times New Roman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 Narrow" pitchFamily="34" charset="0"/>
                  <a:cs typeface="Times New Roman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800" dirty="0">
                  <a:solidFill>
                    <a:srgbClr val="000000"/>
                  </a:solidFill>
                </a:rPr>
                <a:t>3</a:t>
              </a:r>
            </a:p>
          </p:txBody>
        </p:sp>
        <p:sp>
          <p:nvSpPr>
            <p:cNvPr id="100" name="TextBox 42">
              <a:extLst>
                <a:ext uri="{FF2B5EF4-FFF2-40B4-BE49-F238E27FC236}">
                  <a16:creationId xmlns:a16="http://schemas.microsoft.com/office/drawing/2014/main" id="{8DC78E15-9B48-40AD-A257-C87E99DE6BB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500780" y="5180240"/>
              <a:ext cx="290464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 Narrow" pitchFamily="34" charset="0"/>
                  <a:cs typeface="Times New Roman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 Narrow" pitchFamily="34" charset="0"/>
                  <a:cs typeface="Times New Roman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800" dirty="0">
                  <a:solidFill>
                    <a:srgbClr val="000000"/>
                  </a:solidFill>
                </a:rPr>
                <a:t>1</a:t>
              </a:r>
            </a:p>
          </p:txBody>
        </p:sp>
        <p:sp>
          <p:nvSpPr>
            <p:cNvPr id="101" name="TextBox 42">
              <a:extLst>
                <a:ext uri="{FF2B5EF4-FFF2-40B4-BE49-F238E27FC236}">
                  <a16:creationId xmlns:a16="http://schemas.microsoft.com/office/drawing/2014/main" id="{90C4FE46-2655-4343-95BB-E69BC1893AD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425010" y="4648989"/>
              <a:ext cx="290464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 Narrow" pitchFamily="34" charset="0"/>
                  <a:cs typeface="Times New Roman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 Narrow" pitchFamily="34" charset="0"/>
                  <a:cs typeface="Times New Roman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800" dirty="0">
                  <a:solidFill>
                    <a:srgbClr val="000000"/>
                  </a:solidFill>
                </a:rPr>
                <a:t>3</a:t>
              </a:r>
            </a:p>
          </p:txBody>
        </p:sp>
        <p:sp>
          <p:nvSpPr>
            <p:cNvPr id="102" name="TextBox 42">
              <a:extLst>
                <a:ext uri="{FF2B5EF4-FFF2-40B4-BE49-F238E27FC236}">
                  <a16:creationId xmlns:a16="http://schemas.microsoft.com/office/drawing/2014/main" id="{426E2C85-A49B-41B2-AF53-2080DA81B40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427783" y="3705564"/>
              <a:ext cx="290464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 Narrow" pitchFamily="34" charset="0"/>
                  <a:cs typeface="Times New Roman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 Narrow" pitchFamily="34" charset="0"/>
                  <a:cs typeface="Times New Roman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800" dirty="0">
                  <a:solidFill>
                    <a:srgbClr val="000000"/>
                  </a:solidFill>
                </a:rPr>
                <a:t>1</a:t>
              </a:r>
            </a:p>
          </p:txBody>
        </p:sp>
      </p:grpSp>
      <p:sp>
        <p:nvSpPr>
          <p:cNvPr id="118" name="TextBox 117">
            <a:extLst>
              <a:ext uri="{FF2B5EF4-FFF2-40B4-BE49-F238E27FC236}">
                <a16:creationId xmlns:a16="http://schemas.microsoft.com/office/drawing/2014/main" id="{559738DD-E017-4C13-8900-1D9BB27C84CB}"/>
              </a:ext>
            </a:extLst>
          </p:cNvPr>
          <p:cNvSpPr txBox="1"/>
          <p:nvPr/>
        </p:nvSpPr>
        <p:spPr>
          <a:xfrm>
            <a:off x="4903046" y="2300125"/>
            <a:ext cx="1002454" cy="4930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800" dirty="0">
                <a:solidFill>
                  <a:schemeClr val="tx1"/>
                </a:solidFill>
                <a:latin typeface="+mn-lt"/>
              </a:rPr>
              <a:t>MST:</a:t>
            </a:r>
          </a:p>
        </p:txBody>
      </p:sp>
      <p:sp>
        <p:nvSpPr>
          <p:cNvPr id="119" name="TextBox 118">
            <a:extLst>
              <a:ext uri="{FF2B5EF4-FFF2-40B4-BE49-F238E27FC236}">
                <a16:creationId xmlns:a16="http://schemas.microsoft.com/office/drawing/2014/main" id="{ECFBE298-99B6-493A-9553-89942C7B184C}"/>
              </a:ext>
            </a:extLst>
          </p:cNvPr>
          <p:cNvSpPr txBox="1"/>
          <p:nvPr/>
        </p:nvSpPr>
        <p:spPr>
          <a:xfrm>
            <a:off x="6831591" y="6127563"/>
            <a:ext cx="1653017" cy="4930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800" dirty="0">
                <a:solidFill>
                  <a:schemeClr val="tx1"/>
                </a:solidFill>
                <a:latin typeface="+mn-lt"/>
              </a:rPr>
              <a:t>cost = 13</a:t>
            </a:r>
          </a:p>
        </p:txBody>
      </p:sp>
    </p:spTree>
    <p:extLst>
      <p:ext uri="{BB962C8B-B14F-4D97-AF65-F5344CB8AC3E}">
        <p14:creationId xmlns:p14="http://schemas.microsoft.com/office/powerpoint/2010/main" val="97398461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8" grpId="0"/>
      <p:bldP spid="119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Minimum Spanning Tree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indent="0">
              <a:lnSpc>
                <a:spcPct val="100000"/>
              </a:lnSpc>
              <a:buNone/>
            </a:pPr>
            <a:r>
              <a:rPr lang="en-US" sz="2200" u="sng" dirty="0"/>
              <a:t>Input</a:t>
            </a:r>
            <a:r>
              <a:rPr lang="en-US" sz="2200" dirty="0"/>
              <a:t>: an undirected graph G = (V,E) and costs on the edges {</a:t>
            </a:r>
            <a:r>
              <a:rPr lang="en-US" sz="2200" dirty="0" err="1"/>
              <a:t>c</a:t>
            </a:r>
            <a:r>
              <a:rPr lang="en-US" sz="2200" baseline="-25000" dirty="0" err="1"/>
              <a:t>e</a:t>
            </a:r>
            <a:r>
              <a:rPr lang="en-US" sz="2200" dirty="0"/>
              <a:t> : </a:t>
            </a:r>
            <a:r>
              <a:rPr lang="en-US" sz="2200" dirty="0" err="1"/>
              <a:t>e∈E</a:t>
            </a:r>
            <a:r>
              <a:rPr lang="en-US" sz="2200" dirty="0"/>
              <a:t>}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US" sz="2200" u="sng" dirty="0"/>
              <a:t>Output</a:t>
            </a:r>
            <a:r>
              <a:rPr lang="en-US" sz="2200" dirty="0"/>
              <a:t>: a spanning tree of minimum cost</a:t>
            </a:r>
          </a:p>
          <a:p>
            <a:pPr marL="0" indent="0">
              <a:lnSpc>
                <a:spcPct val="100000"/>
              </a:lnSpc>
              <a:buNone/>
            </a:pPr>
            <a:endParaRPr lang="en-US" sz="2200" dirty="0"/>
          </a:p>
          <a:p>
            <a:pPr marL="0" indent="0">
              <a:lnSpc>
                <a:spcPct val="100000"/>
              </a:lnSpc>
            </a:pPr>
            <a:r>
              <a:rPr lang="en-US" sz="2200" u="sng" dirty="0"/>
              <a:t>Kruskal’s Algorithm</a:t>
            </a:r>
            <a:r>
              <a:rPr lang="en-US" sz="2200" dirty="0"/>
              <a:t>:</a:t>
            </a:r>
          </a:p>
          <a:p>
            <a:pPr marL="457200" indent="-457200">
              <a:buFont typeface="Arial" panose="020B0604020202020204" pitchFamily="34" charset="0"/>
              <a:buAutoNum type="arabicPeriod"/>
            </a:pPr>
            <a:r>
              <a:rPr lang="en-US" sz="2000" dirty="0"/>
              <a:t>Set T = empty set</a:t>
            </a:r>
            <a:endParaRPr lang="en-US" altLang="en-US" sz="2000" dirty="0"/>
          </a:p>
          <a:p>
            <a:pPr marL="457200" indent="-457200">
              <a:buAutoNum type="arabicPeriod"/>
            </a:pPr>
            <a:r>
              <a:rPr lang="en-US" sz="2000" dirty="0"/>
              <a:t>While |T| &lt; |V|-1 do</a:t>
            </a:r>
          </a:p>
          <a:p>
            <a:pPr lvl="2" indent="-457200">
              <a:buFont typeface="+mj-lt"/>
              <a:buAutoNum type="alphaLcParenR"/>
            </a:pPr>
            <a:r>
              <a:rPr lang="en-CA" sz="2000" dirty="0"/>
              <a:t>Pick an edge </a:t>
            </a:r>
            <a:r>
              <a:rPr lang="en-CA" sz="2000" dirty="0" err="1"/>
              <a:t>e∈E</a:t>
            </a:r>
            <a:r>
              <a:rPr lang="en-CA" sz="2000" dirty="0"/>
              <a:t>\T with minimum weight</a:t>
            </a:r>
            <a:br>
              <a:rPr lang="en-US" sz="2000" dirty="0"/>
            </a:br>
            <a:r>
              <a:rPr lang="en-US" sz="2000" dirty="0"/>
              <a:t>such that T∪{e} does not contain a cycle.</a:t>
            </a:r>
          </a:p>
          <a:p>
            <a:pPr lvl="2" indent="-457200">
              <a:buFont typeface="+mj-lt"/>
              <a:buAutoNum type="alphaLcParenR"/>
            </a:pPr>
            <a:r>
              <a:rPr lang="en-US" sz="2000" dirty="0"/>
              <a:t>Add e to T</a:t>
            </a:r>
          </a:p>
          <a:p>
            <a:pPr marL="457200" indent="-457200">
              <a:buAutoNum type="arabicPeriod"/>
            </a:pPr>
            <a:r>
              <a:rPr lang="en-US" sz="2000" dirty="0"/>
              <a:t>Return T</a:t>
            </a:r>
          </a:p>
        </p:txBody>
      </p:sp>
    </p:spTree>
    <p:extLst>
      <p:ext uri="{BB962C8B-B14F-4D97-AF65-F5344CB8AC3E}">
        <p14:creationId xmlns:p14="http://schemas.microsoft.com/office/powerpoint/2010/main" val="404538213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Minimum Spanning Tree</a:t>
            </a:r>
            <a:endParaRPr lang="de-DE" altLang="en-US" dirty="0"/>
          </a:p>
        </p:txBody>
      </p:sp>
      <p:grpSp>
        <p:nvGrpSpPr>
          <p:cNvPr id="62" name="Group 61">
            <a:extLst>
              <a:ext uri="{FF2B5EF4-FFF2-40B4-BE49-F238E27FC236}">
                <a16:creationId xmlns:a16="http://schemas.microsoft.com/office/drawing/2014/main" id="{0E913ECD-A41B-460A-8DF0-C80A5C716861}"/>
              </a:ext>
            </a:extLst>
          </p:cNvPr>
          <p:cNvGrpSpPr/>
          <p:nvPr/>
        </p:nvGrpSpPr>
        <p:grpSpPr>
          <a:xfrm>
            <a:off x="990600" y="2209800"/>
            <a:ext cx="3276600" cy="3810000"/>
            <a:chOff x="990600" y="2209800"/>
            <a:chExt cx="3276600" cy="3810000"/>
          </a:xfrm>
        </p:grpSpPr>
        <p:grpSp>
          <p:nvGrpSpPr>
            <p:cNvPr id="63" name="Group 62">
              <a:extLst>
                <a:ext uri="{FF2B5EF4-FFF2-40B4-BE49-F238E27FC236}">
                  <a16:creationId xmlns:a16="http://schemas.microsoft.com/office/drawing/2014/main" id="{688F7A3B-60A0-4179-BC04-32FB29505A1A}"/>
                </a:ext>
              </a:extLst>
            </p:cNvPr>
            <p:cNvGrpSpPr/>
            <p:nvPr/>
          </p:nvGrpSpPr>
          <p:grpSpPr>
            <a:xfrm>
              <a:off x="990600" y="2209800"/>
              <a:ext cx="3276600" cy="3810000"/>
              <a:chOff x="990600" y="2562255"/>
              <a:chExt cx="3276600" cy="3810000"/>
            </a:xfrm>
          </p:grpSpPr>
          <p:sp>
            <p:nvSpPr>
              <p:cNvPr id="75" name="Oval 74">
                <a:extLst>
                  <a:ext uri="{FF2B5EF4-FFF2-40B4-BE49-F238E27FC236}">
                    <a16:creationId xmlns:a16="http://schemas.microsoft.com/office/drawing/2014/main" id="{61D0728A-3B33-41FE-9167-E0391F90EE48}"/>
                  </a:ext>
                </a:extLst>
              </p:cNvPr>
              <p:cNvSpPr/>
              <p:nvPr/>
            </p:nvSpPr>
            <p:spPr>
              <a:xfrm>
                <a:off x="2286000" y="2562255"/>
                <a:ext cx="304800" cy="304800"/>
              </a:xfrm>
              <a:prstGeom prst="ellipse">
                <a:avLst/>
              </a:prstGeom>
              <a:solidFill>
                <a:srgbClr val="00B0F0"/>
              </a:solidFill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en-US" dirty="0"/>
                  <a:t>a</a:t>
                </a:r>
              </a:p>
            </p:txBody>
          </p:sp>
          <p:cxnSp>
            <p:nvCxnSpPr>
              <p:cNvPr id="76" name="Straight Arrow Connector 75">
                <a:extLst>
                  <a:ext uri="{FF2B5EF4-FFF2-40B4-BE49-F238E27FC236}">
                    <a16:creationId xmlns:a16="http://schemas.microsoft.com/office/drawing/2014/main" id="{7F2093ED-C673-4864-8C54-E8FE548A3B77}"/>
                  </a:ext>
                </a:extLst>
              </p:cNvPr>
              <p:cNvCxnSpPr>
                <a:stCxn id="75" idx="5"/>
                <a:endCxn id="78" idx="1"/>
              </p:cNvCxnSpPr>
              <p:nvPr/>
            </p:nvCxnSpPr>
            <p:spPr>
              <a:xfrm>
                <a:off x="2546163" y="2822418"/>
                <a:ext cx="622674" cy="851274"/>
              </a:xfrm>
              <a:prstGeom prst="straightConnector1">
                <a:avLst/>
              </a:prstGeom>
              <a:ln w="28575">
                <a:solidFill>
                  <a:srgbClr val="0070C0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7" name="Oval 76">
                <a:extLst>
                  <a:ext uri="{FF2B5EF4-FFF2-40B4-BE49-F238E27FC236}">
                    <a16:creationId xmlns:a16="http://schemas.microsoft.com/office/drawing/2014/main" id="{193641E1-62C1-47D0-BAFC-AD1957B5DE48}"/>
                  </a:ext>
                </a:extLst>
              </p:cNvPr>
              <p:cNvSpPr/>
              <p:nvPr/>
            </p:nvSpPr>
            <p:spPr>
              <a:xfrm>
                <a:off x="1524000" y="3629055"/>
                <a:ext cx="304800" cy="304800"/>
              </a:xfrm>
              <a:prstGeom prst="ellipse">
                <a:avLst/>
              </a:prstGeom>
              <a:solidFill>
                <a:srgbClr val="00B0F0"/>
              </a:solidFill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en-US" dirty="0"/>
                  <a:t>b</a:t>
                </a:r>
              </a:p>
            </p:txBody>
          </p:sp>
          <p:sp>
            <p:nvSpPr>
              <p:cNvPr id="78" name="Oval 77">
                <a:extLst>
                  <a:ext uri="{FF2B5EF4-FFF2-40B4-BE49-F238E27FC236}">
                    <a16:creationId xmlns:a16="http://schemas.microsoft.com/office/drawing/2014/main" id="{BE88771A-9315-4CC4-A0BD-C24A7867DA57}"/>
                  </a:ext>
                </a:extLst>
              </p:cNvPr>
              <p:cNvSpPr/>
              <p:nvPr/>
            </p:nvSpPr>
            <p:spPr>
              <a:xfrm>
                <a:off x="3124200" y="3629055"/>
                <a:ext cx="304800" cy="304800"/>
              </a:xfrm>
              <a:prstGeom prst="ellipse">
                <a:avLst/>
              </a:prstGeom>
              <a:solidFill>
                <a:srgbClr val="00B0F0"/>
              </a:solidFill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en-US" dirty="0"/>
                  <a:t>c</a:t>
                </a:r>
              </a:p>
            </p:txBody>
          </p:sp>
          <p:sp>
            <p:nvSpPr>
              <p:cNvPr id="79" name="Oval 78">
                <a:extLst>
                  <a:ext uri="{FF2B5EF4-FFF2-40B4-BE49-F238E27FC236}">
                    <a16:creationId xmlns:a16="http://schemas.microsoft.com/office/drawing/2014/main" id="{55E56A90-ACA9-457E-AC3B-473753AE406E}"/>
                  </a:ext>
                </a:extLst>
              </p:cNvPr>
              <p:cNvSpPr/>
              <p:nvPr/>
            </p:nvSpPr>
            <p:spPr>
              <a:xfrm>
                <a:off x="990600" y="4924455"/>
                <a:ext cx="304800" cy="304800"/>
              </a:xfrm>
              <a:prstGeom prst="ellipse">
                <a:avLst/>
              </a:prstGeom>
              <a:solidFill>
                <a:srgbClr val="00B0F0"/>
              </a:solidFill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en-US" dirty="0"/>
                  <a:t>d</a:t>
                </a:r>
              </a:p>
            </p:txBody>
          </p:sp>
          <p:sp>
            <p:nvSpPr>
              <p:cNvPr id="80" name="Oval 79">
                <a:extLst>
                  <a:ext uri="{FF2B5EF4-FFF2-40B4-BE49-F238E27FC236}">
                    <a16:creationId xmlns:a16="http://schemas.microsoft.com/office/drawing/2014/main" id="{B95F3AE6-31A1-4C37-8308-1EFD5A490E3C}"/>
                  </a:ext>
                </a:extLst>
              </p:cNvPr>
              <p:cNvSpPr/>
              <p:nvPr/>
            </p:nvSpPr>
            <p:spPr>
              <a:xfrm>
                <a:off x="2286000" y="4924455"/>
                <a:ext cx="304800" cy="304800"/>
              </a:xfrm>
              <a:prstGeom prst="ellipse">
                <a:avLst/>
              </a:prstGeom>
              <a:solidFill>
                <a:srgbClr val="00B0F0"/>
              </a:solidFill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en-US" dirty="0"/>
                  <a:t>e</a:t>
                </a:r>
              </a:p>
            </p:txBody>
          </p:sp>
          <p:sp>
            <p:nvSpPr>
              <p:cNvPr id="81" name="Oval 80">
                <a:extLst>
                  <a:ext uri="{FF2B5EF4-FFF2-40B4-BE49-F238E27FC236}">
                    <a16:creationId xmlns:a16="http://schemas.microsoft.com/office/drawing/2014/main" id="{9BA798CE-3BA0-420F-ACD9-0CDC71542159}"/>
                  </a:ext>
                </a:extLst>
              </p:cNvPr>
              <p:cNvSpPr/>
              <p:nvPr/>
            </p:nvSpPr>
            <p:spPr>
              <a:xfrm>
                <a:off x="3962400" y="4924455"/>
                <a:ext cx="304800" cy="304800"/>
              </a:xfrm>
              <a:prstGeom prst="ellipse">
                <a:avLst/>
              </a:prstGeom>
              <a:solidFill>
                <a:srgbClr val="00B0F0"/>
              </a:solidFill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en-US" dirty="0"/>
                  <a:t>f</a:t>
                </a:r>
              </a:p>
            </p:txBody>
          </p:sp>
          <p:sp>
            <p:nvSpPr>
              <p:cNvPr id="82" name="Oval 81">
                <a:extLst>
                  <a:ext uri="{FF2B5EF4-FFF2-40B4-BE49-F238E27FC236}">
                    <a16:creationId xmlns:a16="http://schemas.microsoft.com/office/drawing/2014/main" id="{B2F65DBD-7CED-40D8-ACCE-918F0DCA56D6}"/>
                  </a:ext>
                </a:extLst>
              </p:cNvPr>
              <p:cNvSpPr/>
              <p:nvPr/>
            </p:nvSpPr>
            <p:spPr>
              <a:xfrm>
                <a:off x="3200400" y="6067455"/>
                <a:ext cx="304800" cy="304800"/>
              </a:xfrm>
              <a:prstGeom prst="ellipse">
                <a:avLst/>
              </a:prstGeom>
              <a:solidFill>
                <a:srgbClr val="00B0F0"/>
              </a:solidFill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en-US" dirty="0"/>
                  <a:t>h</a:t>
                </a:r>
              </a:p>
            </p:txBody>
          </p:sp>
          <p:cxnSp>
            <p:nvCxnSpPr>
              <p:cNvPr id="83" name="Straight Arrow Connector 82">
                <a:extLst>
                  <a:ext uri="{FF2B5EF4-FFF2-40B4-BE49-F238E27FC236}">
                    <a16:creationId xmlns:a16="http://schemas.microsoft.com/office/drawing/2014/main" id="{D65543B4-0A4F-4692-9168-A395D0FF5BD0}"/>
                  </a:ext>
                </a:extLst>
              </p:cNvPr>
              <p:cNvCxnSpPr>
                <a:stCxn id="75" idx="3"/>
                <a:endCxn id="77" idx="7"/>
              </p:cNvCxnSpPr>
              <p:nvPr/>
            </p:nvCxnSpPr>
            <p:spPr>
              <a:xfrm flipH="1">
                <a:off x="1784163" y="2822418"/>
                <a:ext cx="546474" cy="851274"/>
              </a:xfrm>
              <a:prstGeom prst="straightConnector1">
                <a:avLst/>
              </a:prstGeom>
              <a:ln w="28575">
                <a:solidFill>
                  <a:srgbClr val="0070C0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4" name="Straight Arrow Connector 83">
                <a:extLst>
                  <a:ext uri="{FF2B5EF4-FFF2-40B4-BE49-F238E27FC236}">
                    <a16:creationId xmlns:a16="http://schemas.microsoft.com/office/drawing/2014/main" id="{45E9D778-4A9B-4626-B1AD-33017F9F4856}"/>
                  </a:ext>
                </a:extLst>
              </p:cNvPr>
              <p:cNvCxnSpPr>
                <a:stCxn id="78" idx="5"/>
                <a:endCxn id="81" idx="0"/>
              </p:cNvCxnSpPr>
              <p:nvPr/>
            </p:nvCxnSpPr>
            <p:spPr>
              <a:xfrm>
                <a:off x="3384363" y="3889218"/>
                <a:ext cx="730437" cy="1035237"/>
              </a:xfrm>
              <a:prstGeom prst="straightConnector1">
                <a:avLst/>
              </a:prstGeom>
              <a:ln w="28575">
                <a:solidFill>
                  <a:srgbClr val="0070C0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5" name="Straight Arrow Connector 84">
                <a:extLst>
                  <a:ext uri="{FF2B5EF4-FFF2-40B4-BE49-F238E27FC236}">
                    <a16:creationId xmlns:a16="http://schemas.microsoft.com/office/drawing/2014/main" id="{D137515E-F5A8-4BD9-B39E-9FD76CC1054F}"/>
                  </a:ext>
                </a:extLst>
              </p:cNvPr>
              <p:cNvCxnSpPr>
                <a:stCxn id="77" idx="4"/>
                <a:endCxn id="79" idx="0"/>
              </p:cNvCxnSpPr>
              <p:nvPr/>
            </p:nvCxnSpPr>
            <p:spPr>
              <a:xfrm flipH="1">
                <a:off x="1143000" y="3933855"/>
                <a:ext cx="533400" cy="990600"/>
              </a:xfrm>
              <a:prstGeom prst="straightConnector1">
                <a:avLst/>
              </a:prstGeom>
              <a:ln w="28575">
                <a:solidFill>
                  <a:srgbClr val="0070C0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6" name="Straight Arrow Connector 85">
                <a:extLst>
                  <a:ext uri="{FF2B5EF4-FFF2-40B4-BE49-F238E27FC236}">
                    <a16:creationId xmlns:a16="http://schemas.microsoft.com/office/drawing/2014/main" id="{9FABF81F-C66B-4675-AB3A-80647F02F76C}"/>
                  </a:ext>
                </a:extLst>
              </p:cNvPr>
              <p:cNvCxnSpPr>
                <a:stCxn id="80" idx="2"/>
              </p:cNvCxnSpPr>
              <p:nvPr/>
            </p:nvCxnSpPr>
            <p:spPr>
              <a:xfrm flipH="1">
                <a:off x="1295400" y="5076855"/>
                <a:ext cx="990600" cy="0"/>
              </a:xfrm>
              <a:prstGeom prst="straightConnector1">
                <a:avLst/>
              </a:prstGeom>
              <a:ln w="28575">
                <a:solidFill>
                  <a:srgbClr val="0070C0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7" name="Straight Arrow Connector 86">
                <a:extLst>
                  <a:ext uri="{FF2B5EF4-FFF2-40B4-BE49-F238E27FC236}">
                    <a16:creationId xmlns:a16="http://schemas.microsoft.com/office/drawing/2014/main" id="{894CA935-8A73-4663-BB75-D6131706CAD6}"/>
                  </a:ext>
                </a:extLst>
              </p:cNvPr>
              <p:cNvCxnSpPr>
                <a:stCxn id="78" idx="3"/>
                <a:endCxn id="79" idx="7"/>
              </p:cNvCxnSpPr>
              <p:nvPr/>
            </p:nvCxnSpPr>
            <p:spPr>
              <a:xfrm flipH="1">
                <a:off x="1250763" y="3889218"/>
                <a:ext cx="1918074" cy="1079874"/>
              </a:xfrm>
              <a:prstGeom prst="straightConnector1">
                <a:avLst/>
              </a:prstGeom>
              <a:ln w="28575">
                <a:solidFill>
                  <a:srgbClr val="0070C0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8" name="Straight Arrow Connector 87">
                <a:extLst>
                  <a:ext uri="{FF2B5EF4-FFF2-40B4-BE49-F238E27FC236}">
                    <a16:creationId xmlns:a16="http://schemas.microsoft.com/office/drawing/2014/main" id="{21E32BA3-4FAF-40A4-8E0F-8D162F7A0AEC}"/>
                  </a:ext>
                </a:extLst>
              </p:cNvPr>
              <p:cNvCxnSpPr>
                <a:stCxn id="82" idx="1"/>
                <a:endCxn id="79" idx="5"/>
              </p:cNvCxnSpPr>
              <p:nvPr/>
            </p:nvCxnSpPr>
            <p:spPr>
              <a:xfrm flipH="1" flipV="1">
                <a:off x="1250763" y="5184618"/>
                <a:ext cx="1994274" cy="927474"/>
              </a:xfrm>
              <a:prstGeom prst="straightConnector1">
                <a:avLst/>
              </a:prstGeom>
              <a:ln w="28575">
                <a:solidFill>
                  <a:srgbClr val="0070C0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9" name="Straight Arrow Connector 88">
                <a:extLst>
                  <a:ext uri="{FF2B5EF4-FFF2-40B4-BE49-F238E27FC236}">
                    <a16:creationId xmlns:a16="http://schemas.microsoft.com/office/drawing/2014/main" id="{8EA54413-BC08-4BA8-B501-19A1235FFB6F}"/>
                  </a:ext>
                </a:extLst>
              </p:cNvPr>
              <p:cNvCxnSpPr>
                <a:stCxn id="82" idx="0"/>
                <a:endCxn id="78" idx="4"/>
              </p:cNvCxnSpPr>
              <p:nvPr/>
            </p:nvCxnSpPr>
            <p:spPr>
              <a:xfrm flipH="1" flipV="1">
                <a:off x="3276600" y="3933855"/>
                <a:ext cx="76200" cy="2133600"/>
              </a:xfrm>
              <a:prstGeom prst="straightConnector1">
                <a:avLst/>
              </a:prstGeom>
              <a:ln w="28575">
                <a:solidFill>
                  <a:srgbClr val="0070C0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0" name="Oval 89">
                <a:extLst>
                  <a:ext uri="{FF2B5EF4-FFF2-40B4-BE49-F238E27FC236}">
                    <a16:creationId xmlns:a16="http://schemas.microsoft.com/office/drawing/2014/main" id="{C9E2CD4F-E75F-4E23-AFB3-A0F35C4EC047}"/>
                  </a:ext>
                </a:extLst>
              </p:cNvPr>
              <p:cNvSpPr/>
              <p:nvPr/>
            </p:nvSpPr>
            <p:spPr>
              <a:xfrm>
                <a:off x="1752600" y="6067455"/>
                <a:ext cx="304800" cy="304800"/>
              </a:xfrm>
              <a:prstGeom prst="ellipse">
                <a:avLst/>
              </a:prstGeom>
              <a:solidFill>
                <a:srgbClr val="00B0F0"/>
              </a:solidFill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en-US" dirty="0"/>
                  <a:t>g</a:t>
                </a:r>
              </a:p>
            </p:txBody>
          </p:sp>
          <p:cxnSp>
            <p:nvCxnSpPr>
              <p:cNvPr id="91" name="Straight Arrow Connector 90">
                <a:extLst>
                  <a:ext uri="{FF2B5EF4-FFF2-40B4-BE49-F238E27FC236}">
                    <a16:creationId xmlns:a16="http://schemas.microsoft.com/office/drawing/2014/main" id="{44A16178-2313-40BD-A741-2416B8BE11B8}"/>
                  </a:ext>
                </a:extLst>
              </p:cNvPr>
              <p:cNvCxnSpPr>
                <a:stCxn id="90" idx="1"/>
                <a:endCxn id="79" idx="4"/>
              </p:cNvCxnSpPr>
              <p:nvPr/>
            </p:nvCxnSpPr>
            <p:spPr>
              <a:xfrm flipH="1" flipV="1">
                <a:off x="1143000" y="5229255"/>
                <a:ext cx="654237" cy="882837"/>
              </a:xfrm>
              <a:prstGeom prst="straightConnector1">
                <a:avLst/>
              </a:prstGeom>
              <a:ln w="28575">
                <a:solidFill>
                  <a:srgbClr val="0070C0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2" name="Straight Arrow Connector 91">
                <a:extLst>
                  <a:ext uri="{FF2B5EF4-FFF2-40B4-BE49-F238E27FC236}">
                    <a16:creationId xmlns:a16="http://schemas.microsoft.com/office/drawing/2014/main" id="{1337D9D4-0B2D-4174-972F-2FF3B0E930FC}"/>
                  </a:ext>
                </a:extLst>
              </p:cNvPr>
              <p:cNvCxnSpPr>
                <a:stCxn id="81" idx="3"/>
                <a:endCxn id="90" idx="7"/>
              </p:cNvCxnSpPr>
              <p:nvPr/>
            </p:nvCxnSpPr>
            <p:spPr>
              <a:xfrm flipH="1">
                <a:off x="2012763" y="5184618"/>
                <a:ext cx="1994274" cy="927474"/>
              </a:xfrm>
              <a:prstGeom prst="straightConnector1">
                <a:avLst/>
              </a:prstGeom>
              <a:ln w="28575">
                <a:solidFill>
                  <a:srgbClr val="0070C0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3" name="Straight Arrow Connector 92">
                <a:extLst>
                  <a:ext uri="{FF2B5EF4-FFF2-40B4-BE49-F238E27FC236}">
                    <a16:creationId xmlns:a16="http://schemas.microsoft.com/office/drawing/2014/main" id="{49E757CA-3578-4DFC-B2C7-1C500C1F0C3C}"/>
                  </a:ext>
                </a:extLst>
              </p:cNvPr>
              <p:cNvCxnSpPr>
                <a:stCxn id="75" idx="4"/>
                <a:endCxn id="80" idx="0"/>
              </p:cNvCxnSpPr>
              <p:nvPr/>
            </p:nvCxnSpPr>
            <p:spPr>
              <a:xfrm>
                <a:off x="2438400" y="2867055"/>
                <a:ext cx="0" cy="2057400"/>
              </a:xfrm>
              <a:prstGeom prst="straightConnector1">
                <a:avLst/>
              </a:prstGeom>
              <a:ln w="28575">
                <a:solidFill>
                  <a:srgbClr val="0070C0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4" name="TextBox 42">
              <a:extLst>
                <a:ext uri="{FF2B5EF4-FFF2-40B4-BE49-F238E27FC236}">
                  <a16:creationId xmlns:a16="http://schemas.microsoft.com/office/drawing/2014/main" id="{212FED41-88BD-4A11-BE97-4992ABCDD40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836194" y="2568195"/>
              <a:ext cx="290464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 Narrow" pitchFamily="34" charset="0"/>
                  <a:cs typeface="Times New Roman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 Narrow" pitchFamily="34" charset="0"/>
                  <a:cs typeface="Times New Roman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800" dirty="0">
                  <a:solidFill>
                    <a:srgbClr val="000000"/>
                  </a:solidFill>
                </a:rPr>
                <a:t>1</a:t>
              </a:r>
            </a:p>
          </p:txBody>
        </p:sp>
        <p:sp>
          <p:nvSpPr>
            <p:cNvPr id="65" name="TextBox 42">
              <a:extLst>
                <a:ext uri="{FF2B5EF4-FFF2-40B4-BE49-F238E27FC236}">
                  <a16:creationId xmlns:a16="http://schemas.microsoft.com/office/drawing/2014/main" id="{FCB80851-B16C-452A-8605-79140D79E8B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157225" y="3221738"/>
              <a:ext cx="290464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 Narrow" pitchFamily="34" charset="0"/>
                  <a:cs typeface="Times New Roman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 Narrow" pitchFamily="34" charset="0"/>
                  <a:cs typeface="Times New Roman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800" dirty="0">
                  <a:solidFill>
                    <a:srgbClr val="000000"/>
                  </a:solidFill>
                </a:rPr>
                <a:t>3</a:t>
              </a:r>
            </a:p>
          </p:txBody>
        </p:sp>
        <p:sp>
          <p:nvSpPr>
            <p:cNvPr id="66" name="TextBox 42">
              <a:extLst>
                <a:ext uri="{FF2B5EF4-FFF2-40B4-BE49-F238E27FC236}">
                  <a16:creationId xmlns:a16="http://schemas.microsoft.com/office/drawing/2014/main" id="{9945956F-8A40-4BF8-B6F9-F5D9F6908AB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744662" y="3880550"/>
              <a:ext cx="290464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 Narrow" pitchFamily="34" charset="0"/>
                  <a:cs typeface="Times New Roman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 Narrow" pitchFamily="34" charset="0"/>
                  <a:cs typeface="Times New Roman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800" dirty="0">
                  <a:solidFill>
                    <a:srgbClr val="000000"/>
                  </a:solidFill>
                </a:rPr>
                <a:t>8</a:t>
              </a:r>
            </a:p>
          </p:txBody>
        </p:sp>
        <p:sp>
          <p:nvSpPr>
            <p:cNvPr id="67" name="TextBox 42">
              <a:extLst>
                <a:ext uri="{FF2B5EF4-FFF2-40B4-BE49-F238E27FC236}">
                  <a16:creationId xmlns:a16="http://schemas.microsoft.com/office/drawing/2014/main" id="{D6354A1A-DD2F-4437-9A2F-3670994DB48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313749" y="5325732"/>
              <a:ext cx="290464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 Narrow" pitchFamily="34" charset="0"/>
                  <a:cs typeface="Times New Roman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 Narrow" pitchFamily="34" charset="0"/>
                  <a:cs typeface="Times New Roman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800" dirty="0">
                  <a:solidFill>
                    <a:srgbClr val="000000"/>
                  </a:solidFill>
                </a:rPr>
                <a:t>1</a:t>
              </a:r>
            </a:p>
          </p:txBody>
        </p:sp>
        <p:sp>
          <p:nvSpPr>
            <p:cNvPr id="68" name="TextBox 42">
              <a:extLst>
                <a:ext uri="{FF2B5EF4-FFF2-40B4-BE49-F238E27FC236}">
                  <a16:creationId xmlns:a16="http://schemas.microsoft.com/office/drawing/2014/main" id="{208425EB-41B3-4A29-A220-AE335C30EAB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811462" y="5650468"/>
              <a:ext cx="290464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 Narrow" pitchFamily="34" charset="0"/>
                  <a:cs typeface="Times New Roman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 Narrow" pitchFamily="34" charset="0"/>
                  <a:cs typeface="Times New Roman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800" dirty="0">
                  <a:solidFill>
                    <a:srgbClr val="000000"/>
                  </a:solidFill>
                </a:rPr>
                <a:t>7</a:t>
              </a:r>
            </a:p>
          </p:txBody>
        </p:sp>
        <p:sp>
          <p:nvSpPr>
            <p:cNvPr id="69" name="TextBox 42">
              <a:extLst>
                <a:ext uri="{FF2B5EF4-FFF2-40B4-BE49-F238E27FC236}">
                  <a16:creationId xmlns:a16="http://schemas.microsoft.com/office/drawing/2014/main" id="{AC3CCFB6-F9FE-4A26-92A2-535F349589E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622436" y="3695328"/>
              <a:ext cx="312738" cy="369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 Narrow" pitchFamily="34" charset="0"/>
                  <a:cs typeface="Times New Roman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 Narrow" pitchFamily="34" charset="0"/>
                  <a:cs typeface="Times New Roman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800" dirty="0">
                  <a:solidFill>
                    <a:srgbClr val="000000"/>
                  </a:solidFill>
                </a:rPr>
                <a:t>2</a:t>
              </a:r>
            </a:p>
          </p:txBody>
        </p:sp>
        <p:sp>
          <p:nvSpPr>
            <p:cNvPr id="70" name="TextBox 42">
              <a:extLst>
                <a:ext uri="{FF2B5EF4-FFF2-40B4-BE49-F238E27FC236}">
                  <a16:creationId xmlns:a16="http://schemas.microsoft.com/office/drawing/2014/main" id="{B14402EE-CB87-4BFF-B0E2-DBD1AEDF9AC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050900" y="4019130"/>
              <a:ext cx="290464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 Narrow" pitchFamily="34" charset="0"/>
                  <a:cs typeface="Times New Roman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 Narrow" pitchFamily="34" charset="0"/>
                  <a:cs typeface="Times New Roman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800" dirty="0">
                  <a:solidFill>
                    <a:srgbClr val="000000"/>
                  </a:solidFill>
                </a:rPr>
                <a:t>3</a:t>
              </a:r>
            </a:p>
          </p:txBody>
        </p:sp>
        <p:sp>
          <p:nvSpPr>
            <p:cNvPr id="71" name="TextBox 42">
              <a:extLst>
                <a:ext uri="{FF2B5EF4-FFF2-40B4-BE49-F238E27FC236}">
                  <a16:creationId xmlns:a16="http://schemas.microsoft.com/office/drawing/2014/main" id="{2E2D9409-3B90-433E-8676-1D6E5E1D894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893093" y="4389664"/>
              <a:ext cx="290464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 Narrow" pitchFamily="34" charset="0"/>
                  <a:cs typeface="Times New Roman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 Narrow" pitchFamily="34" charset="0"/>
                  <a:cs typeface="Times New Roman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800" dirty="0">
                  <a:solidFill>
                    <a:srgbClr val="000000"/>
                  </a:solidFill>
                </a:rPr>
                <a:t>5</a:t>
              </a:r>
            </a:p>
          </p:txBody>
        </p:sp>
        <p:sp>
          <p:nvSpPr>
            <p:cNvPr id="72" name="TextBox 42">
              <a:extLst>
                <a:ext uri="{FF2B5EF4-FFF2-40B4-BE49-F238E27FC236}">
                  <a16:creationId xmlns:a16="http://schemas.microsoft.com/office/drawing/2014/main" id="{67AC6537-0CFB-4A2D-8F65-E6C43364920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525879" y="4995018"/>
              <a:ext cx="312738" cy="369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 Narrow" pitchFamily="34" charset="0"/>
                  <a:cs typeface="Times New Roman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 Narrow" pitchFamily="34" charset="0"/>
                  <a:cs typeface="Times New Roman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800" dirty="0">
                  <a:solidFill>
                    <a:srgbClr val="000000"/>
                  </a:solidFill>
                </a:rPr>
                <a:t>2</a:t>
              </a:r>
            </a:p>
          </p:txBody>
        </p:sp>
        <p:sp>
          <p:nvSpPr>
            <p:cNvPr id="73" name="TextBox 42">
              <a:extLst>
                <a:ext uri="{FF2B5EF4-FFF2-40B4-BE49-F238E27FC236}">
                  <a16:creationId xmlns:a16="http://schemas.microsoft.com/office/drawing/2014/main" id="{361E02B0-4957-404B-96F3-AB2BA0D891F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204553" y="3786242"/>
              <a:ext cx="290464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 Narrow" pitchFamily="34" charset="0"/>
                  <a:cs typeface="Times New Roman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 Narrow" pitchFamily="34" charset="0"/>
                  <a:cs typeface="Times New Roman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800" dirty="0">
                  <a:solidFill>
                    <a:srgbClr val="000000"/>
                  </a:solidFill>
                </a:rPr>
                <a:t>1</a:t>
              </a:r>
            </a:p>
          </p:txBody>
        </p:sp>
        <p:sp>
          <p:nvSpPr>
            <p:cNvPr id="74" name="TextBox 42">
              <a:extLst>
                <a:ext uri="{FF2B5EF4-FFF2-40B4-BE49-F238E27FC236}">
                  <a16:creationId xmlns:a16="http://schemas.microsoft.com/office/drawing/2014/main" id="{96130F30-4911-41C2-9129-A91A4A4D9EE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744662" y="2667000"/>
              <a:ext cx="312738" cy="369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 Narrow" pitchFamily="34" charset="0"/>
                  <a:cs typeface="Times New Roman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 Narrow" pitchFamily="34" charset="0"/>
                  <a:cs typeface="Times New Roman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800" dirty="0">
                  <a:solidFill>
                    <a:srgbClr val="000000"/>
                  </a:solidFill>
                </a:rPr>
                <a:t>2</a:t>
              </a:r>
            </a:p>
          </p:txBody>
        </p:sp>
      </p:grpSp>
      <p:cxnSp>
        <p:nvCxnSpPr>
          <p:cNvPr id="110" name="Straight Arrow Connector 109">
            <a:extLst>
              <a:ext uri="{FF2B5EF4-FFF2-40B4-BE49-F238E27FC236}">
                <a16:creationId xmlns:a16="http://schemas.microsoft.com/office/drawing/2014/main" id="{AA153165-D547-4812-B7DA-4449C35DA151}"/>
              </a:ext>
            </a:extLst>
          </p:cNvPr>
          <p:cNvCxnSpPr>
            <a:stCxn id="103" idx="3"/>
            <a:endCxn id="104" idx="7"/>
          </p:cNvCxnSpPr>
          <p:nvPr/>
        </p:nvCxnSpPr>
        <p:spPr>
          <a:xfrm flipH="1">
            <a:off x="6127563" y="2469963"/>
            <a:ext cx="546474" cy="851274"/>
          </a:xfrm>
          <a:prstGeom prst="straightConnector1">
            <a:avLst/>
          </a:prstGeom>
          <a:ln w="28575">
            <a:solidFill>
              <a:srgbClr val="0070C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" name="Straight Arrow Connector 110">
            <a:extLst>
              <a:ext uri="{FF2B5EF4-FFF2-40B4-BE49-F238E27FC236}">
                <a16:creationId xmlns:a16="http://schemas.microsoft.com/office/drawing/2014/main" id="{F73069E1-2F1C-47C7-8C99-AADC7488F8BB}"/>
              </a:ext>
            </a:extLst>
          </p:cNvPr>
          <p:cNvCxnSpPr>
            <a:stCxn id="104" idx="4"/>
            <a:endCxn id="106" idx="0"/>
          </p:cNvCxnSpPr>
          <p:nvPr/>
        </p:nvCxnSpPr>
        <p:spPr>
          <a:xfrm flipH="1">
            <a:off x="5486400" y="3581400"/>
            <a:ext cx="533400" cy="990600"/>
          </a:xfrm>
          <a:prstGeom prst="straightConnector1">
            <a:avLst/>
          </a:prstGeom>
          <a:ln w="28575">
            <a:solidFill>
              <a:srgbClr val="0070C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2" name="Straight Arrow Connector 111">
            <a:extLst>
              <a:ext uri="{FF2B5EF4-FFF2-40B4-BE49-F238E27FC236}">
                <a16:creationId xmlns:a16="http://schemas.microsoft.com/office/drawing/2014/main" id="{F91FAD3F-7C10-454C-B68D-F34BC2A8DBC1}"/>
              </a:ext>
            </a:extLst>
          </p:cNvPr>
          <p:cNvCxnSpPr>
            <a:stCxn id="108" idx="1"/>
            <a:endCxn id="105" idx="5"/>
          </p:cNvCxnSpPr>
          <p:nvPr/>
        </p:nvCxnSpPr>
        <p:spPr>
          <a:xfrm flipH="1" flipV="1">
            <a:off x="7727763" y="3536763"/>
            <a:ext cx="622674" cy="1079874"/>
          </a:xfrm>
          <a:prstGeom prst="straightConnector1">
            <a:avLst/>
          </a:prstGeom>
          <a:ln w="28575">
            <a:solidFill>
              <a:srgbClr val="0070C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3" name="Straight Arrow Connector 112">
            <a:extLst>
              <a:ext uri="{FF2B5EF4-FFF2-40B4-BE49-F238E27FC236}">
                <a16:creationId xmlns:a16="http://schemas.microsoft.com/office/drawing/2014/main" id="{D7993F81-3E0F-4C4E-8B50-C798CCC6B2DE}"/>
              </a:ext>
            </a:extLst>
          </p:cNvPr>
          <p:cNvCxnSpPr>
            <a:stCxn id="105" idx="1"/>
            <a:endCxn id="103" idx="5"/>
          </p:cNvCxnSpPr>
          <p:nvPr/>
        </p:nvCxnSpPr>
        <p:spPr>
          <a:xfrm flipH="1" flipV="1">
            <a:off x="6889563" y="2469963"/>
            <a:ext cx="622674" cy="851274"/>
          </a:xfrm>
          <a:prstGeom prst="straightConnector1">
            <a:avLst/>
          </a:prstGeom>
          <a:ln w="28575">
            <a:solidFill>
              <a:srgbClr val="0070C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4" name="Straight Arrow Connector 113">
            <a:extLst>
              <a:ext uri="{FF2B5EF4-FFF2-40B4-BE49-F238E27FC236}">
                <a16:creationId xmlns:a16="http://schemas.microsoft.com/office/drawing/2014/main" id="{F9F5874D-53E5-4A44-92C4-FA294AB303A5}"/>
              </a:ext>
            </a:extLst>
          </p:cNvPr>
          <p:cNvCxnSpPr>
            <a:stCxn id="107" idx="0"/>
            <a:endCxn id="103" idx="4"/>
          </p:cNvCxnSpPr>
          <p:nvPr/>
        </p:nvCxnSpPr>
        <p:spPr>
          <a:xfrm flipV="1">
            <a:off x="6781800" y="2514600"/>
            <a:ext cx="0" cy="2057400"/>
          </a:xfrm>
          <a:prstGeom prst="straightConnector1">
            <a:avLst/>
          </a:prstGeom>
          <a:ln w="28575">
            <a:solidFill>
              <a:srgbClr val="0070C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Group 1">
            <a:extLst>
              <a:ext uri="{FF2B5EF4-FFF2-40B4-BE49-F238E27FC236}">
                <a16:creationId xmlns:a16="http://schemas.microsoft.com/office/drawing/2014/main" id="{8600CE18-3DE4-41BC-980A-F87FF4680696}"/>
              </a:ext>
            </a:extLst>
          </p:cNvPr>
          <p:cNvGrpSpPr/>
          <p:nvPr/>
        </p:nvGrpSpPr>
        <p:grpSpPr>
          <a:xfrm>
            <a:off x="5334000" y="2209800"/>
            <a:ext cx="3276600" cy="3810000"/>
            <a:chOff x="5334000" y="2209800"/>
            <a:chExt cx="3276600" cy="3810000"/>
          </a:xfrm>
        </p:grpSpPr>
        <p:sp>
          <p:nvSpPr>
            <p:cNvPr id="103" name="Oval 102">
              <a:extLst>
                <a:ext uri="{FF2B5EF4-FFF2-40B4-BE49-F238E27FC236}">
                  <a16:creationId xmlns:a16="http://schemas.microsoft.com/office/drawing/2014/main" id="{C3379FC2-1242-481B-9A1B-4B09F4782014}"/>
                </a:ext>
              </a:extLst>
            </p:cNvPr>
            <p:cNvSpPr/>
            <p:nvPr/>
          </p:nvSpPr>
          <p:spPr>
            <a:xfrm>
              <a:off x="6629400" y="2209800"/>
              <a:ext cx="304800" cy="304800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dirty="0"/>
                <a:t>a</a:t>
              </a:r>
            </a:p>
          </p:txBody>
        </p:sp>
        <p:sp>
          <p:nvSpPr>
            <p:cNvPr id="104" name="Oval 103">
              <a:extLst>
                <a:ext uri="{FF2B5EF4-FFF2-40B4-BE49-F238E27FC236}">
                  <a16:creationId xmlns:a16="http://schemas.microsoft.com/office/drawing/2014/main" id="{11B70FB7-6959-4286-8E91-5F85EFC5C000}"/>
                </a:ext>
              </a:extLst>
            </p:cNvPr>
            <p:cNvSpPr/>
            <p:nvPr/>
          </p:nvSpPr>
          <p:spPr>
            <a:xfrm>
              <a:off x="5867400" y="3276600"/>
              <a:ext cx="304800" cy="304800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dirty="0"/>
                <a:t>b</a:t>
              </a:r>
            </a:p>
          </p:txBody>
        </p:sp>
        <p:sp>
          <p:nvSpPr>
            <p:cNvPr id="105" name="Oval 104">
              <a:extLst>
                <a:ext uri="{FF2B5EF4-FFF2-40B4-BE49-F238E27FC236}">
                  <a16:creationId xmlns:a16="http://schemas.microsoft.com/office/drawing/2014/main" id="{73DD97CE-A01A-40EA-86DB-4CCB5C7C44C5}"/>
                </a:ext>
              </a:extLst>
            </p:cNvPr>
            <p:cNvSpPr/>
            <p:nvPr/>
          </p:nvSpPr>
          <p:spPr>
            <a:xfrm>
              <a:off x="7467600" y="3276600"/>
              <a:ext cx="304800" cy="304800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dirty="0"/>
                <a:t>c</a:t>
              </a:r>
            </a:p>
          </p:txBody>
        </p:sp>
        <p:sp>
          <p:nvSpPr>
            <p:cNvPr id="106" name="Oval 105">
              <a:extLst>
                <a:ext uri="{FF2B5EF4-FFF2-40B4-BE49-F238E27FC236}">
                  <a16:creationId xmlns:a16="http://schemas.microsoft.com/office/drawing/2014/main" id="{75BA28CD-0A84-419F-8562-345DDD51BEB8}"/>
                </a:ext>
              </a:extLst>
            </p:cNvPr>
            <p:cNvSpPr/>
            <p:nvPr/>
          </p:nvSpPr>
          <p:spPr>
            <a:xfrm>
              <a:off x="5334000" y="4572000"/>
              <a:ext cx="304800" cy="304800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dirty="0"/>
                <a:t>d</a:t>
              </a:r>
            </a:p>
          </p:txBody>
        </p:sp>
        <p:sp>
          <p:nvSpPr>
            <p:cNvPr id="107" name="Oval 106">
              <a:extLst>
                <a:ext uri="{FF2B5EF4-FFF2-40B4-BE49-F238E27FC236}">
                  <a16:creationId xmlns:a16="http://schemas.microsoft.com/office/drawing/2014/main" id="{0E6206EE-7AEA-438F-80D4-0FFE6F0F4970}"/>
                </a:ext>
              </a:extLst>
            </p:cNvPr>
            <p:cNvSpPr/>
            <p:nvPr/>
          </p:nvSpPr>
          <p:spPr>
            <a:xfrm>
              <a:off x="6629400" y="4572000"/>
              <a:ext cx="304800" cy="304800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dirty="0"/>
                <a:t>e</a:t>
              </a:r>
            </a:p>
          </p:txBody>
        </p:sp>
        <p:sp>
          <p:nvSpPr>
            <p:cNvPr id="108" name="Oval 107">
              <a:extLst>
                <a:ext uri="{FF2B5EF4-FFF2-40B4-BE49-F238E27FC236}">
                  <a16:creationId xmlns:a16="http://schemas.microsoft.com/office/drawing/2014/main" id="{F53E18F7-83BC-451F-A86F-0287B1B40459}"/>
                </a:ext>
              </a:extLst>
            </p:cNvPr>
            <p:cNvSpPr/>
            <p:nvPr/>
          </p:nvSpPr>
          <p:spPr>
            <a:xfrm>
              <a:off x="8305800" y="4572000"/>
              <a:ext cx="304800" cy="304800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dirty="0"/>
                <a:t>f</a:t>
              </a:r>
            </a:p>
          </p:txBody>
        </p:sp>
        <p:sp>
          <p:nvSpPr>
            <p:cNvPr id="109" name="Oval 108">
              <a:extLst>
                <a:ext uri="{FF2B5EF4-FFF2-40B4-BE49-F238E27FC236}">
                  <a16:creationId xmlns:a16="http://schemas.microsoft.com/office/drawing/2014/main" id="{8579E8FA-AC08-4D9A-AC89-6FE49B34D62C}"/>
                </a:ext>
              </a:extLst>
            </p:cNvPr>
            <p:cNvSpPr/>
            <p:nvPr/>
          </p:nvSpPr>
          <p:spPr>
            <a:xfrm>
              <a:off x="7543800" y="5715000"/>
              <a:ext cx="304800" cy="304800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dirty="0"/>
                <a:t>h</a:t>
              </a:r>
            </a:p>
          </p:txBody>
        </p:sp>
        <p:sp>
          <p:nvSpPr>
            <p:cNvPr id="115" name="Oval 114">
              <a:extLst>
                <a:ext uri="{FF2B5EF4-FFF2-40B4-BE49-F238E27FC236}">
                  <a16:creationId xmlns:a16="http://schemas.microsoft.com/office/drawing/2014/main" id="{316F2E94-0436-4256-B94E-8D2FDBC19E39}"/>
                </a:ext>
              </a:extLst>
            </p:cNvPr>
            <p:cNvSpPr/>
            <p:nvPr/>
          </p:nvSpPr>
          <p:spPr>
            <a:xfrm>
              <a:off x="6096000" y="5715000"/>
              <a:ext cx="304800" cy="304800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dirty="0"/>
                <a:t>g</a:t>
              </a:r>
            </a:p>
          </p:txBody>
        </p:sp>
      </p:grpSp>
      <p:cxnSp>
        <p:nvCxnSpPr>
          <p:cNvPr id="116" name="Straight Arrow Connector 115">
            <a:extLst>
              <a:ext uri="{FF2B5EF4-FFF2-40B4-BE49-F238E27FC236}">
                <a16:creationId xmlns:a16="http://schemas.microsoft.com/office/drawing/2014/main" id="{8A97975A-E4BE-4F23-B3BF-914C773439E4}"/>
              </a:ext>
            </a:extLst>
          </p:cNvPr>
          <p:cNvCxnSpPr>
            <a:stCxn id="115" idx="1"/>
            <a:endCxn id="106" idx="4"/>
          </p:cNvCxnSpPr>
          <p:nvPr/>
        </p:nvCxnSpPr>
        <p:spPr>
          <a:xfrm flipH="1" flipV="1">
            <a:off x="5486400" y="4876800"/>
            <a:ext cx="654237" cy="882837"/>
          </a:xfrm>
          <a:prstGeom prst="straightConnector1">
            <a:avLst/>
          </a:prstGeom>
          <a:ln w="28575">
            <a:solidFill>
              <a:srgbClr val="0070C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7" name="Straight Arrow Connector 116">
            <a:extLst>
              <a:ext uri="{FF2B5EF4-FFF2-40B4-BE49-F238E27FC236}">
                <a16:creationId xmlns:a16="http://schemas.microsoft.com/office/drawing/2014/main" id="{C9CF3BE7-8D7E-49CF-A812-21F5F15604C5}"/>
              </a:ext>
            </a:extLst>
          </p:cNvPr>
          <p:cNvCxnSpPr>
            <a:stCxn id="105" idx="4"/>
            <a:endCxn id="109" idx="0"/>
          </p:cNvCxnSpPr>
          <p:nvPr/>
        </p:nvCxnSpPr>
        <p:spPr>
          <a:xfrm>
            <a:off x="7620000" y="3581400"/>
            <a:ext cx="76200" cy="2133600"/>
          </a:xfrm>
          <a:prstGeom prst="straightConnector1">
            <a:avLst/>
          </a:prstGeom>
          <a:ln w="28575">
            <a:solidFill>
              <a:srgbClr val="0070C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6" name="TextBox 42">
            <a:extLst>
              <a:ext uri="{FF2B5EF4-FFF2-40B4-BE49-F238E27FC236}">
                <a16:creationId xmlns:a16="http://schemas.microsoft.com/office/drawing/2014/main" id="{A371F1BA-14DA-42EF-9F68-0EDB84D8C45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157910" y="2596483"/>
            <a:ext cx="29046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 dirty="0">
                <a:solidFill>
                  <a:srgbClr val="000000"/>
                </a:solidFill>
              </a:rPr>
              <a:t>1</a:t>
            </a:r>
          </a:p>
        </p:txBody>
      </p:sp>
      <p:sp>
        <p:nvSpPr>
          <p:cNvPr id="97" name="TextBox 42">
            <a:extLst>
              <a:ext uri="{FF2B5EF4-FFF2-40B4-BE49-F238E27FC236}">
                <a16:creationId xmlns:a16="http://schemas.microsoft.com/office/drawing/2014/main" id="{27F65B1F-9DAF-467D-B328-EBB6494EA6D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34943" y="2646549"/>
            <a:ext cx="31273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 dirty="0">
                <a:solidFill>
                  <a:srgbClr val="000000"/>
                </a:solidFill>
              </a:rPr>
              <a:t>2</a:t>
            </a:r>
          </a:p>
        </p:txBody>
      </p:sp>
      <p:sp>
        <p:nvSpPr>
          <p:cNvPr id="98" name="TextBox 42">
            <a:extLst>
              <a:ext uri="{FF2B5EF4-FFF2-40B4-BE49-F238E27FC236}">
                <a16:creationId xmlns:a16="http://schemas.microsoft.com/office/drawing/2014/main" id="{7A0877C7-3740-4968-B220-DE075DC5AC1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003631" y="3833908"/>
            <a:ext cx="31273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 dirty="0">
                <a:solidFill>
                  <a:srgbClr val="000000"/>
                </a:solidFill>
              </a:rPr>
              <a:t>2</a:t>
            </a:r>
          </a:p>
        </p:txBody>
      </p:sp>
      <p:sp>
        <p:nvSpPr>
          <p:cNvPr id="99" name="TextBox 42">
            <a:extLst>
              <a:ext uri="{FF2B5EF4-FFF2-40B4-BE49-F238E27FC236}">
                <a16:creationId xmlns:a16="http://schemas.microsoft.com/office/drawing/2014/main" id="{B06C151F-C785-4449-9A15-501E0EE80DD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37397" y="3649242"/>
            <a:ext cx="265520" cy="369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 dirty="0">
                <a:solidFill>
                  <a:srgbClr val="000000"/>
                </a:solidFill>
              </a:rPr>
              <a:t>3</a:t>
            </a:r>
          </a:p>
        </p:txBody>
      </p:sp>
      <p:sp>
        <p:nvSpPr>
          <p:cNvPr id="100" name="TextBox 42">
            <a:extLst>
              <a:ext uri="{FF2B5EF4-FFF2-40B4-BE49-F238E27FC236}">
                <a16:creationId xmlns:a16="http://schemas.microsoft.com/office/drawing/2014/main" id="{8DC78E15-9B48-40AD-A257-C87E99DE6BB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00780" y="5180240"/>
            <a:ext cx="29046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 dirty="0">
                <a:solidFill>
                  <a:srgbClr val="000000"/>
                </a:solidFill>
              </a:rPr>
              <a:t>1</a:t>
            </a:r>
          </a:p>
        </p:txBody>
      </p:sp>
      <p:sp>
        <p:nvSpPr>
          <p:cNvPr id="101" name="TextBox 42">
            <a:extLst>
              <a:ext uri="{FF2B5EF4-FFF2-40B4-BE49-F238E27FC236}">
                <a16:creationId xmlns:a16="http://schemas.microsoft.com/office/drawing/2014/main" id="{90C4FE46-2655-4343-95BB-E69BC1893AD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25010" y="4648989"/>
            <a:ext cx="29046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 dirty="0">
                <a:solidFill>
                  <a:srgbClr val="000000"/>
                </a:solidFill>
              </a:rPr>
              <a:t>3</a:t>
            </a:r>
          </a:p>
        </p:txBody>
      </p:sp>
      <p:sp>
        <p:nvSpPr>
          <p:cNvPr id="102" name="TextBox 42">
            <a:extLst>
              <a:ext uri="{FF2B5EF4-FFF2-40B4-BE49-F238E27FC236}">
                <a16:creationId xmlns:a16="http://schemas.microsoft.com/office/drawing/2014/main" id="{426E2C85-A49B-41B2-AF53-2080DA81B40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27783" y="3705564"/>
            <a:ext cx="29046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 dirty="0">
                <a:solidFill>
                  <a:srgbClr val="000000"/>
                </a:solidFill>
              </a:rPr>
              <a:t>1</a:t>
            </a:r>
          </a:p>
        </p:txBody>
      </p:sp>
      <p:sp>
        <p:nvSpPr>
          <p:cNvPr id="118" name="TextBox 117">
            <a:extLst>
              <a:ext uri="{FF2B5EF4-FFF2-40B4-BE49-F238E27FC236}">
                <a16:creationId xmlns:a16="http://schemas.microsoft.com/office/drawing/2014/main" id="{559738DD-E017-4C13-8900-1D9BB27C84CB}"/>
              </a:ext>
            </a:extLst>
          </p:cNvPr>
          <p:cNvSpPr txBox="1"/>
          <p:nvPr/>
        </p:nvSpPr>
        <p:spPr>
          <a:xfrm>
            <a:off x="4903046" y="2300125"/>
            <a:ext cx="1002454" cy="4930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800" dirty="0">
                <a:solidFill>
                  <a:schemeClr val="tx1"/>
                </a:solidFill>
                <a:latin typeface="+mn-lt"/>
              </a:rPr>
              <a:t>MST:</a:t>
            </a:r>
          </a:p>
        </p:txBody>
      </p:sp>
      <p:sp>
        <p:nvSpPr>
          <p:cNvPr id="119" name="TextBox 118">
            <a:extLst>
              <a:ext uri="{FF2B5EF4-FFF2-40B4-BE49-F238E27FC236}">
                <a16:creationId xmlns:a16="http://schemas.microsoft.com/office/drawing/2014/main" id="{ECFBE298-99B6-493A-9553-89942C7B184C}"/>
              </a:ext>
            </a:extLst>
          </p:cNvPr>
          <p:cNvSpPr txBox="1"/>
          <p:nvPr/>
        </p:nvSpPr>
        <p:spPr>
          <a:xfrm>
            <a:off x="6831591" y="6127563"/>
            <a:ext cx="1653017" cy="4930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800" dirty="0">
                <a:solidFill>
                  <a:schemeClr val="tx1"/>
                </a:solidFill>
                <a:latin typeface="+mn-lt"/>
              </a:rPr>
              <a:t>cost = 13</a:t>
            </a:r>
          </a:p>
        </p:txBody>
      </p:sp>
    </p:spTree>
    <p:extLst>
      <p:ext uri="{BB962C8B-B14F-4D97-AF65-F5344CB8AC3E}">
        <p14:creationId xmlns:p14="http://schemas.microsoft.com/office/powerpoint/2010/main" val="390530302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6" grpId="0"/>
      <p:bldP spid="97" grpId="0"/>
      <p:bldP spid="98" grpId="0"/>
      <p:bldP spid="99" grpId="0"/>
      <p:bldP spid="100" grpId="0"/>
      <p:bldP spid="101" grpId="0"/>
      <p:bldP spid="102" grpId="0"/>
      <p:bldP spid="118" grpId="0"/>
      <p:bldP spid="119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Minimum Spanning Tree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indent="0">
              <a:lnSpc>
                <a:spcPct val="100000"/>
              </a:lnSpc>
              <a:buNone/>
            </a:pPr>
            <a:r>
              <a:rPr lang="en-US" sz="2200" u="sng" dirty="0"/>
              <a:t>Input</a:t>
            </a:r>
            <a:r>
              <a:rPr lang="en-US" sz="2200" dirty="0"/>
              <a:t>: an undirected graph G = (V,E) and costs on the edges {</a:t>
            </a:r>
            <a:r>
              <a:rPr lang="en-US" sz="2200" dirty="0" err="1"/>
              <a:t>c</a:t>
            </a:r>
            <a:r>
              <a:rPr lang="en-US" sz="2200" baseline="-25000" dirty="0" err="1"/>
              <a:t>e</a:t>
            </a:r>
            <a:r>
              <a:rPr lang="en-US" sz="2200" dirty="0"/>
              <a:t> : </a:t>
            </a:r>
            <a:r>
              <a:rPr lang="en-US" sz="2200" dirty="0" err="1"/>
              <a:t>e∈E</a:t>
            </a:r>
            <a:r>
              <a:rPr lang="en-US" sz="2200" dirty="0"/>
              <a:t>}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US" sz="2200" u="sng" dirty="0"/>
              <a:t>Output</a:t>
            </a:r>
            <a:r>
              <a:rPr lang="en-US" sz="2200" dirty="0"/>
              <a:t>: a spanning tree of minimum cost</a:t>
            </a:r>
          </a:p>
          <a:p>
            <a:pPr marL="0" indent="0">
              <a:lnSpc>
                <a:spcPct val="100000"/>
              </a:lnSpc>
              <a:buNone/>
            </a:pPr>
            <a:endParaRPr lang="en-US" sz="2200" dirty="0"/>
          </a:p>
          <a:p>
            <a:pPr marL="0" indent="0">
              <a:lnSpc>
                <a:spcPct val="100000"/>
              </a:lnSpc>
            </a:pPr>
            <a:r>
              <a:rPr lang="en-US" sz="2200" u="sng" dirty="0"/>
              <a:t>Kruskal’s Algorithm</a:t>
            </a:r>
            <a:r>
              <a:rPr lang="en-US" sz="2200" dirty="0"/>
              <a:t>:</a:t>
            </a:r>
          </a:p>
          <a:p>
            <a:pPr marL="457200" indent="-457200">
              <a:buFont typeface="Arial" panose="020B0604020202020204" pitchFamily="34" charset="0"/>
              <a:buAutoNum type="arabicPeriod"/>
            </a:pPr>
            <a:r>
              <a:rPr lang="en-US" sz="2000" dirty="0"/>
              <a:t>Set T = empty set</a:t>
            </a:r>
            <a:endParaRPr lang="en-US" altLang="en-US" sz="2000" dirty="0"/>
          </a:p>
          <a:p>
            <a:pPr marL="457200" indent="-457200">
              <a:buAutoNum type="arabicPeriod"/>
            </a:pPr>
            <a:r>
              <a:rPr lang="en-US" sz="2000" dirty="0"/>
              <a:t>While |T| &lt; |V|-1 do</a:t>
            </a:r>
          </a:p>
          <a:p>
            <a:pPr lvl="2" indent="-457200">
              <a:buFont typeface="+mj-lt"/>
              <a:buAutoNum type="alphaLcParenR"/>
            </a:pPr>
            <a:r>
              <a:rPr lang="en-CA" sz="2000" dirty="0"/>
              <a:t>Pick an edge </a:t>
            </a:r>
            <a:r>
              <a:rPr lang="en-CA" sz="2000" dirty="0" err="1"/>
              <a:t>e∈E</a:t>
            </a:r>
            <a:r>
              <a:rPr lang="en-CA" sz="2000" dirty="0"/>
              <a:t>\T with minimum weight</a:t>
            </a:r>
            <a:br>
              <a:rPr lang="en-US" sz="2000" dirty="0"/>
            </a:br>
            <a:r>
              <a:rPr lang="en-US" sz="2000" dirty="0"/>
              <a:t>such that T∪{e} does not contain a cycle.</a:t>
            </a:r>
          </a:p>
          <a:p>
            <a:pPr lvl="2" indent="-457200">
              <a:buFont typeface="+mj-lt"/>
              <a:buAutoNum type="alphaLcParenR"/>
            </a:pPr>
            <a:r>
              <a:rPr lang="en-US" sz="2000" dirty="0"/>
              <a:t>Add e to T</a:t>
            </a:r>
          </a:p>
          <a:p>
            <a:pPr marL="457200" indent="-457200">
              <a:buAutoNum type="arabicPeriod"/>
            </a:pPr>
            <a:r>
              <a:rPr lang="en-US" sz="2000" dirty="0"/>
              <a:t>Return T</a:t>
            </a:r>
          </a:p>
          <a:p>
            <a:pPr marL="0" indent="0">
              <a:lnSpc>
                <a:spcPct val="100000"/>
              </a:lnSpc>
              <a:buNone/>
            </a:pPr>
            <a:endParaRPr lang="en-US" sz="2200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D2D5BA95-072A-4EDE-87C8-CB366A41F9E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21312" y="3044311"/>
            <a:ext cx="4343400" cy="811726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>
              <a:buSzPct val="45000"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sz="2000" dirty="0"/>
              <a:t>Q: how can you check if e=(</a:t>
            </a:r>
            <a:r>
              <a:rPr lang="en-US" altLang="en-US" sz="2000" dirty="0" err="1"/>
              <a:t>u,v</a:t>
            </a:r>
            <a:r>
              <a:rPr lang="en-US" altLang="en-US" sz="2000" dirty="0"/>
              <a:t>) closes a cycle in T?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C5558CF-458B-4938-A5FB-8C8673B6D6B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21312" y="4003826"/>
            <a:ext cx="4343400" cy="811726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>
              <a:buSzPct val="45000"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sz="2000" dirty="0"/>
              <a:t>A: run BFS/DFS on T from u, and check if v is reachable</a:t>
            </a:r>
          </a:p>
        </p:txBody>
      </p:sp>
    </p:spTree>
    <p:extLst>
      <p:ext uri="{BB962C8B-B14F-4D97-AF65-F5344CB8AC3E}">
        <p14:creationId xmlns:p14="http://schemas.microsoft.com/office/powerpoint/2010/main" val="421522669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Minimum Spanning Tree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2019299"/>
            <a:ext cx="8855075" cy="4808538"/>
          </a:xfrm>
          <a:ln/>
        </p:spPr>
        <p:txBody>
          <a:bodyPr tIns="21240"/>
          <a:lstStyle/>
          <a:p>
            <a:pPr marL="0" indent="0">
              <a:lnSpc>
                <a:spcPct val="100000"/>
              </a:lnSpc>
              <a:buNone/>
            </a:pPr>
            <a:r>
              <a:rPr lang="en-US" sz="2200" u="sng" dirty="0"/>
              <a:t>Running time</a:t>
            </a:r>
            <a:r>
              <a:rPr lang="en-US" sz="2200" dirty="0"/>
              <a:t>: Suppose the graph has n vertices and m edges (m&gt;n-1).</a:t>
            </a:r>
          </a:p>
          <a:p>
            <a:pPr marL="0" indent="0">
              <a:lnSpc>
                <a:spcPct val="100000"/>
              </a:lnSpc>
              <a:buNone/>
            </a:pPr>
            <a:endParaRPr lang="en-US" sz="2200" dirty="0"/>
          </a:p>
          <a:p>
            <a:pPr marL="0" indent="0">
              <a:buNone/>
            </a:pPr>
            <a:r>
              <a:rPr lang="en-US" sz="2200" u="sng" dirty="0"/>
              <a:t>Naively</a:t>
            </a:r>
            <a:r>
              <a:rPr lang="en-US" sz="2200" dirty="0"/>
              <a:t>: We add n-1 edges, each time looking for the lightest edge that does not close a cycle.</a:t>
            </a:r>
          </a:p>
          <a:p>
            <a:pPr marL="0" indent="0">
              <a:buNone/>
            </a:pPr>
            <a:r>
              <a:rPr lang="en-US" sz="2200" dirty="0"/>
              <a:t>Kruskal’s algorithm runs in time at most (n-1) * m * O(n) = O(n</a:t>
            </a:r>
            <a:r>
              <a:rPr lang="en-US" sz="2200" baseline="30000" dirty="0"/>
              <a:t>2</a:t>
            </a:r>
            <a:r>
              <a:rPr lang="en-US" sz="2200" dirty="0"/>
              <a:t>m)</a:t>
            </a:r>
          </a:p>
          <a:p>
            <a:pPr marL="0" indent="0">
              <a:buNone/>
            </a:pPr>
            <a:endParaRPr lang="en-US" sz="2200" dirty="0"/>
          </a:p>
          <a:p>
            <a:pPr marL="0" indent="0">
              <a:buNone/>
            </a:pPr>
            <a:r>
              <a:rPr lang="en-US" sz="2200" u="sng" dirty="0"/>
              <a:t>An improvement</a:t>
            </a:r>
            <a:r>
              <a:rPr lang="en-US" sz="2200" dirty="0"/>
              <a:t>: We can first sort the edges by their costs</a:t>
            </a:r>
          </a:p>
          <a:p>
            <a:pPr marL="0" indent="0">
              <a:buNone/>
            </a:pPr>
            <a:r>
              <a:rPr lang="en-US" sz="2200" dirty="0"/>
              <a:t>Go over the edges in the increasing order, and for each edge see if it closes a cycle.</a:t>
            </a:r>
          </a:p>
          <a:p>
            <a:pPr marL="0" indent="0">
              <a:buNone/>
            </a:pPr>
            <a:r>
              <a:rPr lang="en-US" sz="2200" dirty="0"/>
              <a:t>Then the running time will be O(m log(m)) + m * O(n) = O(nm)</a:t>
            </a:r>
          </a:p>
        </p:txBody>
      </p:sp>
    </p:spTree>
    <p:extLst>
      <p:ext uri="{BB962C8B-B14F-4D97-AF65-F5344CB8AC3E}">
        <p14:creationId xmlns:p14="http://schemas.microsoft.com/office/powerpoint/2010/main" val="55141450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Plan for the rest of the semester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597335" y="1949042"/>
            <a:ext cx="8855643" cy="4763155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he-IL" sz="2200" dirty="0"/>
              <a:t>Review before final - Friday, April 16.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he-IL" sz="2200" dirty="0"/>
              <a:t>Please email me your questions</a:t>
            </a:r>
          </a:p>
          <a:p>
            <a:pPr marL="0" indent="0"/>
            <a:endParaRPr lang="en-US" altLang="he-IL" sz="22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he-IL" sz="2200" dirty="0"/>
              <a:t>Project – submit by Friday, April 16.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he-IL" sz="2200" dirty="0"/>
              <a:t>Please write your comments about the project in documentation.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he-IL" sz="2200" dirty="0"/>
              <a:t>I’m almost done with a quick tester for the project. I’ll post it tonight.</a:t>
            </a:r>
          </a:p>
          <a:p>
            <a:pPr marL="0" indent="0"/>
            <a:endParaRPr lang="en-US" altLang="he-IL" sz="22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he-IL" sz="2200" dirty="0"/>
              <a:t>Final exam - April 19-20, 2021</a:t>
            </a:r>
          </a:p>
        </p:txBody>
      </p:sp>
    </p:spTree>
    <p:extLst>
      <p:ext uri="{BB962C8B-B14F-4D97-AF65-F5344CB8AC3E}">
        <p14:creationId xmlns:p14="http://schemas.microsoft.com/office/powerpoint/2010/main" val="39036911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Minimum Spanning Tree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2019299"/>
            <a:ext cx="8855075" cy="4808538"/>
          </a:xfrm>
          <a:ln/>
        </p:spPr>
        <p:txBody>
          <a:bodyPr tIns="21240"/>
          <a:lstStyle/>
          <a:p>
            <a:pPr marL="0" indent="0">
              <a:lnSpc>
                <a:spcPct val="100000"/>
              </a:lnSpc>
              <a:buNone/>
            </a:pPr>
            <a:r>
              <a:rPr lang="en-US" sz="2200" u="sng" dirty="0"/>
              <a:t>Running time</a:t>
            </a:r>
            <a:r>
              <a:rPr lang="en-US" sz="2200" dirty="0"/>
              <a:t>: Suppose the graph has n vertices and m edges (m&gt;n-1).</a:t>
            </a:r>
          </a:p>
          <a:p>
            <a:pPr marL="0" indent="0">
              <a:lnSpc>
                <a:spcPct val="100000"/>
              </a:lnSpc>
              <a:buNone/>
            </a:pPr>
            <a:endParaRPr lang="en-US" sz="2200" dirty="0"/>
          </a:p>
          <a:p>
            <a:pPr marL="0" indent="0">
              <a:buNone/>
            </a:pPr>
            <a:r>
              <a:rPr lang="en-US" sz="2200" u="sng" dirty="0"/>
              <a:t>Improvement using union-find</a:t>
            </a:r>
            <a:r>
              <a:rPr lang="en-US" sz="2200" dirty="0"/>
              <a:t>: </a:t>
            </a:r>
          </a:p>
          <a:p>
            <a:pPr marL="0" indent="0">
              <a:buNone/>
            </a:pPr>
            <a:r>
              <a:rPr lang="en-US" sz="2200" dirty="0"/>
              <a:t>First sort the edges by their costs.</a:t>
            </a:r>
          </a:p>
          <a:p>
            <a:pPr marL="0" indent="0">
              <a:buNone/>
            </a:pPr>
            <a:r>
              <a:rPr lang="en-US" sz="2200" dirty="0"/>
              <a:t>Go over the edges in the increasing order, and for each edge see if it closes a cycle.</a:t>
            </a:r>
          </a:p>
          <a:p>
            <a:pPr marL="0" indent="0">
              <a:buNone/>
            </a:pPr>
            <a:r>
              <a:rPr lang="en-US" sz="2200" dirty="0"/>
              <a:t>Check if an edge closes a cycle using union-find. </a:t>
            </a:r>
          </a:p>
          <a:p>
            <a:pPr marL="0" indent="0">
              <a:buNone/>
            </a:pPr>
            <a:r>
              <a:rPr lang="en-US" sz="2200" dirty="0"/>
              <a:t>Then the running time will be O(m log(m)) + O(m log(n)) = O(m log(m))</a:t>
            </a:r>
          </a:p>
          <a:p>
            <a:pPr marL="0" indent="0">
              <a:buNone/>
            </a:pPr>
            <a:endParaRPr lang="en-US" sz="2200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32DBFC81-91AF-4C02-B55A-E8BBED1C9F09}"/>
              </a:ext>
            </a:extLst>
          </p:cNvPr>
          <p:cNvSpPr>
            <a:spLocks noChangeArrowheads="1"/>
          </p:cNvSpPr>
          <p:nvPr/>
        </p:nvSpPr>
        <p:spPr bwMode="auto">
          <a:xfrm>
            <a:off x="6945312" y="4770437"/>
            <a:ext cx="914400" cy="457200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>
              <a:buSzPct val="45000"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sz="2000" dirty="0"/>
              <a:t>How?</a:t>
            </a:r>
          </a:p>
        </p:txBody>
      </p:sp>
    </p:spTree>
    <p:extLst>
      <p:ext uri="{BB962C8B-B14F-4D97-AF65-F5344CB8AC3E}">
        <p14:creationId xmlns:p14="http://schemas.microsoft.com/office/powerpoint/2010/main" val="376100070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Minimum Spanning Tree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indent="0">
              <a:lnSpc>
                <a:spcPct val="100000"/>
              </a:lnSpc>
              <a:buNone/>
            </a:pPr>
            <a:r>
              <a:rPr lang="en-US" sz="2000" u="sng" dirty="0"/>
              <a:t>Input</a:t>
            </a:r>
            <a:r>
              <a:rPr lang="en-US" sz="2000" dirty="0"/>
              <a:t>: an undirected graph G = (V,E) and costs on the edges {</a:t>
            </a:r>
            <a:r>
              <a:rPr lang="en-US" sz="2000" dirty="0" err="1"/>
              <a:t>c</a:t>
            </a:r>
            <a:r>
              <a:rPr lang="en-US" sz="2000" baseline="-25000" dirty="0" err="1"/>
              <a:t>e</a:t>
            </a:r>
            <a:r>
              <a:rPr lang="en-US" sz="2000" dirty="0"/>
              <a:t> : </a:t>
            </a:r>
            <a:r>
              <a:rPr lang="en-US" sz="2000" dirty="0" err="1"/>
              <a:t>e∈E</a:t>
            </a:r>
            <a:r>
              <a:rPr lang="en-US" sz="2000" dirty="0"/>
              <a:t>}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US" sz="2000" u="sng" dirty="0"/>
              <a:t>Output</a:t>
            </a:r>
            <a:r>
              <a:rPr lang="en-US" sz="2000" dirty="0"/>
              <a:t>: a spanning tree of minimum cost</a:t>
            </a:r>
          </a:p>
          <a:p>
            <a:pPr marL="0" indent="0">
              <a:lnSpc>
                <a:spcPct val="100000"/>
              </a:lnSpc>
            </a:pPr>
            <a:r>
              <a:rPr lang="en-US" sz="2000" u="sng" dirty="0"/>
              <a:t>Kruskal’s Algorithm</a:t>
            </a:r>
            <a:r>
              <a:rPr lang="en-US" sz="2000" dirty="0"/>
              <a:t>:</a:t>
            </a:r>
          </a:p>
          <a:p>
            <a:pPr marL="457200" indent="-457200">
              <a:buFont typeface="Arial" panose="020B0604020202020204" pitchFamily="34" charset="0"/>
              <a:buAutoNum type="arabicPeriod"/>
            </a:pPr>
            <a:r>
              <a:rPr lang="en-US" sz="2000" dirty="0"/>
              <a:t>Set T = empty set</a:t>
            </a:r>
          </a:p>
          <a:p>
            <a:pPr marL="457200" indent="-457200">
              <a:buFont typeface="Arial" panose="020B0604020202020204" pitchFamily="34" charset="0"/>
              <a:buAutoNum type="arabicPeriod"/>
            </a:pPr>
            <a:r>
              <a:rPr lang="en-US" sz="2000" dirty="0"/>
              <a:t>Sort the edges according to </a:t>
            </a:r>
            <a:r>
              <a:rPr lang="en-US" sz="2000" dirty="0" err="1"/>
              <a:t>c</a:t>
            </a:r>
            <a:r>
              <a:rPr lang="en-US" sz="2000" baseline="-25000" dirty="0" err="1"/>
              <a:t>e</a:t>
            </a:r>
            <a:r>
              <a:rPr lang="en-US" sz="2000" dirty="0" err="1"/>
              <a:t>’s</a:t>
            </a:r>
            <a:r>
              <a:rPr lang="en-US" sz="2000" dirty="0"/>
              <a:t> in the non-decreasing order.</a:t>
            </a:r>
          </a:p>
          <a:p>
            <a:pPr marL="457200" indent="-457200">
              <a:buFont typeface="Arial" panose="020B0604020202020204" pitchFamily="34" charset="0"/>
              <a:buAutoNum type="arabicPeriod"/>
            </a:pPr>
            <a:r>
              <a:rPr lang="en-US" altLang="en-US" sz="2000" dirty="0"/>
              <a:t>For each vertex v</a:t>
            </a:r>
            <a:r>
              <a:rPr lang="en-US" sz="2000" dirty="0"/>
              <a:t> ∈ V </a:t>
            </a:r>
            <a:br>
              <a:rPr lang="en-US" sz="2000" dirty="0"/>
            </a:br>
            <a:r>
              <a:rPr lang="en-US" sz="2000" dirty="0"/>
              <a:t>		</a:t>
            </a:r>
            <a:r>
              <a:rPr lang="en-US" altLang="en-US" sz="2000" dirty="0" err="1"/>
              <a:t>makeset</a:t>
            </a:r>
            <a:r>
              <a:rPr lang="en-US" altLang="en-US" sz="2000" dirty="0"/>
              <a:t>(v)</a:t>
            </a:r>
          </a:p>
          <a:p>
            <a:pPr marL="457200" indent="-457200">
              <a:buAutoNum type="arabicPeriod"/>
            </a:pPr>
            <a:r>
              <a:rPr lang="en-US" sz="2000" dirty="0"/>
              <a:t>For each edge e=(</a:t>
            </a:r>
            <a:r>
              <a:rPr lang="en-US" sz="2000" dirty="0" err="1"/>
              <a:t>u,v</a:t>
            </a:r>
            <a:r>
              <a:rPr lang="en-US" sz="2000" dirty="0"/>
              <a:t>) in the sorted set</a:t>
            </a:r>
          </a:p>
          <a:p>
            <a:pPr marL="685800" lvl="2" indent="0"/>
            <a:r>
              <a:rPr lang="en-CA" sz="2000" dirty="0"/>
              <a:t>If	 find(u) != find(v) 	// if u, v are in different connected components</a:t>
            </a:r>
          </a:p>
          <a:p>
            <a:pPr marL="685800" lvl="2" indent="0"/>
            <a:r>
              <a:rPr lang="en-US" sz="2000" dirty="0"/>
              <a:t>			union(</a:t>
            </a:r>
            <a:r>
              <a:rPr lang="en-US" sz="2000" dirty="0" err="1"/>
              <a:t>u,v</a:t>
            </a:r>
            <a:r>
              <a:rPr lang="en-US" sz="2000" dirty="0"/>
              <a:t>)</a:t>
            </a:r>
          </a:p>
          <a:p>
            <a:pPr marL="685800" lvl="2" indent="0"/>
            <a:r>
              <a:rPr lang="en-US" sz="2000" dirty="0"/>
              <a:t>			add e to T</a:t>
            </a:r>
          </a:p>
          <a:p>
            <a:pPr marL="457200" indent="-457200">
              <a:buAutoNum type="arabicPeriod"/>
            </a:pPr>
            <a:r>
              <a:rPr lang="en-US" sz="2000" dirty="0"/>
              <a:t>Return T</a:t>
            </a:r>
          </a:p>
          <a:p>
            <a:pPr marL="685800" lvl="2" indent="0"/>
            <a:endParaRPr lang="en-US" sz="2000" dirty="0"/>
          </a:p>
          <a:p>
            <a:pPr marL="0" indent="0">
              <a:lnSpc>
                <a:spcPct val="100000"/>
              </a:lnSpc>
              <a:buNone/>
            </a:pP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90050788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Minimum Spanning Tree</a:t>
            </a:r>
            <a:endParaRPr lang="de-DE" altLang="en-US" dirty="0"/>
          </a:p>
        </p:txBody>
      </p:sp>
      <p:grpSp>
        <p:nvGrpSpPr>
          <p:cNvPr id="62" name="Group 61">
            <a:extLst>
              <a:ext uri="{FF2B5EF4-FFF2-40B4-BE49-F238E27FC236}">
                <a16:creationId xmlns:a16="http://schemas.microsoft.com/office/drawing/2014/main" id="{0E913ECD-A41B-460A-8DF0-C80A5C716861}"/>
              </a:ext>
            </a:extLst>
          </p:cNvPr>
          <p:cNvGrpSpPr/>
          <p:nvPr/>
        </p:nvGrpSpPr>
        <p:grpSpPr>
          <a:xfrm>
            <a:off x="990600" y="2209800"/>
            <a:ext cx="3276600" cy="3810000"/>
            <a:chOff x="990600" y="2209800"/>
            <a:chExt cx="3276600" cy="3810000"/>
          </a:xfrm>
        </p:grpSpPr>
        <p:grpSp>
          <p:nvGrpSpPr>
            <p:cNvPr id="63" name="Group 62">
              <a:extLst>
                <a:ext uri="{FF2B5EF4-FFF2-40B4-BE49-F238E27FC236}">
                  <a16:creationId xmlns:a16="http://schemas.microsoft.com/office/drawing/2014/main" id="{688F7A3B-60A0-4179-BC04-32FB29505A1A}"/>
                </a:ext>
              </a:extLst>
            </p:cNvPr>
            <p:cNvGrpSpPr/>
            <p:nvPr/>
          </p:nvGrpSpPr>
          <p:grpSpPr>
            <a:xfrm>
              <a:off x="990600" y="2209800"/>
              <a:ext cx="3276600" cy="3810000"/>
              <a:chOff x="990600" y="2562255"/>
              <a:chExt cx="3276600" cy="3810000"/>
            </a:xfrm>
          </p:grpSpPr>
          <p:sp>
            <p:nvSpPr>
              <p:cNvPr id="75" name="Oval 74">
                <a:extLst>
                  <a:ext uri="{FF2B5EF4-FFF2-40B4-BE49-F238E27FC236}">
                    <a16:creationId xmlns:a16="http://schemas.microsoft.com/office/drawing/2014/main" id="{61D0728A-3B33-41FE-9167-E0391F90EE48}"/>
                  </a:ext>
                </a:extLst>
              </p:cNvPr>
              <p:cNvSpPr/>
              <p:nvPr/>
            </p:nvSpPr>
            <p:spPr>
              <a:xfrm>
                <a:off x="2286000" y="2562255"/>
                <a:ext cx="304800" cy="304800"/>
              </a:xfrm>
              <a:prstGeom prst="ellipse">
                <a:avLst/>
              </a:prstGeom>
              <a:solidFill>
                <a:srgbClr val="00B0F0"/>
              </a:solidFill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en-US" dirty="0"/>
                  <a:t>a</a:t>
                </a:r>
              </a:p>
            </p:txBody>
          </p:sp>
          <p:cxnSp>
            <p:nvCxnSpPr>
              <p:cNvPr id="76" name="Straight Arrow Connector 75">
                <a:extLst>
                  <a:ext uri="{FF2B5EF4-FFF2-40B4-BE49-F238E27FC236}">
                    <a16:creationId xmlns:a16="http://schemas.microsoft.com/office/drawing/2014/main" id="{7F2093ED-C673-4864-8C54-E8FE548A3B77}"/>
                  </a:ext>
                </a:extLst>
              </p:cNvPr>
              <p:cNvCxnSpPr>
                <a:stCxn id="75" idx="5"/>
                <a:endCxn id="78" idx="1"/>
              </p:cNvCxnSpPr>
              <p:nvPr/>
            </p:nvCxnSpPr>
            <p:spPr>
              <a:xfrm>
                <a:off x="2546163" y="2822418"/>
                <a:ext cx="622674" cy="851274"/>
              </a:xfrm>
              <a:prstGeom prst="straightConnector1">
                <a:avLst/>
              </a:prstGeom>
              <a:ln w="28575">
                <a:solidFill>
                  <a:srgbClr val="0070C0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7" name="Oval 76">
                <a:extLst>
                  <a:ext uri="{FF2B5EF4-FFF2-40B4-BE49-F238E27FC236}">
                    <a16:creationId xmlns:a16="http://schemas.microsoft.com/office/drawing/2014/main" id="{193641E1-62C1-47D0-BAFC-AD1957B5DE48}"/>
                  </a:ext>
                </a:extLst>
              </p:cNvPr>
              <p:cNvSpPr/>
              <p:nvPr/>
            </p:nvSpPr>
            <p:spPr>
              <a:xfrm>
                <a:off x="1524000" y="3629055"/>
                <a:ext cx="304800" cy="304800"/>
              </a:xfrm>
              <a:prstGeom prst="ellipse">
                <a:avLst/>
              </a:prstGeom>
              <a:solidFill>
                <a:srgbClr val="00B0F0"/>
              </a:solidFill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en-US" dirty="0"/>
                  <a:t>b</a:t>
                </a:r>
              </a:p>
            </p:txBody>
          </p:sp>
          <p:sp>
            <p:nvSpPr>
              <p:cNvPr id="78" name="Oval 77">
                <a:extLst>
                  <a:ext uri="{FF2B5EF4-FFF2-40B4-BE49-F238E27FC236}">
                    <a16:creationId xmlns:a16="http://schemas.microsoft.com/office/drawing/2014/main" id="{BE88771A-9315-4CC4-A0BD-C24A7867DA57}"/>
                  </a:ext>
                </a:extLst>
              </p:cNvPr>
              <p:cNvSpPr/>
              <p:nvPr/>
            </p:nvSpPr>
            <p:spPr>
              <a:xfrm>
                <a:off x="3124200" y="3629055"/>
                <a:ext cx="304800" cy="304800"/>
              </a:xfrm>
              <a:prstGeom prst="ellipse">
                <a:avLst/>
              </a:prstGeom>
              <a:solidFill>
                <a:srgbClr val="00B0F0"/>
              </a:solidFill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en-US" dirty="0"/>
                  <a:t>c</a:t>
                </a:r>
              </a:p>
            </p:txBody>
          </p:sp>
          <p:sp>
            <p:nvSpPr>
              <p:cNvPr id="79" name="Oval 78">
                <a:extLst>
                  <a:ext uri="{FF2B5EF4-FFF2-40B4-BE49-F238E27FC236}">
                    <a16:creationId xmlns:a16="http://schemas.microsoft.com/office/drawing/2014/main" id="{55E56A90-ACA9-457E-AC3B-473753AE406E}"/>
                  </a:ext>
                </a:extLst>
              </p:cNvPr>
              <p:cNvSpPr/>
              <p:nvPr/>
            </p:nvSpPr>
            <p:spPr>
              <a:xfrm>
                <a:off x="990600" y="4924455"/>
                <a:ext cx="304800" cy="304800"/>
              </a:xfrm>
              <a:prstGeom prst="ellipse">
                <a:avLst/>
              </a:prstGeom>
              <a:solidFill>
                <a:srgbClr val="00B0F0"/>
              </a:solidFill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en-US" dirty="0"/>
                  <a:t>d</a:t>
                </a:r>
              </a:p>
            </p:txBody>
          </p:sp>
          <p:sp>
            <p:nvSpPr>
              <p:cNvPr id="80" name="Oval 79">
                <a:extLst>
                  <a:ext uri="{FF2B5EF4-FFF2-40B4-BE49-F238E27FC236}">
                    <a16:creationId xmlns:a16="http://schemas.microsoft.com/office/drawing/2014/main" id="{B95F3AE6-31A1-4C37-8308-1EFD5A490E3C}"/>
                  </a:ext>
                </a:extLst>
              </p:cNvPr>
              <p:cNvSpPr/>
              <p:nvPr/>
            </p:nvSpPr>
            <p:spPr>
              <a:xfrm>
                <a:off x="2286000" y="4924455"/>
                <a:ext cx="304800" cy="304800"/>
              </a:xfrm>
              <a:prstGeom prst="ellipse">
                <a:avLst/>
              </a:prstGeom>
              <a:solidFill>
                <a:srgbClr val="00B0F0"/>
              </a:solidFill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en-US" dirty="0"/>
                  <a:t>e</a:t>
                </a:r>
              </a:p>
            </p:txBody>
          </p:sp>
          <p:sp>
            <p:nvSpPr>
              <p:cNvPr id="81" name="Oval 80">
                <a:extLst>
                  <a:ext uri="{FF2B5EF4-FFF2-40B4-BE49-F238E27FC236}">
                    <a16:creationId xmlns:a16="http://schemas.microsoft.com/office/drawing/2014/main" id="{9BA798CE-3BA0-420F-ACD9-0CDC71542159}"/>
                  </a:ext>
                </a:extLst>
              </p:cNvPr>
              <p:cNvSpPr/>
              <p:nvPr/>
            </p:nvSpPr>
            <p:spPr>
              <a:xfrm>
                <a:off x="3962400" y="4924455"/>
                <a:ext cx="304800" cy="304800"/>
              </a:xfrm>
              <a:prstGeom prst="ellipse">
                <a:avLst/>
              </a:prstGeom>
              <a:solidFill>
                <a:srgbClr val="00B0F0"/>
              </a:solidFill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en-US" dirty="0"/>
                  <a:t>f</a:t>
                </a:r>
              </a:p>
            </p:txBody>
          </p:sp>
          <p:sp>
            <p:nvSpPr>
              <p:cNvPr id="82" name="Oval 81">
                <a:extLst>
                  <a:ext uri="{FF2B5EF4-FFF2-40B4-BE49-F238E27FC236}">
                    <a16:creationId xmlns:a16="http://schemas.microsoft.com/office/drawing/2014/main" id="{B2F65DBD-7CED-40D8-ACCE-918F0DCA56D6}"/>
                  </a:ext>
                </a:extLst>
              </p:cNvPr>
              <p:cNvSpPr/>
              <p:nvPr/>
            </p:nvSpPr>
            <p:spPr>
              <a:xfrm>
                <a:off x="3200400" y="6067455"/>
                <a:ext cx="304800" cy="304800"/>
              </a:xfrm>
              <a:prstGeom prst="ellipse">
                <a:avLst/>
              </a:prstGeom>
              <a:solidFill>
                <a:srgbClr val="00B0F0"/>
              </a:solidFill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en-US" dirty="0"/>
                  <a:t>h</a:t>
                </a:r>
              </a:p>
            </p:txBody>
          </p:sp>
          <p:cxnSp>
            <p:nvCxnSpPr>
              <p:cNvPr id="83" name="Straight Arrow Connector 82">
                <a:extLst>
                  <a:ext uri="{FF2B5EF4-FFF2-40B4-BE49-F238E27FC236}">
                    <a16:creationId xmlns:a16="http://schemas.microsoft.com/office/drawing/2014/main" id="{D65543B4-0A4F-4692-9168-A395D0FF5BD0}"/>
                  </a:ext>
                </a:extLst>
              </p:cNvPr>
              <p:cNvCxnSpPr>
                <a:stCxn id="75" idx="3"/>
                <a:endCxn id="77" idx="7"/>
              </p:cNvCxnSpPr>
              <p:nvPr/>
            </p:nvCxnSpPr>
            <p:spPr>
              <a:xfrm flipH="1">
                <a:off x="1784163" y="2822418"/>
                <a:ext cx="546474" cy="851274"/>
              </a:xfrm>
              <a:prstGeom prst="straightConnector1">
                <a:avLst/>
              </a:prstGeom>
              <a:ln w="28575">
                <a:solidFill>
                  <a:srgbClr val="0070C0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4" name="Straight Arrow Connector 83">
                <a:extLst>
                  <a:ext uri="{FF2B5EF4-FFF2-40B4-BE49-F238E27FC236}">
                    <a16:creationId xmlns:a16="http://schemas.microsoft.com/office/drawing/2014/main" id="{45E9D778-4A9B-4626-B1AD-33017F9F4856}"/>
                  </a:ext>
                </a:extLst>
              </p:cNvPr>
              <p:cNvCxnSpPr>
                <a:stCxn id="78" idx="5"/>
                <a:endCxn id="81" idx="0"/>
              </p:cNvCxnSpPr>
              <p:nvPr/>
            </p:nvCxnSpPr>
            <p:spPr>
              <a:xfrm>
                <a:off x="3384363" y="3889218"/>
                <a:ext cx="730437" cy="1035237"/>
              </a:xfrm>
              <a:prstGeom prst="straightConnector1">
                <a:avLst/>
              </a:prstGeom>
              <a:ln w="28575">
                <a:solidFill>
                  <a:srgbClr val="0070C0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5" name="Straight Arrow Connector 84">
                <a:extLst>
                  <a:ext uri="{FF2B5EF4-FFF2-40B4-BE49-F238E27FC236}">
                    <a16:creationId xmlns:a16="http://schemas.microsoft.com/office/drawing/2014/main" id="{D137515E-F5A8-4BD9-B39E-9FD76CC1054F}"/>
                  </a:ext>
                </a:extLst>
              </p:cNvPr>
              <p:cNvCxnSpPr>
                <a:stCxn id="77" idx="4"/>
                <a:endCxn id="79" idx="0"/>
              </p:cNvCxnSpPr>
              <p:nvPr/>
            </p:nvCxnSpPr>
            <p:spPr>
              <a:xfrm flipH="1">
                <a:off x="1143000" y="3933855"/>
                <a:ext cx="533400" cy="990600"/>
              </a:xfrm>
              <a:prstGeom prst="straightConnector1">
                <a:avLst/>
              </a:prstGeom>
              <a:ln w="28575">
                <a:solidFill>
                  <a:srgbClr val="0070C0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6" name="Straight Arrow Connector 85">
                <a:extLst>
                  <a:ext uri="{FF2B5EF4-FFF2-40B4-BE49-F238E27FC236}">
                    <a16:creationId xmlns:a16="http://schemas.microsoft.com/office/drawing/2014/main" id="{9FABF81F-C66B-4675-AB3A-80647F02F76C}"/>
                  </a:ext>
                </a:extLst>
              </p:cNvPr>
              <p:cNvCxnSpPr>
                <a:stCxn id="80" idx="2"/>
              </p:cNvCxnSpPr>
              <p:nvPr/>
            </p:nvCxnSpPr>
            <p:spPr>
              <a:xfrm flipH="1">
                <a:off x="1295400" y="5076855"/>
                <a:ext cx="990600" cy="0"/>
              </a:xfrm>
              <a:prstGeom prst="straightConnector1">
                <a:avLst/>
              </a:prstGeom>
              <a:ln w="28575">
                <a:solidFill>
                  <a:srgbClr val="0070C0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7" name="Straight Arrow Connector 86">
                <a:extLst>
                  <a:ext uri="{FF2B5EF4-FFF2-40B4-BE49-F238E27FC236}">
                    <a16:creationId xmlns:a16="http://schemas.microsoft.com/office/drawing/2014/main" id="{894CA935-8A73-4663-BB75-D6131706CAD6}"/>
                  </a:ext>
                </a:extLst>
              </p:cNvPr>
              <p:cNvCxnSpPr>
                <a:stCxn id="78" idx="3"/>
                <a:endCxn id="79" idx="7"/>
              </p:cNvCxnSpPr>
              <p:nvPr/>
            </p:nvCxnSpPr>
            <p:spPr>
              <a:xfrm flipH="1">
                <a:off x="1250763" y="3889218"/>
                <a:ext cx="1918074" cy="1079874"/>
              </a:xfrm>
              <a:prstGeom prst="straightConnector1">
                <a:avLst/>
              </a:prstGeom>
              <a:ln w="28575">
                <a:solidFill>
                  <a:srgbClr val="0070C0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8" name="Straight Arrow Connector 87">
                <a:extLst>
                  <a:ext uri="{FF2B5EF4-FFF2-40B4-BE49-F238E27FC236}">
                    <a16:creationId xmlns:a16="http://schemas.microsoft.com/office/drawing/2014/main" id="{21E32BA3-4FAF-40A4-8E0F-8D162F7A0AEC}"/>
                  </a:ext>
                </a:extLst>
              </p:cNvPr>
              <p:cNvCxnSpPr>
                <a:stCxn id="82" idx="1"/>
                <a:endCxn id="79" idx="5"/>
              </p:cNvCxnSpPr>
              <p:nvPr/>
            </p:nvCxnSpPr>
            <p:spPr>
              <a:xfrm flipH="1" flipV="1">
                <a:off x="1250763" y="5184618"/>
                <a:ext cx="1994274" cy="927474"/>
              </a:xfrm>
              <a:prstGeom prst="straightConnector1">
                <a:avLst/>
              </a:prstGeom>
              <a:ln w="28575">
                <a:solidFill>
                  <a:srgbClr val="0070C0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9" name="Straight Arrow Connector 88">
                <a:extLst>
                  <a:ext uri="{FF2B5EF4-FFF2-40B4-BE49-F238E27FC236}">
                    <a16:creationId xmlns:a16="http://schemas.microsoft.com/office/drawing/2014/main" id="{8EA54413-BC08-4BA8-B501-19A1235FFB6F}"/>
                  </a:ext>
                </a:extLst>
              </p:cNvPr>
              <p:cNvCxnSpPr>
                <a:stCxn id="82" idx="0"/>
                <a:endCxn id="78" idx="4"/>
              </p:cNvCxnSpPr>
              <p:nvPr/>
            </p:nvCxnSpPr>
            <p:spPr>
              <a:xfrm flipH="1" flipV="1">
                <a:off x="3276600" y="3933855"/>
                <a:ext cx="76200" cy="2133600"/>
              </a:xfrm>
              <a:prstGeom prst="straightConnector1">
                <a:avLst/>
              </a:prstGeom>
              <a:ln w="28575">
                <a:solidFill>
                  <a:srgbClr val="0070C0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0" name="Oval 89">
                <a:extLst>
                  <a:ext uri="{FF2B5EF4-FFF2-40B4-BE49-F238E27FC236}">
                    <a16:creationId xmlns:a16="http://schemas.microsoft.com/office/drawing/2014/main" id="{C9E2CD4F-E75F-4E23-AFB3-A0F35C4EC047}"/>
                  </a:ext>
                </a:extLst>
              </p:cNvPr>
              <p:cNvSpPr/>
              <p:nvPr/>
            </p:nvSpPr>
            <p:spPr>
              <a:xfrm>
                <a:off x="1752600" y="6067455"/>
                <a:ext cx="304800" cy="304800"/>
              </a:xfrm>
              <a:prstGeom prst="ellipse">
                <a:avLst/>
              </a:prstGeom>
              <a:solidFill>
                <a:srgbClr val="00B0F0"/>
              </a:solidFill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en-US" dirty="0"/>
                  <a:t>g</a:t>
                </a:r>
              </a:p>
            </p:txBody>
          </p:sp>
          <p:cxnSp>
            <p:nvCxnSpPr>
              <p:cNvPr id="91" name="Straight Arrow Connector 90">
                <a:extLst>
                  <a:ext uri="{FF2B5EF4-FFF2-40B4-BE49-F238E27FC236}">
                    <a16:creationId xmlns:a16="http://schemas.microsoft.com/office/drawing/2014/main" id="{44A16178-2313-40BD-A741-2416B8BE11B8}"/>
                  </a:ext>
                </a:extLst>
              </p:cNvPr>
              <p:cNvCxnSpPr>
                <a:stCxn id="90" idx="1"/>
                <a:endCxn id="79" idx="4"/>
              </p:cNvCxnSpPr>
              <p:nvPr/>
            </p:nvCxnSpPr>
            <p:spPr>
              <a:xfrm flipH="1" flipV="1">
                <a:off x="1143000" y="5229255"/>
                <a:ext cx="654237" cy="882837"/>
              </a:xfrm>
              <a:prstGeom prst="straightConnector1">
                <a:avLst/>
              </a:prstGeom>
              <a:ln w="28575">
                <a:solidFill>
                  <a:srgbClr val="0070C0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2" name="Straight Arrow Connector 91">
                <a:extLst>
                  <a:ext uri="{FF2B5EF4-FFF2-40B4-BE49-F238E27FC236}">
                    <a16:creationId xmlns:a16="http://schemas.microsoft.com/office/drawing/2014/main" id="{1337D9D4-0B2D-4174-972F-2FF3B0E930FC}"/>
                  </a:ext>
                </a:extLst>
              </p:cNvPr>
              <p:cNvCxnSpPr>
                <a:stCxn id="81" idx="3"/>
                <a:endCxn id="90" idx="7"/>
              </p:cNvCxnSpPr>
              <p:nvPr/>
            </p:nvCxnSpPr>
            <p:spPr>
              <a:xfrm flipH="1">
                <a:off x="2012763" y="5184618"/>
                <a:ext cx="1994274" cy="927474"/>
              </a:xfrm>
              <a:prstGeom prst="straightConnector1">
                <a:avLst/>
              </a:prstGeom>
              <a:ln w="28575">
                <a:solidFill>
                  <a:srgbClr val="0070C0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3" name="Straight Arrow Connector 92">
                <a:extLst>
                  <a:ext uri="{FF2B5EF4-FFF2-40B4-BE49-F238E27FC236}">
                    <a16:creationId xmlns:a16="http://schemas.microsoft.com/office/drawing/2014/main" id="{49E757CA-3578-4DFC-B2C7-1C500C1F0C3C}"/>
                  </a:ext>
                </a:extLst>
              </p:cNvPr>
              <p:cNvCxnSpPr>
                <a:stCxn id="75" idx="4"/>
                <a:endCxn id="80" idx="0"/>
              </p:cNvCxnSpPr>
              <p:nvPr/>
            </p:nvCxnSpPr>
            <p:spPr>
              <a:xfrm>
                <a:off x="2438400" y="2867055"/>
                <a:ext cx="0" cy="2057400"/>
              </a:xfrm>
              <a:prstGeom prst="straightConnector1">
                <a:avLst/>
              </a:prstGeom>
              <a:ln w="28575">
                <a:solidFill>
                  <a:srgbClr val="0070C0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4" name="TextBox 42">
              <a:extLst>
                <a:ext uri="{FF2B5EF4-FFF2-40B4-BE49-F238E27FC236}">
                  <a16:creationId xmlns:a16="http://schemas.microsoft.com/office/drawing/2014/main" id="{212FED41-88BD-4A11-BE97-4992ABCDD40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836194" y="2568195"/>
              <a:ext cx="290464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 Narrow" pitchFamily="34" charset="0"/>
                  <a:cs typeface="Times New Roman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 Narrow" pitchFamily="34" charset="0"/>
                  <a:cs typeface="Times New Roman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800" dirty="0">
                  <a:solidFill>
                    <a:srgbClr val="000000"/>
                  </a:solidFill>
                </a:rPr>
                <a:t>1</a:t>
              </a:r>
            </a:p>
          </p:txBody>
        </p:sp>
        <p:sp>
          <p:nvSpPr>
            <p:cNvPr id="65" name="TextBox 42">
              <a:extLst>
                <a:ext uri="{FF2B5EF4-FFF2-40B4-BE49-F238E27FC236}">
                  <a16:creationId xmlns:a16="http://schemas.microsoft.com/office/drawing/2014/main" id="{FCB80851-B16C-452A-8605-79140D79E8B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157225" y="3221738"/>
              <a:ext cx="290464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 Narrow" pitchFamily="34" charset="0"/>
                  <a:cs typeface="Times New Roman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 Narrow" pitchFamily="34" charset="0"/>
                  <a:cs typeface="Times New Roman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800" dirty="0">
                  <a:solidFill>
                    <a:srgbClr val="000000"/>
                  </a:solidFill>
                </a:rPr>
                <a:t>3</a:t>
              </a:r>
            </a:p>
          </p:txBody>
        </p:sp>
        <p:sp>
          <p:nvSpPr>
            <p:cNvPr id="66" name="TextBox 42">
              <a:extLst>
                <a:ext uri="{FF2B5EF4-FFF2-40B4-BE49-F238E27FC236}">
                  <a16:creationId xmlns:a16="http://schemas.microsoft.com/office/drawing/2014/main" id="{9945956F-8A40-4BF8-B6F9-F5D9F6908AB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744662" y="3880550"/>
              <a:ext cx="290464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 Narrow" pitchFamily="34" charset="0"/>
                  <a:cs typeface="Times New Roman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 Narrow" pitchFamily="34" charset="0"/>
                  <a:cs typeface="Times New Roman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800" dirty="0">
                  <a:solidFill>
                    <a:srgbClr val="000000"/>
                  </a:solidFill>
                </a:rPr>
                <a:t>8</a:t>
              </a:r>
            </a:p>
          </p:txBody>
        </p:sp>
        <p:sp>
          <p:nvSpPr>
            <p:cNvPr id="67" name="TextBox 42">
              <a:extLst>
                <a:ext uri="{FF2B5EF4-FFF2-40B4-BE49-F238E27FC236}">
                  <a16:creationId xmlns:a16="http://schemas.microsoft.com/office/drawing/2014/main" id="{D6354A1A-DD2F-4437-9A2F-3670994DB48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313749" y="5325732"/>
              <a:ext cx="290464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 Narrow" pitchFamily="34" charset="0"/>
                  <a:cs typeface="Times New Roman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 Narrow" pitchFamily="34" charset="0"/>
                  <a:cs typeface="Times New Roman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800" dirty="0">
                  <a:solidFill>
                    <a:srgbClr val="000000"/>
                  </a:solidFill>
                </a:rPr>
                <a:t>1</a:t>
              </a:r>
            </a:p>
          </p:txBody>
        </p:sp>
        <p:sp>
          <p:nvSpPr>
            <p:cNvPr id="68" name="TextBox 42">
              <a:extLst>
                <a:ext uri="{FF2B5EF4-FFF2-40B4-BE49-F238E27FC236}">
                  <a16:creationId xmlns:a16="http://schemas.microsoft.com/office/drawing/2014/main" id="{208425EB-41B3-4A29-A220-AE335C30EAB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811462" y="5650468"/>
              <a:ext cx="290464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 Narrow" pitchFamily="34" charset="0"/>
                  <a:cs typeface="Times New Roman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 Narrow" pitchFamily="34" charset="0"/>
                  <a:cs typeface="Times New Roman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800" dirty="0">
                  <a:solidFill>
                    <a:srgbClr val="000000"/>
                  </a:solidFill>
                </a:rPr>
                <a:t>7</a:t>
              </a:r>
            </a:p>
          </p:txBody>
        </p:sp>
        <p:sp>
          <p:nvSpPr>
            <p:cNvPr id="69" name="TextBox 42">
              <a:extLst>
                <a:ext uri="{FF2B5EF4-FFF2-40B4-BE49-F238E27FC236}">
                  <a16:creationId xmlns:a16="http://schemas.microsoft.com/office/drawing/2014/main" id="{AC3CCFB6-F9FE-4A26-92A2-535F349589E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622436" y="3695328"/>
              <a:ext cx="312738" cy="369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 Narrow" pitchFamily="34" charset="0"/>
                  <a:cs typeface="Times New Roman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 Narrow" pitchFamily="34" charset="0"/>
                  <a:cs typeface="Times New Roman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800" dirty="0">
                  <a:solidFill>
                    <a:srgbClr val="000000"/>
                  </a:solidFill>
                </a:rPr>
                <a:t>2</a:t>
              </a:r>
            </a:p>
          </p:txBody>
        </p:sp>
        <p:sp>
          <p:nvSpPr>
            <p:cNvPr id="70" name="TextBox 42">
              <a:extLst>
                <a:ext uri="{FF2B5EF4-FFF2-40B4-BE49-F238E27FC236}">
                  <a16:creationId xmlns:a16="http://schemas.microsoft.com/office/drawing/2014/main" id="{B14402EE-CB87-4BFF-B0E2-DBD1AEDF9AC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050900" y="4019130"/>
              <a:ext cx="290464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 Narrow" pitchFamily="34" charset="0"/>
                  <a:cs typeface="Times New Roman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 Narrow" pitchFamily="34" charset="0"/>
                  <a:cs typeface="Times New Roman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800" dirty="0">
                  <a:solidFill>
                    <a:srgbClr val="000000"/>
                  </a:solidFill>
                </a:rPr>
                <a:t>3</a:t>
              </a:r>
            </a:p>
          </p:txBody>
        </p:sp>
        <p:sp>
          <p:nvSpPr>
            <p:cNvPr id="71" name="TextBox 42">
              <a:extLst>
                <a:ext uri="{FF2B5EF4-FFF2-40B4-BE49-F238E27FC236}">
                  <a16:creationId xmlns:a16="http://schemas.microsoft.com/office/drawing/2014/main" id="{2E2D9409-3B90-433E-8676-1D6E5E1D894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893093" y="4389664"/>
              <a:ext cx="290464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 Narrow" pitchFamily="34" charset="0"/>
                  <a:cs typeface="Times New Roman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 Narrow" pitchFamily="34" charset="0"/>
                  <a:cs typeface="Times New Roman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800" dirty="0">
                  <a:solidFill>
                    <a:srgbClr val="000000"/>
                  </a:solidFill>
                </a:rPr>
                <a:t>5</a:t>
              </a:r>
            </a:p>
          </p:txBody>
        </p:sp>
        <p:sp>
          <p:nvSpPr>
            <p:cNvPr id="72" name="TextBox 42">
              <a:extLst>
                <a:ext uri="{FF2B5EF4-FFF2-40B4-BE49-F238E27FC236}">
                  <a16:creationId xmlns:a16="http://schemas.microsoft.com/office/drawing/2014/main" id="{67AC6537-0CFB-4A2D-8F65-E6C43364920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525879" y="4995018"/>
              <a:ext cx="312738" cy="369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 Narrow" pitchFamily="34" charset="0"/>
                  <a:cs typeface="Times New Roman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 Narrow" pitchFamily="34" charset="0"/>
                  <a:cs typeface="Times New Roman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800" dirty="0">
                  <a:solidFill>
                    <a:srgbClr val="000000"/>
                  </a:solidFill>
                </a:rPr>
                <a:t>2</a:t>
              </a:r>
            </a:p>
          </p:txBody>
        </p:sp>
        <p:sp>
          <p:nvSpPr>
            <p:cNvPr id="73" name="TextBox 42">
              <a:extLst>
                <a:ext uri="{FF2B5EF4-FFF2-40B4-BE49-F238E27FC236}">
                  <a16:creationId xmlns:a16="http://schemas.microsoft.com/office/drawing/2014/main" id="{361E02B0-4957-404B-96F3-AB2BA0D891F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204553" y="3786242"/>
              <a:ext cx="290464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 Narrow" pitchFamily="34" charset="0"/>
                  <a:cs typeface="Times New Roman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 Narrow" pitchFamily="34" charset="0"/>
                  <a:cs typeface="Times New Roman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800" dirty="0">
                  <a:solidFill>
                    <a:srgbClr val="000000"/>
                  </a:solidFill>
                </a:rPr>
                <a:t>1</a:t>
              </a:r>
            </a:p>
          </p:txBody>
        </p:sp>
        <p:sp>
          <p:nvSpPr>
            <p:cNvPr id="74" name="TextBox 42">
              <a:extLst>
                <a:ext uri="{FF2B5EF4-FFF2-40B4-BE49-F238E27FC236}">
                  <a16:creationId xmlns:a16="http://schemas.microsoft.com/office/drawing/2014/main" id="{96130F30-4911-41C2-9129-A91A4A4D9EE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744662" y="2667000"/>
              <a:ext cx="312738" cy="369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 Narrow" pitchFamily="34" charset="0"/>
                  <a:cs typeface="Times New Roman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 Narrow" pitchFamily="34" charset="0"/>
                  <a:cs typeface="Times New Roman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800" dirty="0">
                  <a:solidFill>
                    <a:srgbClr val="000000"/>
                  </a:solidFill>
                </a:rPr>
                <a:t>2</a:t>
              </a:r>
            </a:p>
          </p:txBody>
        </p:sp>
      </p:grpSp>
      <p:cxnSp>
        <p:nvCxnSpPr>
          <p:cNvPr id="110" name="Straight Arrow Connector 109">
            <a:extLst>
              <a:ext uri="{FF2B5EF4-FFF2-40B4-BE49-F238E27FC236}">
                <a16:creationId xmlns:a16="http://schemas.microsoft.com/office/drawing/2014/main" id="{AA153165-D547-4812-B7DA-4449C35DA151}"/>
              </a:ext>
            </a:extLst>
          </p:cNvPr>
          <p:cNvCxnSpPr>
            <a:stCxn id="103" idx="3"/>
            <a:endCxn id="104" idx="7"/>
          </p:cNvCxnSpPr>
          <p:nvPr/>
        </p:nvCxnSpPr>
        <p:spPr>
          <a:xfrm flipH="1">
            <a:off x="6127563" y="2469963"/>
            <a:ext cx="546474" cy="851274"/>
          </a:xfrm>
          <a:prstGeom prst="straightConnector1">
            <a:avLst/>
          </a:prstGeom>
          <a:ln w="28575">
            <a:solidFill>
              <a:srgbClr val="0070C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" name="Straight Arrow Connector 110">
            <a:extLst>
              <a:ext uri="{FF2B5EF4-FFF2-40B4-BE49-F238E27FC236}">
                <a16:creationId xmlns:a16="http://schemas.microsoft.com/office/drawing/2014/main" id="{F73069E1-2F1C-47C7-8C99-AADC7488F8BB}"/>
              </a:ext>
            </a:extLst>
          </p:cNvPr>
          <p:cNvCxnSpPr>
            <a:stCxn id="104" idx="4"/>
            <a:endCxn id="106" idx="0"/>
          </p:cNvCxnSpPr>
          <p:nvPr/>
        </p:nvCxnSpPr>
        <p:spPr>
          <a:xfrm flipH="1">
            <a:off x="5486400" y="3581400"/>
            <a:ext cx="533400" cy="990600"/>
          </a:xfrm>
          <a:prstGeom prst="straightConnector1">
            <a:avLst/>
          </a:prstGeom>
          <a:ln w="28575">
            <a:solidFill>
              <a:srgbClr val="0070C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2" name="Straight Arrow Connector 111">
            <a:extLst>
              <a:ext uri="{FF2B5EF4-FFF2-40B4-BE49-F238E27FC236}">
                <a16:creationId xmlns:a16="http://schemas.microsoft.com/office/drawing/2014/main" id="{F91FAD3F-7C10-454C-B68D-F34BC2A8DBC1}"/>
              </a:ext>
            </a:extLst>
          </p:cNvPr>
          <p:cNvCxnSpPr>
            <a:stCxn id="108" idx="1"/>
            <a:endCxn id="105" idx="5"/>
          </p:cNvCxnSpPr>
          <p:nvPr/>
        </p:nvCxnSpPr>
        <p:spPr>
          <a:xfrm flipH="1" flipV="1">
            <a:off x="7727763" y="3536763"/>
            <a:ext cx="622674" cy="1079874"/>
          </a:xfrm>
          <a:prstGeom prst="straightConnector1">
            <a:avLst/>
          </a:prstGeom>
          <a:ln w="28575">
            <a:solidFill>
              <a:srgbClr val="0070C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3" name="Straight Arrow Connector 112">
            <a:extLst>
              <a:ext uri="{FF2B5EF4-FFF2-40B4-BE49-F238E27FC236}">
                <a16:creationId xmlns:a16="http://schemas.microsoft.com/office/drawing/2014/main" id="{D7993F81-3E0F-4C4E-8B50-C798CCC6B2DE}"/>
              </a:ext>
            </a:extLst>
          </p:cNvPr>
          <p:cNvCxnSpPr>
            <a:stCxn id="105" idx="1"/>
            <a:endCxn id="103" idx="5"/>
          </p:cNvCxnSpPr>
          <p:nvPr/>
        </p:nvCxnSpPr>
        <p:spPr>
          <a:xfrm flipH="1" flipV="1">
            <a:off x="6889563" y="2469963"/>
            <a:ext cx="622674" cy="851274"/>
          </a:xfrm>
          <a:prstGeom prst="straightConnector1">
            <a:avLst/>
          </a:prstGeom>
          <a:ln w="28575">
            <a:solidFill>
              <a:srgbClr val="0070C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4" name="Straight Arrow Connector 113">
            <a:extLst>
              <a:ext uri="{FF2B5EF4-FFF2-40B4-BE49-F238E27FC236}">
                <a16:creationId xmlns:a16="http://schemas.microsoft.com/office/drawing/2014/main" id="{F9F5874D-53E5-4A44-92C4-FA294AB303A5}"/>
              </a:ext>
            </a:extLst>
          </p:cNvPr>
          <p:cNvCxnSpPr>
            <a:stCxn id="107" idx="0"/>
            <a:endCxn id="103" idx="4"/>
          </p:cNvCxnSpPr>
          <p:nvPr/>
        </p:nvCxnSpPr>
        <p:spPr>
          <a:xfrm flipV="1">
            <a:off x="6781800" y="2514600"/>
            <a:ext cx="0" cy="2057400"/>
          </a:xfrm>
          <a:prstGeom prst="straightConnector1">
            <a:avLst/>
          </a:prstGeom>
          <a:ln w="28575">
            <a:solidFill>
              <a:srgbClr val="0070C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Group 1">
            <a:extLst>
              <a:ext uri="{FF2B5EF4-FFF2-40B4-BE49-F238E27FC236}">
                <a16:creationId xmlns:a16="http://schemas.microsoft.com/office/drawing/2014/main" id="{8600CE18-3DE4-41BC-980A-F87FF4680696}"/>
              </a:ext>
            </a:extLst>
          </p:cNvPr>
          <p:cNvGrpSpPr/>
          <p:nvPr/>
        </p:nvGrpSpPr>
        <p:grpSpPr>
          <a:xfrm>
            <a:off x="5334000" y="2209800"/>
            <a:ext cx="3276600" cy="3810000"/>
            <a:chOff x="5334000" y="2209800"/>
            <a:chExt cx="3276600" cy="3810000"/>
          </a:xfrm>
        </p:grpSpPr>
        <p:sp>
          <p:nvSpPr>
            <p:cNvPr id="103" name="Oval 102">
              <a:extLst>
                <a:ext uri="{FF2B5EF4-FFF2-40B4-BE49-F238E27FC236}">
                  <a16:creationId xmlns:a16="http://schemas.microsoft.com/office/drawing/2014/main" id="{C3379FC2-1242-481B-9A1B-4B09F4782014}"/>
                </a:ext>
              </a:extLst>
            </p:cNvPr>
            <p:cNvSpPr/>
            <p:nvPr/>
          </p:nvSpPr>
          <p:spPr>
            <a:xfrm>
              <a:off x="6629400" y="2209800"/>
              <a:ext cx="304800" cy="304800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dirty="0"/>
                <a:t>a</a:t>
              </a:r>
            </a:p>
          </p:txBody>
        </p:sp>
        <p:sp>
          <p:nvSpPr>
            <p:cNvPr id="104" name="Oval 103">
              <a:extLst>
                <a:ext uri="{FF2B5EF4-FFF2-40B4-BE49-F238E27FC236}">
                  <a16:creationId xmlns:a16="http://schemas.microsoft.com/office/drawing/2014/main" id="{11B70FB7-6959-4286-8E91-5F85EFC5C000}"/>
                </a:ext>
              </a:extLst>
            </p:cNvPr>
            <p:cNvSpPr/>
            <p:nvPr/>
          </p:nvSpPr>
          <p:spPr>
            <a:xfrm>
              <a:off x="5867400" y="3276600"/>
              <a:ext cx="304800" cy="304800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dirty="0"/>
                <a:t>b</a:t>
              </a:r>
            </a:p>
          </p:txBody>
        </p:sp>
        <p:sp>
          <p:nvSpPr>
            <p:cNvPr id="105" name="Oval 104">
              <a:extLst>
                <a:ext uri="{FF2B5EF4-FFF2-40B4-BE49-F238E27FC236}">
                  <a16:creationId xmlns:a16="http://schemas.microsoft.com/office/drawing/2014/main" id="{73DD97CE-A01A-40EA-86DB-4CCB5C7C44C5}"/>
                </a:ext>
              </a:extLst>
            </p:cNvPr>
            <p:cNvSpPr/>
            <p:nvPr/>
          </p:nvSpPr>
          <p:spPr>
            <a:xfrm>
              <a:off x="7467600" y="3276600"/>
              <a:ext cx="304800" cy="304800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dirty="0"/>
                <a:t>c</a:t>
              </a:r>
            </a:p>
          </p:txBody>
        </p:sp>
        <p:sp>
          <p:nvSpPr>
            <p:cNvPr id="106" name="Oval 105">
              <a:extLst>
                <a:ext uri="{FF2B5EF4-FFF2-40B4-BE49-F238E27FC236}">
                  <a16:creationId xmlns:a16="http://schemas.microsoft.com/office/drawing/2014/main" id="{75BA28CD-0A84-419F-8562-345DDD51BEB8}"/>
                </a:ext>
              </a:extLst>
            </p:cNvPr>
            <p:cNvSpPr/>
            <p:nvPr/>
          </p:nvSpPr>
          <p:spPr>
            <a:xfrm>
              <a:off x="5334000" y="4572000"/>
              <a:ext cx="304800" cy="304800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dirty="0"/>
                <a:t>d</a:t>
              </a:r>
            </a:p>
          </p:txBody>
        </p:sp>
        <p:sp>
          <p:nvSpPr>
            <p:cNvPr id="107" name="Oval 106">
              <a:extLst>
                <a:ext uri="{FF2B5EF4-FFF2-40B4-BE49-F238E27FC236}">
                  <a16:creationId xmlns:a16="http://schemas.microsoft.com/office/drawing/2014/main" id="{0E6206EE-7AEA-438F-80D4-0FFE6F0F4970}"/>
                </a:ext>
              </a:extLst>
            </p:cNvPr>
            <p:cNvSpPr/>
            <p:nvPr/>
          </p:nvSpPr>
          <p:spPr>
            <a:xfrm>
              <a:off x="6629400" y="4572000"/>
              <a:ext cx="304800" cy="304800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dirty="0"/>
                <a:t>e</a:t>
              </a:r>
            </a:p>
          </p:txBody>
        </p:sp>
        <p:sp>
          <p:nvSpPr>
            <p:cNvPr id="108" name="Oval 107">
              <a:extLst>
                <a:ext uri="{FF2B5EF4-FFF2-40B4-BE49-F238E27FC236}">
                  <a16:creationId xmlns:a16="http://schemas.microsoft.com/office/drawing/2014/main" id="{F53E18F7-83BC-451F-A86F-0287B1B40459}"/>
                </a:ext>
              </a:extLst>
            </p:cNvPr>
            <p:cNvSpPr/>
            <p:nvPr/>
          </p:nvSpPr>
          <p:spPr>
            <a:xfrm>
              <a:off x="8305800" y="4572000"/>
              <a:ext cx="304800" cy="304800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dirty="0"/>
                <a:t>f</a:t>
              </a:r>
            </a:p>
          </p:txBody>
        </p:sp>
        <p:sp>
          <p:nvSpPr>
            <p:cNvPr id="109" name="Oval 108">
              <a:extLst>
                <a:ext uri="{FF2B5EF4-FFF2-40B4-BE49-F238E27FC236}">
                  <a16:creationId xmlns:a16="http://schemas.microsoft.com/office/drawing/2014/main" id="{8579E8FA-AC08-4D9A-AC89-6FE49B34D62C}"/>
                </a:ext>
              </a:extLst>
            </p:cNvPr>
            <p:cNvSpPr/>
            <p:nvPr/>
          </p:nvSpPr>
          <p:spPr>
            <a:xfrm>
              <a:off x="7543800" y="5715000"/>
              <a:ext cx="304800" cy="304800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dirty="0"/>
                <a:t>h</a:t>
              </a:r>
            </a:p>
          </p:txBody>
        </p:sp>
        <p:sp>
          <p:nvSpPr>
            <p:cNvPr id="115" name="Oval 114">
              <a:extLst>
                <a:ext uri="{FF2B5EF4-FFF2-40B4-BE49-F238E27FC236}">
                  <a16:creationId xmlns:a16="http://schemas.microsoft.com/office/drawing/2014/main" id="{316F2E94-0436-4256-B94E-8D2FDBC19E39}"/>
                </a:ext>
              </a:extLst>
            </p:cNvPr>
            <p:cNvSpPr/>
            <p:nvPr/>
          </p:nvSpPr>
          <p:spPr>
            <a:xfrm>
              <a:off x="6096000" y="5715000"/>
              <a:ext cx="304800" cy="304800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dirty="0"/>
                <a:t>g</a:t>
              </a:r>
            </a:p>
          </p:txBody>
        </p:sp>
      </p:grpSp>
      <p:cxnSp>
        <p:nvCxnSpPr>
          <p:cNvPr id="116" name="Straight Arrow Connector 115">
            <a:extLst>
              <a:ext uri="{FF2B5EF4-FFF2-40B4-BE49-F238E27FC236}">
                <a16:creationId xmlns:a16="http://schemas.microsoft.com/office/drawing/2014/main" id="{8A97975A-E4BE-4F23-B3BF-914C773439E4}"/>
              </a:ext>
            </a:extLst>
          </p:cNvPr>
          <p:cNvCxnSpPr>
            <a:stCxn id="115" idx="1"/>
            <a:endCxn id="106" idx="4"/>
          </p:cNvCxnSpPr>
          <p:nvPr/>
        </p:nvCxnSpPr>
        <p:spPr>
          <a:xfrm flipH="1" flipV="1">
            <a:off x="5486400" y="4876800"/>
            <a:ext cx="654237" cy="882837"/>
          </a:xfrm>
          <a:prstGeom prst="straightConnector1">
            <a:avLst/>
          </a:prstGeom>
          <a:ln w="28575">
            <a:solidFill>
              <a:srgbClr val="0070C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7" name="Straight Arrow Connector 116">
            <a:extLst>
              <a:ext uri="{FF2B5EF4-FFF2-40B4-BE49-F238E27FC236}">
                <a16:creationId xmlns:a16="http://schemas.microsoft.com/office/drawing/2014/main" id="{C9CF3BE7-8D7E-49CF-A812-21F5F15604C5}"/>
              </a:ext>
            </a:extLst>
          </p:cNvPr>
          <p:cNvCxnSpPr>
            <a:stCxn id="105" idx="4"/>
            <a:endCxn id="109" idx="0"/>
          </p:cNvCxnSpPr>
          <p:nvPr/>
        </p:nvCxnSpPr>
        <p:spPr>
          <a:xfrm>
            <a:off x="7620000" y="3581400"/>
            <a:ext cx="76200" cy="2133600"/>
          </a:xfrm>
          <a:prstGeom prst="straightConnector1">
            <a:avLst/>
          </a:prstGeom>
          <a:ln w="28575">
            <a:solidFill>
              <a:srgbClr val="0070C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6" name="TextBox 42">
            <a:extLst>
              <a:ext uri="{FF2B5EF4-FFF2-40B4-BE49-F238E27FC236}">
                <a16:creationId xmlns:a16="http://schemas.microsoft.com/office/drawing/2014/main" id="{A371F1BA-14DA-42EF-9F68-0EDB84D8C45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157910" y="2596483"/>
            <a:ext cx="1239442" cy="3499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 dirty="0">
                <a:solidFill>
                  <a:srgbClr val="000000"/>
                </a:solidFill>
              </a:rPr>
              <a:t>1  union(</a:t>
            </a:r>
            <a:r>
              <a:rPr lang="en-US" altLang="en-US" sz="1800" dirty="0" err="1">
                <a:solidFill>
                  <a:srgbClr val="000000"/>
                </a:solidFill>
              </a:rPr>
              <a:t>a,c</a:t>
            </a:r>
            <a:r>
              <a:rPr lang="en-US" altLang="en-US" sz="1800" dirty="0">
                <a:solidFill>
                  <a:srgbClr val="000000"/>
                </a:solidFill>
              </a:rPr>
              <a:t>)</a:t>
            </a:r>
          </a:p>
        </p:txBody>
      </p:sp>
      <p:sp>
        <p:nvSpPr>
          <p:cNvPr id="97" name="TextBox 42">
            <a:extLst>
              <a:ext uri="{FF2B5EF4-FFF2-40B4-BE49-F238E27FC236}">
                <a16:creationId xmlns:a16="http://schemas.microsoft.com/office/drawing/2014/main" id="{27F65B1F-9DAF-467D-B328-EBB6494EA6D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18029" y="2744069"/>
            <a:ext cx="2008880" cy="3499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buNone/>
            </a:pPr>
            <a:r>
              <a:rPr lang="en-US" altLang="en-US" sz="1800" dirty="0">
                <a:solidFill>
                  <a:srgbClr val="000000"/>
                </a:solidFill>
              </a:rPr>
              <a:t> union(</a:t>
            </a:r>
            <a:r>
              <a:rPr lang="en-US" altLang="en-US" sz="1800" dirty="0" err="1">
                <a:solidFill>
                  <a:srgbClr val="000000"/>
                </a:solidFill>
              </a:rPr>
              <a:t>a,b</a:t>
            </a:r>
            <a:r>
              <a:rPr lang="en-US" altLang="en-US" sz="1800" dirty="0">
                <a:solidFill>
                  <a:srgbClr val="000000"/>
                </a:solidFill>
              </a:rPr>
              <a:t>)  2</a:t>
            </a:r>
          </a:p>
        </p:txBody>
      </p:sp>
      <p:sp>
        <p:nvSpPr>
          <p:cNvPr id="98" name="TextBox 42">
            <a:extLst>
              <a:ext uri="{FF2B5EF4-FFF2-40B4-BE49-F238E27FC236}">
                <a16:creationId xmlns:a16="http://schemas.microsoft.com/office/drawing/2014/main" id="{7A0877C7-3740-4968-B220-DE075DC5AC1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003631" y="3833908"/>
            <a:ext cx="1239442" cy="6076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buNone/>
            </a:pPr>
            <a:r>
              <a:rPr lang="en-US" altLang="en-US" sz="1800" dirty="0">
                <a:solidFill>
                  <a:srgbClr val="000000"/>
                </a:solidFill>
              </a:rPr>
              <a:t>2   union(</a:t>
            </a:r>
            <a:r>
              <a:rPr lang="en-US" altLang="en-US" sz="1800" dirty="0" err="1">
                <a:solidFill>
                  <a:srgbClr val="000000"/>
                </a:solidFill>
              </a:rPr>
              <a:t>c,f</a:t>
            </a:r>
            <a:r>
              <a:rPr lang="en-US" altLang="en-US" sz="1800" dirty="0">
                <a:solidFill>
                  <a:srgbClr val="000000"/>
                </a:solidFill>
              </a:rPr>
              <a:t>)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 dirty="0">
              <a:solidFill>
                <a:srgbClr val="000000"/>
              </a:solidFill>
            </a:endParaRPr>
          </a:p>
        </p:txBody>
      </p:sp>
      <p:sp>
        <p:nvSpPr>
          <p:cNvPr id="99" name="TextBox 42">
            <a:extLst>
              <a:ext uri="{FF2B5EF4-FFF2-40B4-BE49-F238E27FC236}">
                <a16:creationId xmlns:a16="http://schemas.microsoft.com/office/drawing/2014/main" id="{B06C151F-C785-4449-9A15-501E0EE80DD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37396" y="3649242"/>
            <a:ext cx="2073203" cy="3499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 dirty="0">
                <a:solidFill>
                  <a:srgbClr val="000000"/>
                </a:solidFill>
              </a:rPr>
              <a:t>3  union(</a:t>
            </a:r>
            <a:r>
              <a:rPr lang="en-US" altLang="en-US" sz="1800" dirty="0" err="1">
                <a:solidFill>
                  <a:srgbClr val="000000"/>
                </a:solidFill>
              </a:rPr>
              <a:t>a,e</a:t>
            </a:r>
            <a:r>
              <a:rPr lang="en-US" altLang="en-US" sz="1800" dirty="0">
                <a:solidFill>
                  <a:srgbClr val="000000"/>
                </a:solidFill>
              </a:rPr>
              <a:t>)</a:t>
            </a:r>
          </a:p>
        </p:txBody>
      </p:sp>
      <p:sp>
        <p:nvSpPr>
          <p:cNvPr id="100" name="TextBox 42">
            <a:extLst>
              <a:ext uri="{FF2B5EF4-FFF2-40B4-BE49-F238E27FC236}">
                <a16:creationId xmlns:a16="http://schemas.microsoft.com/office/drawing/2014/main" id="{8DC78E15-9B48-40AD-A257-C87E99DE6BB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35428" y="5060770"/>
            <a:ext cx="1250663" cy="3499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 dirty="0">
                <a:solidFill>
                  <a:srgbClr val="000000"/>
                </a:solidFill>
              </a:rPr>
              <a:t>1  union(</a:t>
            </a:r>
            <a:r>
              <a:rPr lang="en-US" altLang="en-US" sz="1800" dirty="0" err="1">
                <a:solidFill>
                  <a:srgbClr val="000000"/>
                </a:solidFill>
              </a:rPr>
              <a:t>d,g</a:t>
            </a:r>
            <a:r>
              <a:rPr lang="en-US" altLang="en-US" sz="1800" dirty="0">
                <a:solidFill>
                  <a:srgbClr val="000000"/>
                </a:solidFill>
              </a:rPr>
              <a:t>)</a:t>
            </a:r>
          </a:p>
        </p:txBody>
      </p:sp>
      <p:sp>
        <p:nvSpPr>
          <p:cNvPr id="101" name="TextBox 42">
            <a:extLst>
              <a:ext uri="{FF2B5EF4-FFF2-40B4-BE49-F238E27FC236}">
                <a16:creationId xmlns:a16="http://schemas.microsoft.com/office/drawing/2014/main" id="{90C4FE46-2655-4343-95BB-E69BC1893AD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58098" y="5135559"/>
            <a:ext cx="1584975" cy="6076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buNone/>
            </a:pPr>
            <a:r>
              <a:rPr lang="en-US" altLang="en-US" sz="1800" dirty="0">
                <a:solidFill>
                  <a:srgbClr val="000000"/>
                </a:solidFill>
              </a:rPr>
              <a:t>3  union(</a:t>
            </a:r>
            <a:r>
              <a:rPr lang="en-US" altLang="en-US" sz="1800" dirty="0" err="1">
                <a:solidFill>
                  <a:srgbClr val="000000"/>
                </a:solidFill>
              </a:rPr>
              <a:t>c,h</a:t>
            </a:r>
            <a:r>
              <a:rPr lang="en-US" altLang="en-US" sz="1800" dirty="0">
                <a:solidFill>
                  <a:srgbClr val="000000"/>
                </a:solidFill>
              </a:rPr>
              <a:t>)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 dirty="0">
              <a:solidFill>
                <a:srgbClr val="000000"/>
              </a:solidFill>
            </a:endParaRPr>
          </a:p>
        </p:txBody>
      </p:sp>
      <p:sp>
        <p:nvSpPr>
          <p:cNvPr id="102" name="TextBox 42">
            <a:extLst>
              <a:ext uri="{FF2B5EF4-FFF2-40B4-BE49-F238E27FC236}">
                <a16:creationId xmlns:a16="http://schemas.microsoft.com/office/drawing/2014/main" id="{426E2C85-A49B-41B2-AF53-2080DA81B40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94225" y="3705564"/>
            <a:ext cx="2008880" cy="3499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 dirty="0">
                <a:solidFill>
                  <a:srgbClr val="000000"/>
                </a:solidFill>
              </a:rPr>
              <a:t>union(</a:t>
            </a:r>
            <a:r>
              <a:rPr lang="en-US" altLang="en-US" sz="1800" dirty="0" err="1">
                <a:solidFill>
                  <a:srgbClr val="000000"/>
                </a:solidFill>
              </a:rPr>
              <a:t>b,d</a:t>
            </a:r>
            <a:r>
              <a:rPr lang="en-US" altLang="en-US" sz="1800" dirty="0">
                <a:solidFill>
                  <a:srgbClr val="000000"/>
                </a:solidFill>
              </a:rPr>
              <a:t>)  1</a:t>
            </a:r>
          </a:p>
        </p:txBody>
      </p:sp>
      <p:sp>
        <p:nvSpPr>
          <p:cNvPr id="118" name="TextBox 117">
            <a:extLst>
              <a:ext uri="{FF2B5EF4-FFF2-40B4-BE49-F238E27FC236}">
                <a16:creationId xmlns:a16="http://schemas.microsoft.com/office/drawing/2014/main" id="{559738DD-E017-4C13-8900-1D9BB27C84CB}"/>
              </a:ext>
            </a:extLst>
          </p:cNvPr>
          <p:cNvSpPr txBox="1"/>
          <p:nvPr/>
        </p:nvSpPr>
        <p:spPr>
          <a:xfrm>
            <a:off x="4903046" y="2300125"/>
            <a:ext cx="1002454" cy="4930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800" dirty="0">
                <a:solidFill>
                  <a:schemeClr val="tx1"/>
                </a:solidFill>
                <a:latin typeface="+mn-lt"/>
              </a:rPr>
              <a:t>MST:</a:t>
            </a:r>
          </a:p>
        </p:txBody>
      </p:sp>
      <p:sp>
        <p:nvSpPr>
          <p:cNvPr id="119" name="TextBox 118">
            <a:extLst>
              <a:ext uri="{FF2B5EF4-FFF2-40B4-BE49-F238E27FC236}">
                <a16:creationId xmlns:a16="http://schemas.microsoft.com/office/drawing/2014/main" id="{ECFBE298-99B6-493A-9553-89942C7B184C}"/>
              </a:ext>
            </a:extLst>
          </p:cNvPr>
          <p:cNvSpPr txBox="1"/>
          <p:nvPr/>
        </p:nvSpPr>
        <p:spPr>
          <a:xfrm>
            <a:off x="6831591" y="6127563"/>
            <a:ext cx="1653017" cy="4930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800" dirty="0">
                <a:solidFill>
                  <a:schemeClr val="tx1"/>
                </a:solidFill>
                <a:latin typeface="+mn-lt"/>
              </a:rPr>
              <a:t>cost = 13</a:t>
            </a:r>
          </a:p>
        </p:txBody>
      </p:sp>
    </p:spTree>
    <p:extLst>
      <p:ext uri="{BB962C8B-B14F-4D97-AF65-F5344CB8AC3E}">
        <p14:creationId xmlns:p14="http://schemas.microsoft.com/office/powerpoint/2010/main" val="417941531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6" grpId="0"/>
      <p:bldP spid="97" grpId="0"/>
      <p:bldP spid="98" grpId="0"/>
      <p:bldP spid="99" grpId="0"/>
      <p:bldP spid="100" grpId="0"/>
      <p:bldP spid="101" grpId="0"/>
      <p:bldP spid="102" grpId="0"/>
      <p:bldP spid="118" grpId="0"/>
      <p:bldP spid="119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Minimum Spanning Tree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2019299"/>
            <a:ext cx="8855075" cy="4808538"/>
          </a:xfrm>
          <a:ln/>
        </p:spPr>
        <p:txBody>
          <a:bodyPr tIns="21240"/>
          <a:lstStyle/>
          <a:p>
            <a:pPr marL="0" indent="0">
              <a:lnSpc>
                <a:spcPct val="100000"/>
              </a:lnSpc>
              <a:buNone/>
            </a:pPr>
            <a:r>
              <a:rPr lang="en-US" sz="2200" u="sng" dirty="0"/>
              <a:t>Running time</a:t>
            </a:r>
            <a:r>
              <a:rPr lang="en-US" sz="2200" dirty="0"/>
              <a:t>: Suppose the graph has n vertices and m edges (m&gt;n-1).</a:t>
            </a:r>
          </a:p>
          <a:p>
            <a:pPr marL="0" indent="0">
              <a:lnSpc>
                <a:spcPct val="100000"/>
              </a:lnSpc>
              <a:buNone/>
            </a:pPr>
            <a:endParaRPr lang="en-US" sz="2200" dirty="0"/>
          </a:p>
          <a:p>
            <a:pPr marL="0" indent="0">
              <a:buNone/>
            </a:pPr>
            <a:r>
              <a:rPr lang="en-US" sz="2200" u="sng" dirty="0"/>
              <a:t>Using union-find</a:t>
            </a:r>
            <a:r>
              <a:rPr lang="en-US" sz="2200" dirty="0"/>
              <a:t>: </a:t>
            </a:r>
          </a:p>
          <a:p>
            <a:pPr marL="0" indent="0">
              <a:buNone/>
            </a:pPr>
            <a:r>
              <a:rPr lang="en-US" sz="2200" dirty="0"/>
              <a:t>First sort the edges by their costs – O(m log(m))</a:t>
            </a:r>
          </a:p>
          <a:p>
            <a:pPr marL="0" indent="0">
              <a:buNone/>
            </a:pPr>
            <a:r>
              <a:rPr lang="en-US" sz="2200" dirty="0"/>
              <a:t>For each edge e=(</a:t>
            </a:r>
            <a:r>
              <a:rPr lang="en-US" sz="2200" dirty="0" err="1"/>
              <a:t>u,v</a:t>
            </a:r>
            <a:r>
              <a:rPr lang="en-US" sz="2200" dirty="0"/>
              <a:t>) check if they are in the same</a:t>
            </a:r>
            <a:br>
              <a:rPr lang="en-US" sz="2200" dirty="0"/>
            </a:br>
            <a:br>
              <a:rPr lang="en-US" sz="2200" dirty="0"/>
            </a:br>
            <a:r>
              <a:rPr lang="en-US" sz="2200" dirty="0"/>
              <a:t>connected component – O(log(n)) for each iteration.</a:t>
            </a:r>
          </a:p>
          <a:p>
            <a:pPr marL="0" indent="0">
              <a:buNone/>
            </a:pPr>
            <a:endParaRPr lang="en-US" sz="2200" dirty="0"/>
          </a:p>
          <a:p>
            <a:pPr marL="0" indent="0">
              <a:buNone/>
            </a:pPr>
            <a:r>
              <a:rPr lang="en-US" sz="2200" dirty="0"/>
              <a:t>The running time will be O(m log(m)) + O(m log(n)) = O(m log(m))</a:t>
            </a:r>
          </a:p>
          <a:p>
            <a:pPr marL="0" indent="0">
              <a:buNone/>
            </a:pP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275773718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/>
          <a:lstStyle/>
          <a:p>
            <a:endParaRPr lang="en-US"/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642938" indent="-528638" algn="ctr">
              <a:lnSpc>
                <a:spcPct val="95000"/>
              </a:lnSpc>
              <a:buClrTx/>
              <a:buSzPct val="45000"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endParaRPr lang="de-DE" altLang="en-US" sz="7000" dirty="0"/>
          </a:p>
          <a:p>
            <a:pPr marL="642938" indent="-528638" algn="ctr">
              <a:lnSpc>
                <a:spcPct val="95000"/>
              </a:lnSpc>
              <a:buClrTx/>
              <a:buSzPct val="45000"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r>
              <a:rPr lang="de-DE" altLang="en-US" sz="7000" dirty="0"/>
              <a:t>Back to Union-Find</a:t>
            </a:r>
          </a:p>
        </p:txBody>
      </p:sp>
    </p:spTree>
    <p:extLst>
      <p:ext uri="{BB962C8B-B14F-4D97-AF65-F5344CB8AC3E}">
        <p14:creationId xmlns:p14="http://schemas.microsoft.com/office/powerpoint/2010/main" val="329162810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Union–find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indent="0">
              <a:lnSpc>
                <a:spcPct val="100000"/>
              </a:lnSpc>
              <a:buNone/>
            </a:pPr>
            <a:r>
              <a:rPr lang="en-US" sz="2200" u="sng" dirty="0"/>
              <a:t>So far</a:t>
            </a:r>
            <a:r>
              <a:rPr lang="en-US" sz="2200" dirty="0"/>
              <a:t>: We saw a data structure for union find where each operation takes O(height) time.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US" sz="2200" dirty="0"/>
              <a:t>If we added n items, then height ≤ log</a:t>
            </a:r>
            <a:r>
              <a:rPr lang="en-US" sz="2200" baseline="-25000" dirty="0"/>
              <a:t>2</a:t>
            </a:r>
            <a:r>
              <a:rPr lang="en-US" sz="2200" dirty="0"/>
              <a:t>(n)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US" sz="2200" dirty="0"/>
              <a:t>Therefore, we get O(log(n)) for each operation.</a:t>
            </a:r>
          </a:p>
          <a:p>
            <a:pPr marL="0" indent="0">
              <a:lnSpc>
                <a:spcPct val="100000"/>
              </a:lnSpc>
              <a:buNone/>
            </a:pPr>
            <a:endParaRPr lang="en-US" sz="2200" dirty="0"/>
          </a:p>
          <a:p>
            <a:pPr marL="0" indent="0">
              <a:lnSpc>
                <a:spcPct val="100000"/>
              </a:lnSpc>
              <a:buNone/>
            </a:pPr>
            <a:r>
              <a:rPr lang="en-US" sz="2200" u="sng" dirty="0"/>
              <a:t>Q</a:t>
            </a:r>
            <a:r>
              <a:rPr lang="en-US" sz="2200" dirty="0"/>
              <a:t>: Can we do faster than O(log(n))?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US" sz="2200" dirty="0"/>
              <a:t>For example, what if in the MST problem the edges of the graph are already sorted? Or if the weights are between 1 and |E|, so we can sort them in O(|E|=m) time</a:t>
            </a:r>
          </a:p>
          <a:p>
            <a:pPr marL="0" indent="0">
              <a:lnSpc>
                <a:spcPct val="100000"/>
              </a:lnSpc>
              <a:buNone/>
            </a:pPr>
            <a:endParaRPr lang="en-US" sz="2200" dirty="0"/>
          </a:p>
          <a:p>
            <a:pPr marL="0" indent="0">
              <a:lnSpc>
                <a:spcPct val="100000"/>
              </a:lnSpc>
              <a:buNone/>
            </a:pPr>
            <a:r>
              <a:rPr lang="en-US" sz="2200" u="sng" dirty="0"/>
              <a:t>A</a:t>
            </a:r>
            <a:r>
              <a:rPr lang="en-US" sz="2200" dirty="0"/>
              <a:t>: Yes, we can get to </a:t>
            </a:r>
            <a:r>
              <a:rPr lang="en-US" sz="2200" dirty="0" err="1"/>
              <a:t>logloglog</a:t>
            </a:r>
            <a:r>
              <a:rPr lang="en-US" sz="2200" dirty="0"/>
              <a:t>(n)… and even faster... amortized time</a:t>
            </a:r>
          </a:p>
          <a:p>
            <a:pPr marL="0" indent="0">
              <a:lnSpc>
                <a:spcPct val="100000"/>
              </a:lnSpc>
              <a:buNone/>
            </a:pP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396241888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Union–find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indent="0">
              <a:lnSpc>
                <a:spcPct val="100000"/>
              </a:lnSpc>
              <a:buNone/>
            </a:pPr>
            <a:r>
              <a:rPr lang="en-US" sz="2200" u="sng" dirty="0"/>
              <a:t>Idea:</a:t>
            </a:r>
            <a:r>
              <a:rPr lang="en-US" sz="2200" dirty="0"/>
              <a:t> a little extra effort put into routine maintenance pays off in the long run.</a:t>
            </a:r>
          </a:p>
          <a:p>
            <a:pPr marL="0" indent="0">
              <a:lnSpc>
                <a:spcPct val="100000"/>
              </a:lnSpc>
              <a:buNone/>
            </a:pPr>
            <a:endParaRPr lang="en-US" sz="2200" u="sng" dirty="0"/>
          </a:p>
          <a:p>
            <a:pPr marL="0" indent="0">
              <a:lnSpc>
                <a:spcPct val="100000"/>
              </a:lnSpc>
              <a:buNone/>
            </a:pPr>
            <a:r>
              <a:rPr lang="en-US" sz="2200" u="sng" dirty="0"/>
              <a:t>find(x)</a:t>
            </a:r>
            <a:r>
              <a:rPr lang="en-US" sz="2200" dirty="0"/>
              <a:t>:</a:t>
            </a:r>
          </a:p>
          <a:p>
            <a:pPr marL="0" indent="0">
              <a:lnSpc>
                <a:spcPct val="100000"/>
              </a:lnSpc>
              <a:spcAft>
                <a:spcPts val="600"/>
              </a:spcAft>
              <a:buNone/>
            </a:pPr>
            <a:r>
              <a:rPr lang="en-US" sz="2200" dirty="0"/>
              <a:t>	current = x</a:t>
            </a:r>
          </a:p>
          <a:p>
            <a:pPr marL="0" indent="0">
              <a:lnSpc>
                <a:spcPct val="100000"/>
              </a:lnSpc>
              <a:spcAft>
                <a:spcPts val="600"/>
              </a:spcAft>
              <a:buNone/>
            </a:pPr>
            <a:r>
              <a:rPr lang="en-US" sz="2200" dirty="0"/>
              <a:t>	while (</a:t>
            </a:r>
            <a:r>
              <a:rPr lang="en-US" sz="2200" dirty="0" err="1"/>
              <a:t>current.parent</a:t>
            </a:r>
            <a:r>
              <a:rPr lang="en-US" sz="2200" dirty="0"/>
              <a:t> != null)</a:t>
            </a:r>
          </a:p>
          <a:p>
            <a:pPr marL="0" indent="0">
              <a:lnSpc>
                <a:spcPct val="100000"/>
              </a:lnSpc>
              <a:spcAft>
                <a:spcPts val="600"/>
              </a:spcAft>
              <a:buNone/>
            </a:pPr>
            <a:r>
              <a:rPr lang="en-US" sz="2200" dirty="0"/>
              <a:t>		current = </a:t>
            </a:r>
            <a:r>
              <a:rPr lang="en-US" sz="2200" dirty="0" err="1"/>
              <a:t>current.parent</a:t>
            </a:r>
            <a:endParaRPr lang="en-US" sz="2200" dirty="0"/>
          </a:p>
          <a:p>
            <a:pPr marL="0" indent="0">
              <a:lnSpc>
                <a:spcPct val="100000"/>
              </a:lnSpc>
              <a:spcAft>
                <a:spcPts val="600"/>
              </a:spcAft>
              <a:buNone/>
            </a:pPr>
            <a:r>
              <a:rPr lang="en-US" sz="2200" dirty="0"/>
              <a:t>	return current</a:t>
            </a:r>
          </a:p>
          <a:p>
            <a:pPr marL="0" indent="0">
              <a:lnSpc>
                <a:spcPct val="100000"/>
              </a:lnSpc>
              <a:spcAft>
                <a:spcPts val="600"/>
              </a:spcAft>
              <a:buNone/>
            </a:pPr>
            <a:endParaRPr lang="en-US" sz="2200" dirty="0"/>
          </a:p>
          <a:p>
            <a:pPr marL="0" indent="0">
              <a:lnSpc>
                <a:spcPct val="100000"/>
              </a:lnSpc>
              <a:spcAft>
                <a:spcPts val="600"/>
              </a:spcAft>
              <a:buNone/>
            </a:pPr>
            <a:endParaRPr lang="en-US" sz="2200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DFF6C20F-9F4B-47FB-934B-DA10D0FEC88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22801" y="5151437"/>
            <a:ext cx="4952999" cy="1371600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>
              <a:buSzPct val="45000"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sz="2200" dirty="0"/>
              <a:t>Observation: we can “compress” the path from x to the root</a:t>
            </a:r>
          </a:p>
        </p:txBody>
      </p:sp>
    </p:spTree>
    <p:extLst>
      <p:ext uri="{BB962C8B-B14F-4D97-AF65-F5344CB8AC3E}">
        <p14:creationId xmlns:p14="http://schemas.microsoft.com/office/powerpoint/2010/main" val="54197128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Union–find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indent="0">
              <a:lnSpc>
                <a:spcPct val="100000"/>
              </a:lnSpc>
              <a:buNone/>
            </a:pPr>
            <a:r>
              <a:rPr lang="en-US" sz="2200" u="sng" dirty="0"/>
              <a:t>find(x)</a:t>
            </a:r>
            <a:r>
              <a:rPr lang="en-US" sz="2200" dirty="0"/>
              <a:t>:</a:t>
            </a:r>
          </a:p>
          <a:p>
            <a:pPr marL="0" indent="0">
              <a:lnSpc>
                <a:spcPct val="100000"/>
              </a:lnSpc>
              <a:spcAft>
                <a:spcPts val="600"/>
              </a:spcAft>
              <a:buNone/>
            </a:pPr>
            <a:r>
              <a:rPr lang="en-US" sz="2200" dirty="0"/>
              <a:t>	current = x</a:t>
            </a:r>
          </a:p>
          <a:p>
            <a:pPr marL="0" indent="0">
              <a:lnSpc>
                <a:spcPct val="100000"/>
              </a:lnSpc>
              <a:spcAft>
                <a:spcPts val="600"/>
              </a:spcAft>
              <a:buNone/>
            </a:pPr>
            <a:r>
              <a:rPr lang="en-US" sz="2200" dirty="0"/>
              <a:t>	while (</a:t>
            </a:r>
            <a:r>
              <a:rPr lang="en-US" sz="2200" dirty="0" err="1"/>
              <a:t>current.parent</a:t>
            </a:r>
            <a:r>
              <a:rPr lang="en-US" sz="2200" dirty="0"/>
              <a:t> != null)</a:t>
            </a:r>
          </a:p>
          <a:p>
            <a:pPr marL="0" indent="0">
              <a:lnSpc>
                <a:spcPct val="100000"/>
              </a:lnSpc>
              <a:spcAft>
                <a:spcPts val="600"/>
              </a:spcAft>
              <a:buNone/>
            </a:pPr>
            <a:r>
              <a:rPr lang="en-US" sz="2200" dirty="0"/>
              <a:t>		current = </a:t>
            </a:r>
            <a:r>
              <a:rPr lang="en-US" sz="2200" dirty="0" err="1"/>
              <a:t>current.parent</a:t>
            </a:r>
            <a:endParaRPr lang="en-US" sz="2200" dirty="0"/>
          </a:p>
          <a:p>
            <a:pPr marL="0" indent="0">
              <a:lnSpc>
                <a:spcPct val="100000"/>
              </a:lnSpc>
              <a:spcAft>
                <a:spcPts val="600"/>
              </a:spcAft>
              <a:buNone/>
            </a:pPr>
            <a:endParaRPr lang="en-US" sz="2200" dirty="0"/>
          </a:p>
          <a:p>
            <a:pPr marL="0" indent="0">
              <a:lnSpc>
                <a:spcPct val="100000"/>
              </a:lnSpc>
              <a:spcAft>
                <a:spcPts val="600"/>
              </a:spcAft>
              <a:buNone/>
            </a:pPr>
            <a:r>
              <a:rPr lang="en-US" sz="2200" dirty="0"/>
              <a:t>	root = current</a:t>
            </a:r>
          </a:p>
          <a:p>
            <a:pPr marL="0" indent="0">
              <a:lnSpc>
                <a:spcPct val="100000"/>
              </a:lnSpc>
              <a:spcAft>
                <a:spcPts val="600"/>
              </a:spcAft>
              <a:buNone/>
            </a:pPr>
            <a:endParaRPr lang="en-US" sz="2200" dirty="0"/>
          </a:p>
          <a:p>
            <a:pPr marL="0" indent="0">
              <a:lnSpc>
                <a:spcPct val="100000"/>
              </a:lnSpc>
              <a:spcAft>
                <a:spcPts val="600"/>
              </a:spcAft>
              <a:buNone/>
            </a:pPr>
            <a:r>
              <a:rPr lang="en-US" sz="2200" dirty="0"/>
              <a:t>	for each node on the path from x to root</a:t>
            </a:r>
          </a:p>
          <a:p>
            <a:pPr marL="0" indent="0">
              <a:lnSpc>
                <a:spcPct val="100000"/>
              </a:lnSpc>
              <a:spcAft>
                <a:spcPts val="600"/>
              </a:spcAft>
              <a:buNone/>
            </a:pPr>
            <a:r>
              <a:rPr lang="en-US" sz="2200" dirty="0"/>
              <a:t>		</a:t>
            </a:r>
            <a:r>
              <a:rPr lang="en-US" sz="2200" dirty="0" err="1"/>
              <a:t>node.parent</a:t>
            </a:r>
            <a:r>
              <a:rPr lang="en-US" sz="2200" dirty="0"/>
              <a:t> = root</a:t>
            </a:r>
          </a:p>
          <a:p>
            <a:pPr marL="0" indent="0">
              <a:lnSpc>
                <a:spcPct val="100000"/>
              </a:lnSpc>
              <a:spcAft>
                <a:spcPts val="600"/>
              </a:spcAft>
              <a:buNone/>
            </a:pPr>
            <a:endParaRPr lang="en-US" sz="2200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1EB393F2-C83C-4445-A4B7-920047093448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97512" y="4160837"/>
            <a:ext cx="3276600" cy="762000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>
              <a:buSzPct val="45000"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sz="2200" dirty="0"/>
              <a:t>Next time find(x) will </a:t>
            </a:r>
          </a:p>
          <a:p>
            <a:pPr marL="215900" indent="-212725">
              <a:buSzPct val="45000"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sz="2200" dirty="0"/>
              <a:t>have running time O(1)</a:t>
            </a:r>
          </a:p>
        </p:txBody>
      </p:sp>
    </p:spTree>
    <p:extLst>
      <p:ext uri="{BB962C8B-B14F-4D97-AF65-F5344CB8AC3E}">
        <p14:creationId xmlns:p14="http://schemas.microsoft.com/office/powerpoint/2010/main" val="310559987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Union–find - example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57150" indent="0">
              <a:buFont typeface="Arial" panose="020B0604020202020204" pitchFamily="34" charset="0"/>
              <a:buNone/>
            </a:pPr>
            <a:endParaRPr lang="en-US" sz="2400" dirty="0"/>
          </a:p>
          <a:p>
            <a:pPr marL="57150" indent="0">
              <a:buFont typeface="Arial" panose="020B0604020202020204" pitchFamily="34" charset="0"/>
              <a:buNone/>
            </a:pPr>
            <a:endParaRPr lang="en-US" sz="2400" dirty="0"/>
          </a:p>
          <a:p>
            <a:pPr marL="57150" indent="0">
              <a:buFont typeface="Arial" panose="020B0604020202020204" pitchFamily="34" charset="0"/>
              <a:buNone/>
            </a:pPr>
            <a:endParaRPr lang="en-US" sz="2400" dirty="0"/>
          </a:p>
          <a:p>
            <a:pPr marL="57150" indent="0">
              <a:buFont typeface="Arial" panose="020B0604020202020204" pitchFamily="34" charset="0"/>
              <a:buNone/>
            </a:pPr>
            <a:endParaRPr lang="en-US" sz="2400" dirty="0"/>
          </a:p>
          <a:p>
            <a:pPr marL="57150" indent="0">
              <a:buFont typeface="Arial" panose="020B0604020202020204" pitchFamily="34" charset="0"/>
              <a:buNone/>
            </a:pPr>
            <a:r>
              <a:rPr lang="en-US" sz="2400" dirty="0"/>
              <a:t>Find(c)</a:t>
            </a:r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C5E1A5DF-07AE-4FF1-B772-C6FF49A6E8A4}"/>
              </a:ext>
            </a:extLst>
          </p:cNvPr>
          <p:cNvGrpSpPr/>
          <p:nvPr/>
        </p:nvGrpSpPr>
        <p:grpSpPr>
          <a:xfrm>
            <a:off x="1382712" y="1570037"/>
            <a:ext cx="4840996" cy="3116423"/>
            <a:chOff x="1960961" y="4094980"/>
            <a:chExt cx="4840996" cy="3116423"/>
          </a:xfrm>
        </p:grpSpPr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47D0B97B-B291-494C-91B2-53B1EB763A5B}"/>
                </a:ext>
              </a:extLst>
            </p:cNvPr>
            <p:cNvSpPr/>
            <p:nvPr/>
          </p:nvSpPr>
          <p:spPr>
            <a:xfrm>
              <a:off x="3619228" y="4094980"/>
              <a:ext cx="444675" cy="443023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solidFill>
                    <a:srgbClr val="000000"/>
                  </a:solidFill>
                </a:rPr>
                <a:t>d</a:t>
              </a:r>
            </a:p>
          </p:txBody>
        </p: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6C0FE4D5-937C-4399-9863-83D59B9A7501}"/>
                </a:ext>
              </a:extLst>
            </p:cNvPr>
            <p:cNvSpPr/>
            <p:nvPr/>
          </p:nvSpPr>
          <p:spPr>
            <a:xfrm>
              <a:off x="1960961" y="5089514"/>
              <a:ext cx="444675" cy="443023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solidFill>
                    <a:srgbClr val="000000"/>
                  </a:solidFill>
                </a:rPr>
                <a:t>e</a:t>
              </a:r>
            </a:p>
          </p:txBody>
        </p: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70B630DF-97F8-475E-ADE1-10AB15FBD424}"/>
                </a:ext>
              </a:extLst>
            </p:cNvPr>
            <p:cNvSpPr/>
            <p:nvPr/>
          </p:nvSpPr>
          <p:spPr>
            <a:xfrm>
              <a:off x="3619228" y="5058595"/>
              <a:ext cx="444675" cy="443023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solidFill>
                    <a:srgbClr val="000000"/>
                  </a:solidFill>
                </a:rPr>
                <a:t>f</a:t>
              </a:r>
            </a:p>
          </p:txBody>
        </p: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AEA1B723-D713-47DF-BC82-4ED7F1CDCA31}"/>
                </a:ext>
              </a:extLst>
            </p:cNvPr>
            <p:cNvSpPr/>
            <p:nvPr/>
          </p:nvSpPr>
          <p:spPr>
            <a:xfrm>
              <a:off x="2952215" y="5944641"/>
              <a:ext cx="444675" cy="443023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solidFill>
                    <a:srgbClr val="000000"/>
                  </a:solidFill>
                </a:rPr>
                <a:t>h</a:t>
              </a:r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73336AC6-C6B1-4937-8851-90F77E5716E2}"/>
                </a:ext>
              </a:extLst>
            </p:cNvPr>
            <p:cNvSpPr/>
            <p:nvPr/>
          </p:nvSpPr>
          <p:spPr>
            <a:xfrm>
              <a:off x="4286240" y="5944641"/>
              <a:ext cx="444675" cy="443023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solidFill>
                    <a:srgbClr val="000000"/>
                  </a:solidFill>
                </a:rPr>
                <a:t>i</a:t>
              </a:r>
            </a:p>
          </p:txBody>
        </p:sp>
        <p:cxnSp>
          <p:nvCxnSpPr>
            <p:cNvPr id="39" name="Straight Arrow Connector 38">
              <a:extLst>
                <a:ext uri="{FF2B5EF4-FFF2-40B4-BE49-F238E27FC236}">
                  <a16:creationId xmlns:a16="http://schemas.microsoft.com/office/drawing/2014/main" id="{BC96F02A-2209-411F-AB36-51CD56F484A9}"/>
                </a:ext>
              </a:extLst>
            </p:cNvPr>
            <p:cNvCxnSpPr>
              <a:stCxn id="31" idx="3"/>
              <a:endCxn id="32" idx="7"/>
            </p:cNvCxnSpPr>
            <p:nvPr/>
          </p:nvCxnSpPr>
          <p:spPr>
            <a:xfrm flipH="1">
              <a:off x="2340515" y="4473124"/>
              <a:ext cx="1343834" cy="681270"/>
            </a:xfrm>
            <a:prstGeom prst="straightConnector1">
              <a:avLst/>
            </a:prstGeom>
            <a:solidFill>
              <a:srgbClr val="00B0F0"/>
            </a:solidFill>
            <a:ln w="28575">
              <a:solidFill>
                <a:srgbClr val="0070C0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Arrow Connector 39">
              <a:extLst>
                <a:ext uri="{FF2B5EF4-FFF2-40B4-BE49-F238E27FC236}">
                  <a16:creationId xmlns:a16="http://schemas.microsoft.com/office/drawing/2014/main" id="{858D061E-A016-4139-8635-F8D61666550F}"/>
                </a:ext>
              </a:extLst>
            </p:cNvPr>
            <p:cNvCxnSpPr>
              <a:stCxn id="31" idx="4"/>
              <a:endCxn id="33" idx="0"/>
            </p:cNvCxnSpPr>
            <p:nvPr/>
          </p:nvCxnSpPr>
          <p:spPr>
            <a:xfrm>
              <a:off x="3841565" y="4538003"/>
              <a:ext cx="0" cy="520593"/>
            </a:xfrm>
            <a:prstGeom prst="straightConnector1">
              <a:avLst/>
            </a:prstGeom>
            <a:solidFill>
              <a:srgbClr val="00B0F0"/>
            </a:solidFill>
            <a:ln w="28575">
              <a:solidFill>
                <a:srgbClr val="0070C0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Arrow Connector 40">
              <a:extLst>
                <a:ext uri="{FF2B5EF4-FFF2-40B4-BE49-F238E27FC236}">
                  <a16:creationId xmlns:a16="http://schemas.microsoft.com/office/drawing/2014/main" id="{0AB3ADD6-3E1E-46CC-B160-F8813CA56583}"/>
                </a:ext>
              </a:extLst>
            </p:cNvPr>
            <p:cNvCxnSpPr>
              <a:cxnSpLocks/>
              <a:stCxn id="31" idx="5"/>
            </p:cNvCxnSpPr>
            <p:nvPr/>
          </p:nvCxnSpPr>
          <p:spPr>
            <a:xfrm>
              <a:off x="3998781" y="4473124"/>
              <a:ext cx="1353098" cy="650351"/>
            </a:xfrm>
            <a:prstGeom prst="straightConnector1">
              <a:avLst/>
            </a:prstGeom>
            <a:solidFill>
              <a:srgbClr val="00B0F0"/>
            </a:solidFill>
            <a:ln w="28575">
              <a:solidFill>
                <a:srgbClr val="0070C0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Arrow Connector 41">
              <a:extLst>
                <a:ext uri="{FF2B5EF4-FFF2-40B4-BE49-F238E27FC236}">
                  <a16:creationId xmlns:a16="http://schemas.microsoft.com/office/drawing/2014/main" id="{66E7EE0B-786A-4830-AE26-755983016F41}"/>
                </a:ext>
              </a:extLst>
            </p:cNvPr>
            <p:cNvCxnSpPr>
              <a:stCxn id="33" idx="3"/>
              <a:endCxn id="36" idx="0"/>
            </p:cNvCxnSpPr>
            <p:nvPr/>
          </p:nvCxnSpPr>
          <p:spPr>
            <a:xfrm flipH="1">
              <a:off x="3174553" y="5436739"/>
              <a:ext cx="509796" cy="507902"/>
            </a:xfrm>
            <a:prstGeom prst="straightConnector1">
              <a:avLst/>
            </a:prstGeom>
            <a:solidFill>
              <a:srgbClr val="00B0F0"/>
            </a:solidFill>
            <a:ln w="28575">
              <a:solidFill>
                <a:srgbClr val="0070C0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Arrow Connector 42">
              <a:extLst>
                <a:ext uri="{FF2B5EF4-FFF2-40B4-BE49-F238E27FC236}">
                  <a16:creationId xmlns:a16="http://schemas.microsoft.com/office/drawing/2014/main" id="{C78FFCF7-DEC4-4014-B3B8-8C4C65B36A01}"/>
                </a:ext>
              </a:extLst>
            </p:cNvPr>
            <p:cNvCxnSpPr>
              <a:stCxn id="33" idx="5"/>
              <a:endCxn id="37" idx="0"/>
            </p:cNvCxnSpPr>
            <p:nvPr/>
          </p:nvCxnSpPr>
          <p:spPr>
            <a:xfrm>
              <a:off x="3998781" y="5436739"/>
              <a:ext cx="509796" cy="507902"/>
            </a:xfrm>
            <a:prstGeom prst="straightConnector1">
              <a:avLst/>
            </a:prstGeom>
            <a:solidFill>
              <a:srgbClr val="00B0F0"/>
            </a:solidFill>
            <a:ln w="28575">
              <a:solidFill>
                <a:srgbClr val="0070C0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50" name="Group 49">
              <a:extLst>
                <a:ext uri="{FF2B5EF4-FFF2-40B4-BE49-F238E27FC236}">
                  <a16:creationId xmlns:a16="http://schemas.microsoft.com/office/drawing/2014/main" id="{E128D240-F2D4-4E46-9E9C-5C61334BA26F}"/>
                </a:ext>
              </a:extLst>
            </p:cNvPr>
            <p:cNvGrpSpPr/>
            <p:nvPr/>
          </p:nvGrpSpPr>
          <p:grpSpPr>
            <a:xfrm>
              <a:off x="5255420" y="5079577"/>
              <a:ext cx="1546537" cy="2131826"/>
              <a:chOff x="7213937" y="2526225"/>
              <a:chExt cx="1546537" cy="2131826"/>
            </a:xfrm>
          </p:grpSpPr>
          <p:grpSp>
            <p:nvGrpSpPr>
              <p:cNvPr id="51" name="Group 50">
                <a:extLst>
                  <a:ext uri="{FF2B5EF4-FFF2-40B4-BE49-F238E27FC236}">
                    <a16:creationId xmlns:a16="http://schemas.microsoft.com/office/drawing/2014/main" id="{1F59720C-AB91-43ED-899C-565F56994736}"/>
                  </a:ext>
                </a:extLst>
              </p:cNvPr>
              <p:cNvGrpSpPr/>
              <p:nvPr/>
            </p:nvGrpSpPr>
            <p:grpSpPr>
              <a:xfrm>
                <a:off x="7213937" y="2526225"/>
                <a:ext cx="484535" cy="1279552"/>
                <a:chOff x="7908577" y="2957486"/>
                <a:chExt cx="484535" cy="1279552"/>
              </a:xfrm>
            </p:grpSpPr>
            <p:sp>
              <p:nvSpPr>
                <p:cNvPr id="56" name="Oval 55">
                  <a:extLst>
                    <a:ext uri="{FF2B5EF4-FFF2-40B4-BE49-F238E27FC236}">
                      <a16:creationId xmlns:a16="http://schemas.microsoft.com/office/drawing/2014/main" id="{BBBEC094-913A-4B0C-BB42-6591179DA8A6}"/>
                    </a:ext>
                  </a:extLst>
                </p:cNvPr>
                <p:cNvSpPr/>
                <p:nvPr/>
              </p:nvSpPr>
              <p:spPr>
                <a:xfrm>
                  <a:off x="7908577" y="2957486"/>
                  <a:ext cx="484535" cy="426517"/>
                </a:xfrm>
                <a:prstGeom prst="ellipse">
                  <a:avLst/>
                </a:prstGeom>
                <a:solidFill>
                  <a:srgbClr val="00B0F0"/>
                </a:solidFill>
              </p:spPr>
              <p:style>
                <a:lnRef idx="2">
                  <a:schemeClr val="accent6"/>
                </a:lnRef>
                <a:fillRef idx="1">
                  <a:schemeClr val="lt1"/>
                </a:fillRef>
                <a:effectRef idx="0">
                  <a:schemeClr val="accent6"/>
                </a:effectRef>
                <a:fontRef idx="minor">
                  <a:schemeClr val="dk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en-US" dirty="0">
                      <a:solidFill>
                        <a:srgbClr val="000000"/>
                      </a:solidFill>
                    </a:rPr>
                    <a:t>g</a:t>
                  </a:r>
                </a:p>
              </p:txBody>
            </p:sp>
            <p:sp>
              <p:nvSpPr>
                <p:cNvPr id="57" name="Oval 56">
                  <a:extLst>
                    <a:ext uri="{FF2B5EF4-FFF2-40B4-BE49-F238E27FC236}">
                      <a16:creationId xmlns:a16="http://schemas.microsoft.com/office/drawing/2014/main" id="{ED16DED8-0841-47FA-B278-7D05B59C6C69}"/>
                    </a:ext>
                  </a:extLst>
                </p:cNvPr>
                <p:cNvSpPr/>
                <p:nvPr/>
              </p:nvSpPr>
              <p:spPr>
                <a:xfrm>
                  <a:off x="7908577" y="3810521"/>
                  <a:ext cx="484535" cy="426517"/>
                </a:xfrm>
                <a:prstGeom prst="ellipse">
                  <a:avLst/>
                </a:prstGeom>
                <a:solidFill>
                  <a:srgbClr val="00B0F0"/>
                </a:solidFill>
              </p:spPr>
              <p:style>
                <a:lnRef idx="2">
                  <a:schemeClr val="accent6"/>
                </a:lnRef>
                <a:fillRef idx="1">
                  <a:schemeClr val="lt1"/>
                </a:fillRef>
                <a:effectRef idx="0">
                  <a:schemeClr val="accent6"/>
                </a:effectRef>
                <a:fontRef idx="minor">
                  <a:schemeClr val="dk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en-US" dirty="0">
                      <a:solidFill>
                        <a:srgbClr val="000000"/>
                      </a:solidFill>
                    </a:rPr>
                    <a:t>j</a:t>
                  </a:r>
                </a:p>
              </p:txBody>
            </p:sp>
            <p:cxnSp>
              <p:nvCxnSpPr>
                <p:cNvPr id="58" name="Straight Arrow Connector 57">
                  <a:extLst>
                    <a:ext uri="{FF2B5EF4-FFF2-40B4-BE49-F238E27FC236}">
                      <a16:creationId xmlns:a16="http://schemas.microsoft.com/office/drawing/2014/main" id="{223ED6CC-6055-461B-BCD4-E7381A9D7488}"/>
                    </a:ext>
                  </a:extLst>
                </p:cNvPr>
                <p:cNvCxnSpPr>
                  <a:stCxn id="56" idx="4"/>
                  <a:endCxn id="57" idx="0"/>
                </p:cNvCxnSpPr>
                <p:nvPr/>
              </p:nvCxnSpPr>
              <p:spPr>
                <a:xfrm>
                  <a:off x="8150845" y="3384003"/>
                  <a:ext cx="0" cy="426517"/>
                </a:xfrm>
                <a:prstGeom prst="straightConnector1">
                  <a:avLst/>
                </a:prstGeom>
                <a:solidFill>
                  <a:srgbClr val="00B0F0"/>
                </a:solidFill>
                <a:ln w="28575">
                  <a:solidFill>
                    <a:srgbClr val="0070C0"/>
                  </a:solidFill>
                  <a:headEnd type="arrow" w="med" len="med"/>
                  <a:tailEnd type="non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52" name="Oval 51">
                <a:extLst>
                  <a:ext uri="{FF2B5EF4-FFF2-40B4-BE49-F238E27FC236}">
                    <a16:creationId xmlns:a16="http://schemas.microsoft.com/office/drawing/2014/main" id="{D3E0A5E2-941E-4F22-8BA0-CA9B274480AE}"/>
                  </a:ext>
                </a:extLst>
              </p:cNvPr>
              <p:cNvSpPr/>
              <p:nvPr/>
            </p:nvSpPr>
            <p:spPr>
              <a:xfrm>
                <a:off x="8275939" y="3303820"/>
                <a:ext cx="484535" cy="426517"/>
              </a:xfrm>
              <a:prstGeom prst="ellipse">
                <a:avLst/>
              </a:prstGeom>
              <a:solidFill>
                <a:srgbClr val="00B0F0"/>
              </a:solidFill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dirty="0">
                    <a:solidFill>
                      <a:srgbClr val="000000"/>
                    </a:solidFill>
                  </a:rPr>
                  <a:t>b</a:t>
                </a:r>
              </a:p>
            </p:txBody>
          </p:sp>
          <p:sp>
            <p:nvSpPr>
              <p:cNvPr id="53" name="Oval 52">
                <a:extLst>
                  <a:ext uri="{FF2B5EF4-FFF2-40B4-BE49-F238E27FC236}">
                    <a16:creationId xmlns:a16="http://schemas.microsoft.com/office/drawing/2014/main" id="{3F640140-D8FE-4526-844E-43E9EC8A27AA}"/>
                  </a:ext>
                </a:extLst>
              </p:cNvPr>
              <p:cNvSpPr/>
              <p:nvPr/>
            </p:nvSpPr>
            <p:spPr>
              <a:xfrm>
                <a:off x="8275939" y="4231534"/>
                <a:ext cx="484535" cy="426517"/>
              </a:xfrm>
              <a:prstGeom prst="ellipse">
                <a:avLst/>
              </a:prstGeom>
              <a:solidFill>
                <a:srgbClr val="00B0F0"/>
              </a:solidFill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dirty="0">
                    <a:solidFill>
                      <a:srgbClr val="000000"/>
                    </a:solidFill>
                  </a:rPr>
                  <a:t>c</a:t>
                </a:r>
              </a:p>
            </p:txBody>
          </p:sp>
          <p:cxnSp>
            <p:nvCxnSpPr>
              <p:cNvPr id="54" name="Straight Arrow Connector 53">
                <a:extLst>
                  <a:ext uri="{FF2B5EF4-FFF2-40B4-BE49-F238E27FC236}">
                    <a16:creationId xmlns:a16="http://schemas.microsoft.com/office/drawing/2014/main" id="{2C837951-F77A-4952-B978-F4361293C791}"/>
                  </a:ext>
                </a:extLst>
              </p:cNvPr>
              <p:cNvCxnSpPr>
                <a:cxnSpLocks/>
                <a:stCxn id="52" idx="4"/>
                <a:endCxn id="53" idx="0"/>
              </p:cNvCxnSpPr>
              <p:nvPr/>
            </p:nvCxnSpPr>
            <p:spPr>
              <a:xfrm>
                <a:off x="8518207" y="3730337"/>
                <a:ext cx="0" cy="501197"/>
              </a:xfrm>
              <a:prstGeom prst="straightConnector1">
                <a:avLst/>
              </a:prstGeom>
              <a:solidFill>
                <a:srgbClr val="00B0F0"/>
              </a:solidFill>
              <a:ln w="28575">
                <a:solidFill>
                  <a:srgbClr val="0070C0"/>
                </a:solidFill>
                <a:headEnd type="arrow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" name="Straight Arrow Connector 54">
                <a:extLst>
                  <a:ext uri="{FF2B5EF4-FFF2-40B4-BE49-F238E27FC236}">
                    <a16:creationId xmlns:a16="http://schemas.microsoft.com/office/drawing/2014/main" id="{9C5A64BB-2533-4020-897D-8BE346C1BBD7}"/>
                  </a:ext>
                </a:extLst>
              </p:cNvPr>
              <p:cNvCxnSpPr>
                <a:cxnSpLocks/>
                <a:stCxn id="56" idx="4"/>
                <a:endCxn id="52" idx="1"/>
              </p:cNvCxnSpPr>
              <p:nvPr/>
            </p:nvCxnSpPr>
            <p:spPr>
              <a:xfrm>
                <a:off x="7456205" y="2952742"/>
                <a:ext cx="890693" cy="413540"/>
              </a:xfrm>
              <a:prstGeom prst="straightConnector1">
                <a:avLst/>
              </a:prstGeom>
              <a:solidFill>
                <a:srgbClr val="00B0F0"/>
              </a:solidFill>
              <a:ln w="28575">
                <a:solidFill>
                  <a:srgbClr val="0070C0"/>
                </a:solidFill>
                <a:headEnd type="arrow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46" name="Group 45">
            <a:extLst>
              <a:ext uri="{FF2B5EF4-FFF2-40B4-BE49-F238E27FC236}">
                <a16:creationId xmlns:a16="http://schemas.microsoft.com/office/drawing/2014/main" id="{C753E7AE-B3E4-46FB-870B-BAFCE063C46A}"/>
              </a:ext>
            </a:extLst>
          </p:cNvPr>
          <p:cNvGrpSpPr/>
          <p:nvPr/>
        </p:nvGrpSpPr>
        <p:grpSpPr>
          <a:xfrm>
            <a:off x="1360059" y="4664340"/>
            <a:ext cx="5001404" cy="2315159"/>
            <a:chOff x="1960961" y="4094980"/>
            <a:chExt cx="5001404" cy="2315159"/>
          </a:xfrm>
        </p:grpSpPr>
        <p:sp>
          <p:nvSpPr>
            <p:cNvPr id="59" name="Oval 58">
              <a:extLst>
                <a:ext uri="{FF2B5EF4-FFF2-40B4-BE49-F238E27FC236}">
                  <a16:creationId xmlns:a16="http://schemas.microsoft.com/office/drawing/2014/main" id="{BA48BDD3-1605-482C-B9E2-391B76547482}"/>
                </a:ext>
              </a:extLst>
            </p:cNvPr>
            <p:cNvSpPr/>
            <p:nvPr/>
          </p:nvSpPr>
          <p:spPr>
            <a:xfrm>
              <a:off x="3619228" y="4094980"/>
              <a:ext cx="444675" cy="443023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solidFill>
                    <a:srgbClr val="000000"/>
                  </a:solidFill>
                </a:rPr>
                <a:t>d</a:t>
              </a:r>
            </a:p>
          </p:txBody>
        </p:sp>
        <p:sp>
          <p:nvSpPr>
            <p:cNvPr id="60" name="Oval 59">
              <a:extLst>
                <a:ext uri="{FF2B5EF4-FFF2-40B4-BE49-F238E27FC236}">
                  <a16:creationId xmlns:a16="http://schemas.microsoft.com/office/drawing/2014/main" id="{343C3524-C632-49C4-BE22-E07B0137EE8E}"/>
                </a:ext>
              </a:extLst>
            </p:cNvPr>
            <p:cNvSpPr/>
            <p:nvPr/>
          </p:nvSpPr>
          <p:spPr>
            <a:xfrm>
              <a:off x="1960961" y="5089514"/>
              <a:ext cx="444675" cy="443023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solidFill>
                    <a:srgbClr val="000000"/>
                  </a:solidFill>
                </a:rPr>
                <a:t>e</a:t>
              </a:r>
            </a:p>
          </p:txBody>
        </p:sp>
        <p:sp>
          <p:nvSpPr>
            <p:cNvPr id="61" name="Oval 60">
              <a:extLst>
                <a:ext uri="{FF2B5EF4-FFF2-40B4-BE49-F238E27FC236}">
                  <a16:creationId xmlns:a16="http://schemas.microsoft.com/office/drawing/2014/main" id="{2EBF64A0-3741-4E11-8EEE-CBC98A0F0D94}"/>
                </a:ext>
              </a:extLst>
            </p:cNvPr>
            <p:cNvSpPr/>
            <p:nvPr/>
          </p:nvSpPr>
          <p:spPr>
            <a:xfrm>
              <a:off x="3619228" y="5058595"/>
              <a:ext cx="444675" cy="443023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solidFill>
                    <a:srgbClr val="000000"/>
                  </a:solidFill>
                </a:rPr>
                <a:t>f</a:t>
              </a:r>
            </a:p>
          </p:txBody>
        </p:sp>
        <p:sp>
          <p:nvSpPr>
            <p:cNvPr id="62" name="Oval 61">
              <a:extLst>
                <a:ext uri="{FF2B5EF4-FFF2-40B4-BE49-F238E27FC236}">
                  <a16:creationId xmlns:a16="http://schemas.microsoft.com/office/drawing/2014/main" id="{A4A34F4A-C64F-4A4C-8EF5-2421D746FF9D}"/>
                </a:ext>
              </a:extLst>
            </p:cNvPr>
            <p:cNvSpPr/>
            <p:nvPr/>
          </p:nvSpPr>
          <p:spPr>
            <a:xfrm>
              <a:off x="3194483" y="5966746"/>
              <a:ext cx="444675" cy="443023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solidFill>
                    <a:srgbClr val="000000"/>
                  </a:solidFill>
                </a:rPr>
                <a:t>h</a:t>
              </a:r>
            </a:p>
          </p:txBody>
        </p:sp>
        <p:sp>
          <p:nvSpPr>
            <p:cNvPr id="63" name="Oval 62">
              <a:extLst>
                <a:ext uri="{FF2B5EF4-FFF2-40B4-BE49-F238E27FC236}">
                  <a16:creationId xmlns:a16="http://schemas.microsoft.com/office/drawing/2014/main" id="{A59B6424-69BE-4B2E-863B-BA087BE10A2B}"/>
                </a:ext>
              </a:extLst>
            </p:cNvPr>
            <p:cNvSpPr/>
            <p:nvPr/>
          </p:nvSpPr>
          <p:spPr>
            <a:xfrm>
              <a:off x="4110805" y="5966746"/>
              <a:ext cx="444675" cy="443023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solidFill>
                    <a:srgbClr val="000000"/>
                  </a:solidFill>
                </a:rPr>
                <a:t>i</a:t>
              </a:r>
            </a:p>
          </p:txBody>
        </p:sp>
        <p:cxnSp>
          <p:nvCxnSpPr>
            <p:cNvPr id="64" name="Straight Arrow Connector 63">
              <a:extLst>
                <a:ext uri="{FF2B5EF4-FFF2-40B4-BE49-F238E27FC236}">
                  <a16:creationId xmlns:a16="http://schemas.microsoft.com/office/drawing/2014/main" id="{7C6CD83C-CFB7-4C29-A8AB-A53C424A5F7A}"/>
                </a:ext>
              </a:extLst>
            </p:cNvPr>
            <p:cNvCxnSpPr>
              <a:stCxn id="59" idx="3"/>
              <a:endCxn id="60" idx="7"/>
            </p:cNvCxnSpPr>
            <p:nvPr/>
          </p:nvCxnSpPr>
          <p:spPr>
            <a:xfrm flipH="1">
              <a:off x="2340515" y="4473124"/>
              <a:ext cx="1343834" cy="681270"/>
            </a:xfrm>
            <a:prstGeom prst="straightConnector1">
              <a:avLst/>
            </a:prstGeom>
            <a:solidFill>
              <a:srgbClr val="00B0F0"/>
            </a:solidFill>
            <a:ln w="28575">
              <a:solidFill>
                <a:srgbClr val="0070C0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Arrow Connector 64">
              <a:extLst>
                <a:ext uri="{FF2B5EF4-FFF2-40B4-BE49-F238E27FC236}">
                  <a16:creationId xmlns:a16="http://schemas.microsoft.com/office/drawing/2014/main" id="{26CC4F0E-4CE4-4C93-A77F-A8188E95895F}"/>
                </a:ext>
              </a:extLst>
            </p:cNvPr>
            <p:cNvCxnSpPr>
              <a:stCxn id="59" idx="4"/>
              <a:endCxn id="61" idx="0"/>
            </p:cNvCxnSpPr>
            <p:nvPr/>
          </p:nvCxnSpPr>
          <p:spPr>
            <a:xfrm>
              <a:off x="3841565" y="4538003"/>
              <a:ext cx="0" cy="520593"/>
            </a:xfrm>
            <a:prstGeom prst="straightConnector1">
              <a:avLst/>
            </a:prstGeom>
            <a:solidFill>
              <a:srgbClr val="00B0F0"/>
            </a:solidFill>
            <a:ln w="28575">
              <a:solidFill>
                <a:srgbClr val="0070C0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Arrow Connector 65">
              <a:extLst>
                <a:ext uri="{FF2B5EF4-FFF2-40B4-BE49-F238E27FC236}">
                  <a16:creationId xmlns:a16="http://schemas.microsoft.com/office/drawing/2014/main" id="{C47981D3-F5B6-4530-921B-2973F36FBF61}"/>
                </a:ext>
              </a:extLst>
            </p:cNvPr>
            <p:cNvCxnSpPr>
              <a:cxnSpLocks/>
              <a:stCxn id="59" idx="5"/>
              <a:endCxn id="75" idx="0"/>
            </p:cNvCxnSpPr>
            <p:nvPr/>
          </p:nvCxnSpPr>
          <p:spPr>
            <a:xfrm>
              <a:off x="3998782" y="4473124"/>
              <a:ext cx="824227" cy="655118"/>
            </a:xfrm>
            <a:prstGeom prst="straightConnector1">
              <a:avLst/>
            </a:prstGeom>
            <a:solidFill>
              <a:srgbClr val="00B0F0"/>
            </a:solidFill>
            <a:ln w="28575">
              <a:solidFill>
                <a:srgbClr val="0070C0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Arrow Connector 66">
              <a:extLst>
                <a:ext uri="{FF2B5EF4-FFF2-40B4-BE49-F238E27FC236}">
                  <a16:creationId xmlns:a16="http://schemas.microsoft.com/office/drawing/2014/main" id="{ECAA1121-A916-4FF0-B4E7-07CBF1047642}"/>
                </a:ext>
              </a:extLst>
            </p:cNvPr>
            <p:cNvCxnSpPr>
              <a:stCxn id="61" idx="3"/>
              <a:endCxn id="62" idx="0"/>
            </p:cNvCxnSpPr>
            <p:nvPr/>
          </p:nvCxnSpPr>
          <p:spPr>
            <a:xfrm flipH="1">
              <a:off x="3416821" y="5436739"/>
              <a:ext cx="267528" cy="530007"/>
            </a:xfrm>
            <a:prstGeom prst="straightConnector1">
              <a:avLst/>
            </a:prstGeom>
            <a:solidFill>
              <a:srgbClr val="00B0F0"/>
            </a:solidFill>
            <a:ln w="28575">
              <a:solidFill>
                <a:srgbClr val="0070C0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Arrow Connector 67">
              <a:extLst>
                <a:ext uri="{FF2B5EF4-FFF2-40B4-BE49-F238E27FC236}">
                  <a16:creationId xmlns:a16="http://schemas.microsoft.com/office/drawing/2014/main" id="{19512F3C-3153-41B8-A9B9-D366C4D54447}"/>
                </a:ext>
              </a:extLst>
            </p:cNvPr>
            <p:cNvCxnSpPr>
              <a:stCxn id="61" idx="5"/>
              <a:endCxn id="63" idx="0"/>
            </p:cNvCxnSpPr>
            <p:nvPr/>
          </p:nvCxnSpPr>
          <p:spPr>
            <a:xfrm>
              <a:off x="3998782" y="5436739"/>
              <a:ext cx="334361" cy="530007"/>
            </a:xfrm>
            <a:prstGeom prst="straightConnector1">
              <a:avLst/>
            </a:prstGeom>
            <a:solidFill>
              <a:srgbClr val="00B0F0"/>
            </a:solidFill>
            <a:ln w="28575">
              <a:solidFill>
                <a:srgbClr val="0070C0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69" name="Group 68">
              <a:extLst>
                <a:ext uri="{FF2B5EF4-FFF2-40B4-BE49-F238E27FC236}">
                  <a16:creationId xmlns:a16="http://schemas.microsoft.com/office/drawing/2014/main" id="{01503D80-DBD1-4A97-96A2-FDE9C64CA54D}"/>
                </a:ext>
              </a:extLst>
            </p:cNvPr>
            <p:cNvGrpSpPr/>
            <p:nvPr/>
          </p:nvGrpSpPr>
          <p:grpSpPr>
            <a:xfrm>
              <a:off x="3998782" y="4460408"/>
              <a:ext cx="2963583" cy="1949731"/>
              <a:chOff x="5957299" y="1907056"/>
              <a:chExt cx="2963583" cy="1949731"/>
            </a:xfrm>
          </p:grpSpPr>
          <p:grpSp>
            <p:nvGrpSpPr>
              <p:cNvPr id="70" name="Group 69">
                <a:extLst>
                  <a:ext uri="{FF2B5EF4-FFF2-40B4-BE49-F238E27FC236}">
                    <a16:creationId xmlns:a16="http://schemas.microsoft.com/office/drawing/2014/main" id="{EE3EFB1F-0E23-454A-A7AF-3CC840875D9F}"/>
                  </a:ext>
                </a:extLst>
              </p:cNvPr>
              <p:cNvGrpSpPr/>
              <p:nvPr/>
            </p:nvGrpSpPr>
            <p:grpSpPr>
              <a:xfrm>
                <a:off x="6539258" y="2574890"/>
                <a:ext cx="817187" cy="1281897"/>
                <a:chOff x="7233898" y="3006151"/>
                <a:chExt cx="817187" cy="1281897"/>
              </a:xfrm>
            </p:grpSpPr>
            <p:sp>
              <p:nvSpPr>
                <p:cNvPr id="75" name="Oval 74">
                  <a:extLst>
                    <a:ext uri="{FF2B5EF4-FFF2-40B4-BE49-F238E27FC236}">
                      <a16:creationId xmlns:a16="http://schemas.microsoft.com/office/drawing/2014/main" id="{0F3D7A8D-8A11-4DF0-B642-BFD4E17D9268}"/>
                    </a:ext>
                  </a:extLst>
                </p:cNvPr>
                <p:cNvSpPr/>
                <p:nvPr/>
              </p:nvSpPr>
              <p:spPr>
                <a:xfrm>
                  <a:off x="7233898" y="3006151"/>
                  <a:ext cx="484535" cy="426517"/>
                </a:xfrm>
                <a:prstGeom prst="ellipse">
                  <a:avLst/>
                </a:prstGeom>
                <a:solidFill>
                  <a:srgbClr val="00B0F0"/>
                </a:solidFill>
              </p:spPr>
              <p:style>
                <a:lnRef idx="2">
                  <a:schemeClr val="accent6"/>
                </a:lnRef>
                <a:fillRef idx="1">
                  <a:schemeClr val="lt1"/>
                </a:fillRef>
                <a:effectRef idx="0">
                  <a:schemeClr val="accent6"/>
                </a:effectRef>
                <a:fontRef idx="minor">
                  <a:schemeClr val="dk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en-US" dirty="0">
                      <a:solidFill>
                        <a:srgbClr val="000000"/>
                      </a:solidFill>
                    </a:rPr>
                    <a:t>g</a:t>
                  </a:r>
                </a:p>
              </p:txBody>
            </p:sp>
            <p:sp>
              <p:nvSpPr>
                <p:cNvPr id="76" name="Oval 75">
                  <a:extLst>
                    <a:ext uri="{FF2B5EF4-FFF2-40B4-BE49-F238E27FC236}">
                      <a16:creationId xmlns:a16="http://schemas.microsoft.com/office/drawing/2014/main" id="{2302A3DC-A038-4800-997A-4EFC544F5778}"/>
                    </a:ext>
                  </a:extLst>
                </p:cNvPr>
                <p:cNvSpPr/>
                <p:nvPr/>
              </p:nvSpPr>
              <p:spPr>
                <a:xfrm>
                  <a:off x="7566550" y="3861531"/>
                  <a:ext cx="484535" cy="426517"/>
                </a:xfrm>
                <a:prstGeom prst="ellipse">
                  <a:avLst/>
                </a:prstGeom>
                <a:solidFill>
                  <a:srgbClr val="00B0F0"/>
                </a:solidFill>
              </p:spPr>
              <p:style>
                <a:lnRef idx="2">
                  <a:schemeClr val="accent6"/>
                </a:lnRef>
                <a:fillRef idx="1">
                  <a:schemeClr val="lt1"/>
                </a:fillRef>
                <a:effectRef idx="0">
                  <a:schemeClr val="accent6"/>
                </a:effectRef>
                <a:fontRef idx="minor">
                  <a:schemeClr val="dk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en-US" dirty="0">
                      <a:solidFill>
                        <a:srgbClr val="000000"/>
                      </a:solidFill>
                    </a:rPr>
                    <a:t>j</a:t>
                  </a:r>
                </a:p>
              </p:txBody>
            </p:sp>
            <p:cxnSp>
              <p:nvCxnSpPr>
                <p:cNvPr id="77" name="Straight Arrow Connector 76">
                  <a:extLst>
                    <a:ext uri="{FF2B5EF4-FFF2-40B4-BE49-F238E27FC236}">
                      <a16:creationId xmlns:a16="http://schemas.microsoft.com/office/drawing/2014/main" id="{6C76A63C-536D-4F42-B17A-6EBEA8B3CA27}"/>
                    </a:ext>
                  </a:extLst>
                </p:cNvPr>
                <p:cNvCxnSpPr>
                  <a:stCxn id="75" idx="4"/>
                  <a:endCxn id="76" idx="0"/>
                </p:cNvCxnSpPr>
                <p:nvPr/>
              </p:nvCxnSpPr>
              <p:spPr>
                <a:xfrm>
                  <a:off x="7476166" y="3432668"/>
                  <a:ext cx="332652" cy="428863"/>
                </a:xfrm>
                <a:prstGeom prst="straightConnector1">
                  <a:avLst/>
                </a:prstGeom>
                <a:solidFill>
                  <a:srgbClr val="00B0F0"/>
                </a:solidFill>
                <a:ln w="28575">
                  <a:solidFill>
                    <a:srgbClr val="0070C0"/>
                  </a:solidFill>
                  <a:headEnd type="arrow" w="med" len="med"/>
                  <a:tailEnd type="non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71" name="Oval 70">
                <a:extLst>
                  <a:ext uri="{FF2B5EF4-FFF2-40B4-BE49-F238E27FC236}">
                    <a16:creationId xmlns:a16="http://schemas.microsoft.com/office/drawing/2014/main" id="{51188CEB-6757-4AA1-9BF1-30D5C2D6495F}"/>
                  </a:ext>
                </a:extLst>
              </p:cNvPr>
              <p:cNvSpPr/>
              <p:nvPr/>
            </p:nvSpPr>
            <p:spPr>
              <a:xfrm>
                <a:off x="7503309" y="2571912"/>
                <a:ext cx="484535" cy="426517"/>
              </a:xfrm>
              <a:prstGeom prst="ellipse">
                <a:avLst/>
              </a:prstGeom>
              <a:solidFill>
                <a:srgbClr val="00B0F0"/>
              </a:solidFill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dirty="0">
                    <a:solidFill>
                      <a:srgbClr val="000000"/>
                    </a:solidFill>
                  </a:rPr>
                  <a:t>b</a:t>
                </a:r>
              </a:p>
            </p:txBody>
          </p:sp>
          <p:sp>
            <p:nvSpPr>
              <p:cNvPr id="72" name="Oval 71">
                <a:extLst>
                  <a:ext uri="{FF2B5EF4-FFF2-40B4-BE49-F238E27FC236}">
                    <a16:creationId xmlns:a16="http://schemas.microsoft.com/office/drawing/2014/main" id="{8C316486-07BC-401F-9794-E8724BA75B6B}"/>
                  </a:ext>
                </a:extLst>
              </p:cNvPr>
              <p:cNvSpPr/>
              <p:nvPr/>
            </p:nvSpPr>
            <p:spPr>
              <a:xfrm>
                <a:off x="8436347" y="2569341"/>
                <a:ext cx="484535" cy="426517"/>
              </a:xfrm>
              <a:prstGeom prst="ellipse">
                <a:avLst/>
              </a:prstGeom>
              <a:solidFill>
                <a:srgbClr val="00B0F0"/>
              </a:solidFill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dirty="0">
                    <a:solidFill>
                      <a:srgbClr val="000000"/>
                    </a:solidFill>
                  </a:rPr>
                  <a:t>c</a:t>
                </a:r>
              </a:p>
            </p:txBody>
          </p:sp>
          <p:cxnSp>
            <p:nvCxnSpPr>
              <p:cNvPr id="73" name="Straight Arrow Connector 72">
                <a:extLst>
                  <a:ext uri="{FF2B5EF4-FFF2-40B4-BE49-F238E27FC236}">
                    <a16:creationId xmlns:a16="http://schemas.microsoft.com/office/drawing/2014/main" id="{7200DD58-80B2-42C3-A400-ACA67A1143C7}"/>
                  </a:ext>
                </a:extLst>
              </p:cNvPr>
              <p:cNvCxnSpPr>
                <a:cxnSpLocks/>
                <a:stCxn id="59" idx="5"/>
                <a:endCxn id="72" idx="0"/>
              </p:cNvCxnSpPr>
              <p:nvPr/>
            </p:nvCxnSpPr>
            <p:spPr>
              <a:xfrm>
                <a:off x="5957299" y="1919772"/>
                <a:ext cx="2721316" cy="649569"/>
              </a:xfrm>
              <a:prstGeom prst="straightConnector1">
                <a:avLst/>
              </a:prstGeom>
              <a:solidFill>
                <a:srgbClr val="00B0F0"/>
              </a:solidFill>
              <a:ln w="28575">
                <a:solidFill>
                  <a:srgbClr val="0070C0"/>
                </a:solidFill>
                <a:headEnd type="arrow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4" name="Straight Arrow Connector 73">
                <a:extLst>
                  <a:ext uri="{FF2B5EF4-FFF2-40B4-BE49-F238E27FC236}">
                    <a16:creationId xmlns:a16="http://schemas.microsoft.com/office/drawing/2014/main" id="{56C3D0C9-1D5D-4460-AAAF-DBC7F1CC247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957299" y="1907056"/>
                <a:ext cx="1616969" cy="714602"/>
              </a:xfrm>
              <a:prstGeom prst="straightConnector1">
                <a:avLst/>
              </a:prstGeom>
              <a:solidFill>
                <a:srgbClr val="00B0F0"/>
              </a:solidFill>
              <a:ln w="28575">
                <a:solidFill>
                  <a:srgbClr val="0070C0"/>
                </a:solidFill>
                <a:headEnd type="arrow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203323775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Union–find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indent="0">
              <a:lnSpc>
                <a:spcPct val="100000"/>
              </a:lnSpc>
              <a:buNone/>
            </a:pPr>
            <a:r>
              <a:rPr lang="en-US" sz="2200" u="sng" dirty="0"/>
              <a:t>find(x)</a:t>
            </a:r>
            <a:r>
              <a:rPr lang="en-US" sz="2200" dirty="0"/>
              <a:t>:</a:t>
            </a:r>
          </a:p>
          <a:p>
            <a:pPr marL="0" indent="0">
              <a:lnSpc>
                <a:spcPct val="100000"/>
              </a:lnSpc>
              <a:spcAft>
                <a:spcPts val="600"/>
              </a:spcAft>
              <a:buNone/>
            </a:pPr>
            <a:r>
              <a:rPr lang="en-US" sz="2200" dirty="0"/>
              <a:t>	current = x</a:t>
            </a:r>
          </a:p>
          <a:p>
            <a:pPr marL="0" indent="0">
              <a:lnSpc>
                <a:spcPct val="100000"/>
              </a:lnSpc>
              <a:spcAft>
                <a:spcPts val="600"/>
              </a:spcAft>
              <a:buNone/>
            </a:pPr>
            <a:r>
              <a:rPr lang="en-US" sz="2200" dirty="0"/>
              <a:t>	while (</a:t>
            </a:r>
            <a:r>
              <a:rPr lang="en-US" sz="2200" dirty="0" err="1"/>
              <a:t>current.parent</a:t>
            </a:r>
            <a:r>
              <a:rPr lang="en-US" sz="2200" dirty="0"/>
              <a:t> != null)</a:t>
            </a:r>
          </a:p>
          <a:p>
            <a:pPr marL="0" indent="0">
              <a:lnSpc>
                <a:spcPct val="100000"/>
              </a:lnSpc>
              <a:spcAft>
                <a:spcPts val="600"/>
              </a:spcAft>
              <a:buNone/>
            </a:pPr>
            <a:r>
              <a:rPr lang="en-US" sz="2200" dirty="0"/>
              <a:t>		current = </a:t>
            </a:r>
            <a:r>
              <a:rPr lang="en-US" sz="2200" dirty="0" err="1"/>
              <a:t>current.parent</a:t>
            </a:r>
            <a:endParaRPr lang="en-US" sz="2200" dirty="0"/>
          </a:p>
          <a:p>
            <a:pPr marL="0" indent="0">
              <a:lnSpc>
                <a:spcPct val="100000"/>
              </a:lnSpc>
              <a:spcAft>
                <a:spcPts val="600"/>
              </a:spcAft>
              <a:buNone/>
            </a:pPr>
            <a:endParaRPr lang="en-US" sz="2200" dirty="0"/>
          </a:p>
          <a:p>
            <a:pPr marL="0" indent="0">
              <a:lnSpc>
                <a:spcPct val="100000"/>
              </a:lnSpc>
              <a:spcAft>
                <a:spcPts val="600"/>
              </a:spcAft>
              <a:buNone/>
            </a:pPr>
            <a:r>
              <a:rPr lang="en-US" sz="2200" dirty="0"/>
              <a:t>	root = current</a:t>
            </a:r>
          </a:p>
          <a:p>
            <a:pPr marL="0" indent="0">
              <a:lnSpc>
                <a:spcPct val="100000"/>
              </a:lnSpc>
              <a:spcAft>
                <a:spcPts val="600"/>
              </a:spcAft>
              <a:buNone/>
            </a:pPr>
            <a:endParaRPr lang="en-US" sz="2200" dirty="0"/>
          </a:p>
          <a:p>
            <a:pPr marL="0" indent="0">
              <a:lnSpc>
                <a:spcPct val="100000"/>
              </a:lnSpc>
              <a:spcAft>
                <a:spcPts val="600"/>
              </a:spcAft>
              <a:buNone/>
            </a:pPr>
            <a:r>
              <a:rPr lang="en-US" sz="2200" dirty="0"/>
              <a:t>	for each node on the path from x to root</a:t>
            </a:r>
          </a:p>
          <a:p>
            <a:pPr marL="0" indent="0">
              <a:lnSpc>
                <a:spcPct val="100000"/>
              </a:lnSpc>
              <a:spcAft>
                <a:spcPts val="600"/>
              </a:spcAft>
              <a:buNone/>
            </a:pPr>
            <a:r>
              <a:rPr lang="en-US" sz="2200" dirty="0"/>
              <a:t>		</a:t>
            </a:r>
            <a:r>
              <a:rPr lang="en-US" sz="2200" dirty="0" err="1"/>
              <a:t>node.parent</a:t>
            </a:r>
            <a:r>
              <a:rPr lang="en-US" sz="2200" dirty="0"/>
              <a:t> = root</a:t>
            </a:r>
          </a:p>
          <a:p>
            <a:pPr marL="0" indent="0">
              <a:lnSpc>
                <a:spcPct val="100000"/>
              </a:lnSpc>
              <a:spcAft>
                <a:spcPts val="600"/>
              </a:spcAft>
              <a:buNone/>
            </a:pPr>
            <a:endParaRPr lang="en-US" sz="2200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1EB393F2-C83C-4445-A4B7-920047093448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11712" y="2103437"/>
            <a:ext cx="4852989" cy="892426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>
              <a:buSzPct val="45000"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sz="2200" dirty="0"/>
              <a:t>Next time find(x) will </a:t>
            </a:r>
          </a:p>
          <a:p>
            <a:pPr marL="215900" indent="-212725">
              <a:buSzPct val="45000"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sz="2200" dirty="0"/>
              <a:t>Have running time O(1)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D5AFB8A6-5E99-4EFC-8E63-C08670E3803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11712" y="3461293"/>
            <a:ext cx="4852989" cy="892426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>
              <a:buSzPct val="45000"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sz="2200" dirty="0"/>
              <a:t>Next time find on any ancestor of x</a:t>
            </a:r>
          </a:p>
          <a:p>
            <a:pPr marL="215900" indent="-212725">
              <a:buSzPct val="45000"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sz="2200" dirty="0"/>
              <a:t>Will have running time O(1)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1208F0F1-5958-4530-88B7-FA090870ABC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11712" y="4819149"/>
            <a:ext cx="4852989" cy="1170488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>
              <a:buSzPct val="45000"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sz="2200" dirty="0"/>
              <a:t>We pay just a bit more each time,</a:t>
            </a:r>
          </a:p>
          <a:p>
            <a:pPr marL="215900" indent="-212725">
              <a:buSzPct val="45000"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sz="2200" dirty="0"/>
              <a:t>But this will give us an improvement compared to O(log n).</a:t>
            </a:r>
          </a:p>
        </p:txBody>
      </p:sp>
    </p:spTree>
    <p:extLst>
      <p:ext uri="{BB962C8B-B14F-4D97-AF65-F5344CB8AC3E}">
        <p14:creationId xmlns:p14="http://schemas.microsoft.com/office/powerpoint/2010/main" val="8352654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720725" y="624837"/>
            <a:ext cx="8442325" cy="1006475"/>
          </a:xfrm>
        </p:spPr>
        <p:txBody>
          <a:bodyPr anchorCtr="0"/>
          <a:lstStyle/>
          <a:p>
            <a:pPr lvl="0" algn="l"/>
            <a:r>
              <a:rPr lang="en-US" altLang="he-IL" dirty="0"/>
              <a:t>Final</a:t>
            </a:r>
            <a:endParaRPr lang="de-DE" sz="2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r>
              <a:rPr lang="en-US" altLang="he-IL" sz="2000" u="sng" dirty="0"/>
              <a:t>Final</a:t>
            </a:r>
            <a:r>
              <a:rPr lang="en-US" altLang="he-IL" sz="2000" dirty="0"/>
              <a:t>: Monday-Tuesday , April 19-20, 2021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000" u="sng" dirty="0"/>
              <a:t>The paper will be on the course home page </a:t>
            </a:r>
            <a:r>
              <a:rPr lang="en-US" altLang="he-IL" sz="2000" u="sng" dirty="0">
                <a:sym typeface="Wingdings" panose="05000000000000000000" pitchFamily="2" charset="2"/>
              </a:rPr>
              <a:t></a:t>
            </a:r>
            <a:r>
              <a:rPr lang="en-US" altLang="he-IL" sz="2000" u="sng" dirty="0"/>
              <a:t> exams on </a:t>
            </a:r>
            <a:r>
              <a:rPr lang="en-US" altLang="he-IL" sz="2000" i="1" u="sng" dirty="0"/>
              <a:t>April 19, 10am</a:t>
            </a:r>
            <a:r>
              <a:rPr lang="en-US" altLang="he-IL" sz="2000" u="sng" dirty="0"/>
              <a:t>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000" u="sng" dirty="0"/>
              <a:t>You will need to submit is before </a:t>
            </a:r>
            <a:r>
              <a:rPr lang="en-US" altLang="he-IL" sz="2000" i="1" u="sng" dirty="0"/>
              <a:t>April 20, 23:59</a:t>
            </a:r>
            <a:endParaRPr lang="en-US" altLang="he-IL" sz="2000" u="sng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/>
              <a:t>Covering all the material covered in the course (pre and post midterm)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/>
              <a:t>Take home exam - open books/internet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/>
              <a:t>No talking to each other/asking questions online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/>
              <a:t>4 problems each consisting of several items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/>
              <a:t>Shouldn’t take you more than 2-3 hours to solve it.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/>
              <a:t>Explain all your answers.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/>
              <a:t>For questions, email me/piazza. Do not post solutions/hints on piazza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/>
              <a:t>I’ll take questions only until Tuesday 12:00</a:t>
            </a:r>
          </a:p>
          <a:p>
            <a:pPr marL="0" indent="0"/>
            <a:endParaRPr lang="en-US" altLang="he-IL" sz="2000" dirty="0"/>
          </a:p>
        </p:txBody>
      </p:sp>
    </p:spTree>
    <p:extLst>
      <p:ext uri="{BB962C8B-B14F-4D97-AF65-F5344CB8AC3E}">
        <p14:creationId xmlns:p14="http://schemas.microsoft.com/office/powerpoint/2010/main" val="10687949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Union–find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indent="0">
              <a:lnSpc>
                <a:spcPct val="100000"/>
              </a:lnSpc>
              <a:buNone/>
            </a:pPr>
            <a:r>
              <a:rPr lang="en-US" sz="2200" dirty="0"/>
              <a:t>Note that now ranks are not the same as the height of a node</a:t>
            </a:r>
          </a:p>
          <a:p>
            <a:pPr marL="0" indent="0">
              <a:lnSpc>
                <a:spcPct val="100000"/>
              </a:lnSpc>
              <a:buNone/>
            </a:pPr>
            <a:endParaRPr lang="en-US" sz="2200" dirty="0"/>
          </a:p>
          <a:p>
            <a:pPr marL="0" indent="0">
              <a:lnSpc>
                <a:spcPct val="100000"/>
              </a:lnSpc>
              <a:buNone/>
            </a:pPr>
            <a:endParaRPr lang="en-US" sz="2200" dirty="0"/>
          </a:p>
          <a:p>
            <a:pPr marL="0" indent="0">
              <a:lnSpc>
                <a:spcPct val="100000"/>
              </a:lnSpc>
              <a:buNone/>
            </a:pPr>
            <a:endParaRPr lang="en-US" sz="2200" dirty="0"/>
          </a:p>
          <a:p>
            <a:pPr marL="0" indent="0">
              <a:lnSpc>
                <a:spcPct val="100000"/>
              </a:lnSpc>
              <a:buNone/>
            </a:pPr>
            <a:endParaRPr lang="en-US" sz="2200" dirty="0"/>
          </a:p>
          <a:p>
            <a:pPr marL="0" indent="0">
              <a:lnSpc>
                <a:spcPct val="100000"/>
              </a:lnSpc>
              <a:buNone/>
            </a:pPr>
            <a:endParaRPr lang="en-US" sz="2200" dirty="0"/>
          </a:p>
          <a:p>
            <a:pPr marL="0" indent="0">
              <a:lnSpc>
                <a:spcPct val="100000"/>
              </a:lnSpc>
              <a:buNone/>
            </a:pPr>
            <a:endParaRPr lang="en-US" sz="2200" dirty="0"/>
          </a:p>
          <a:p>
            <a:pPr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2200" dirty="0" err="1"/>
              <a:t>d.rank</a:t>
            </a:r>
            <a:r>
              <a:rPr lang="en-US" sz="2200" dirty="0"/>
              <a:t> = 3, but its height changed from 3 to 2</a:t>
            </a:r>
          </a:p>
          <a:p>
            <a:pPr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2200" dirty="0" err="1"/>
              <a:t>b.rank</a:t>
            </a:r>
            <a:r>
              <a:rPr lang="en-US" sz="2200" dirty="0"/>
              <a:t> =1, but it’s height changed to 0</a:t>
            </a:r>
          </a:p>
          <a:p>
            <a:pPr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2200" dirty="0"/>
              <a:t>Now you start seeing why I called it rank and not height…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3947D699-A1C2-4585-ACB4-9DA1409E016D}"/>
              </a:ext>
            </a:extLst>
          </p:cNvPr>
          <p:cNvGrpSpPr/>
          <p:nvPr/>
        </p:nvGrpSpPr>
        <p:grpSpPr>
          <a:xfrm>
            <a:off x="1231481" y="2332037"/>
            <a:ext cx="3264361" cy="3216741"/>
            <a:chOff x="2553147" y="4000856"/>
            <a:chExt cx="3264361" cy="3216741"/>
          </a:xfrm>
        </p:grpSpPr>
        <p:sp>
          <p:nvSpPr>
            <p:cNvPr id="5" name="Oval 4">
              <a:extLst>
                <a:ext uri="{FF2B5EF4-FFF2-40B4-BE49-F238E27FC236}">
                  <a16:creationId xmlns:a16="http://schemas.microsoft.com/office/drawing/2014/main" id="{CF5E32E4-5DD6-447B-BCC1-A52611E37482}"/>
                </a:ext>
              </a:extLst>
            </p:cNvPr>
            <p:cNvSpPr/>
            <p:nvPr/>
          </p:nvSpPr>
          <p:spPr>
            <a:xfrm>
              <a:off x="3512948" y="4000856"/>
              <a:ext cx="550955" cy="537147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300" dirty="0">
                  <a:solidFill>
                    <a:srgbClr val="000000"/>
                  </a:solidFill>
                </a:rPr>
                <a:t>d</a:t>
              </a:r>
              <a:r>
                <a:rPr lang="en-US" sz="1300" baseline="30000" dirty="0">
                  <a:solidFill>
                    <a:srgbClr val="000000"/>
                  </a:solidFill>
                </a:rPr>
                <a:t>3</a:t>
              </a:r>
            </a:p>
          </p:txBody>
        </p:sp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2DB30AE2-1DE4-4234-8A04-BF8F6E9FAB7B}"/>
                </a:ext>
              </a:extLst>
            </p:cNvPr>
            <p:cNvSpPr/>
            <p:nvPr/>
          </p:nvSpPr>
          <p:spPr>
            <a:xfrm>
              <a:off x="2553147" y="5070034"/>
              <a:ext cx="444675" cy="443023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dirty="0">
                  <a:solidFill>
                    <a:srgbClr val="000000"/>
                  </a:solidFill>
                </a:rPr>
                <a:t>e</a:t>
              </a:r>
              <a:r>
                <a:rPr lang="en-US" sz="1400" baseline="30000" dirty="0">
                  <a:solidFill>
                    <a:srgbClr val="000000"/>
                  </a:solidFill>
                </a:rPr>
                <a:t>0</a:t>
              </a:r>
            </a:p>
          </p:txBody>
        </p:sp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C853EAD3-AA70-4F60-B096-2FBCEBF78762}"/>
                </a:ext>
              </a:extLst>
            </p:cNvPr>
            <p:cNvSpPr/>
            <p:nvPr/>
          </p:nvSpPr>
          <p:spPr>
            <a:xfrm>
              <a:off x="3619228" y="5058595"/>
              <a:ext cx="444675" cy="443023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300" dirty="0">
                  <a:solidFill>
                    <a:srgbClr val="000000"/>
                  </a:solidFill>
                </a:rPr>
                <a:t>f</a:t>
              </a:r>
              <a:r>
                <a:rPr lang="en-US" sz="1300" baseline="30000" dirty="0">
                  <a:solidFill>
                    <a:srgbClr val="000000"/>
                  </a:solidFill>
                </a:rPr>
                <a:t>1</a:t>
              </a:r>
            </a:p>
          </p:txBody>
        </p:sp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2DAB8F38-F44A-4806-A5CE-37C58689C7D6}"/>
                </a:ext>
              </a:extLst>
            </p:cNvPr>
            <p:cNvSpPr/>
            <p:nvPr/>
          </p:nvSpPr>
          <p:spPr>
            <a:xfrm>
              <a:off x="2869895" y="5944641"/>
              <a:ext cx="526995" cy="458856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100" dirty="0">
                  <a:solidFill>
                    <a:srgbClr val="000000"/>
                  </a:solidFill>
                </a:rPr>
                <a:t>h</a:t>
              </a:r>
              <a:r>
                <a:rPr lang="en-US" sz="1100" baseline="30000" dirty="0">
                  <a:solidFill>
                    <a:srgbClr val="000000"/>
                  </a:solidFill>
                </a:rPr>
                <a:t>0</a:t>
              </a:r>
            </a:p>
          </p:txBody>
        </p: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37775A01-26C5-4916-B32D-43A51FEC4D7C}"/>
                </a:ext>
              </a:extLst>
            </p:cNvPr>
            <p:cNvSpPr/>
            <p:nvPr/>
          </p:nvSpPr>
          <p:spPr>
            <a:xfrm>
              <a:off x="4094120" y="5973887"/>
              <a:ext cx="444675" cy="443023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600" dirty="0">
                  <a:solidFill>
                    <a:srgbClr val="000000"/>
                  </a:solidFill>
                </a:rPr>
                <a:t>i</a:t>
              </a:r>
              <a:r>
                <a:rPr lang="en-US" sz="1600" baseline="30000" dirty="0">
                  <a:solidFill>
                    <a:srgbClr val="000000"/>
                  </a:solidFill>
                </a:rPr>
                <a:t>0</a:t>
              </a:r>
            </a:p>
          </p:txBody>
        </p:sp>
        <p:cxnSp>
          <p:nvCxnSpPr>
            <p:cNvPr id="10" name="Straight Arrow Connector 9">
              <a:extLst>
                <a:ext uri="{FF2B5EF4-FFF2-40B4-BE49-F238E27FC236}">
                  <a16:creationId xmlns:a16="http://schemas.microsoft.com/office/drawing/2014/main" id="{15739614-B7BE-4FC1-9960-1C0B822659CE}"/>
                </a:ext>
              </a:extLst>
            </p:cNvPr>
            <p:cNvCxnSpPr>
              <a:cxnSpLocks/>
              <a:stCxn id="5" idx="3"/>
              <a:endCxn id="6" idx="7"/>
            </p:cNvCxnSpPr>
            <p:nvPr/>
          </p:nvCxnSpPr>
          <p:spPr>
            <a:xfrm flipH="1">
              <a:off x="2932701" y="4459340"/>
              <a:ext cx="660932" cy="675573"/>
            </a:xfrm>
            <a:prstGeom prst="straightConnector1">
              <a:avLst/>
            </a:prstGeom>
            <a:solidFill>
              <a:srgbClr val="00B0F0"/>
            </a:solidFill>
            <a:ln w="28575">
              <a:solidFill>
                <a:srgbClr val="0070C0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Arrow Connector 10">
              <a:extLst>
                <a:ext uri="{FF2B5EF4-FFF2-40B4-BE49-F238E27FC236}">
                  <a16:creationId xmlns:a16="http://schemas.microsoft.com/office/drawing/2014/main" id="{C91671A9-93BF-4628-B338-ADD109C93987}"/>
                </a:ext>
              </a:extLst>
            </p:cNvPr>
            <p:cNvCxnSpPr>
              <a:cxnSpLocks/>
              <a:stCxn id="5" idx="4"/>
              <a:endCxn id="7" idx="0"/>
            </p:cNvCxnSpPr>
            <p:nvPr/>
          </p:nvCxnSpPr>
          <p:spPr>
            <a:xfrm>
              <a:off x="3788426" y="4538003"/>
              <a:ext cx="53140" cy="520592"/>
            </a:xfrm>
            <a:prstGeom prst="straightConnector1">
              <a:avLst/>
            </a:prstGeom>
            <a:solidFill>
              <a:srgbClr val="00B0F0"/>
            </a:solidFill>
            <a:ln w="28575">
              <a:solidFill>
                <a:srgbClr val="0070C0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Arrow Connector 11">
              <a:extLst>
                <a:ext uri="{FF2B5EF4-FFF2-40B4-BE49-F238E27FC236}">
                  <a16:creationId xmlns:a16="http://schemas.microsoft.com/office/drawing/2014/main" id="{A39470CA-0858-4437-A09B-6556979677A7}"/>
                </a:ext>
              </a:extLst>
            </p:cNvPr>
            <p:cNvCxnSpPr>
              <a:cxnSpLocks/>
              <a:stCxn id="5" idx="5"/>
              <a:endCxn id="21" idx="0"/>
            </p:cNvCxnSpPr>
            <p:nvPr/>
          </p:nvCxnSpPr>
          <p:spPr>
            <a:xfrm>
              <a:off x="3983218" y="4459340"/>
              <a:ext cx="838899" cy="703228"/>
            </a:xfrm>
            <a:prstGeom prst="straightConnector1">
              <a:avLst/>
            </a:prstGeom>
            <a:solidFill>
              <a:srgbClr val="00B0F0"/>
            </a:solidFill>
            <a:ln w="28575">
              <a:solidFill>
                <a:srgbClr val="0070C0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Arrow Connector 12">
              <a:extLst>
                <a:ext uri="{FF2B5EF4-FFF2-40B4-BE49-F238E27FC236}">
                  <a16:creationId xmlns:a16="http://schemas.microsoft.com/office/drawing/2014/main" id="{75B0DBD6-2D6F-43F4-B279-CA2310115C98}"/>
                </a:ext>
              </a:extLst>
            </p:cNvPr>
            <p:cNvCxnSpPr>
              <a:cxnSpLocks/>
              <a:stCxn id="7" idx="3"/>
              <a:endCxn id="8" idx="0"/>
            </p:cNvCxnSpPr>
            <p:nvPr/>
          </p:nvCxnSpPr>
          <p:spPr>
            <a:xfrm flipH="1">
              <a:off x="3133393" y="5436739"/>
              <a:ext cx="550956" cy="507902"/>
            </a:xfrm>
            <a:prstGeom prst="straightConnector1">
              <a:avLst/>
            </a:prstGeom>
            <a:solidFill>
              <a:srgbClr val="00B0F0"/>
            </a:solidFill>
            <a:ln w="28575">
              <a:solidFill>
                <a:srgbClr val="0070C0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Arrow Connector 13">
              <a:extLst>
                <a:ext uri="{FF2B5EF4-FFF2-40B4-BE49-F238E27FC236}">
                  <a16:creationId xmlns:a16="http://schemas.microsoft.com/office/drawing/2014/main" id="{EFFA18D8-5108-40EE-9F74-DEC7FFDF2DB5}"/>
                </a:ext>
              </a:extLst>
            </p:cNvPr>
            <p:cNvCxnSpPr>
              <a:stCxn id="7" idx="5"/>
              <a:endCxn id="9" idx="0"/>
            </p:cNvCxnSpPr>
            <p:nvPr/>
          </p:nvCxnSpPr>
          <p:spPr>
            <a:xfrm>
              <a:off x="3998782" y="5436739"/>
              <a:ext cx="317676" cy="537148"/>
            </a:xfrm>
            <a:prstGeom prst="straightConnector1">
              <a:avLst/>
            </a:prstGeom>
            <a:solidFill>
              <a:srgbClr val="00B0F0"/>
            </a:solidFill>
            <a:ln w="28575">
              <a:solidFill>
                <a:srgbClr val="0070C0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2999943D-3FA5-43C4-8973-5120867764E5}"/>
                </a:ext>
              </a:extLst>
            </p:cNvPr>
            <p:cNvGrpSpPr/>
            <p:nvPr/>
          </p:nvGrpSpPr>
          <p:grpSpPr>
            <a:xfrm>
              <a:off x="4579849" y="5162568"/>
              <a:ext cx="1237659" cy="2055029"/>
              <a:chOff x="6538366" y="2609216"/>
              <a:chExt cx="1237659" cy="2055029"/>
            </a:xfrm>
          </p:grpSpPr>
          <p:grpSp>
            <p:nvGrpSpPr>
              <p:cNvPr id="16" name="Group 15">
                <a:extLst>
                  <a:ext uri="{FF2B5EF4-FFF2-40B4-BE49-F238E27FC236}">
                    <a16:creationId xmlns:a16="http://schemas.microsoft.com/office/drawing/2014/main" id="{A494A1A0-ED52-4290-805D-245FC4AEFCB2}"/>
                  </a:ext>
                </a:extLst>
              </p:cNvPr>
              <p:cNvGrpSpPr/>
              <p:nvPr/>
            </p:nvGrpSpPr>
            <p:grpSpPr>
              <a:xfrm>
                <a:off x="6538366" y="2609216"/>
                <a:ext cx="484535" cy="1340294"/>
                <a:chOff x="7233006" y="3040477"/>
                <a:chExt cx="484535" cy="1340294"/>
              </a:xfrm>
            </p:grpSpPr>
            <p:sp>
              <p:nvSpPr>
                <p:cNvPr id="21" name="Oval 20">
                  <a:extLst>
                    <a:ext uri="{FF2B5EF4-FFF2-40B4-BE49-F238E27FC236}">
                      <a16:creationId xmlns:a16="http://schemas.microsoft.com/office/drawing/2014/main" id="{C1FB2856-1C70-4C02-82D1-4FE314CEB228}"/>
                    </a:ext>
                  </a:extLst>
                </p:cNvPr>
                <p:cNvSpPr/>
                <p:nvPr/>
              </p:nvSpPr>
              <p:spPr>
                <a:xfrm>
                  <a:off x="7233006" y="3040477"/>
                  <a:ext cx="484535" cy="426517"/>
                </a:xfrm>
                <a:prstGeom prst="ellipse">
                  <a:avLst/>
                </a:prstGeom>
                <a:solidFill>
                  <a:srgbClr val="00B0F0"/>
                </a:solidFill>
              </p:spPr>
              <p:style>
                <a:lnRef idx="2">
                  <a:schemeClr val="accent6"/>
                </a:lnRef>
                <a:fillRef idx="1">
                  <a:schemeClr val="lt1"/>
                </a:fillRef>
                <a:effectRef idx="0">
                  <a:schemeClr val="accent6"/>
                </a:effectRef>
                <a:fontRef idx="minor">
                  <a:schemeClr val="dk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en-US" sz="1300" dirty="0">
                      <a:solidFill>
                        <a:srgbClr val="000000"/>
                      </a:solidFill>
                    </a:rPr>
                    <a:t>g</a:t>
                  </a:r>
                  <a:r>
                    <a:rPr lang="en-US" sz="1300" baseline="30000" dirty="0">
                      <a:solidFill>
                        <a:srgbClr val="000000"/>
                      </a:solidFill>
                    </a:rPr>
                    <a:t>2</a:t>
                  </a:r>
                </a:p>
              </p:txBody>
            </p:sp>
            <p:sp>
              <p:nvSpPr>
                <p:cNvPr id="22" name="Oval 21">
                  <a:extLst>
                    <a:ext uri="{FF2B5EF4-FFF2-40B4-BE49-F238E27FC236}">
                      <a16:creationId xmlns:a16="http://schemas.microsoft.com/office/drawing/2014/main" id="{F9EE7E9A-133F-4F74-964E-8D71B4D812E6}"/>
                    </a:ext>
                  </a:extLst>
                </p:cNvPr>
                <p:cNvSpPr/>
                <p:nvPr/>
              </p:nvSpPr>
              <p:spPr>
                <a:xfrm>
                  <a:off x="7233006" y="3954254"/>
                  <a:ext cx="484535" cy="426517"/>
                </a:xfrm>
                <a:prstGeom prst="ellipse">
                  <a:avLst/>
                </a:prstGeom>
                <a:solidFill>
                  <a:srgbClr val="00B0F0"/>
                </a:solidFill>
              </p:spPr>
              <p:style>
                <a:lnRef idx="2">
                  <a:schemeClr val="accent6"/>
                </a:lnRef>
                <a:fillRef idx="1">
                  <a:schemeClr val="lt1"/>
                </a:fillRef>
                <a:effectRef idx="0">
                  <a:schemeClr val="accent6"/>
                </a:effectRef>
                <a:fontRef idx="minor">
                  <a:schemeClr val="dk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en-US" sz="1400" dirty="0">
                      <a:solidFill>
                        <a:srgbClr val="000000"/>
                      </a:solidFill>
                    </a:rPr>
                    <a:t>j</a:t>
                  </a:r>
                  <a:r>
                    <a:rPr lang="en-US" sz="1400" baseline="30000" dirty="0">
                      <a:solidFill>
                        <a:srgbClr val="000000"/>
                      </a:solidFill>
                    </a:rPr>
                    <a:t>0</a:t>
                  </a:r>
                </a:p>
              </p:txBody>
            </p:sp>
            <p:cxnSp>
              <p:nvCxnSpPr>
                <p:cNvPr id="23" name="Straight Arrow Connector 22">
                  <a:extLst>
                    <a:ext uri="{FF2B5EF4-FFF2-40B4-BE49-F238E27FC236}">
                      <a16:creationId xmlns:a16="http://schemas.microsoft.com/office/drawing/2014/main" id="{5AF7B541-B7E7-47E1-8EC2-6273BF507B44}"/>
                    </a:ext>
                  </a:extLst>
                </p:cNvPr>
                <p:cNvCxnSpPr>
                  <a:stCxn id="21" idx="4"/>
                  <a:endCxn id="22" idx="0"/>
                </p:cNvCxnSpPr>
                <p:nvPr/>
              </p:nvCxnSpPr>
              <p:spPr>
                <a:xfrm>
                  <a:off x="7475274" y="3466994"/>
                  <a:ext cx="0" cy="487260"/>
                </a:xfrm>
                <a:prstGeom prst="straightConnector1">
                  <a:avLst/>
                </a:prstGeom>
                <a:solidFill>
                  <a:srgbClr val="00B0F0"/>
                </a:solidFill>
                <a:ln w="28575">
                  <a:solidFill>
                    <a:srgbClr val="0070C0"/>
                  </a:solidFill>
                  <a:headEnd type="arrow" w="med" len="med"/>
                  <a:tailEnd type="non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7" name="Oval 16">
                <a:extLst>
                  <a:ext uri="{FF2B5EF4-FFF2-40B4-BE49-F238E27FC236}">
                    <a16:creationId xmlns:a16="http://schemas.microsoft.com/office/drawing/2014/main" id="{A897A603-4D5C-49D5-8FB8-C958F8044788}"/>
                  </a:ext>
                </a:extLst>
              </p:cNvPr>
              <p:cNvSpPr/>
              <p:nvPr/>
            </p:nvSpPr>
            <p:spPr>
              <a:xfrm>
                <a:off x="7291490" y="3528954"/>
                <a:ext cx="484535" cy="426517"/>
              </a:xfrm>
              <a:prstGeom prst="ellipse">
                <a:avLst/>
              </a:prstGeom>
              <a:solidFill>
                <a:srgbClr val="00B0F0"/>
              </a:solidFill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300" dirty="0">
                    <a:solidFill>
                      <a:srgbClr val="000000"/>
                    </a:solidFill>
                  </a:rPr>
                  <a:t>b</a:t>
                </a:r>
                <a:r>
                  <a:rPr lang="en-US" sz="1300" baseline="30000" dirty="0">
                    <a:solidFill>
                      <a:srgbClr val="000000"/>
                    </a:solidFill>
                  </a:rPr>
                  <a:t>1</a:t>
                </a:r>
              </a:p>
            </p:txBody>
          </p:sp>
          <p:sp>
            <p:nvSpPr>
              <p:cNvPr id="18" name="Oval 17">
                <a:extLst>
                  <a:ext uri="{FF2B5EF4-FFF2-40B4-BE49-F238E27FC236}">
                    <a16:creationId xmlns:a16="http://schemas.microsoft.com/office/drawing/2014/main" id="{B0A73961-DEDD-4900-9A32-09F06729C53D}"/>
                  </a:ext>
                </a:extLst>
              </p:cNvPr>
              <p:cNvSpPr/>
              <p:nvPr/>
            </p:nvSpPr>
            <p:spPr>
              <a:xfrm>
                <a:off x="7290012" y="4237728"/>
                <a:ext cx="484535" cy="426517"/>
              </a:xfrm>
              <a:prstGeom prst="ellipse">
                <a:avLst/>
              </a:prstGeom>
              <a:solidFill>
                <a:srgbClr val="00B0F0"/>
              </a:solidFill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400" dirty="0">
                    <a:solidFill>
                      <a:srgbClr val="000000"/>
                    </a:solidFill>
                  </a:rPr>
                  <a:t>c</a:t>
                </a:r>
                <a:r>
                  <a:rPr lang="en-US" sz="1400" baseline="30000" dirty="0">
                    <a:solidFill>
                      <a:srgbClr val="000000"/>
                    </a:solidFill>
                  </a:rPr>
                  <a:t>0</a:t>
                </a:r>
              </a:p>
            </p:txBody>
          </p:sp>
          <p:cxnSp>
            <p:nvCxnSpPr>
              <p:cNvPr id="19" name="Straight Arrow Connector 18">
                <a:extLst>
                  <a:ext uri="{FF2B5EF4-FFF2-40B4-BE49-F238E27FC236}">
                    <a16:creationId xmlns:a16="http://schemas.microsoft.com/office/drawing/2014/main" id="{66470054-F9A4-45ED-9F3B-EB2D131A2A08}"/>
                  </a:ext>
                </a:extLst>
              </p:cNvPr>
              <p:cNvCxnSpPr>
                <a:cxnSpLocks/>
                <a:stCxn id="17" idx="4"/>
                <a:endCxn id="18" idx="0"/>
              </p:cNvCxnSpPr>
              <p:nvPr/>
            </p:nvCxnSpPr>
            <p:spPr>
              <a:xfrm flipH="1">
                <a:off x="7532280" y="3955471"/>
                <a:ext cx="1478" cy="282257"/>
              </a:xfrm>
              <a:prstGeom prst="straightConnector1">
                <a:avLst/>
              </a:prstGeom>
              <a:solidFill>
                <a:srgbClr val="00B0F0"/>
              </a:solidFill>
              <a:ln w="28575">
                <a:solidFill>
                  <a:srgbClr val="0070C0"/>
                </a:solidFill>
                <a:headEnd type="arrow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Arrow Connector 19">
                <a:extLst>
                  <a:ext uri="{FF2B5EF4-FFF2-40B4-BE49-F238E27FC236}">
                    <a16:creationId xmlns:a16="http://schemas.microsoft.com/office/drawing/2014/main" id="{B716B667-5C0C-4FE4-9CB6-A5FD2F7FB11B}"/>
                  </a:ext>
                </a:extLst>
              </p:cNvPr>
              <p:cNvCxnSpPr>
                <a:cxnSpLocks/>
                <a:stCxn id="21" idx="4"/>
                <a:endCxn id="17" idx="1"/>
              </p:cNvCxnSpPr>
              <p:nvPr/>
            </p:nvCxnSpPr>
            <p:spPr>
              <a:xfrm>
                <a:off x="6780634" y="3035733"/>
                <a:ext cx="581815" cy="555683"/>
              </a:xfrm>
              <a:prstGeom prst="straightConnector1">
                <a:avLst/>
              </a:prstGeom>
              <a:solidFill>
                <a:srgbClr val="00B0F0"/>
              </a:solidFill>
              <a:ln w="28575">
                <a:solidFill>
                  <a:srgbClr val="0070C0"/>
                </a:solidFill>
                <a:headEnd type="arrow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62" name="Group 61">
            <a:extLst>
              <a:ext uri="{FF2B5EF4-FFF2-40B4-BE49-F238E27FC236}">
                <a16:creationId xmlns:a16="http://schemas.microsoft.com/office/drawing/2014/main" id="{CEA58DF9-F4F5-4BC6-A336-18C92196BE6C}"/>
              </a:ext>
            </a:extLst>
          </p:cNvPr>
          <p:cNvGrpSpPr/>
          <p:nvPr/>
        </p:nvGrpSpPr>
        <p:grpSpPr>
          <a:xfrm>
            <a:off x="5705095" y="2458408"/>
            <a:ext cx="3938490" cy="2502006"/>
            <a:chOff x="2553147" y="4000856"/>
            <a:chExt cx="3938490" cy="2502006"/>
          </a:xfrm>
        </p:grpSpPr>
        <p:sp>
          <p:nvSpPr>
            <p:cNvPr id="63" name="Oval 62">
              <a:extLst>
                <a:ext uri="{FF2B5EF4-FFF2-40B4-BE49-F238E27FC236}">
                  <a16:creationId xmlns:a16="http://schemas.microsoft.com/office/drawing/2014/main" id="{5C02B415-3586-47A8-AA39-741C3C413B02}"/>
                </a:ext>
              </a:extLst>
            </p:cNvPr>
            <p:cNvSpPr/>
            <p:nvPr/>
          </p:nvSpPr>
          <p:spPr>
            <a:xfrm>
              <a:off x="3512948" y="4000856"/>
              <a:ext cx="550955" cy="537147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300" dirty="0">
                  <a:solidFill>
                    <a:srgbClr val="000000"/>
                  </a:solidFill>
                </a:rPr>
                <a:t>d</a:t>
              </a:r>
              <a:r>
                <a:rPr lang="en-US" sz="1300" baseline="30000" dirty="0">
                  <a:solidFill>
                    <a:srgbClr val="000000"/>
                  </a:solidFill>
                </a:rPr>
                <a:t>3</a:t>
              </a:r>
            </a:p>
          </p:txBody>
        </p:sp>
        <p:sp>
          <p:nvSpPr>
            <p:cNvPr id="64" name="Oval 63">
              <a:extLst>
                <a:ext uri="{FF2B5EF4-FFF2-40B4-BE49-F238E27FC236}">
                  <a16:creationId xmlns:a16="http://schemas.microsoft.com/office/drawing/2014/main" id="{CDD92687-2270-48D9-9373-B09FD5589B9B}"/>
                </a:ext>
              </a:extLst>
            </p:cNvPr>
            <p:cNvSpPr/>
            <p:nvPr/>
          </p:nvSpPr>
          <p:spPr>
            <a:xfrm>
              <a:off x="2553147" y="5070034"/>
              <a:ext cx="444675" cy="443023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dirty="0">
                  <a:solidFill>
                    <a:srgbClr val="000000"/>
                  </a:solidFill>
                </a:rPr>
                <a:t>e</a:t>
              </a:r>
              <a:r>
                <a:rPr lang="en-US" sz="1400" baseline="30000" dirty="0">
                  <a:solidFill>
                    <a:srgbClr val="000000"/>
                  </a:solidFill>
                </a:rPr>
                <a:t>0</a:t>
              </a:r>
            </a:p>
          </p:txBody>
        </p:sp>
        <p:sp>
          <p:nvSpPr>
            <p:cNvPr id="65" name="Oval 64">
              <a:extLst>
                <a:ext uri="{FF2B5EF4-FFF2-40B4-BE49-F238E27FC236}">
                  <a16:creationId xmlns:a16="http://schemas.microsoft.com/office/drawing/2014/main" id="{AD68B59F-79BF-4CD2-90FE-DB7351C8D6FD}"/>
                </a:ext>
              </a:extLst>
            </p:cNvPr>
            <p:cNvSpPr/>
            <p:nvPr/>
          </p:nvSpPr>
          <p:spPr>
            <a:xfrm>
              <a:off x="3619228" y="5058595"/>
              <a:ext cx="444675" cy="443023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300" dirty="0">
                  <a:solidFill>
                    <a:srgbClr val="000000"/>
                  </a:solidFill>
                </a:rPr>
                <a:t>f</a:t>
              </a:r>
              <a:r>
                <a:rPr lang="en-US" sz="1300" baseline="30000" dirty="0">
                  <a:solidFill>
                    <a:srgbClr val="000000"/>
                  </a:solidFill>
                </a:rPr>
                <a:t>1</a:t>
              </a:r>
            </a:p>
          </p:txBody>
        </p:sp>
        <p:sp>
          <p:nvSpPr>
            <p:cNvPr id="66" name="Oval 65">
              <a:extLst>
                <a:ext uri="{FF2B5EF4-FFF2-40B4-BE49-F238E27FC236}">
                  <a16:creationId xmlns:a16="http://schemas.microsoft.com/office/drawing/2014/main" id="{A2450940-F2E3-4541-BD62-B095BAD71A29}"/>
                </a:ext>
              </a:extLst>
            </p:cNvPr>
            <p:cNvSpPr/>
            <p:nvPr/>
          </p:nvSpPr>
          <p:spPr>
            <a:xfrm>
              <a:off x="2869895" y="5944641"/>
              <a:ext cx="526995" cy="458856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100" dirty="0">
                  <a:solidFill>
                    <a:srgbClr val="000000"/>
                  </a:solidFill>
                </a:rPr>
                <a:t>h</a:t>
              </a:r>
              <a:r>
                <a:rPr lang="en-US" sz="1100" baseline="30000" dirty="0">
                  <a:solidFill>
                    <a:srgbClr val="000000"/>
                  </a:solidFill>
                </a:rPr>
                <a:t>0</a:t>
              </a:r>
            </a:p>
          </p:txBody>
        </p:sp>
        <p:sp>
          <p:nvSpPr>
            <p:cNvPr id="67" name="Oval 66">
              <a:extLst>
                <a:ext uri="{FF2B5EF4-FFF2-40B4-BE49-F238E27FC236}">
                  <a16:creationId xmlns:a16="http://schemas.microsoft.com/office/drawing/2014/main" id="{53B6FE6D-63A2-4592-A1BC-04D6FC404125}"/>
                </a:ext>
              </a:extLst>
            </p:cNvPr>
            <p:cNvSpPr/>
            <p:nvPr/>
          </p:nvSpPr>
          <p:spPr>
            <a:xfrm>
              <a:off x="4094120" y="5973887"/>
              <a:ext cx="444675" cy="443023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600" dirty="0">
                  <a:solidFill>
                    <a:srgbClr val="000000"/>
                  </a:solidFill>
                </a:rPr>
                <a:t>i</a:t>
              </a:r>
              <a:r>
                <a:rPr lang="en-US" sz="1600" baseline="30000" dirty="0">
                  <a:solidFill>
                    <a:srgbClr val="000000"/>
                  </a:solidFill>
                </a:rPr>
                <a:t>0</a:t>
              </a:r>
            </a:p>
          </p:txBody>
        </p:sp>
        <p:cxnSp>
          <p:nvCxnSpPr>
            <p:cNvPr id="68" name="Straight Arrow Connector 67">
              <a:extLst>
                <a:ext uri="{FF2B5EF4-FFF2-40B4-BE49-F238E27FC236}">
                  <a16:creationId xmlns:a16="http://schemas.microsoft.com/office/drawing/2014/main" id="{24079B31-E10E-401A-8F33-CD4FA26D16D8}"/>
                </a:ext>
              </a:extLst>
            </p:cNvPr>
            <p:cNvCxnSpPr>
              <a:cxnSpLocks/>
              <a:stCxn id="63" idx="4"/>
              <a:endCxn id="64" idx="7"/>
            </p:cNvCxnSpPr>
            <p:nvPr/>
          </p:nvCxnSpPr>
          <p:spPr>
            <a:xfrm flipH="1">
              <a:off x="2932701" y="4538003"/>
              <a:ext cx="855725" cy="596910"/>
            </a:xfrm>
            <a:prstGeom prst="straightConnector1">
              <a:avLst/>
            </a:prstGeom>
            <a:solidFill>
              <a:srgbClr val="00B0F0"/>
            </a:solidFill>
            <a:ln w="28575">
              <a:solidFill>
                <a:srgbClr val="0070C0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Arrow Connector 68">
              <a:extLst>
                <a:ext uri="{FF2B5EF4-FFF2-40B4-BE49-F238E27FC236}">
                  <a16:creationId xmlns:a16="http://schemas.microsoft.com/office/drawing/2014/main" id="{1FEF0BCE-B564-42E8-9C6B-6598445290DA}"/>
                </a:ext>
              </a:extLst>
            </p:cNvPr>
            <p:cNvCxnSpPr>
              <a:cxnSpLocks/>
              <a:stCxn id="63" idx="4"/>
              <a:endCxn id="65" idx="0"/>
            </p:cNvCxnSpPr>
            <p:nvPr/>
          </p:nvCxnSpPr>
          <p:spPr>
            <a:xfrm>
              <a:off x="3788426" y="4538003"/>
              <a:ext cx="53140" cy="520592"/>
            </a:xfrm>
            <a:prstGeom prst="straightConnector1">
              <a:avLst/>
            </a:prstGeom>
            <a:solidFill>
              <a:srgbClr val="00B0F0"/>
            </a:solidFill>
            <a:ln w="28575">
              <a:solidFill>
                <a:srgbClr val="0070C0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Arrow Connector 69">
              <a:extLst>
                <a:ext uri="{FF2B5EF4-FFF2-40B4-BE49-F238E27FC236}">
                  <a16:creationId xmlns:a16="http://schemas.microsoft.com/office/drawing/2014/main" id="{5AF67512-33D1-4590-83E3-ADE411C050FF}"/>
                </a:ext>
              </a:extLst>
            </p:cNvPr>
            <p:cNvCxnSpPr>
              <a:cxnSpLocks/>
              <a:stCxn id="63" idx="4"/>
              <a:endCxn id="79" idx="0"/>
            </p:cNvCxnSpPr>
            <p:nvPr/>
          </p:nvCxnSpPr>
          <p:spPr>
            <a:xfrm>
              <a:off x="3788426" y="4538003"/>
              <a:ext cx="1033691" cy="624565"/>
            </a:xfrm>
            <a:prstGeom prst="straightConnector1">
              <a:avLst/>
            </a:prstGeom>
            <a:solidFill>
              <a:srgbClr val="00B0F0"/>
            </a:solidFill>
            <a:ln w="28575">
              <a:solidFill>
                <a:srgbClr val="0070C0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Arrow Connector 70">
              <a:extLst>
                <a:ext uri="{FF2B5EF4-FFF2-40B4-BE49-F238E27FC236}">
                  <a16:creationId xmlns:a16="http://schemas.microsoft.com/office/drawing/2014/main" id="{E150C56C-F220-4344-AA4F-00911466EA83}"/>
                </a:ext>
              </a:extLst>
            </p:cNvPr>
            <p:cNvCxnSpPr>
              <a:cxnSpLocks/>
              <a:stCxn id="65" idx="3"/>
              <a:endCxn id="66" idx="0"/>
            </p:cNvCxnSpPr>
            <p:nvPr/>
          </p:nvCxnSpPr>
          <p:spPr>
            <a:xfrm flipH="1">
              <a:off x="3133393" y="5436739"/>
              <a:ext cx="550956" cy="507902"/>
            </a:xfrm>
            <a:prstGeom prst="straightConnector1">
              <a:avLst/>
            </a:prstGeom>
            <a:solidFill>
              <a:srgbClr val="00B0F0"/>
            </a:solidFill>
            <a:ln w="28575">
              <a:solidFill>
                <a:srgbClr val="0070C0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Arrow Connector 71">
              <a:extLst>
                <a:ext uri="{FF2B5EF4-FFF2-40B4-BE49-F238E27FC236}">
                  <a16:creationId xmlns:a16="http://schemas.microsoft.com/office/drawing/2014/main" id="{342842A1-941E-4402-BA3C-5F795538AE17}"/>
                </a:ext>
              </a:extLst>
            </p:cNvPr>
            <p:cNvCxnSpPr>
              <a:stCxn id="65" idx="5"/>
              <a:endCxn id="67" idx="0"/>
            </p:cNvCxnSpPr>
            <p:nvPr/>
          </p:nvCxnSpPr>
          <p:spPr>
            <a:xfrm>
              <a:off x="3998782" y="5436739"/>
              <a:ext cx="317676" cy="537148"/>
            </a:xfrm>
            <a:prstGeom prst="straightConnector1">
              <a:avLst/>
            </a:prstGeom>
            <a:solidFill>
              <a:srgbClr val="00B0F0"/>
            </a:solidFill>
            <a:ln w="28575">
              <a:solidFill>
                <a:srgbClr val="0070C0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73" name="Group 72">
              <a:extLst>
                <a:ext uri="{FF2B5EF4-FFF2-40B4-BE49-F238E27FC236}">
                  <a16:creationId xmlns:a16="http://schemas.microsoft.com/office/drawing/2014/main" id="{A0DBD5D4-CE9E-4E6D-8969-7C4555C0CF06}"/>
                </a:ext>
              </a:extLst>
            </p:cNvPr>
            <p:cNvGrpSpPr/>
            <p:nvPr/>
          </p:nvGrpSpPr>
          <p:grpSpPr>
            <a:xfrm>
              <a:off x="3983218" y="4459340"/>
              <a:ext cx="2508419" cy="2043522"/>
              <a:chOff x="5941735" y="1905988"/>
              <a:chExt cx="2508419" cy="2043522"/>
            </a:xfrm>
          </p:grpSpPr>
          <p:grpSp>
            <p:nvGrpSpPr>
              <p:cNvPr id="74" name="Group 73">
                <a:extLst>
                  <a:ext uri="{FF2B5EF4-FFF2-40B4-BE49-F238E27FC236}">
                    <a16:creationId xmlns:a16="http://schemas.microsoft.com/office/drawing/2014/main" id="{6D252E50-110E-4EF6-9B1D-0B6F8214552F}"/>
                  </a:ext>
                </a:extLst>
              </p:cNvPr>
              <p:cNvGrpSpPr/>
              <p:nvPr/>
            </p:nvGrpSpPr>
            <p:grpSpPr>
              <a:xfrm>
                <a:off x="6538366" y="2609216"/>
                <a:ext cx="484535" cy="1340294"/>
                <a:chOff x="7233006" y="3040477"/>
                <a:chExt cx="484535" cy="1340294"/>
              </a:xfrm>
            </p:grpSpPr>
            <p:sp>
              <p:nvSpPr>
                <p:cNvPr id="79" name="Oval 78">
                  <a:extLst>
                    <a:ext uri="{FF2B5EF4-FFF2-40B4-BE49-F238E27FC236}">
                      <a16:creationId xmlns:a16="http://schemas.microsoft.com/office/drawing/2014/main" id="{B3680A67-18E1-45DE-948D-150507207E50}"/>
                    </a:ext>
                  </a:extLst>
                </p:cNvPr>
                <p:cNvSpPr/>
                <p:nvPr/>
              </p:nvSpPr>
              <p:spPr>
                <a:xfrm>
                  <a:off x="7233006" y="3040477"/>
                  <a:ext cx="484535" cy="426517"/>
                </a:xfrm>
                <a:prstGeom prst="ellipse">
                  <a:avLst/>
                </a:prstGeom>
                <a:solidFill>
                  <a:srgbClr val="00B0F0"/>
                </a:solidFill>
              </p:spPr>
              <p:style>
                <a:lnRef idx="2">
                  <a:schemeClr val="accent6"/>
                </a:lnRef>
                <a:fillRef idx="1">
                  <a:schemeClr val="lt1"/>
                </a:fillRef>
                <a:effectRef idx="0">
                  <a:schemeClr val="accent6"/>
                </a:effectRef>
                <a:fontRef idx="minor">
                  <a:schemeClr val="dk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en-US" sz="1300" dirty="0">
                      <a:solidFill>
                        <a:srgbClr val="000000"/>
                      </a:solidFill>
                    </a:rPr>
                    <a:t>g</a:t>
                  </a:r>
                  <a:r>
                    <a:rPr lang="en-US" sz="1300" baseline="30000" dirty="0">
                      <a:solidFill>
                        <a:srgbClr val="000000"/>
                      </a:solidFill>
                    </a:rPr>
                    <a:t>2</a:t>
                  </a:r>
                </a:p>
              </p:txBody>
            </p:sp>
            <p:sp>
              <p:nvSpPr>
                <p:cNvPr id="80" name="Oval 79">
                  <a:extLst>
                    <a:ext uri="{FF2B5EF4-FFF2-40B4-BE49-F238E27FC236}">
                      <a16:creationId xmlns:a16="http://schemas.microsoft.com/office/drawing/2014/main" id="{5A19C35E-5162-4629-899C-2FDBCA5B63A6}"/>
                    </a:ext>
                  </a:extLst>
                </p:cNvPr>
                <p:cNvSpPr/>
                <p:nvPr/>
              </p:nvSpPr>
              <p:spPr>
                <a:xfrm>
                  <a:off x="7233006" y="3954254"/>
                  <a:ext cx="484535" cy="426517"/>
                </a:xfrm>
                <a:prstGeom prst="ellipse">
                  <a:avLst/>
                </a:prstGeom>
                <a:solidFill>
                  <a:srgbClr val="00B0F0"/>
                </a:solidFill>
              </p:spPr>
              <p:style>
                <a:lnRef idx="2">
                  <a:schemeClr val="accent6"/>
                </a:lnRef>
                <a:fillRef idx="1">
                  <a:schemeClr val="lt1"/>
                </a:fillRef>
                <a:effectRef idx="0">
                  <a:schemeClr val="accent6"/>
                </a:effectRef>
                <a:fontRef idx="minor">
                  <a:schemeClr val="dk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en-US" sz="1400" dirty="0">
                      <a:solidFill>
                        <a:srgbClr val="000000"/>
                      </a:solidFill>
                    </a:rPr>
                    <a:t>j</a:t>
                  </a:r>
                  <a:r>
                    <a:rPr lang="en-US" sz="1400" baseline="30000" dirty="0">
                      <a:solidFill>
                        <a:srgbClr val="000000"/>
                      </a:solidFill>
                    </a:rPr>
                    <a:t>0</a:t>
                  </a:r>
                </a:p>
              </p:txBody>
            </p:sp>
            <p:cxnSp>
              <p:nvCxnSpPr>
                <p:cNvPr id="81" name="Straight Arrow Connector 80">
                  <a:extLst>
                    <a:ext uri="{FF2B5EF4-FFF2-40B4-BE49-F238E27FC236}">
                      <a16:creationId xmlns:a16="http://schemas.microsoft.com/office/drawing/2014/main" id="{0C392273-356A-47CC-8E4E-1E4A684CAC16}"/>
                    </a:ext>
                  </a:extLst>
                </p:cNvPr>
                <p:cNvCxnSpPr>
                  <a:stCxn id="79" idx="4"/>
                  <a:endCxn id="80" idx="0"/>
                </p:cNvCxnSpPr>
                <p:nvPr/>
              </p:nvCxnSpPr>
              <p:spPr>
                <a:xfrm>
                  <a:off x="7475274" y="3466994"/>
                  <a:ext cx="0" cy="487260"/>
                </a:xfrm>
                <a:prstGeom prst="straightConnector1">
                  <a:avLst/>
                </a:prstGeom>
                <a:solidFill>
                  <a:srgbClr val="00B0F0"/>
                </a:solidFill>
                <a:ln w="28575">
                  <a:solidFill>
                    <a:srgbClr val="0070C0"/>
                  </a:solidFill>
                  <a:headEnd type="arrow" w="med" len="med"/>
                  <a:tailEnd type="non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75" name="Oval 74">
                <a:extLst>
                  <a:ext uri="{FF2B5EF4-FFF2-40B4-BE49-F238E27FC236}">
                    <a16:creationId xmlns:a16="http://schemas.microsoft.com/office/drawing/2014/main" id="{C413071F-ED61-4BB6-85E7-BA6EED9250EA}"/>
                  </a:ext>
                </a:extLst>
              </p:cNvPr>
              <p:cNvSpPr/>
              <p:nvPr/>
            </p:nvSpPr>
            <p:spPr>
              <a:xfrm>
                <a:off x="7965619" y="2595884"/>
                <a:ext cx="484535" cy="426517"/>
              </a:xfrm>
              <a:prstGeom prst="ellipse">
                <a:avLst/>
              </a:prstGeom>
              <a:solidFill>
                <a:srgbClr val="00B0F0"/>
              </a:solidFill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300" dirty="0">
                    <a:solidFill>
                      <a:srgbClr val="000000"/>
                    </a:solidFill>
                  </a:rPr>
                  <a:t>b</a:t>
                </a:r>
                <a:r>
                  <a:rPr lang="en-US" sz="1300" baseline="30000" dirty="0">
                    <a:solidFill>
                      <a:srgbClr val="000000"/>
                    </a:solidFill>
                  </a:rPr>
                  <a:t>1</a:t>
                </a:r>
              </a:p>
            </p:txBody>
          </p:sp>
          <p:sp>
            <p:nvSpPr>
              <p:cNvPr id="76" name="Oval 75">
                <a:extLst>
                  <a:ext uri="{FF2B5EF4-FFF2-40B4-BE49-F238E27FC236}">
                    <a16:creationId xmlns:a16="http://schemas.microsoft.com/office/drawing/2014/main" id="{0361FCDD-2B78-4B3D-BA4B-CA3A66F1C5BD}"/>
                  </a:ext>
                </a:extLst>
              </p:cNvPr>
              <p:cNvSpPr/>
              <p:nvPr/>
            </p:nvSpPr>
            <p:spPr>
              <a:xfrm>
                <a:off x="7144625" y="2627115"/>
                <a:ext cx="484535" cy="426517"/>
              </a:xfrm>
              <a:prstGeom prst="ellipse">
                <a:avLst/>
              </a:prstGeom>
              <a:solidFill>
                <a:srgbClr val="00B0F0"/>
              </a:solidFill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400" dirty="0">
                    <a:solidFill>
                      <a:srgbClr val="000000"/>
                    </a:solidFill>
                  </a:rPr>
                  <a:t>c</a:t>
                </a:r>
                <a:r>
                  <a:rPr lang="en-US" sz="1400" baseline="30000" dirty="0">
                    <a:solidFill>
                      <a:srgbClr val="000000"/>
                    </a:solidFill>
                  </a:rPr>
                  <a:t>0</a:t>
                </a:r>
              </a:p>
            </p:txBody>
          </p:sp>
          <p:cxnSp>
            <p:nvCxnSpPr>
              <p:cNvPr id="77" name="Straight Arrow Connector 76">
                <a:extLst>
                  <a:ext uri="{FF2B5EF4-FFF2-40B4-BE49-F238E27FC236}">
                    <a16:creationId xmlns:a16="http://schemas.microsoft.com/office/drawing/2014/main" id="{1DB1251F-BCDA-4571-B553-530C33D00E66}"/>
                  </a:ext>
                </a:extLst>
              </p:cNvPr>
              <p:cNvCxnSpPr>
                <a:cxnSpLocks/>
                <a:stCxn id="63" idx="5"/>
                <a:endCxn id="76" idx="0"/>
              </p:cNvCxnSpPr>
              <p:nvPr/>
            </p:nvCxnSpPr>
            <p:spPr>
              <a:xfrm>
                <a:off x="5941735" y="1905988"/>
                <a:ext cx="1445158" cy="721127"/>
              </a:xfrm>
              <a:prstGeom prst="straightConnector1">
                <a:avLst/>
              </a:prstGeom>
              <a:solidFill>
                <a:srgbClr val="00B0F0"/>
              </a:solidFill>
              <a:ln w="28575">
                <a:solidFill>
                  <a:srgbClr val="0070C0"/>
                </a:solidFill>
                <a:headEnd type="arrow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8" name="Straight Arrow Connector 77">
                <a:extLst>
                  <a:ext uri="{FF2B5EF4-FFF2-40B4-BE49-F238E27FC236}">
                    <a16:creationId xmlns:a16="http://schemas.microsoft.com/office/drawing/2014/main" id="{DF659118-9CD0-4733-9BB5-BB36C2411F9A}"/>
                  </a:ext>
                </a:extLst>
              </p:cNvPr>
              <p:cNvCxnSpPr>
                <a:cxnSpLocks/>
                <a:stCxn id="63" idx="5"/>
                <a:endCxn id="75" idx="1"/>
              </p:cNvCxnSpPr>
              <p:nvPr/>
            </p:nvCxnSpPr>
            <p:spPr>
              <a:xfrm>
                <a:off x="5941735" y="1905988"/>
                <a:ext cx="2094843" cy="752358"/>
              </a:xfrm>
              <a:prstGeom prst="straightConnector1">
                <a:avLst/>
              </a:prstGeom>
              <a:solidFill>
                <a:srgbClr val="00B0F0"/>
              </a:solidFill>
              <a:ln w="28575">
                <a:solidFill>
                  <a:srgbClr val="0070C0"/>
                </a:solidFill>
                <a:headEnd type="arrow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345802925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Union–find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indent="0">
              <a:lnSpc>
                <a:spcPct val="100000"/>
              </a:lnSpc>
              <a:buNone/>
            </a:pPr>
            <a:r>
              <a:rPr lang="en-US" sz="2200" u="sng" dirty="0"/>
              <a:t>Not a key observation</a:t>
            </a:r>
            <a:r>
              <a:rPr lang="en-US" sz="2200" dirty="0"/>
              <a:t>: </a:t>
            </a:r>
            <a:r>
              <a:rPr lang="en-US" sz="2200" dirty="0" err="1"/>
              <a:t>makeSet</a:t>
            </a:r>
            <a:r>
              <a:rPr lang="en-US" sz="2200" dirty="0"/>
              <a:t>(x) makes x a root(of itself)</a:t>
            </a:r>
            <a:endParaRPr lang="en-US" sz="2200" u="sng" dirty="0"/>
          </a:p>
          <a:p>
            <a:pPr marL="0" indent="0">
              <a:lnSpc>
                <a:spcPct val="100000"/>
              </a:lnSpc>
              <a:buNone/>
            </a:pPr>
            <a:r>
              <a:rPr lang="en-US" sz="2200" u="sng" dirty="0"/>
              <a:t>Key observation</a:t>
            </a:r>
            <a:r>
              <a:rPr lang="en-US" sz="2200" dirty="0"/>
              <a:t>: once a node is not a root (due to union), it will never be a root again, and its rank will never change again.</a:t>
            </a:r>
          </a:p>
          <a:p>
            <a:pPr marL="0" indent="0">
              <a:lnSpc>
                <a:spcPct val="100000"/>
              </a:lnSpc>
              <a:buNone/>
            </a:pPr>
            <a:endParaRPr lang="en-US" sz="2200" dirty="0"/>
          </a:p>
          <a:p>
            <a:pPr marL="0" indent="0">
              <a:lnSpc>
                <a:spcPct val="100000"/>
              </a:lnSpc>
              <a:buNone/>
            </a:pPr>
            <a:endParaRPr lang="en-US" sz="2200" dirty="0"/>
          </a:p>
          <a:p>
            <a:pPr marL="0" indent="0">
              <a:lnSpc>
                <a:spcPct val="100000"/>
              </a:lnSpc>
              <a:buNone/>
            </a:pPr>
            <a:endParaRPr lang="en-US" sz="2200" dirty="0"/>
          </a:p>
          <a:p>
            <a:pPr marL="0" indent="0">
              <a:lnSpc>
                <a:spcPct val="100000"/>
              </a:lnSpc>
              <a:buNone/>
            </a:pPr>
            <a:endParaRPr lang="en-US" sz="2200" dirty="0"/>
          </a:p>
          <a:p>
            <a:pPr marL="0" indent="0">
              <a:lnSpc>
                <a:spcPct val="100000"/>
              </a:lnSpc>
              <a:buNone/>
            </a:pPr>
            <a:endParaRPr lang="en-US" sz="2200" dirty="0"/>
          </a:p>
          <a:p>
            <a:pPr marL="0" indent="0">
              <a:lnSpc>
                <a:spcPct val="100000"/>
              </a:lnSpc>
              <a:buNone/>
            </a:pPr>
            <a:r>
              <a:rPr lang="en-US" sz="2400" dirty="0"/>
              <a:t>Therefore, the ranks of all nodes are unchanged by path compression, even though these are no longer the heights.</a:t>
            </a:r>
            <a:endParaRPr lang="en-US" sz="2200" dirty="0"/>
          </a:p>
        </p:txBody>
      </p:sp>
      <p:grpSp>
        <p:nvGrpSpPr>
          <p:cNvPr id="44" name="Group 43">
            <a:extLst>
              <a:ext uri="{FF2B5EF4-FFF2-40B4-BE49-F238E27FC236}">
                <a16:creationId xmlns:a16="http://schemas.microsoft.com/office/drawing/2014/main" id="{ADF55CD4-E075-441C-A7F0-E6E74ADCFDA5}"/>
              </a:ext>
            </a:extLst>
          </p:cNvPr>
          <p:cNvGrpSpPr/>
          <p:nvPr/>
        </p:nvGrpSpPr>
        <p:grpSpPr>
          <a:xfrm>
            <a:off x="773112" y="3254538"/>
            <a:ext cx="484535" cy="1354231"/>
            <a:chOff x="2873375" y="1623032"/>
            <a:chExt cx="304800" cy="967768"/>
          </a:xfrm>
          <a:solidFill>
            <a:srgbClr val="00B0F0"/>
          </a:solidFill>
        </p:grpSpPr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B6AD3E81-9640-418C-B0F8-FC6F7EEB30EE}"/>
                </a:ext>
              </a:extLst>
            </p:cNvPr>
            <p:cNvSpPr/>
            <p:nvPr/>
          </p:nvSpPr>
          <p:spPr>
            <a:xfrm>
              <a:off x="2873375" y="1623032"/>
              <a:ext cx="304800" cy="304800"/>
            </a:xfrm>
            <a:prstGeom prst="ellipse">
              <a:avLst/>
            </a:prstGeom>
            <a:grpFill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solidFill>
                    <a:srgbClr val="000000"/>
                  </a:solidFill>
                </a:rPr>
                <a:t>b</a:t>
              </a:r>
            </a:p>
          </p:txBody>
        </p:sp>
        <p:sp>
          <p:nvSpPr>
            <p:cNvPr id="46" name="Oval 45">
              <a:extLst>
                <a:ext uri="{FF2B5EF4-FFF2-40B4-BE49-F238E27FC236}">
                  <a16:creationId xmlns:a16="http://schemas.microsoft.com/office/drawing/2014/main" id="{2ABFFF78-1EAA-4D5C-B566-21747D5C3E8E}"/>
                </a:ext>
              </a:extLst>
            </p:cNvPr>
            <p:cNvSpPr/>
            <p:nvPr/>
          </p:nvSpPr>
          <p:spPr>
            <a:xfrm>
              <a:off x="2873375" y="2286000"/>
              <a:ext cx="304800" cy="304800"/>
            </a:xfrm>
            <a:prstGeom prst="ellipse">
              <a:avLst/>
            </a:prstGeom>
            <a:grpFill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solidFill>
                    <a:srgbClr val="000000"/>
                  </a:solidFill>
                </a:rPr>
                <a:t>c</a:t>
              </a:r>
            </a:p>
          </p:txBody>
        </p:sp>
        <p:cxnSp>
          <p:nvCxnSpPr>
            <p:cNvPr id="47" name="Straight Arrow Connector 46">
              <a:extLst>
                <a:ext uri="{FF2B5EF4-FFF2-40B4-BE49-F238E27FC236}">
                  <a16:creationId xmlns:a16="http://schemas.microsoft.com/office/drawing/2014/main" id="{9DFF69B3-2F1C-4D72-A282-79EAED6E5E2B}"/>
                </a:ext>
              </a:extLst>
            </p:cNvPr>
            <p:cNvCxnSpPr>
              <a:stCxn id="45" idx="4"/>
              <a:endCxn id="46" idx="0"/>
            </p:cNvCxnSpPr>
            <p:nvPr/>
          </p:nvCxnSpPr>
          <p:spPr>
            <a:xfrm>
              <a:off x="3025775" y="1927832"/>
              <a:ext cx="0" cy="358168"/>
            </a:xfrm>
            <a:prstGeom prst="straightConnector1">
              <a:avLst/>
            </a:prstGeom>
            <a:grpFill/>
            <a:ln w="28575">
              <a:solidFill>
                <a:srgbClr val="0070C0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8" name="Group 47">
            <a:extLst>
              <a:ext uri="{FF2B5EF4-FFF2-40B4-BE49-F238E27FC236}">
                <a16:creationId xmlns:a16="http://schemas.microsoft.com/office/drawing/2014/main" id="{F3250DD6-DF02-4ACE-B4BD-4BC53EDA6AC7}"/>
              </a:ext>
            </a:extLst>
          </p:cNvPr>
          <p:cNvGrpSpPr/>
          <p:nvPr/>
        </p:nvGrpSpPr>
        <p:grpSpPr>
          <a:xfrm>
            <a:off x="2137836" y="3246437"/>
            <a:ext cx="2476539" cy="2209761"/>
            <a:chOff x="5258366" y="1623032"/>
            <a:chExt cx="1557885" cy="1579151"/>
          </a:xfrm>
          <a:solidFill>
            <a:srgbClr val="00B0F0"/>
          </a:solidFill>
        </p:grpSpPr>
        <p:sp>
          <p:nvSpPr>
            <p:cNvPr id="49" name="Oval 48">
              <a:extLst>
                <a:ext uri="{FF2B5EF4-FFF2-40B4-BE49-F238E27FC236}">
                  <a16:creationId xmlns:a16="http://schemas.microsoft.com/office/drawing/2014/main" id="{BFA3C712-FDD0-4715-A11F-5CD1ED64B39B}"/>
                </a:ext>
              </a:extLst>
            </p:cNvPr>
            <p:cNvSpPr/>
            <p:nvPr/>
          </p:nvSpPr>
          <p:spPr>
            <a:xfrm>
              <a:off x="5867400" y="1623032"/>
              <a:ext cx="304800" cy="304800"/>
            </a:xfrm>
            <a:prstGeom prst="ellipse">
              <a:avLst/>
            </a:prstGeom>
            <a:grpFill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solidFill>
                    <a:srgbClr val="000000"/>
                  </a:solidFill>
                </a:rPr>
                <a:t>d</a:t>
              </a:r>
            </a:p>
          </p:txBody>
        </p:sp>
        <p:sp>
          <p:nvSpPr>
            <p:cNvPr id="50" name="Oval 49">
              <a:extLst>
                <a:ext uri="{FF2B5EF4-FFF2-40B4-BE49-F238E27FC236}">
                  <a16:creationId xmlns:a16="http://schemas.microsoft.com/office/drawing/2014/main" id="{698122B4-85C7-4C5A-B6AE-5EB0ADA46668}"/>
                </a:ext>
              </a:extLst>
            </p:cNvPr>
            <p:cNvSpPr/>
            <p:nvPr/>
          </p:nvSpPr>
          <p:spPr>
            <a:xfrm>
              <a:off x="5258366" y="2279362"/>
              <a:ext cx="304800" cy="304800"/>
            </a:xfrm>
            <a:prstGeom prst="ellipse">
              <a:avLst/>
            </a:prstGeom>
            <a:grpFill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solidFill>
                    <a:srgbClr val="000000"/>
                  </a:solidFill>
                </a:rPr>
                <a:t>e</a:t>
              </a:r>
            </a:p>
          </p:txBody>
        </p:sp>
        <p:sp>
          <p:nvSpPr>
            <p:cNvPr id="51" name="Oval 50">
              <a:extLst>
                <a:ext uri="{FF2B5EF4-FFF2-40B4-BE49-F238E27FC236}">
                  <a16:creationId xmlns:a16="http://schemas.microsoft.com/office/drawing/2014/main" id="{1D74B49B-56D4-4812-8A39-D232092BCD2F}"/>
                </a:ext>
              </a:extLst>
            </p:cNvPr>
            <p:cNvSpPr/>
            <p:nvPr/>
          </p:nvSpPr>
          <p:spPr>
            <a:xfrm>
              <a:off x="5867400" y="2286000"/>
              <a:ext cx="304800" cy="304800"/>
            </a:xfrm>
            <a:prstGeom prst="ellipse">
              <a:avLst/>
            </a:prstGeom>
            <a:grpFill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solidFill>
                    <a:srgbClr val="000000"/>
                  </a:solidFill>
                </a:rPr>
                <a:t>f</a:t>
              </a:r>
            </a:p>
          </p:txBody>
        </p:sp>
        <p:sp>
          <p:nvSpPr>
            <p:cNvPr id="52" name="Oval 51">
              <a:extLst>
                <a:ext uri="{FF2B5EF4-FFF2-40B4-BE49-F238E27FC236}">
                  <a16:creationId xmlns:a16="http://schemas.microsoft.com/office/drawing/2014/main" id="{072AF8FF-5FB9-49A7-B455-8B8CC68DB732}"/>
                </a:ext>
              </a:extLst>
            </p:cNvPr>
            <p:cNvSpPr/>
            <p:nvPr/>
          </p:nvSpPr>
          <p:spPr>
            <a:xfrm>
              <a:off x="6511451" y="2287783"/>
              <a:ext cx="304800" cy="304800"/>
            </a:xfrm>
            <a:prstGeom prst="ellipse">
              <a:avLst/>
            </a:prstGeom>
            <a:grpFill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solidFill>
                    <a:srgbClr val="000000"/>
                  </a:solidFill>
                </a:rPr>
                <a:t>g</a:t>
              </a:r>
            </a:p>
          </p:txBody>
        </p:sp>
        <p:sp>
          <p:nvSpPr>
            <p:cNvPr id="53" name="Oval 52">
              <a:extLst>
                <a:ext uri="{FF2B5EF4-FFF2-40B4-BE49-F238E27FC236}">
                  <a16:creationId xmlns:a16="http://schemas.microsoft.com/office/drawing/2014/main" id="{C0928B1C-6BC9-4830-A904-2B6B364FAAAB}"/>
                </a:ext>
              </a:extLst>
            </p:cNvPr>
            <p:cNvSpPr/>
            <p:nvPr/>
          </p:nvSpPr>
          <p:spPr>
            <a:xfrm>
              <a:off x="5410200" y="2895600"/>
              <a:ext cx="304800" cy="304800"/>
            </a:xfrm>
            <a:prstGeom prst="ellipse">
              <a:avLst/>
            </a:prstGeom>
            <a:grpFill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solidFill>
                    <a:srgbClr val="000000"/>
                  </a:solidFill>
                </a:rPr>
                <a:t>h</a:t>
              </a:r>
            </a:p>
          </p:txBody>
        </p:sp>
        <p:sp>
          <p:nvSpPr>
            <p:cNvPr id="54" name="Oval 53">
              <a:extLst>
                <a:ext uri="{FF2B5EF4-FFF2-40B4-BE49-F238E27FC236}">
                  <a16:creationId xmlns:a16="http://schemas.microsoft.com/office/drawing/2014/main" id="{4FE3088C-8892-48A3-81E4-FBA14615BF39}"/>
                </a:ext>
              </a:extLst>
            </p:cNvPr>
            <p:cNvSpPr/>
            <p:nvPr/>
          </p:nvSpPr>
          <p:spPr>
            <a:xfrm>
              <a:off x="6096136" y="2876219"/>
              <a:ext cx="304800" cy="304800"/>
            </a:xfrm>
            <a:prstGeom prst="ellipse">
              <a:avLst/>
            </a:prstGeom>
            <a:grpFill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solidFill>
                    <a:srgbClr val="000000"/>
                  </a:solidFill>
                </a:rPr>
                <a:t>i</a:t>
              </a:r>
            </a:p>
          </p:txBody>
        </p:sp>
        <p:sp>
          <p:nvSpPr>
            <p:cNvPr id="55" name="Oval 54">
              <a:extLst>
                <a:ext uri="{FF2B5EF4-FFF2-40B4-BE49-F238E27FC236}">
                  <a16:creationId xmlns:a16="http://schemas.microsoft.com/office/drawing/2014/main" id="{449AD03B-8E97-488C-BEFC-BBF0F76C39DE}"/>
                </a:ext>
              </a:extLst>
            </p:cNvPr>
            <p:cNvSpPr/>
            <p:nvPr/>
          </p:nvSpPr>
          <p:spPr>
            <a:xfrm>
              <a:off x="6511451" y="2897383"/>
              <a:ext cx="304800" cy="304800"/>
            </a:xfrm>
            <a:prstGeom prst="ellipse">
              <a:avLst/>
            </a:prstGeom>
            <a:grpFill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solidFill>
                    <a:srgbClr val="000000"/>
                  </a:solidFill>
                </a:rPr>
                <a:t>j</a:t>
              </a:r>
            </a:p>
          </p:txBody>
        </p:sp>
        <p:cxnSp>
          <p:nvCxnSpPr>
            <p:cNvPr id="56" name="Straight Arrow Connector 55">
              <a:extLst>
                <a:ext uri="{FF2B5EF4-FFF2-40B4-BE49-F238E27FC236}">
                  <a16:creationId xmlns:a16="http://schemas.microsoft.com/office/drawing/2014/main" id="{D4C6AEF8-15EE-45CF-9E6D-96FBC0594C9E}"/>
                </a:ext>
              </a:extLst>
            </p:cNvPr>
            <p:cNvCxnSpPr>
              <a:stCxn id="49" idx="3"/>
              <a:endCxn id="50" idx="7"/>
            </p:cNvCxnSpPr>
            <p:nvPr/>
          </p:nvCxnSpPr>
          <p:spPr>
            <a:xfrm flipH="1">
              <a:off x="5518529" y="1883195"/>
              <a:ext cx="393508" cy="440804"/>
            </a:xfrm>
            <a:prstGeom prst="straightConnector1">
              <a:avLst/>
            </a:prstGeom>
            <a:grpFill/>
            <a:ln w="28575">
              <a:solidFill>
                <a:srgbClr val="0070C0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Arrow Connector 56">
              <a:extLst>
                <a:ext uri="{FF2B5EF4-FFF2-40B4-BE49-F238E27FC236}">
                  <a16:creationId xmlns:a16="http://schemas.microsoft.com/office/drawing/2014/main" id="{C4C69B57-81E0-48CA-96BB-AFD30F6926CB}"/>
                </a:ext>
              </a:extLst>
            </p:cNvPr>
            <p:cNvCxnSpPr>
              <a:stCxn id="49" idx="4"/>
              <a:endCxn id="51" idx="0"/>
            </p:cNvCxnSpPr>
            <p:nvPr/>
          </p:nvCxnSpPr>
          <p:spPr>
            <a:xfrm>
              <a:off x="6019800" y="1927832"/>
              <a:ext cx="0" cy="358168"/>
            </a:xfrm>
            <a:prstGeom prst="straightConnector1">
              <a:avLst/>
            </a:prstGeom>
            <a:grpFill/>
            <a:ln w="28575">
              <a:solidFill>
                <a:srgbClr val="0070C0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Arrow Connector 57">
              <a:extLst>
                <a:ext uri="{FF2B5EF4-FFF2-40B4-BE49-F238E27FC236}">
                  <a16:creationId xmlns:a16="http://schemas.microsoft.com/office/drawing/2014/main" id="{B1A665D5-292D-4FB5-AA3C-9E837DBD854B}"/>
                </a:ext>
              </a:extLst>
            </p:cNvPr>
            <p:cNvCxnSpPr>
              <a:stCxn id="49" idx="5"/>
              <a:endCxn id="52" idx="1"/>
            </p:cNvCxnSpPr>
            <p:nvPr/>
          </p:nvCxnSpPr>
          <p:spPr>
            <a:xfrm>
              <a:off x="6127563" y="1883195"/>
              <a:ext cx="428525" cy="449225"/>
            </a:xfrm>
            <a:prstGeom prst="straightConnector1">
              <a:avLst/>
            </a:prstGeom>
            <a:grpFill/>
            <a:ln w="28575">
              <a:solidFill>
                <a:srgbClr val="0070C0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Arrow Connector 58">
              <a:extLst>
                <a:ext uri="{FF2B5EF4-FFF2-40B4-BE49-F238E27FC236}">
                  <a16:creationId xmlns:a16="http://schemas.microsoft.com/office/drawing/2014/main" id="{CD09B7D7-9009-4CED-B1D1-A3D1E81D9860}"/>
                </a:ext>
              </a:extLst>
            </p:cNvPr>
            <p:cNvCxnSpPr>
              <a:stCxn id="51" idx="3"/>
              <a:endCxn id="53" idx="0"/>
            </p:cNvCxnSpPr>
            <p:nvPr/>
          </p:nvCxnSpPr>
          <p:spPr>
            <a:xfrm flipH="1">
              <a:off x="5562600" y="2546163"/>
              <a:ext cx="349437" cy="349437"/>
            </a:xfrm>
            <a:prstGeom prst="straightConnector1">
              <a:avLst/>
            </a:prstGeom>
            <a:grpFill/>
            <a:ln w="28575">
              <a:solidFill>
                <a:srgbClr val="0070C0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Arrow Connector 59">
              <a:extLst>
                <a:ext uri="{FF2B5EF4-FFF2-40B4-BE49-F238E27FC236}">
                  <a16:creationId xmlns:a16="http://schemas.microsoft.com/office/drawing/2014/main" id="{CC0A8429-3ECD-45F6-995B-2EB157134118}"/>
                </a:ext>
              </a:extLst>
            </p:cNvPr>
            <p:cNvCxnSpPr>
              <a:stCxn id="51" idx="5"/>
              <a:endCxn id="54" idx="0"/>
            </p:cNvCxnSpPr>
            <p:nvPr/>
          </p:nvCxnSpPr>
          <p:spPr>
            <a:xfrm>
              <a:off x="6127563" y="2546163"/>
              <a:ext cx="120973" cy="330056"/>
            </a:xfrm>
            <a:prstGeom prst="straightConnector1">
              <a:avLst/>
            </a:prstGeom>
            <a:grpFill/>
            <a:ln w="28575">
              <a:solidFill>
                <a:srgbClr val="0070C0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Arrow Connector 60">
              <a:extLst>
                <a:ext uri="{FF2B5EF4-FFF2-40B4-BE49-F238E27FC236}">
                  <a16:creationId xmlns:a16="http://schemas.microsoft.com/office/drawing/2014/main" id="{DA321CD3-3906-484C-99D3-47A5ED729ADD}"/>
                </a:ext>
              </a:extLst>
            </p:cNvPr>
            <p:cNvCxnSpPr>
              <a:stCxn id="52" idx="4"/>
              <a:endCxn id="55" idx="0"/>
            </p:cNvCxnSpPr>
            <p:nvPr/>
          </p:nvCxnSpPr>
          <p:spPr>
            <a:xfrm>
              <a:off x="6663852" y="2592583"/>
              <a:ext cx="0" cy="304801"/>
            </a:xfrm>
            <a:prstGeom prst="straightConnector1">
              <a:avLst/>
            </a:prstGeom>
            <a:grpFill/>
            <a:ln w="28575">
              <a:solidFill>
                <a:srgbClr val="0070C0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62" name="Straight Arrow Connector 61">
            <a:extLst>
              <a:ext uri="{FF2B5EF4-FFF2-40B4-BE49-F238E27FC236}">
                <a16:creationId xmlns:a16="http://schemas.microsoft.com/office/drawing/2014/main" id="{7C9305DD-405B-4A46-AF48-50D917EA025E}"/>
              </a:ext>
            </a:extLst>
          </p:cNvPr>
          <p:cNvCxnSpPr>
            <a:cxnSpLocks/>
          </p:cNvCxnSpPr>
          <p:nvPr/>
        </p:nvCxnSpPr>
        <p:spPr>
          <a:xfrm>
            <a:off x="1302336" y="3988924"/>
            <a:ext cx="929016" cy="0"/>
          </a:xfrm>
          <a:prstGeom prst="straightConnector1">
            <a:avLst/>
          </a:prstGeom>
          <a:ln w="63500" cmpd="dbl">
            <a:solidFill>
              <a:srgbClr val="FF0000"/>
            </a:solidFill>
            <a:headEnd type="stealth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3" name="Group 62">
            <a:extLst>
              <a:ext uri="{FF2B5EF4-FFF2-40B4-BE49-F238E27FC236}">
                <a16:creationId xmlns:a16="http://schemas.microsoft.com/office/drawing/2014/main" id="{F6FE182A-A16F-452B-B85A-B5E0E232A00B}"/>
              </a:ext>
            </a:extLst>
          </p:cNvPr>
          <p:cNvGrpSpPr/>
          <p:nvPr/>
        </p:nvGrpSpPr>
        <p:grpSpPr>
          <a:xfrm>
            <a:off x="6295629" y="3161021"/>
            <a:ext cx="3381620" cy="2292682"/>
            <a:chOff x="2708461" y="3451833"/>
            <a:chExt cx="2317913" cy="1577367"/>
          </a:xfrm>
          <a:solidFill>
            <a:srgbClr val="00B0F0"/>
          </a:solidFill>
        </p:grpSpPr>
        <p:sp>
          <p:nvSpPr>
            <p:cNvPr id="64" name="Oval 63">
              <a:extLst>
                <a:ext uri="{FF2B5EF4-FFF2-40B4-BE49-F238E27FC236}">
                  <a16:creationId xmlns:a16="http://schemas.microsoft.com/office/drawing/2014/main" id="{9A6E9A80-13BB-4B4D-8BC8-4B54A271D6C8}"/>
                </a:ext>
              </a:extLst>
            </p:cNvPr>
            <p:cNvSpPr/>
            <p:nvPr/>
          </p:nvSpPr>
          <p:spPr>
            <a:xfrm>
              <a:off x="2715445" y="4159438"/>
              <a:ext cx="304800" cy="304800"/>
            </a:xfrm>
            <a:prstGeom prst="ellipse">
              <a:avLst/>
            </a:prstGeom>
            <a:grpFill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solidFill>
                    <a:srgbClr val="000000"/>
                  </a:solidFill>
                </a:rPr>
                <a:t>b</a:t>
              </a:r>
            </a:p>
          </p:txBody>
        </p:sp>
        <p:sp>
          <p:nvSpPr>
            <p:cNvPr id="65" name="Oval 64">
              <a:extLst>
                <a:ext uri="{FF2B5EF4-FFF2-40B4-BE49-F238E27FC236}">
                  <a16:creationId xmlns:a16="http://schemas.microsoft.com/office/drawing/2014/main" id="{D8A83BFC-3B61-4360-B2A0-A8014C430C68}"/>
                </a:ext>
              </a:extLst>
            </p:cNvPr>
            <p:cNvSpPr/>
            <p:nvPr/>
          </p:nvSpPr>
          <p:spPr>
            <a:xfrm>
              <a:off x="2708461" y="4724400"/>
              <a:ext cx="304800" cy="304800"/>
            </a:xfrm>
            <a:prstGeom prst="ellipse">
              <a:avLst/>
            </a:prstGeom>
            <a:grpFill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solidFill>
                    <a:srgbClr val="000000"/>
                  </a:solidFill>
                </a:rPr>
                <a:t>c</a:t>
              </a:r>
            </a:p>
          </p:txBody>
        </p:sp>
        <p:sp>
          <p:nvSpPr>
            <p:cNvPr id="66" name="Oval 65">
              <a:extLst>
                <a:ext uri="{FF2B5EF4-FFF2-40B4-BE49-F238E27FC236}">
                  <a16:creationId xmlns:a16="http://schemas.microsoft.com/office/drawing/2014/main" id="{672A2763-2563-49E1-BFF8-60BF4ACD2BDB}"/>
                </a:ext>
              </a:extLst>
            </p:cNvPr>
            <p:cNvSpPr/>
            <p:nvPr/>
          </p:nvSpPr>
          <p:spPr>
            <a:xfrm>
              <a:off x="3810000" y="3451833"/>
              <a:ext cx="304800" cy="304800"/>
            </a:xfrm>
            <a:prstGeom prst="ellipse">
              <a:avLst/>
            </a:prstGeom>
            <a:grpFill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solidFill>
                    <a:srgbClr val="000000"/>
                  </a:solidFill>
                </a:rPr>
                <a:t>d</a:t>
              </a:r>
            </a:p>
          </p:txBody>
        </p:sp>
        <p:sp>
          <p:nvSpPr>
            <p:cNvPr id="67" name="Oval 66">
              <a:extLst>
                <a:ext uri="{FF2B5EF4-FFF2-40B4-BE49-F238E27FC236}">
                  <a16:creationId xmlns:a16="http://schemas.microsoft.com/office/drawing/2014/main" id="{D68F6E78-4E9B-4A15-ABD4-D58BB9B23724}"/>
                </a:ext>
              </a:extLst>
            </p:cNvPr>
            <p:cNvSpPr/>
            <p:nvPr/>
          </p:nvSpPr>
          <p:spPr>
            <a:xfrm>
              <a:off x="3246125" y="4118079"/>
              <a:ext cx="304800" cy="304800"/>
            </a:xfrm>
            <a:prstGeom prst="ellipse">
              <a:avLst/>
            </a:prstGeom>
            <a:grpFill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solidFill>
                    <a:srgbClr val="000000"/>
                  </a:solidFill>
                </a:rPr>
                <a:t>e</a:t>
              </a:r>
            </a:p>
          </p:txBody>
        </p:sp>
        <p:sp>
          <p:nvSpPr>
            <p:cNvPr id="68" name="Oval 67">
              <a:extLst>
                <a:ext uri="{FF2B5EF4-FFF2-40B4-BE49-F238E27FC236}">
                  <a16:creationId xmlns:a16="http://schemas.microsoft.com/office/drawing/2014/main" id="{1315F154-6B54-4AEA-9CC2-2763EB3D2397}"/>
                </a:ext>
              </a:extLst>
            </p:cNvPr>
            <p:cNvSpPr/>
            <p:nvPr/>
          </p:nvSpPr>
          <p:spPr>
            <a:xfrm>
              <a:off x="3810000" y="4114800"/>
              <a:ext cx="304800" cy="304800"/>
            </a:xfrm>
            <a:prstGeom prst="ellipse">
              <a:avLst/>
            </a:prstGeom>
            <a:grpFill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solidFill>
                    <a:srgbClr val="000000"/>
                  </a:solidFill>
                </a:rPr>
                <a:t>f</a:t>
              </a:r>
            </a:p>
          </p:txBody>
        </p:sp>
        <p:cxnSp>
          <p:nvCxnSpPr>
            <p:cNvPr id="69" name="Straight Arrow Connector 68">
              <a:extLst>
                <a:ext uri="{FF2B5EF4-FFF2-40B4-BE49-F238E27FC236}">
                  <a16:creationId xmlns:a16="http://schemas.microsoft.com/office/drawing/2014/main" id="{FC96D039-2A97-4CDB-9719-38AABC54E526}"/>
                </a:ext>
              </a:extLst>
            </p:cNvPr>
            <p:cNvCxnSpPr>
              <a:stCxn id="64" idx="4"/>
              <a:endCxn id="65" idx="0"/>
            </p:cNvCxnSpPr>
            <p:nvPr/>
          </p:nvCxnSpPr>
          <p:spPr>
            <a:xfrm flipH="1">
              <a:off x="2860862" y="4464238"/>
              <a:ext cx="6984" cy="260162"/>
            </a:xfrm>
            <a:prstGeom prst="straightConnector1">
              <a:avLst/>
            </a:prstGeom>
            <a:grpFill/>
            <a:ln w="28575">
              <a:solidFill>
                <a:srgbClr val="0070C0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0" name="Oval 69">
              <a:extLst>
                <a:ext uri="{FF2B5EF4-FFF2-40B4-BE49-F238E27FC236}">
                  <a16:creationId xmlns:a16="http://schemas.microsoft.com/office/drawing/2014/main" id="{45D17AF8-66E4-466F-A815-5A485EF63C42}"/>
                </a:ext>
              </a:extLst>
            </p:cNvPr>
            <p:cNvSpPr/>
            <p:nvPr/>
          </p:nvSpPr>
          <p:spPr>
            <a:xfrm>
              <a:off x="4721574" y="4114800"/>
              <a:ext cx="304800" cy="304800"/>
            </a:xfrm>
            <a:prstGeom prst="ellipse">
              <a:avLst/>
            </a:prstGeom>
            <a:grpFill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solidFill>
                    <a:srgbClr val="000000"/>
                  </a:solidFill>
                </a:rPr>
                <a:t>g</a:t>
              </a:r>
            </a:p>
          </p:txBody>
        </p:sp>
        <p:sp>
          <p:nvSpPr>
            <p:cNvPr id="71" name="Oval 70">
              <a:extLst>
                <a:ext uri="{FF2B5EF4-FFF2-40B4-BE49-F238E27FC236}">
                  <a16:creationId xmlns:a16="http://schemas.microsoft.com/office/drawing/2014/main" id="{936C5D1F-A159-47FD-AC88-19038DF44FC7}"/>
                </a:ext>
              </a:extLst>
            </p:cNvPr>
            <p:cNvSpPr/>
            <p:nvPr/>
          </p:nvSpPr>
          <p:spPr>
            <a:xfrm>
              <a:off x="3352800" y="4724400"/>
              <a:ext cx="304800" cy="304800"/>
            </a:xfrm>
            <a:prstGeom prst="ellipse">
              <a:avLst/>
            </a:prstGeom>
            <a:grpFill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solidFill>
                    <a:srgbClr val="000000"/>
                  </a:solidFill>
                </a:rPr>
                <a:t>h</a:t>
              </a:r>
            </a:p>
          </p:txBody>
        </p:sp>
        <p:sp>
          <p:nvSpPr>
            <p:cNvPr id="72" name="Oval 71">
              <a:extLst>
                <a:ext uri="{FF2B5EF4-FFF2-40B4-BE49-F238E27FC236}">
                  <a16:creationId xmlns:a16="http://schemas.microsoft.com/office/drawing/2014/main" id="{0228447F-8E22-4F1D-8A95-CA20F88472CE}"/>
                </a:ext>
              </a:extLst>
            </p:cNvPr>
            <p:cNvSpPr/>
            <p:nvPr/>
          </p:nvSpPr>
          <p:spPr>
            <a:xfrm>
              <a:off x="4267200" y="4724400"/>
              <a:ext cx="304800" cy="304800"/>
            </a:xfrm>
            <a:prstGeom prst="ellipse">
              <a:avLst/>
            </a:prstGeom>
            <a:grpFill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solidFill>
                    <a:srgbClr val="000000"/>
                  </a:solidFill>
                </a:rPr>
                <a:t>i</a:t>
              </a:r>
            </a:p>
          </p:txBody>
        </p:sp>
        <p:sp>
          <p:nvSpPr>
            <p:cNvPr id="73" name="Oval 72">
              <a:extLst>
                <a:ext uri="{FF2B5EF4-FFF2-40B4-BE49-F238E27FC236}">
                  <a16:creationId xmlns:a16="http://schemas.microsoft.com/office/drawing/2014/main" id="{85D78A9F-06CE-4A99-B4A6-2A1019B65A9A}"/>
                </a:ext>
              </a:extLst>
            </p:cNvPr>
            <p:cNvSpPr/>
            <p:nvPr/>
          </p:nvSpPr>
          <p:spPr>
            <a:xfrm>
              <a:off x="4721574" y="4724400"/>
              <a:ext cx="304800" cy="304800"/>
            </a:xfrm>
            <a:prstGeom prst="ellipse">
              <a:avLst/>
            </a:prstGeom>
            <a:grpFill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solidFill>
                    <a:srgbClr val="000000"/>
                  </a:solidFill>
                </a:rPr>
                <a:t>j</a:t>
              </a:r>
            </a:p>
          </p:txBody>
        </p:sp>
        <p:cxnSp>
          <p:nvCxnSpPr>
            <p:cNvPr id="74" name="Straight Arrow Connector 73">
              <a:extLst>
                <a:ext uri="{FF2B5EF4-FFF2-40B4-BE49-F238E27FC236}">
                  <a16:creationId xmlns:a16="http://schemas.microsoft.com/office/drawing/2014/main" id="{52E16E82-6F11-4849-A16A-5D5A368A90B7}"/>
                </a:ext>
              </a:extLst>
            </p:cNvPr>
            <p:cNvCxnSpPr>
              <a:cxnSpLocks/>
              <a:stCxn id="66" idx="3"/>
              <a:endCxn id="67" idx="7"/>
            </p:cNvCxnSpPr>
            <p:nvPr/>
          </p:nvCxnSpPr>
          <p:spPr>
            <a:xfrm flipH="1">
              <a:off x="3506288" y="3711995"/>
              <a:ext cx="348349" cy="450720"/>
            </a:xfrm>
            <a:prstGeom prst="straightConnector1">
              <a:avLst/>
            </a:prstGeom>
            <a:grpFill/>
            <a:ln w="28575">
              <a:solidFill>
                <a:srgbClr val="0070C0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Arrow Connector 74">
              <a:extLst>
                <a:ext uri="{FF2B5EF4-FFF2-40B4-BE49-F238E27FC236}">
                  <a16:creationId xmlns:a16="http://schemas.microsoft.com/office/drawing/2014/main" id="{63D9A482-97CD-4358-AB4D-32324B6BFC39}"/>
                </a:ext>
              </a:extLst>
            </p:cNvPr>
            <p:cNvCxnSpPr>
              <a:cxnSpLocks/>
              <a:stCxn id="66" idx="4"/>
              <a:endCxn id="68" idx="0"/>
            </p:cNvCxnSpPr>
            <p:nvPr/>
          </p:nvCxnSpPr>
          <p:spPr>
            <a:xfrm>
              <a:off x="3962400" y="3756632"/>
              <a:ext cx="0" cy="358168"/>
            </a:xfrm>
            <a:prstGeom prst="straightConnector1">
              <a:avLst/>
            </a:prstGeom>
            <a:grpFill/>
            <a:ln w="28575">
              <a:solidFill>
                <a:srgbClr val="0070C0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Arrow Connector 75">
              <a:extLst>
                <a:ext uri="{FF2B5EF4-FFF2-40B4-BE49-F238E27FC236}">
                  <a16:creationId xmlns:a16="http://schemas.microsoft.com/office/drawing/2014/main" id="{3040F464-AF38-4CAC-AC08-D811523765C4}"/>
                </a:ext>
              </a:extLst>
            </p:cNvPr>
            <p:cNvCxnSpPr>
              <a:cxnSpLocks/>
              <a:stCxn id="66" idx="5"/>
              <a:endCxn id="70" idx="1"/>
            </p:cNvCxnSpPr>
            <p:nvPr/>
          </p:nvCxnSpPr>
          <p:spPr>
            <a:xfrm>
              <a:off x="4070163" y="3711996"/>
              <a:ext cx="696048" cy="447441"/>
            </a:xfrm>
            <a:prstGeom prst="straightConnector1">
              <a:avLst/>
            </a:prstGeom>
            <a:grpFill/>
            <a:ln w="28575">
              <a:solidFill>
                <a:srgbClr val="0070C0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Arrow Connector 76">
              <a:extLst>
                <a:ext uri="{FF2B5EF4-FFF2-40B4-BE49-F238E27FC236}">
                  <a16:creationId xmlns:a16="http://schemas.microsoft.com/office/drawing/2014/main" id="{01EC052E-4194-4D5A-BE9B-75543F8EEB76}"/>
                </a:ext>
              </a:extLst>
            </p:cNvPr>
            <p:cNvCxnSpPr>
              <a:stCxn id="68" idx="3"/>
              <a:endCxn id="71" idx="0"/>
            </p:cNvCxnSpPr>
            <p:nvPr/>
          </p:nvCxnSpPr>
          <p:spPr>
            <a:xfrm flipH="1">
              <a:off x="3505200" y="4374963"/>
              <a:ext cx="349437" cy="349437"/>
            </a:xfrm>
            <a:prstGeom prst="straightConnector1">
              <a:avLst/>
            </a:prstGeom>
            <a:grpFill/>
            <a:ln w="28575">
              <a:solidFill>
                <a:srgbClr val="0070C0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Arrow Connector 77">
              <a:extLst>
                <a:ext uri="{FF2B5EF4-FFF2-40B4-BE49-F238E27FC236}">
                  <a16:creationId xmlns:a16="http://schemas.microsoft.com/office/drawing/2014/main" id="{1AAE249E-77C6-4602-99D1-F5CE76AD7FF2}"/>
                </a:ext>
              </a:extLst>
            </p:cNvPr>
            <p:cNvCxnSpPr>
              <a:stCxn id="68" idx="5"/>
              <a:endCxn id="72" idx="0"/>
            </p:cNvCxnSpPr>
            <p:nvPr/>
          </p:nvCxnSpPr>
          <p:spPr>
            <a:xfrm>
              <a:off x="4070163" y="4374963"/>
              <a:ext cx="349437" cy="349437"/>
            </a:xfrm>
            <a:prstGeom prst="straightConnector1">
              <a:avLst/>
            </a:prstGeom>
            <a:grpFill/>
            <a:ln w="28575">
              <a:solidFill>
                <a:srgbClr val="0070C0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Arrow Connector 78">
              <a:extLst>
                <a:ext uri="{FF2B5EF4-FFF2-40B4-BE49-F238E27FC236}">
                  <a16:creationId xmlns:a16="http://schemas.microsoft.com/office/drawing/2014/main" id="{EF39E3F1-55D2-4AE7-AE3E-C34D60750E23}"/>
                </a:ext>
              </a:extLst>
            </p:cNvPr>
            <p:cNvCxnSpPr>
              <a:stCxn id="70" idx="4"/>
              <a:endCxn id="73" idx="0"/>
            </p:cNvCxnSpPr>
            <p:nvPr/>
          </p:nvCxnSpPr>
          <p:spPr>
            <a:xfrm>
              <a:off x="4873975" y="4419600"/>
              <a:ext cx="0" cy="304800"/>
            </a:xfrm>
            <a:prstGeom prst="straightConnector1">
              <a:avLst/>
            </a:prstGeom>
            <a:grpFill/>
            <a:ln w="28575">
              <a:solidFill>
                <a:srgbClr val="0070C0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Arrow Connector 79">
              <a:extLst>
                <a:ext uri="{FF2B5EF4-FFF2-40B4-BE49-F238E27FC236}">
                  <a16:creationId xmlns:a16="http://schemas.microsoft.com/office/drawing/2014/main" id="{B8980C33-772F-4A84-8FDB-44975541DCA7}"/>
                </a:ext>
              </a:extLst>
            </p:cNvPr>
            <p:cNvCxnSpPr>
              <a:cxnSpLocks/>
              <a:stCxn id="66" idx="2"/>
              <a:endCxn id="64" idx="0"/>
            </p:cNvCxnSpPr>
            <p:nvPr/>
          </p:nvCxnSpPr>
          <p:spPr>
            <a:xfrm flipH="1">
              <a:off x="2867846" y="3604232"/>
              <a:ext cx="942154" cy="555205"/>
            </a:xfrm>
            <a:prstGeom prst="straightConnector1">
              <a:avLst/>
            </a:prstGeom>
            <a:grpFill/>
            <a:ln w="28575">
              <a:solidFill>
                <a:srgbClr val="0070C0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1" name="TextBox 80">
            <a:extLst>
              <a:ext uri="{FF2B5EF4-FFF2-40B4-BE49-F238E27FC236}">
                <a16:creationId xmlns:a16="http://schemas.microsoft.com/office/drawing/2014/main" id="{EF65D4EA-2571-4C7F-B9EC-550ACBE98FA7}"/>
              </a:ext>
            </a:extLst>
          </p:cNvPr>
          <p:cNvSpPr txBox="1"/>
          <p:nvPr/>
        </p:nvSpPr>
        <p:spPr>
          <a:xfrm>
            <a:off x="1230312" y="3475037"/>
            <a:ext cx="1618656" cy="407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>
                <a:solidFill>
                  <a:schemeClr val="tx1"/>
                </a:solidFill>
              </a:rPr>
              <a:t>union(</a:t>
            </a:r>
            <a:r>
              <a:rPr lang="en-US" sz="2200" dirty="0" err="1">
                <a:solidFill>
                  <a:schemeClr val="tx1"/>
                </a:solidFill>
              </a:rPr>
              <a:t>c,j</a:t>
            </a:r>
            <a:r>
              <a:rPr lang="en-US" sz="2200" dirty="0">
                <a:solidFill>
                  <a:schemeClr val="tx1"/>
                </a:solidFill>
              </a:rPr>
              <a:t>)</a:t>
            </a:r>
            <a:endParaRPr lang="en-CA" sz="2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379200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Union–find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indent="0">
              <a:lnSpc>
                <a:spcPct val="100000"/>
              </a:lnSpc>
              <a:buNone/>
            </a:pPr>
            <a:r>
              <a:rPr lang="en-US" sz="2200" u="sng" dirty="0"/>
              <a:t>Theorem</a:t>
            </a:r>
            <a:r>
              <a:rPr lang="en-US" sz="2200" dirty="0"/>
              <a:t>: If we make the following calls:</a:t>
            </a:r>
          </a:p>
          <a:p>
            <a:pPr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2200" dirty="0" err="1"/>
              <a:t>makeSet</a:t>
            </a:r>
            <a:r>
              <a:rPr lang="en-US" sz="2200" dirty="0"/>
              <a:t>() - n times</a:t>
            </a:r>
          </a:p>
          <a:p>
            <a:pPr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2200" dirty="0"/>
              <a:t>find() - m times</a:t>
            </a:r>
          </a:p>
          <a:p>
            <a:pPr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2200" dirty="0"/>
              <a:t>union() – at most n-1 times</a:t>
            </a:r>
          </a:p>
          <a:p>
            <a:pPr marL="0" indent="0">
              <a:lnSpc>
                <a:spcPct val="100000"/>
              </a:lnSpc>
            </a:pPr>
            <a:r>
              <a:rPr lang="en-US" sz="2200" dirty="0"/>
              <a:t>The total running time of all operations is O(n log*(n)) + O(m log*(n)).</a:t>
            </a:r>
          </a:p>
          <a:p>
            <a:pPr marL="0" indent="0">
              <a:lnSpc>
                <a:spcPct val="100000"/>
              </a:lnSpc>
            </a:pPr>
            <a:endParaRPr lang="en-US" sz="2200" dirty="0"/>
          </a:p>
          <a:p>
            <a:pPr marL="0" indent="0">
              <a:lnSpc>
                <a:spcPct val="100000"/>
              </a:lnSpc>
            </a:pPr>
            <a:endParaRPr lang="en-US" sz="2200" dirty="0"/>
          </a:p>
          <a:p>
            <a:pPr marL="0" indent="0">
              <a:lnSpc>
                <a:spcPct val="100000"/>
              </a:lnSpc>
            </a:pPr>
            <a:r>
              <a:rPr lang="en-US" sz="2200" dirty="0"/>
              <a:t>Here log*(n) = the number of time you apply log</a:t>
            </a:r>
            <a:r>
              <a:rPr lang="en-US" sz="2200" baseline="-25000" dirty="0"/>
              <a:t>2</a:t>
            </a:r>
            <a:r>
              <a:rPr lang="en-US" sz="2200" dirty="0"/>
              <a:t>() to get ≤1.</a:t>
            </a:r>
          </a:p>
          <a:p>
            <a:pPr marL="0" indent="0">
              <a:lnSpc>
                <a:spcPct val="100000"/>
              </a:lnSpc>
            </a:pPr>
            <a:endParaRPr lang="en-US" sz="2200" dirty="0"/>
          </a:p>
          <a:p>
            <a:pPr>
              <a:lnSpc>
                <a:spcPct val="100000"/>
              </a:lnSpc>
              <a:buFont typeface="Arial" panose="020B0604020202020204" pitchFamily="34" charset="0"/>
              <a:buChar char="•"/>
            </a:pP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324456477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log*()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indent="0">
              <a:lnSpc>
                <a:spcPct val="100000"/>
              </a:lnSpc>
              <a:buNone/>
            </a:pPr>
            <a:r>
              <a:rPr lang="en-US" sz="2200" dirty="0"/>
              <a:t>log*(n) = is the number of time you apply log</a:t>
            </a:r>
            <a:r>
              <a:rPr lang="en-US" sz="2200" baseline="-25000" dirty="0"/>
              <a:t>2</a:t>
            </a:r>
            <a:r>
              <a:rPr lang="en-US" sz="2200" dirty="0"/>
              <a:t>() to get ≤1.</a:t>
            </a:r>
          </a:p>
          <a:p>
            <a:pPr marL="0" indent="0">
              <a:lnSpc>
                <a:spcPct val="100000"/>
              </a:lnSpc>
            </a:pPr>
            <a:r>
              <a:rPr lang="en-US" sz="2200" u="sng" dirty="0"/>
              <a:t>Examples</a:t>
            </a:r>
            <a:r>
              <a:rPr lang="en-US" sz="2200" dirty="0"/>
              <a:t>:</a:t>
            </a:r>
          </a:p>
          <a:p>
            <a:pPr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2200" dirty="0"/>
              <a:t>log</a:t>
            </a:r>
            <a:r>
              <a:rPr lang="en-US" sz="2200" baseline="-25000" dirty="0"/>
              <a:t>2</a:t>
            </a:r>
            <a:r>
              <a:rPr lang="en-US" sz="2200" dirty="0"/>
              <a:t>(log</a:t>
            </a:r>
            <a:r>
              <a:rPr lang="en-US" sz="2200" baseline="-25000" dirty="0"/>
              <a:t>2</a:t>
            </a:r>
            <a:r>
              <a:rPr lang="en-US" sz="2200" dirty="0"/>
              <a:t>(log</a:t>
            </a:r>
            <a:r>
              <a:rPr lang="en-US" sz="2200" baseline="-25000" dirty="0"/>
              <a:t>2</a:t>
            </a:r>
            <a:r>
              <a:rPr lang="en-US" sz="2200" dirty="0"/>
              <a:t>(16))) = log</a:t>
            </a:r>
            <a:r>
              <a:rPr lang="en-US" sz="2200" baseline="-25000" dirty="0"/>
              <a:t>2</a:t>
            </a:r>
            <a:r>
              <a:rPr lang="en-US" sz="2200" dirty="0"/>
              <a:t>(log</a:t>
            </a:r>
            <a:r>
              <a:rPr lang="en-US" sz="2200" baseline="-25000" dirty="0"/>
              <a:t>2</a:t>
            </a:r>
            <a:r>
              <a:rPr lang="en-US" sz="2200" dirty="0"/>
              <a:t>(4)) = log</a:t>
            </a:r>
            <a:r>
              <a:rPr lang="en-US" sz="2200" baseline="-25000" dirty="0"/>
              <a:t>2</a:t>
            </a:r>
            <a:r>
              <a:rPr lang="en-US" sz="2200" dirty="0"/>
              <a:t>(2) = 1</a:t>
            </a:r>
          </a:p>
          <a:p>
            <a:pPr marL="0" indent="0">
              <a:lnSpc>
                <a:spcPct val="100000"/>
              </a:lnSpc>
            </a:pPr>
            <a:r>
              <a:rPr lang="en-US" sz="2200" dirty="0"/>
              <a:t>	Therefore, log*(16) = 3</a:t>
            </a:r>
          </a:p>
          <a:p>
            <a:pPr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2200" dirty="0"/>
              <a:t>log</a:t>
            </a:r>
            <a:r>
              <a:rPr lang="en-US" sz="2200" baseline="-25000" dirty="0"/>
              <a:t>2</a:t>
            </a:r>
            <a:r>
              <a:rPr lang="en-US" sz="2200" dirty="0"/>
              <a:t>(log</a:t>
            </a:r>
            <a:r>
              <a:rPr lang="en-US" sz="2200" baseline="-25000" dirty="0"/>
              <a:t>2</a:t>
            </a:r>
            <a:r>
              <a:rPr lang="en-US" sz="2200" dirty="0"/>
              <a:t>(log</a:t>
            </a:r>
            <a:r>
              <a:rPr lang="en-US" sz="2200" baseline="-25000" dirty="0"/>
              <a:t>2</a:t>
            </a:r>
            <a:r>
              <a:rPr lang="en-US" sz="2200" dirty="0"/>
              <a:t>(log</a:t>
            </a:r>
            <a:r>
              <a:rPr lang="en-US" sz="2200" baseline="-25000" dirty="0"/>
              <a:t>2</a:t>
            </a:r>
            <a:r>
              <a:rPr lang="en-US" sz="2200" dirty="0"/>
              <a:t>(2</a:t>
            </a:r>
            <a:r>
              <a:rPr lang="en-US" sz="2200" baseline="30000" dirty="0"/>
              <a:t>16</a:t>
            </a:r>
            <a:r>
              <a:rPr lang="en-US" sz="2200" dirty="0"/>
              <a:t>=65,536)))) = log</a:t>
            </a:r>
            <a:r>
              <a:rPr lang="en-US" sz="2200" baseline="-25000" dirty="0"/>
              <a:t>2</a:t>
            </a:r>
            <a:r>
              <a:rPr lang="en-US" sz="2200" dirty="0"/>
              <a:t>(log</a:t>
            </a:r>
            <a:r>
              <a:rPr lang="en-US" sz="2200" baseline="-25000" dirty="0"/>
              <a:t>2</a:t>
            </a:r>
            <a:r>
              <a:rPr lang="en-US" sz="2200" dirty="0"/>
              <a:t>(log</a:t>
            </a:r>
            <a:r>
              <a:rPr lang="en-US" sz="2200" baseline="-25000" dirty="0"/>
              <a:t>2</a:t>
            </a:r>
            <a:r>
              <a:rPr lang="en-US" sz="2200" dirty="0"/>
              <a:t>(16))) = 1</a:t>
            </a:r>
          </a:p>
          <a:p>
            <a:pPr marL="0" indent="0">
              <a:lnSpc>
                <a:spcPct val="100000"/>
              </a:lnSpc>
            </a:pPr>
            <a:r>
              <a:rPr lang="en-US" sz="2200" dirty="0"/>
              <a:t>	Therefore, log*(65,000) = 4</a:t>
            </a:r>
          </a:p>
          <a:p>
            <a:pPr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2200" dirty="0"/>
              <a:t>log*(2</a:t>
            </a:r>
            <a:r>
              <a:rPr lang="en-US" sz="2200" baseline="30000" dirty="0"/>
              <a:t>65,536</a:t>
            </a:r>
            <a:r>
              <a:rPr lang="en-US" sz="2200" dirty="0"/>
              <a:t>) = 5</a:t>
            </a:r>
          </a:p>
          <a:p>
            <a:pPr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2200" dirty="0"/>
              <a:t>For all practical purposes log*(n) ≤ 5 for all numbers n that represent anything semi-meaningful in the universe.</a:t>
            </a:r>
          </a:p>
          <a:p>
            <a:pPr marL="0" indent="0">
              <a:lnSpc>
                <a:spcPct val="100000"/>
              </a:lnSpc>
            </a:pPr>
            <a:endParaRPr lang="en-US" sz="2200" dirty="0"/>
          </a:p>
          <a:p>
            <a:pPr>
              <a:lnSpc>
                <a:spcPct val="100000"/>
              </a:lnSpc>
              <a:buFont typeface="Arial" panose="020B0604020202020204" pitchFamily="34" charset="0"/>
              <a:buChar char="•"/>
            </a:pP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156683103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Union–find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indent="0">
              <a:lnSpc>
                <a:spcPct val="100000"/>
              </a:lnSpc>
              <a:buNone/>
            </a:pPr>
            <a:r>
              <a:rPr lang="en-US" sz="2200" u="sng" dirty="0"/>
              <a:t>Theorem</a:t>
            </a:r>
            <a:r>
              <a:rPr lang="en-US" sz="2200" dirty="0"/>
              <a:t>: If we </a:t>
            </a:r>
            <a:r>
              <a:rPr lang="en-US" sz="2200" dirty="0" err="1"/>
              <a:t>we</a:t>
            </a:r>
            <a:r>
              <a:rPr lang="en-US" sz="2200" dirty="0"/>
              <a:t> make the following calls</a:t>
            </a:r>
          </a:p>
          <a:p>
            <a:pPr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2200" dirty="0" err="1"/>
              <a:t>makeSet</a:t>
            </a:r>
            <a:r>
              <a:rPr lang="en-US" sz="2200" dirty="0"/>
              <a:t>() - n times</a:t>
            </a:r>
          </a:p>
          <a:p>
            <a:pPr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2200" dirty="0"/>
              <a:t>find() - m times</a:t>
            </a:r>
          </a:p>
          <a:p>
            <a:pPr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2200" dirty="0"/>
              <a:t>union() – at most n-1 times</a:t>
            </a:r>
          </a:p>
          <a:p>
            <a:pPr marL="0" indent="0">
              <a:lnSpc>
                <a:spcPct val="100000"/>
              </a:lnSpc>
            </a:pPr>
            <a:r>
              <a:rPr lang="en-US" sz="2200" dirty="0"/>
              <a:t>The total running time of all operations is O(n log*(n)) + O(m log*(n)).</a:t>
            </a:r>
          </a:p>
          <a:p>
            <a:pPr marL="0" indent="0">
              <a:lnSpc>
                <a:spcPct val="100000"/>
              </a:lnSpc>
            </a:pPr>
            <a:endParaRPr lang="en-US" sz="2200" dirty="0"/>
          </a:p>
          <a:p>
            <a:pPr marL="0" indent="0">
              <a:lnSpc>
                <a:spcPct val="100000"/>
              </a:lnSpc>
            </a:pPr>
            <a:r>
              <a:rPr lang="en-US" sz="2200" dirty="0"/>
              <a:t>We’ll skip the proof of this this time.</a:t>
            </a:r>
          </a:p>
          <a:p>
            <a:pPr marL="0" indent="0">
              <a:lnSpc>
                <a:spcPct val="100000"/>
              </a:lnSpc>
            </a:pPr>
            <a:r>
              <a:rPr lang="en-US" sz="2200" dirty="0"/>
              <a:t>Ask your CMPT307 instructor</a:t>
            </a:r>
          </a:p>
          <a:p>
            <a:pPr marL="0" indent="0">
              <a:lnSpc>
                <a:spcPct val="100000"/>
              </a:lnSpc>
            </a:pPr>
            <a:r>
              <a:rPr lang="en-US" sz="2200" dirty="0"/>
              <a:t>Or ask me in CMPT405 next spring</a:t>
            </a:r>
          </a:p>
          <a:p>
            <a:pPr>
              <a:lnSpc>
                <a:spcPct val="100000"/>
              </a:lnSpc>
              <a:buFont typeface="Arial" panose="020B0604020202020204" pitchFamily="34" charset="0"/>
              <a:buChar char="•"/>
            </a:pP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77402933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Rectangle 1"/>
          <p:cNvSpPr>
            <a:spLocks noGrp="1" noChangeArrowheads="1"/>
          </p:cNvSpPr>
          <p:nvPr>
            <p:ph type="body"/>
          </p:nvPr>
        </p:nvSpPr>
        <p:spPr>
          <a:xfrm>
            <a:off x="720725" y="1949450"/>
            <a:ext cx="8855075" cy="4808538"/>
          </a:xfrm>
          <a:ln/>
        </p:spPr>
        <p:txBody>
          <a:bodyPr tIns="52920" anchor="t"/>
          <a:lstStyle/>
          <a:p>
            <a:pPr marL="431800" indent="-307975">
              <a:spcAft>
                <a:spcPts val="1425"/>
              </a:spcAft>
              <a:buClrTx/>
              <a:buSzPct val="45000"/>
              <a:buFontTx/>
              <a:buNone/>
              <a:tabLst>
                <a:tab pos="431800" algn="l"/>
                <a:tab pos="544513" algn="l"/>
                <a:tab pos="1001713" algn="l"/>
                <a:tab pos="1458913" algn="l"/>
                <a:tab pos="1916113" algn="l"/>
                <a:tab pos="2373313" algn="l"/>
                <a:tab pos="2830513" algn="l"/>
                <a:tab pos="3287713" algn="l"/>
                <a:tab pos="3744913" algn="l"/>
                <a:tab pos="4202113" algn="l"/>
                <a:tab pos="4659313" algn="l"/>
                <a:tab pos="5116513" algn="l"/>
                <a:tab pos="5573713" algn="l"/>
                <a:tab pos="6030913" algn="l"/>
                <a:tab pos="6488113" algn="l"/>
                <a:tab pos="6945313" algn="l"/>
                <a:tab pos="7402513" algn="l"/>
                <a:tab pos="7859713" algn="l"/>
                <a:tab pos="8316913" algn="l"/>
                <a:tab pos="8774113" algn="l"/>
                <a:tab pos="9231313" algn="l"/>
              </a:tabLst>
            </a:pPr>
            <a:r>
              <a:rPr lang="de-DE" altLang="en-US" sz="6000">
                <a:solidFill>
                  <a:srgbClr val="0000CC"/>
                </a:solidFill>
              </a:rPr>
              <a:t>Questions?</a:t>
            </a:r>
          </a:p>
          <a:p>
            <a:pPr marL="431800" indent="-307975">
              <a:spcAft>
                <a:spcPts val="1425"/>
              </a:spcAft>
              <a:buClrTx/>
              <a:buSzPct val="45000"/>
              <a:buFontTx/>
              <a:buNone/>
              <a:tabLst>
                <a:tab pos="431800" algn="l"/>
                <a:tab pos="544513" algn="l"/>
                <a:tab pos="1001713" algn="l"/>
                <a:tab pos="1458913" algn="l"/>
                <a:tab pos="1916113" algn="l"/>
                <a:tab pos="2373313" algn="l"/>
                <a:tab pos="2830513" algn="l"/>
                <a:tab pos="3287713" algn="l"/>
                <a:tab pos="3744913" algn="l"/>
                <a:tab pos="4202113" algn="l"/>
                <a:tab pos="4659313" algn="l"/>
                <a:tab pos="5116513" algn="l"/>
                <a:tab pos="5573713" algn="l"/>
                <a:tab pos="6030913" algn="l"/>
                <a:tab pos="6488113" algn="l"/>
                <a:tab pos="6945313" algn="l"/>
                <a:tab pos="7402513" algn="l"/>
                <a:tab pos="7859713" algn="l"/>
                <a:tab pos="8316913" algn="l"/>
                <a:tab pos="8774113" algn="l"/>
                <a:tab pos="9231313" algn="l"/>
              </a:tabLst>
            </a:pPr>
            <a:r>
              <a:rPr lang="de-DE" altLang="en-US" sz="6000">
                <a:solidFill>
                  <a:srgbClr val="0000CC"/>
                </a:solidFill>
              </a:rPr>
              <a:t>Comments?</a:t>
            </a:r>
          </a:p>
        </p:txBody>
      </p:sp>
    </p:spTree>
    <p:extLst>
      <p:ext uri="{BB962C8B-B14F-4D97-AF65-F5344CB8AC3E}">
        <p14:creationId xmlns:p14="http://schemas.microsoft.com/office/powerpoint/2010/main" val="393832653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/>
          <a:lstStyle/>
          <a:p>
            <a:endParaRPr lang="en-US"/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642938" indent="-528638" algn="ctr">
              <a:lnSpc>
                <a:spcPct val="95000"/>
              </a:lnSpc>
              <a:buClrTx/>
              <a:buSzPct val="45000"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r>
              <a:rPr lang="de-DE" altLang="en-US" sz="7000" dirty="0"/>
              <a:t>Union-Find</a:t>
            </a:r>
            <a:br>
              <a:rPr lang="de-DE" altLang="en-US" sz="7000" dirty="0"/>
            </a:br>
            <a:endParaRPr lang="de-DE" altLang="en-US" sz="7000" dirty="0"/>
          </a:p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r>
              <a:rPr lang="de-DE" altLang="en-US" sz="7000" dirty="0"/>
              <a:t>Data structures for disjoint sets</a:t>
            </a:r>
          </a:p>
        </p:txBody>
      </p:sp>
    </p:spTree>
    <p:extLst>
      <p:ext uri="{BB962C8B-B14F-4D97-AF65-F5344CB8AC3E}">
        <p14:creationId xmlns:p14="http://schemas.microsoft.com/office/powerpoint/2010/main" val="125362533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Union–find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57150" indent="0">
              <a:buFont typeface="Arial" panose="020B0604020202020204" pitchFamily="34" charset="0"/>
              <a:buNone/>
            </a:pPr>
            <a:r>
              <a:rPr lang="en-US" altLang="he-IL" sz="2200" dirty="0"/>
              <a:t>We want a data structure that supports the following operations:</a:t>
            </a:r>
          </a:p>
          <a:p>
            <a:pPr marL="400050">
              <a:buFont typeface="Arial" panose="020B0604020202020204" pitchFamily="34" charset="0"/>
              <a:buChar char="•"/>
            </a:pPr>
            <a:r>
              <a:rPr lang="en-US" altLang="he-IL" sz="2200" dirty="0" err="1"/>
              <a:t>makeset</a:t>
            </a:r>
            <a:r>
              <a:rPr lang="en-US" altLang="he-IL" sz="2200" dirty="0"/>
              <a:t>(x) – creates a set containing only x</a:t>
            </a:r>
          </a:p>
          <a:p>
            <a:pPr marL="400050">
              <a:buFont typeface="Arial" panose="020B0604020202020204" pitchFamily="34" charset="0"/>
              <a:buChar char="•"/>
            </a:pPr>
            <a:r>
              <a:rPr lang="en-US" altLang="he-IL" sz="2200" dirty="0"/>
              <a:t>union(</a:t>
            </a:r>
            <a:r>
              <a:rPr lang="en-US" altLang="he-IL" sz="2200" dirty="0" err="1"/>
              <a:t>i,j</a:t>
            </a:r>
            <a:r>
              <a:rPr lang="en-US" altLang="he-IL" sz="2200" dirty="0"/>
              <a:t>) – merge the set containing </a:t>
            </a:r>
            <a:r>
              <a:rPr lang="en-US" altLang="he-IL" sz="2200" dirty="0" err="1"/>
              <a:t>i</a:t>
            </a:r>
            <a:r>
              <a:rPr lang="en-US" altLang="he-IL" sz="2200" dirty="0"/>
              <a:t> with the set containing j</a:t>
            </a:r>
          </a:p>
          <a:p>
            <a:pPr marL="400050">
              <a:buFont typeface="Arial" panose="020B0604020202020204" pitchFamily="34" charset="0"/>
              <a:buChar char="•"/>
            </a:pPr>
            <a:r>
              <a:rPr lang="en-US" altLang="he-IL" sz="2200" dirty="0"/>
              <a:t>find(x) – returns the name of the set containing x</a:t>
            </a:r>
          </a:p>
          <a:p>
            <a:pPr marL="57150" indent="0"/>
            <a:r>
              <a:rPr lang="en-US" altLang="he-IL" sz="2200" dirty="0"/>
              <a:t>In particular, if </a:t>
            </a:r>
            <a:r>
              <a:rPr lang="en-US" altLang="he-IL" sz="2200" dirty="0" err="1"/>
              <a:t>i,j</a:t>
            </a:r>
            <a:r>
              <a:rPr lang="en-US" altLang="he-IL" sz="2200" dirty="0"/>
              <a:t> are in the same set, then find(</a:t>
            </a:r>
            <a:r>
              <a:rPr lang="en-US" altLang="he-IL" sz="2200" dirty="0" err="1"/>
              <a:t>i</a:t>
            </a:r>
            <a:r>
              <a:rPr lang="en-US" altLang="he-IL" sz="2200" dirty="0"/>
              <a:t>) = find(j).</a:t>
            </a:r>
          </a:p>
          <a:p>
            <a:pPr marL="57150" indent="0"/>
            <a:endParaRPr lang="en-US" altLang="he-IL" sz="2200" dirty="0"/>
          </a:p>
          <a:p>
            <a:pPr marL="57150" indent="0"/>
            <a:r>
              <a:rPr lang="en-US" altLang="he-IL" sz="2200" dirty="0"/>
              <a:t>** the name of the set might change if we join two sets</a:t>
            </a:r>
          </a:p>
          <a:p>
            <a:pPr marL="57150" indent="0"/>
            <a:endParaRPr lang="en-US" altLang="he-IL" sz="2200" dirty="0"/>
          </a:p>
          <a:p>
            <a:pPr marL="57150" indent="0"/>
            <a:r>
              <a:rPr lang="en-US" altLang="he-IL" sz="2200" dirty="0"/>
              <a:t>We would like the running time to be as fast as possible.</a:t>
            </a:r>
          </a:p>
        </p:txBody>
      </p:sp>
    </p:spTree>
    <p:extLst>
      <p:ext uri="{BB962C8B-B14F-4D97-AF65-F5344CB8AC3E}">
        <p14:creationId xmlns:p14="http://schemas.microsoft.com/office/powerpoint/2010/main" val="320671552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Union–find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57150" indent="0">
              <a:buFont typeface="Arial" panose="020B0604020202020204" pitchFamily="34" charset="0"/>
              <a:buNone/>
            </a:pPr>
            <a:r>
              <a:rPr lang="en-US" altLang="he-IL" sz="2200" u="sng" dirty="0"/>
              <a:t>Idea</a:t>
            </a:r>
            <a:r>
              <a:rPr lang="en-US" altLang="he-IL" sz="2200" dirty="0"/>
              <a:t>: </a:t>
            </a:r>
            <a:r>
              <a:rPr lang="en-US" sz="2400" dirty="0"/>
              <a:t>Represent every set as a tree</a:t>
            </a:r>
          </a:p>
          <a:p>
            <a:pPr marL="400050">
              <a:buFont typeface="Arial" panose="020B0604020202020204" pitchFamily="34" charset="0"/>
              <a:buChar char="•"/>
            </a:pPr>
            <a:r>
              <a:rPr lang="en-US" sz="2400" dirty="0"/>
              <a:t>Equip every element of the set with a pointer to the parent.</a:t>
            </a:r>
          </a:p>
          <a:p>
            <a:pPr marL="400050">
              <a:buFont typeface="Arial" panose="020B0604020202020204" pitchFamily="34" charset="0"/>
              <a:buChar char="•"/>
            </a:pPr>
            <a:r>
              <a:rPr lang="en-US" sz="2400" dirty="0"/>
              <a:t>Label of the set will be its root</a:t>
            </a:r>
          </a:p>
        </p:txBody>
      </p:sp>
    </p:spTree>
    <p:extLst>
      <p:ext uri="{BB962C8B-B14F-4D97-AF65-F5344CB8AC3E}">
        <p14:creationId xmlns:p14="http://schemas.microsoft.com/office/powerpoint/2010/main" val="278506095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Union–find - example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57150" indent="0">
              <a:buFont typeface="Arial" panose="020B0604020202020204" pitchFamily="34" charset="0"/>
              <a:buNone/>
            </a:pPr>
            <a:endParaRPr lang="en-US" sz="2400" dirty="0"/>
          </a:p>
          <a:p>
            <a:pPr marL="57150" indent="0">
              <a:buFont typeface="Arial" panose="020B0604020202020204" pitchFamily="34" charset="0"/>
              <a:buNone/>
            </a:pPr>
            <a:endParaRPr lang="en-US" sz="2400" dirty="0"/>
          </a:p>
          <a:p>
            <a:pPr marL="57150" indent="0">
              <a:buFont typeface="Arial" panose="020B0604020202020204" pitchFamily="34" charset="0"/>
              <a:buNone/>
            </a:pPr>
            <a:endParaRPr lang="en-US" sz="2400" dirty="0"/>
          </a:p>
          <a:p>
            <a:pPr marL="57150" indent="0">
              <a:buFont typeface="Arial" panose="020B0604020202020204" pitchFamily="34" charset="0"/>
              <a:buNone/>
            </a:pPr>
            <a:endParaRPr lang="en-US" sz="2400" dirty="0"/>
          </a:p>
          <a:p>
            <a:pPr marL="57150" indent="0">
              <a:buFont typeface="Arial" panose="020B0604020202020204" pitchFamily="34" charset="0"/>
              <a:buNone/>
            </a:pPr>
            <a:endParaRPr lang="en-US" sz="2400" dirty="0"/>
          </a:p>
          <a:p>
            <a:pPr marL="57150" indent="0">
              <a:buFont typeface="Arial" panose="020B0604020202020204" pitchFamily="34" charset="0"/>
              <a:buNone/>
            </a:pPr>
            <a:endParaRPr lang="en-US" sz="2400" dirty="0"/>
          </a:p>
          <a:p>
            <a:pPr marL="57150" indent="0">
              <a:buFont typeface="Arial" panose="020B0604020202020204" pitchFamily="34" charset="0"/>
              <a:buNone/>
            </a:pPr>
            <a:endParaRPr lang="en-US" sz="2400" dirty="0"/>
          </a:p>
          <a:p>
            <a:pPr marL="57150" indent="0">
              <a:buFont typeface="Arial" panose="020B0604020202020204" pitchFamily="34" charset="0"/>
              <a:buNone/>
            </a:pPr>
            <a:r>
              <a:rPr lang="en-US" sz="2400" dirty="0"/>
              <a:t>These trees represent the sets {a} {</a:t>
            </a:r>
            <a:r>
              <a:rPr lang="en-US" sz="2400" dirty="0" err="1"/>
              <a:t>b,c</a:t>
            </a:r>
            <a:r>
              <a:rPr lang="en-US" sz="2400" dirty="0"/>
              <a:t>} {</a:t>
            </a:r>
            <a:r>
              <a:rPr lang="en-US" sz="2400" dirty="0" err="1"/>
              <a:t>d,e,f,g,h,i,j</a:t>
            </a:r>
            <a:r>
              <a:rPr lang="en-US" sz="2400" dirty="0"/>
              <a:t>}</a:t>
            </a: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634EB690-3695-465A-8C79-06106BA62580}"/>
              </a:ext>
            </a:extLst>
          </p:cNvPr>
          <p:cNvSpPr/>
          <p:nvPr/>
        </p:nvSpPr>
        <p:spPr>
          <a:xfrm>
            <a:off x="1742201" y="2789478"/>
            <a:ext cx="475548" cy="453543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solidFill>
                  <a:srgbClr val="000000"/>
                </a:solidFill>
              </a:rPr>
              <a:t>a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EEF70B8E-D97A-4234-A2D7-57D710F74D23}"/>
              </a:ext>
            </a:extLst>
          </p:cNvPr>
          <p:cNvGrpSpPr/>
          <p:nvPr/>
        </p:nvGrpSpPr>
        <p:grpSpPr>
          <a:xfrm>
            <a:off x="3035903" y="2789237"/>
            <a:ext cx="475548" cy="1440040"/>
            <a:chOff x="2873375" y="1623032"/>
            <a:chExt cx="304800" cy="967768"/>
          </a:xfrm>
          <a:solidFill>
            <a:srgbClr val="00B0F0"/>
          </a:solidFill>
        </p:grpSpPr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622A08F0-FA34-44FF-80C7-91A015462AE6}"/>
                </a:ext>
              </a:extLst>
            </p:cNvPr>
            <p:cNvSpPr/>
            <p:nvPr/>
          </p:nvSpPr>
          <p:spPr>
            <a:xfrm>
              <a:off x="2873375" y="1623032"/>
              <a:ext cx="304800" cy="304800"/>
            </a:xfrm>
            <a:prstGeom prst="ellipse">
              <a:avLst/>
            </a:prstGeom>
            <a:grpFill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solidFill>
                    <a:srgbClr val="000000"/>
                  </a:solidFill>
                </a:rPr>
                <a:t>b</a:t>
              </a:r>
            </a:p>
          </p:txBody>
        </p: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26FB531D-ED48-43FA-A3E0-D22E30023F40}"/>
                </a:ext>
              </a:extLst>
            </p:cNvPr>
            <p:cNvSpPr/>
            <p:nvPr/>
          </p:nvSpPr>
          <p:spPr>
            <a:xfrm>
              <a:off x="2873375" y="2286000"/>
              <a:ext cx="304800" cy="304800"/>
            </a:xfrm>
            <a:prstGeom prst="ellipse">
              <a:avLst/>
            </a:prstGeom>
            <a:grpFill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solidFill>
                    <a:srgbClr val="000000"/>
                  </a:solidFill>
                </a:rPr>
                <a:t>c</a:t>
              </a:r>
            </a:p>
          </p:txBody>
        </p:sp>
        <p:cxnSp>
          <p:nvCxnSpPr>
            <p:cNvPr id="10" name="Straight Arrow Connector 9">
              <a:extLst>
                <a:ext uri="{FF2B5EF4-FFF2-40B4-BE49-F238E27FC236}">
                  <a16:creationId xmlns:a16="http://schemas.microsoft.com/office/drawing/2014/main" id="{5845F45B-E5CA-4FE6-A389-5D22E5F58D6C}"/>
                </a:ext>
              </a:extLst>
            </p:cNvPr>
            <p:cNvCxnSpPr>
              <a:stCxn id="8" idx="4"/>
              <a:endCxn id="9" idx="0"/>
            </p:cNvCxnSpPr>
            <p:nvPr/>
          </p:nvCxnSpPr>
          <p:spPr>
            <a:xfrm>
              <a:off x="3025775" y="1927832"/>
              <a:ext cx="0" cy="358168"/>
            </a:xfrm>
            <a:prstGeom prst="straightConnector1">
              <a:avLst/>
            </a:prstGeom>
            <a:grpFill/>
            <a:ln w="28575">
              <a:solidFill>
                <a:srgbClr val="0070C0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21E18C63-AC02-4C05-B33C-33341C8ECDB6}"/>
              </a:ext>
            </a:extLst>
          </p:cNvPr>
          <p:cNvGrpSpPr/>
          <p:nvPr/>
        </p:nvGrpSpPr>
        <p:grpSpPr>
          <a:xfrm>
            <a:off x="4818062" y="2880511"/>
            <a:ext cx="4032250" cy="2347125"/>
            <a:chOff x="4730750" y="1623032"/>
            <a:chExt cx="2584450" cy="1577368"/>
          </a:xfrm>
          <a:solidFill>
            <a:srgbClr val="00B0F0"/>
          </a:solidFill>
        </p:grpSpPr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A72D5795-5F7E-4387-A84C-1416FA069FC7}"/>
                </a:ext>
              </a:extLst>
            </p:cNvPr>
            <p:cNvSpPr/>
            <p:nvPr/>
          </p:nvSpPr>
          <p:spPr>
            <a:xfrm>
              <a:off x="5867400" y="1623032"/>
              <a:ext cx="304800" cy="304800"/>
            </a:xfrm>
            <a:prstGeom prst="ellipse">
              <a:avLst/>
            </a:prstGeom>
            <a:grpFill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solidFill>
                    <a:srgbClr val="000000"/>
                  </a:solidFill>
                </a:rPr>
                <a:t>d</a:t>
              </a:r>
            </a:p>
          </p:txBody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D382A5D4-73DF-4CD5-8F6D-806EC5DFE415}"/>
                </a:ext>
              </a:extLst>
            </p:cNvPr>
            <p:cNvSpPr/>
            <p:nvPr/>
          </p:nvSpPr>
          <p:spPr>
            <a:xfrm>
              <a:off x="4730750" y="2307272"/>
              <a:ext cx="304800" cy="304800"/>
            </a:xfrm>
            <a:prstGeom prst="ellipse">
              <a:avLst/>
            </a:prstGeom>
            <a:grpFill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solidFill>
                    <a:srgbClr val="000000"/>
                  </a:solidFill>
                </a:rPr>
                <a:t>e</a:t>
              </a:r>
            </a:p>
          </p:txBody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FBBDD044-E467-4260-BA6D-D10FD86E8CE6}"/>
                </a:ext>
              </a:extLst>
            </p:cNvPr>
            <p:cNvSpPr/>
            <p:nvPr/>
          </p:nvSpPr>
          <p:spPr>
            <a:xfrm>
              <a:off x="5867400" y="2286000"/>
              <a:ext cx="304800" cy="304800"/>
            </a:xfrm>
            <a:prstGeom prst="ellipse">
              <a:avLst/>
            </a:prstGeom>
            <a:grpFill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solidFill>
                    <a:srgbClr val="000000"/>
                  </a:solidFill>
                </a:rPr>
                <a:t>f</a:t>
              </a:r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F0DC376D-C645-47C2-AFB5-33DA0470CB62}"/>
                </a:ext>
              </a:extLst>
            </p:cNvPr>
            <p:cNvSpPr/>
            <p:nvPr/>
          </p:nvSpPr>
          <p:spPr>
            <a:xfrm>
              <a:off x="7010400" y="2286000"/>
              <a:ext cx="304800" cy="304800"/>
            </a:xfrm>
            <a:prstGeom prst="ellipse">
              <a:avLst/>
            </a:prstGeom>
            <a:grpFill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solidFill>
                    <a:srgbClr val="000000"/>
                  </a:solidFill>
                </a:rPr>
                <a:t>g</a:t>
              </a:r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0C82EA08-FE70-4C1E-A86D-F1F74C118CE6}"/>
                </a:ext>
              </a:extLst>
            </p:cNvPr>
            <p:cNvSpPr/>
            <p:nvPr/>
          </p:nvSpPr>
          <p:spPr>
            <a:xfrm>
              <a:off x="5410200" y="2895600"/>
              <a:ext cx="304800" cy="304800"/>
            </a:xfrm>
            <a:prstGeom prst="ellipse">
              <a:avLst/>
            </a:prstGeom>
            <a:grpFill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solidFill>
                    <a:srgbClr val="000000"/>
                  </a:solidFill>
                </a:rPr>
                <a:t>h</a:t>
              </a:r>
            </a:p>
          </p:txBody>
        </p: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F45F18B7-A371-4AFC-8A44-92CC1A3E2E0C}"/>
                </a:ext>
              </a:extLst>
            </p:cNvPr>
            <p:cNvSpPr/>
            <p:nvPr/>
          </p:nvSpPr>
          <p:spPr>
            <a:xfrm>
              <a:off x="6324600" y="2895600"/>
              <a:ext cx="304800" cy="304800"/>
            </a:xfrm>
            <a:prstGeom prst="ellipse">
              <a:avLst/>
            </a:prstGeom>
            <a:grpFill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solidFill>
                    <a:srgbClr val="000000"/>
                  </a:solidFill>
                </a:rPr>
                <a:t>i</a:t>
              </a:r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11FAE06C-668B-4041-B991-C531A81678B5}"/>
                </a:ext>
              </a:extLst>
            </p:cNvPr>
            <p:cNvSpPr/>
            <p:nvPr/>
          </p:nvSpPr>
          <p:spPr>
            <a:xfrm>
              <a:off x="7010400" y="2895600"/>
              <a:ext cx="304800" cy="304800"/>
            </a:xfrm>
            <a:prstGeom prst="ellipse">
              <a:avLst/>
            </a:prstGeom>
            <a:grpFill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solidFill>
                    <a:srgbClr val="000000"/>
                  </a:solidFill>
                </a:rPr>
                <a:t>j</a:t>
              </a:r>
            </a:p>
          </p:txBody>
        </p:sp>
        <p:cxnSp>
          <p:nvCxnSpPr>
            <p:cNvPr id="19" name="Straight Arrow Connector 18">
              <a:extLst>
                <a:ext uri="{FF2B5EF4-FFF2-40B4-BE49-F238E27FC236}">
                  <a16:creationId xmlns:a16="http://schemas.microsoft.com/office/drawing/2014/main" id="{92B8FDAF-5A00-45E7-8676-BFF88D3E0678}"/>
                </a:ext>
              </a:extLst>
            </p:cNvPr>
            <p:cNvCxnSpPr>
              <a:stCxn id="12" idx="3"/>
              <a:endCxn id="13" idx="7"/>
            </p:cNvCxnSpPr>
            <p:nvPr/>
          </p:nvCxnSpPr>
          <p:spPr>
            <a:xfrm flipH="1">
              <a:off x="4990913" y="1883195"/>
              <a:ext cx="921124" cy="468714"/>
            </a:xfrm>
            <a:prstGeom prst="straightConnector1">
              <a:avLst/>
            </a:prstGeom>
            <a:grpFill/>
            <a:ln w="28575">
              <a:solidFill>
                <a:srgbClr val="0070C0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Arrow Connector 19">
              <a:extLst>
                <a:ext uri="{FF2B5EF4-FFF2-40B4-BE49-F238E27FC236}">
                  <a16:creationId xmlns:a16="http://schemas.microsoft.com/office/drawing/2014/main" id="{81B1714C-A61A-46C8-8FC6-D02B77BF9A4D}"/>
                </a:ext>
              </a:extLst>
            </p:cNvPr>
            <p:cNvCxnSpPr>
              <a:stCxn id="12" idx="4"/>
              <a:endCxn id="14" idx="0"/>
            </p:cNvCxnSpPr>
            <p:nvPr/>
          </p:nvCxnSpPr>
          <p:spPr>
            <a:xfrm>
              <a:off x="6019800" y="1927832"/>
              <a:ext cx="0" cy="358168"/>
            </a:xfrm>
            <a:prstGeom prst="straightConnector1">
              <a:avLst/>
            </a:prstGeom>
            <a:grpFill/>
            <a:ln w="28575">
              <a:solidFill>
                <a:srgbClr val="0070C0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Arrow Connector 20">
              <a:extLst>
                <a:ext uri="{FF2B5EF4-FFF2-40B4-BE49-F238E27FC236}">
                  <a16:creationId xmlns:a16="http://schemas.microsoft.com/office/drawing/2014/main" id="{80E4EA8C-7C67-4BAC-ABC8-88CD136414F3}"/>
                </a:ext>
              </a:extLst>
            </p:cNvPr>
            <p:cNvCxnSpPr>
              <a:stCxn id="12" idx="5"/>
              <a:endCxn id="15" idx="1"/>
            </p:cNvCxnSpPr>
            <p:nvPr/>
          </p:nvCxnSpPr>
          <p:spPr>
            <a:xfrm>
              <a:off x="6127563" y="1883195"/>
              <a:ext cx="927474" cy="447442"/>
            </a:xfrm>
            <a:prstGeom prst="straightConnector1">
              <a:avLst/>
            </a:prstGeom>
            <a:grpFill/>
            <a:ln w="28575">
              <a:solidFill>
                <a:srgbClr val="0070C0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Arrow Connector 21">
              <a:extLst>
                <a:ext uri="{FF2B5EF4-FFF2-40B4-BE49-F238E27FC236}">
                  <a16:creationId xmlns:a16="http://schemas.microsoft.com/office/drawing/2014/main" id="{1F3C6C76-B358-4D48-9468-29C50710FF9C}"/>
                </a:ext>
              </a:extLst>
            </p:cNvPr>
            <p:cNvCxnSpPr>
              <a:stCxn id="14" idx="3"/>
              <a:endCxn id="16" idx="0"/>
            </p:cNvCxnSpPr>
            <p:nvPr/>
          </p:nvCxnSpPr>
          <p:spPr>
            <a:xfrm flipH="1">
              <a:off x="5562600" y="2546163"/>
              <a:ext cx="349437" cy="349437"/>
            </a:xfrm>
            <a:prstGeom prst="straightConnector1">
              <a:avLst/>
            </a:prstGeom>
            <a:grpFill/>
            <a:ln w="28575">
              <a:solidFill>
                <a:srgbClr val="0070C0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Arrow Connector 22">
              <a:extLst>
                <a:ext uri="{FF2B5EF4-FFF2-40B4-BE49-F238E27FC236}">
                  <a16:creationId xmlns:a16="http://schemas.microsoft.com/office/drawing/2014/main" id="{8603A024-9D73-4CDB-B00C-662FDAF2DF45}"/>
                </a:ext>
              </a:extLst>
            </p:cNvPr>
            <p:cNvCxnSpPr>
              <a:stCxn id="14" idx="5"/>
              <a:endCxn id="17" idx="0"/>
            </p:cNvCxnSpPr>
            <p:nvPr/>
          </p:nvCxnSpPr>
          <p:spPr>
            <a:xfrm>
              <a:off x="6127563" y="2546163"/>
              <a:ext cx="349437" cy="349437"/>
            </a:xfrm>
            <a:prstGeom prst="straightConnector1">
              <a:avLst/>
            </a:prstGeom>
            <a:grpFill/>
            <a:ln w="28575">
              <a:solidFill>
                <a:srgbClr val="0070C0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Arrow Connector 23">
              <a:extLst>
                <a:ext uri="{FF2B5EF4-FFF2-40B4-BE49-F238E27FC236}">
                  <a16:creationId xmlns:a16="http://schemas.microsoft.com/office/drawing/2014/main" id="{83BC66BD-28E2-44F9-BC3A-CE998278E183}"/>
                </a:ext>
              </a:extLst>
            </p:cNvPr>
            <p:cNvCxnSpPr>
              <a:stCxn id="15" idx="4"/>
              <a:endCxn id="18" idx="0"/>
            </p:cNvCxnSpPr>
            <p:nvPr/>
          </p:nvCxnSpPr>
          <p:spPr>
            <a:xfrm>
              <a:off x="7162800" y="2590800"/>
              <a:ext cx="0" cy="304800"/>
            </a:xfrm>
            <a:prstGeom prst="straightConnector1">
              <a:avLst/>
            </a:prstGeom>
            <a:grpFill/>
            <a:ln w="28575">
              <a:solidFill>
                <a:srgbClr val="0070C0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76671314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Union–find - example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57150" indent="0">
              <a:buFont typeface="Arial" panose="020B0604020202020204" pitchFamily="34" charset="0"/>
              <a:buNone/>
            </a:pPr>
            <a:endParaRPr lang="en-US" sz="2400" dirty="0"/>
          </a:p>
          <a:p>
            <a:pPr marL="57150" indent="0">
              <a:buFont typeface="Arial" panose="020B0604020202020204" pitchFamily="34" charset="0"/>
              <a:buNone/>
            </a:pPr>
            <a:endParaRPr lang="en-US" sz="2400" dirty="0"/>
          </a:p>
          <a:p>
            <a:pPr marL="57150" indent="0">
              <a:buFont typeface="Arial" panose="020B0604020202020204" pitchFamily="34" charset="0"/>
              <a:buNone/>
            </a:pPr>
            <a:endParaRPr lang="en-US" sz="2400" dirty="0"/>
          </a:p>
          <a:p>
            <a:pPr marL="57150" indent="0">
              <a:buFont typeface="Arial" panose="020B0604020202020204" pitchFamily="34" charset="0"/>
              <a:buNone/>
            </a:pPr>
            <a:endParaRPr lang="en-US" sz="2400" dirty="0"/>
          </a:p>
          <a:p>
            <a:pPr marL="57150" indent="0">
              <a:buFont typeface="Arial" panose="020B0604020202020204" pitchFamily="34" charset="0"/>
              <a:buNone/>
            </a:pPr>
            <a:r>
              <a:rPr lang="en-US" sz="2400" dirty="0"/>
              <a:t>Result is  {a} {</a:t>
            </a:r>
            <a:r>
              <a:rPr lang="en-US" sz="2400" dirty="0" err="1"/>
              <a:t>b,c,d,e,f,g,h,i,j</a:t>
            </a:r>
            <a:r>
              <a:rPr lang="en-US" sz="2400" dirty="0"/>
              <a:t>}</a:t>
            </a: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634EB690-3695-465A-8C79-06106BA62580}"/>
              </a:ext>
            </a:extLst>
          </p:cNvPr>
          <p:cNvSpPr/>
          <p:nvPr/>
        </p:nvSpPr>
        <p:spPr>
          <a:xfrm>
            <a:off x="1208800" y="1951279"/>
            <a:ext cx="484535" cy="426517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solidFill>
                  <a:srgbClr val="000000"/>
                </a:solidFill>
              </a:rPr>
              <a:t>a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EEF70B8E-D97A-4234-A2D7-57D710F74D23}"/>
              </a:ext>
            </a:extLst>
          </p:cNvPr>
          <p:cNvGrpSpPr/>
          <p:nvPr/>
        </p:nvGrpSpPr>
        <p:grpSpPr>
          <a:xfrm>
            <a:off x="2502502" y="1951037"/>
            <a:ext cx="484535" cy="1354231"/>
            <a:chOff x="2873375" y="1623032"/>
            <a:chExt cx="304800" cy="967768"/>
          </a:xfrm>
          <a:solidFill>
            <a:srgbClr val="00B0F0"/>
          </a:solidFill>
        </p:grpSpPr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622A08F0-FA34-44FF-80C7-91A015462AE6}"/>
                </a:ext>
              </a:extLst>
            </p:cNvPr>
            <p:cNvSpPr/>
            <p:nvPr/>
          </p:nvSpPr>
          <p:spPr>
            <a:xfrm>
              <a:off x="2873375" y="1623032"/>
              <a:ext cx="304800" cy="304800"/>
            </a:xfrm>
            <a:prstGeom prst="ellipse">
              <a:avLst/>
            </a:prstGeom>
            <a:grpFill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solidFill>
                    <a:srgbClr val="000000"/>
                  </a:solidFill>
                </a:rPr>
                <a:t>b</a:t>
              </a:r>
            </a:p>
          </p:txBody>
        </p: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26FB531D-ED48-43FA-A3E0-D22E30023F40}"/>
                </a:ext>
              </a:extLst>
            </p:cNvPr>
            <p:cNvSpPr/>
            <p:nvPr/>
          </p:nvSpPr>
          <p:spPr>
            <a:xfrm>
              <a:off x="2873375" y="2286000"/>
              <a:ext cx="304800" cy="304800"/>
            </a:xfrm>
            <a:prstGeom prst="ellipse">
              <a:avLst/>
            </a:prstGeom>
            <a:grpFill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solidFill>
                    <a:srgbClr val="000000"/>
                  </a:solidFill>
                </a:rPr>
                <a:t>c</a:t>
              </a:r>
            </a:p>
          </p:txBody>
        </p:sp>
        <p:cxnSp>
          <p:nvCxnSpPr>
            <p:cNvPr id="10" name="Straight Arrow Connector 9">
              <a:extLst>
                <a:ext uri="{FF2B5EF4-FFF2-40B4-BE49-F238E27FC236}">
                  <a16:creationId xmlns:a16="http://schemas.microsoft.com/office/drawing/2014/main" id="{5845F45B-E5CA-4FE6-A389-5D22E5F58D6C}"/>
                </a:ext>
              </a:extLst>
            </p:cNvPr>
            <p:cNvCxnSpPr>
              <a:stCxn id="8" idx="4"/>
              <a:endCxn id="9" idx="0"/>
            </p:cNvCxnSpPr>
            <p:nvPr/>
          </p:nvCxnSpPr>
          <p:spPr>
            <a:xfrm>
              <a:off x="3025775" y="1927832"/>
              <a:ext cx="0" cy="358168"/>
            </a:xfrm>
            <a:prstGeom prst="straightConnector1">
              <a:avLst/>
            </a:prstGeom>
            <a:grpFill/>
            <a:ln w="28575">
              <a:solidFill>
                <a:srgbClr val="0070C0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21E18C63-AC02-4C05-B33C-33341C8ECDB6}"/>
              </a:ext>
            </a:extLst>
          </p:cNvPr>
          <p:cNvGrpSpPr/>
          <p:nvPr/>
        </p:nvGrpSpPr>
        <p:grpSpPr>
          <a:xfrm>
            <a:off x="4284662" y="2029772"/>
            <a:ext cx="4108450" cy="2207266"/>
            <a:chOff x="4730750" y="1623032"/>
            <a:chExt cx="2584450" cy="1577368"/>
          </a:xfrm>
          <a:solidFill>
            <a:srgbClr val="00B0F0"/>
          </a:solidFill>
        </p:grpSpPr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A72D5795-5F7E-4387-A84C-1416FA069FC7}"/>
                </a:ext>
              </a:extLst>
            </p:cNvPr>
            <p:cNvSpPr/>
            <p:nvPr/>
          </p:nvSpPr>
          <p:spPr>
            <a:xfrm>
              <a:off x="5867400" y="1623032"/>
              <a:ext cx="304800" cy="304800"/>
            </a:xfrm>
            <a:prstGeom prst="ellipse">
              <a:avLst/>
            </a:prstGeom>
            <a:grpFill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solidFill>
                    <a:srgbClr val="000000"/>
                  </a:solidFill>
                </a:rPr>
                <a:t>d</a:t>
              </a:r>
            </a:p>
          </p:txBody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D382A5D4-73DF-4CD5-8F6D-806EC5DFE415}"/>
                </a:ext>
              </a:extLst>
            </p:cNvPr>
            <p:cNvSpPr/>
            <p:nvPr/>
          </p:nvSpPr>
          <p:spPr>
            <a:xfrm>
              <a:off x="4730750" y="2307272"/>
              <a:ext cx="304800" cy="304800"/>
            </a:xfrm>
            <a:prstGeom prst="ellipse">
              <a:avLst/>
            </a:prstGeom>
            <a:grpFill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solidFill>
                    <a:srgbClr val="000000"/>
                  </a:solidFill>
                </a:rPr>
                <a:t>e</a:t>
              </a:r>
            </a:p>
          </p:txBody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FBBDD044-E467-4260-BA6D-D10FD86E8CE6}"/>
                </a:ext>
              </a:extLst>
            </p:cNvPr>
            <p:cNvSpPr/>
            <p:nvPr/>
          </p:nvSpPr>
          <p:spPr>
            <a:xfrm>
              <a:off x="5867400" y="2286000"/>
              <a:ext cx="304800" cy="304800"/>
            </a:xfrm>
            <a:prstGeom prst="ellipse">
              <a:avLst/>
            </a:prstGeom>
            <a:grpFill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solidFill>
                    <a:srgbClr val="000000"/>
                  </a:solidFill>
                </a:rPr>
                <a:t>f</a:t>
              </a:r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F0DC376D-C645-47C2-AFB5-33DA0470CB62}"/>
                </a:ext>
              </a:extLst>
            </p:cNvPr>
            <p:cNvSpPr/>
            <p:nvPr/>
          </p:nvSpPr>
          <p:spPr>
            <a:xfrm>
              <a:off x="7010400" y="2286000"/>
              <a:ext cx="304800" cy="304800"/>
            </a:xfrm>
            <a:prstGeom prst="ellipse">
              <a:avLst/>
            </a:prstGeom>
            <a:grpFill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solidFill>
                    <a:srgbClr val="000000"/>
                  </a:solidFill>
                </a:rPr>
                <a:t>g</a:t>
              </a:r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0C82EA08-FE70-4C1E-A86D-F1F74C118CE6}"/>
                </a:ext>
              </a:extLst>
            </p:cNvPr>
            <p:cNvSpPr/>
            <p:nvPr/>
          </p:nvSpPr>
          <p:spPr>
            <a:xfrm>
              <a:off x="5410200" y="2895600"/>
              <a:ext cx="304800" cy="304800"/>
            </a:xfrm>
            <a:prstGeom prst="ellipse">
              <a:avLst/>
            </a:prstGeom>
            <a:grpFill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solidFill>
                    <a:srgbClr val="000000"/>
                  </a:solidFill>
                </a:rPr>
                <a:t>h</a:t>
              </a:r>
            </a:p>
          </p:txBody>
        </p: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F45F18B7-A371-4AFC-8A44-92CC1A3E2E0C}"/>
                </a:ext>
              </a:extLst>
            </p:cNvPr>
            <p:cNvSpPr/>
            <p:nvPr/>
          </p:nvSpPr>
          <p:spPr>
            <a:xfrm>
              <a:off x="6324600" y="2895600"/>
              <a:ext cx="304800" cy="304800"/>
            </a:xfrm>
            <a:prstGeom prst="ellipse">
              <a:avLst/>
            </a:prstGeom>
            <a:grpFill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solidFill>
                    <a:srgbClr val="000000"/>
                  </a:solidFill>
                </a:rPr>
                <a:t>i</a:t>
              </a:r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11FAE06C-668B-4041-B991-C531A81678B5}"/>
                </a:ext>
              </a:extLst>
            </p:cNvPr>
            <p:cNvSpPr/>
            <p:nvPr/>
          </p:nvSpPr>
          <p:spPr>
            <a:xfrm>
              <a:off x="7010400" y="2895600"/>
              <a:ext cx="304800" cy="304800"/>
            </a:xfrm>
            <a:prstGeom prst="ellipse">
              <a:avLst/>
            </a:prstGeom>
            <a:grpFill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solidFill>
                    <a:srgbClr val="000000"/>
                  </a:solidFill>
                </a:rPr>
                <a:t>j</a:t>
              </a:r>
            </a:p>
          </p:txBody>
        </p:sp>
        <p:cxnSp>
          <p:nvCxnSpPr>
            <p:cNvPr id="19" name="Straight Arrow Connector 18">
              <a:extLst>
                <a:ext uri="{FF2B5EF4-FFF2-40B4-BE49-F238E27FC236}">
                  <a16:creationId xmlns:a16="http://schemas.microsoft.com/office/drawing/2014/main" id="{92B8FDAF-5A00-45E7-8676-BFF88D3E0678}"/>
                </a:ext>
              </a:extLst>
            </p:cNvPr>
            <p:cNvCxnSpPr>
              <a:stCxn id="12" idx="3"/>
              <a:endCxn id="13" idx="7"/>
            </p:cNvCxnSpPr>
            <p:nvPr/>
          </p:nvCxnSpPr>
          <p:spPr>
            <a:xfrm flipH="1">
              <a:off x="4990913" y="1883195"/>
              <a:ext cx="921124" cy="468714"/>
            </a:xfrm>
            <a:prstGeom prst="straightConnector1">
              <a:avLst/>
            </a:prstGeom>
            <a:grpFill/>
            <a:ln w="28575">
              <a:solidFill>
                <a:srgbClr val="0070C0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Arrow Connector 19">
              <a:extLst>
                <a:ext uri="{FF2B5EF4-FFF2-40B4-BE49-F238E27FC236}">
                  <a16:creationId xmlns:a16="http://schemas.microsoft.com/office/drawing/2014/main" id="{81B1714C-A61A-46C8-8FC6-D02B77BF9A4D}"/>
                </a:ext>
              </a:extLst>
            </p:cNvPr>
            <p:cNvCxnSpPr>
              <a:stCxn id="12" idx="4"/>
              <a:endCxn id="14" idx="0"/>
            </p:cNvCxnSpPr>
            <p:nvPr/>
          </p:nvCxnSpPr>
          <p:spPr>
            <a:xfrm>
              <a:off x="6019800" y="1927832"/>
              <a:ext cx="0" cy="358168"/>
            </a:xfrm>
            <a:prstGeom prst="straightConnector1">
              <a:avLst/>
            </a:prstGeom>
            <a:grpFill/>
            <a:ln w="28575">
              <a:solidFill>
                <a:srgbClr val="0070C0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Arrow Connector 20">
              <a:extLst>
                <a:ext uri="{FF2B5EF4-FFF2-40B4-BE49-F238E27FC236}">
                  <a16:creationId xmlns:a16="http://schemas.microsoft.com/office/drawing/2014/main" id="{80E4EA8C-7C67-4BAC-ABC8-88CD136414F3}"/>
                </a:ext>
              </a:extLst>
            </p:cNvPr>
            <p:cNvCxnSpPr>
              <a:stCxn id="12" idx="5"/>
              <a:endCxn id="15" idx="1"/>
            </p:cNvCxnSpPr>
            <p:nvPr/>
          </p:nvCxnSpPr>
          <p:spPr>
            <a:xfrm>
              <a:off x="6127563" y="1883195"/>
              <a:ext cx="927474" cy="447442"/>
            </a:xfrm>
            <a:prstGeom prst="straightConnector1">
              <a:avLst/>
            </a:prstGeom>
            <a:grpFill/>
            <a:ln w="28575">
              <a:solidFill>
                <a:srgbClr val="0070C0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Arrow Connector 21">
              <a:extLst>
                <a:ext uri="{FF2B5EF4-FFF2-40B4-BE49-F238E27FC236}">
                  <a16:creationId xmlns:a16="http://schemas.microsoft.com/office/drawing/2014/main" id="{1F3C6C76-B358-4D48-9468-29C50710FF9C}"/>
                </a:ext>
              </a:extLst>
            </p:cNvPr>
            <p:cNvCxnSpPr>
              <a:stCxn id="14" idx="3"/>
              <a:endCxn id="16" idx="0"/>
            </p:cNvCxnSpPr>
            <p:nvPr/>
          </p:nvCxnSpPr>
          <p:spPr>
            <a:xfrm flipH="1">
              <a:off x="5562600" y="2546163"/>
              <a:ext cx="349437" cy="349437"/>
            </a:xfrm>
            <a:prstGeom prst="straightConnector1">
              <a:avLst/>
            </a:prstGeom>
            <a:grpFill/>
            <a:ln w="28575">
              <a:solidFill>
                <a:srgbClr val="0070C0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Arrow Connector 22">
              <a:extLst>
                <a:ext uri="{FF2B5EF4-FFF2-40B4-BE49-F238E27FC236}">
                  <a16:creationId xmlns:a16="http://schemas.microsoft.com/office/drawing/2014/main" id="{8603A024-9D73-4CDB-B00C-662FDAF2DF45}"/>
                </a:ext>
              </a:extLst>
            </p:cNvPr>
            <p:cNvCxnSpPr>
              <a:stCxn id="14" idx="5"/>
              <a:endCxn id="17" idx="0"/>
            </p:cNvCxnSpPr>
            <p:nvPr/>
          </p:nvCxnSpPr>
          <p:spPr>
            <a:xfrm>
              <a:off x="6127563" y="2546163"/>
              <a:ext cx="349437" cy="349437"/>
            </a:xfrm>
            <a:prstGeom prst="straightConnector1">
              <a:avLst/>
            </a:prstGeom>
            <a:grpFill/>
            <a:ln w="28575">
              <a:solidFill>
                <a:srgbClr val="0070C0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Arrow Connector 23">
              <a:extLst>
                <a:ext uri="{FF2B5EF4-FFF2-40B4-BE49-F238E27FC236}">
                  <a16:creationId xmlns:a16="http://schemas.microsoft.com/office/drawing/2014/main" id="{83BC66BD-28E2-44F9-BC3A-CE998278E183}"/>
                </a:ext>
              </a:extLst>
            </p:cNvPr>
            <p:cNvCxnSpPr>
              <a:stCxn id="15" idx="4"/>
              <a:endCxn id="18" idx="0"/>
            </p:cNvCxnSpPr>
            <p:nvPr/>
          </p:nvCxnSpPr>
          <p:spPr>
            <a:xfrm>
              <a:off x="7162800" y="2590800"/>
              <a:ext cx="0" cy="304800"/>
            </a:xfrm>
            <a:prstGeom prst="straightConnector1">
              <a:avLst/>
            </a:prstGeom>
            <a:grpFill/>
            <a:ln w="28575">
              <a:solidFill>
                <a:srgbClr val="0070C0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158E3340-1607-4CBB-A31F-471F7BB289FC}"/>
              </a:ext>
            </a:extLst>
          </p:cNvPr>
          <p:cNvCxnSpPr>
            <a:cxnSpLocks/>
          </p:cNvCxnSpPr>
          <p:nvPr/>
        </p:nvCxnSpPr>
        <p:spPr>
          <a:xfrm>
            <a:off x="3646080" y="2471629"/>
            <a:ext cx="1463698" cy="4247"/>
          </a:xfrm>
          <a:prstGeom prst="straightConnector1">
            <a:avLst/>
          </a:prstGeom>
          <a:ln w="63500" cmpd="dbl">
            <a:solidFill>
              <a:srgbClr val="FF0000"/>
            </a:solidFill>
            <a:headEnd type="stealth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Oval 25">
            <a:extLst>
              <a:ext uri="{FF2B5EF4-FFF2-40B4-BE49-F238E27FC236}">
                <a16:creationId xmlns:a16="http://schemas.microsoft.com/office/drawing/2014/main" id="{B0EBFD9C-096C-4E10-9C1C-78C97F874748}"/>
              </a:ext>
            </a:extLst>
          </p:cNvPr>
          <p:cNvSpPr/>
          <p:nvPr/>
        </p:nvSpPr>
        <p:spPr>
          <a:xfrm>
            <a:off x="1296352" y="4865456"/>
            <a:ext cx="444674" cy="443023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solidFill>
                  <a:srgbClr val="000000"/>
                </a:solidFill>
              </a:rPr>
              <a:t>a</a:t>
            </a:r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A551C01B-CCEE-4B0F-8863-F1A7C85FF870}"/>
              </a:ext>
            </a:extLst>
          </p:cNvPr>
          <p:cNvGrpSpPr/>
          <p:nvPr/>
        </p:nvGrpSpPr>
        <p:grpSpPr>
          <a:xfrm>
            <a:off x="2137727" y="4530565"/>
            <a:ext cx="5012782" cy="2292684"/>
            <a:chOff x="1821815" y="3451832"/>
            <a:chExt cx="3435985" cy="1577368"/>
          </a:xfrm>
          <a:solidFill>
            <a:srgbClr val="00B0F0"/>
          </a:solidFill>
        </p:grpSpPr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59805C8F-60C2-480D-9D47-CD213CF8A503}"/>
                </a:ext>
              </a:extLst>
            </p:cNvPr>
            <p:cNvSpPr/>
            <p:nvPr/>
          </p:nvSpPr>
          <p:spPr>
            <a:xfrm>
              <a:off x="1828800" y="4159437"/>
              <a:ext cx="304800" cy="304800"/>
            </a:xfrm>
            <a:prstGeom prst="ellipse">
              <a:avLst/>
            </a:prstGeom>
            <a:grpFill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solidFill>
                    <a:srgbClr val="000000"/>
                  </a:solidFill>
                </a:rPr>
                <a:t>b</a:t>
              </a:r>
            </a:p>
          </p:txBody>
        </p:sp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86413985-8527-4DF2-A415-A7F50E6257F2}"/>
                </a:ext>
              </a:extLst>
            </p:cNvPr>
            <p:cNvSpPr/>
            <p:nvPr/>
          </p:nvSpPr>
          <p:spPr>
            <a:xfrm>
              <a:off x="1821815" y="4724400"/>
              <a:ext cx="304800" cy="304800"/>
            </a:xfrm>
            <a:prstGeom prst="ellipse">
              <a:avLst/>
            </a:prstGeom>
            <a:grpFill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solidFill>
                    <a:srgbClr val="000000"/>
                  </a:solidFill>
                </a:rPr>
                <a:t>c</a:t>
              </a:r>
            </a:p>
          </p:txBody>
        </p: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47D0B97B-B291-494C-91B2-53B1EB763A5B}"/>
                </a:ext>
              </a:extLst>
            </p:cNvPr>
            <p:cNvSpPr/>
            <p:nvPr/>
          </p:nvSpPr>
          <p:spPr>
            <a:xfrm>
              <a:off x="3810000" y="3451832"/>
              <a:ext cx="304800" cy="304800"/>
            </a:xfrm>
            <a:prstGeom prst="ellipse">
              <a:avLst/>
            </a:prstGeom>
            <a:grpFill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solidFill>
                    <a:srgbClr val="000000"/>
                  </a:solidFill>
                </a:rPr>
                <a:t>d</a:t>
              </a:r>
            </a:p>
          </p:txBody>
        </p: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6C0FE4D5-937C-4399-9863-83D59B9A7501}"/>
                </a:ext>
              </a:extLst>
            </p:cNvPr>
            <p:cNvSpPr/>
            <p:nvPr/>
          </p:nvSpPr>
          <p:spPr>
            <a:xfrm>
              <a:off x="2673350" y="4136072"/>
              <a:ext cx="304800" cy="304800"/>
            </a:xfrm>
            <a:prstGeom prst="ellipse">
              <a:avLst/>
            </a:prstGeom>
            <a:grpFill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solidFill>
                    <a:srgbClr val="000000"/>
                  </a:solidFill>
                </a:rPr>
                <a:t>e</a:t>
              </a:r>
            </a:p>
          </p:txBody>
        </p: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70B630DF-97F8-475E-ADE1-10AB15FBD424}"/>
                </a:ext>
              </a:extLst>
            </p:cNvPr>
            <p:cNvSpPr/>
            <p:nvPr/>
          </p:nvSpPr>
          <p:spPr>
            <a:xfrm>
              <a:off x="3810000" y="4114800"/>
              <a:ext cx="304800" cy="304800"/>
            </a:xfrm>
            <a:prstGeom prst="ellipse">
              <a:avLst/>
            </a:prstGeom>
            <a:grpFill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solidFill>
                    <a:srgbClr val="000000"/>
                  </a:solidFill>
                </a:rPr>
                <a:t>f</a:t>
              </a:r>
            </a:p>
          </p:txBody>
        </p:sp>
        <p:cxnSp>
          <p:nvCxnSpPr>
            <p:cNvPr id="34" name="Straight Arrow Connector 33">
              <a:extLst>
                <a:ext uri="{FF2B5EF4-FFF2-40B4-BE49-F238E27FC236}">
                  <a16:creationId xmlns:a16="http://schemas.microsoft.com/office/drawing/2014/main" id="{DD2D5316-8BC2-4A67-86F3-DEF80AADBAFB}"/>
                </a:ext>
              </a:extLst>
            </p:cNvPr>
            <p:cNvCxnSpPr>
              <a:stCxn id="29" idx="4"/>
              <a:endCxn id="30" idx="0"/>
            </p:cNvCxnSpPr>
            <p:nvPr/>
          </p:nvCxnSpPr>
          <p:spPr>
            <a:xfrm flipH="1">
              <a:off x="1974215" y="4464237"/>
              <a:ext cx="6985" cy="260163"/>
            </a:xfrm>
            <a:prstGeom prst="straightConnector1">
              <a:avLst/>
            </a:prstGeom>
            <a:grpFill/>
            <a:ln w="28575">
              <a:solidFill>
                <a:srgbClr val="0070C0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C9C97A19-52EB-43DB-8BAD-17D10E74C944}"/>
                </a:ext>
              </a:extLst>
            </p:cNvPr>
            <p:cNvSpPr/>
            <p:nvPr/>
          </p:nvSpPr>
          <p:spPr>
            <a:xfrm>
              <a:off x="4953000" y="4114800"/>
              <a:ext cx="304800" cy="304800"/>
            </a:xfrm>
            <a:prstGeom prst="ellipse">
              <a:avLst/>
            </a:prstGeom>
            <a:grpFill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solidFill>
                    <a:srgbClr val="000000"/>
                  </a:solidFill>
                </a:rPr>
                <a:t>g</a:t>
              </a:r>
            </a:p>
          </p:txBody>
        </p: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AEA1B723-D713-47DF-BC82-4ED7F1CDCA31}"/>
                </a:ext>
              </a:extLst>
            </p:cNvPr>
            <p:cNvSpPr/>
            <p:nvPr/>
          </p:nvSpPr>
          <p:spPr>
            <a:xfrm>
              <a:off x="3352800" y="4724400"/>
              <a:ext cx="304800" cy="304800"/>
            </a:xfrm>
            <a:prstGeom prst="ellipse">
              <a:avLst/>
            </a:prstGeom>
            <a:grpFill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solidFill>
                    <a:srgbClr val="000000"/>
                  </a:solidFill>
                </a:rPr>
                <a:t>h</a:t>
              </a:r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73336AC6-C6B1-4937-8851-90F77E5716E2}"/>
                </a:ext>
              </a:extLst>
            </p:cNvPr>
            <p:cNvSpPr/>
            <p:nvPr/>
          </p:nvSpPr>
          <p:spPr>
            <a:xfrm>
              <a:off x="4267200" y="4724400"/>
              <a:ext cx="304800" cy="304800"/>
            </a:xfrm>
            <a:prstGeom prst="ellipse">
              <a:avLst/>
            </a:prstGeom>
            <a:grpFill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solidFill>
                    <a:srgbClr val="000000"/>
                  </a:solidFill>
                </a:rPr>
                <a:t>i</a:t>
              </a:r>
            </a:p>
          </p:txBody>
        </p:sp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0329623B-4CE9-4608-850B-2CEADB8651F1}"/>
                </a:ext>
              </a:extLst>
            </p:cNvPr>
            <p:cNvSpPr/>
            <p:nvPr/>
          </p:nvSpPr>
          <p:spPr>
            <a:xfrm>
              <a:off x="4953000" y="4724400"/>
              <a:ext cx="304800" cy="304800"/>
            </a:xfrm>
            <a:prstGeom prst="ellipse">
              <a:avLst/>
            </a:prstGeom>
            <a:grpFill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solidFill>
                    <a:srgbClr val="000000"/>
                  </a:solidFill>
                </a:rPr>
                <a:t>j</a:t>
              </a:r>
            </a:p>
          </p:txBody>
        </p:sp>
        <p:cxnSp>
          <p:nvCxnSpPr>
            <p:cNvPr id="39" name="Straight Arrow Connector 38">
              <a:extLst>
                <a:ext uri="{FF2B5EF4-FFF2-40B4-BE49-F238E27FC236}">
                  <a16:creationId xmlns:a16="http://schemas.microsoft.com/office/drawing/2014/main" id="{BC96F02A-2209-411F-AB36-51CD56F484A9}"/>
                </a:ext>
              </a:extLst>
            </p:cNvPr>
            <p:cNvCxnSpPr>
              <a:stCxn id="31" idx="3"/>
              <a:endCxn id="32" idx="7"/>
            </p:cNvCxnSpPr>
            <p:nvPr/>
          </p:nvCxnSpPr>
          <p:spPr>
            <a:xfrm flipH="1">
              <a:off x="2933513" y="3711995"/>
              <a:ext cx="921124" cy="468714"/>
            </a:xfrm>
            <a:prstGeom prst="straightConnector1">
              <a:avLst/>
            </a:prstGeom>
            <a:grpFill/>
            <a:ln w="28575">
              <a:solidFill>
                <a:srgbClr val="0070C0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Arrow Connector 39">
              <a:extLst>
                <a:ext uri="{FF2B5EF4-FFF2-40B4-BE49-F238E27FC236}">
                  <a16:creationId xmlns:a16="http://schemas.microsoft.com/office/drawing/2014/main" id="{858D061E-A016-4139-8635-F8D61666550F}"/>
                </a:ext>
              </a:extLst>
            </p:cNvPr>
            <p:cNvCxnSpPr>
              <a:stCxn id="31" idx="4"/>
              <a:endCxn id="33" idx="0"/>
            </p:cNvCxnSpPr>
            <p:nvPr/>
          </p:nvCxnSpPr>
          <p:spPr>
            <a:xfrm>
              <a:off x="3962400" y="3756632"/>
              <a:ext cx="0" cy="358168"/>
            </a:xfrm>
            <a:prstGeom prst="straightConnector1">
              <a:avLst/>
            </a:prstGeom>
            <a:grpFill/>
            <a:ln w="28575">
              <a:solidFill>
                <a:srgbClr val="0070C0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Arrow Connector 40">
              <a:extLst>
                <a:ext uri="{FF2B5EF4-FFF2-40B4-BE49-F238E27FC236}">
                  <a16:creationId xmlns:a16="http://schemas.microsoft.com/office/drawing/2014/main" id="{0AB3ADD6-3E1E-46CC-B160-F8813CA56583}"/>
                </a:ext>
              </a:extLst>
            </p:cNvPr>
            <p:cNvCxnSpPr>
              <a:stCxn id="31" idx="5"/>
              <a:endCxn id="35" idx="1"/>
            </p:cNvCxnSpPr>
            <p:nvPr/>
          </p:nvCxnSpPr>
          <p:spPr>
            <a:xfrm>
              <a:off x="4070163" y="3711995"/>
              <a:ext cx="927474" cy="447442"/>
            </a:xfrm>
            <a:prstGeom prst="straightConnector1">
              <a:avLst/>
            </a:prstGeom>
            <a:grpFill/>
            <a:ln w="28575">
              <a:solidFill>
                <a:srgbClr val="0070C0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Arrow Connector 41">
              <a:extLst>
                <a:ext uri="{FF2B5EF4-FFF2-40B4-BE49-F238E27FC236}">
                  <a16:creationId xmlns:a16="http://schemas.microsoft.com/office/drawing/2014/main" id="{66E7EE0B-786A-4830-AE26-755983016F41}"/>
                </a:ext>
              </a:extLst>
            </p:cNvPr>
            <p:cNvCxnSpPr>
              <a:stCxn id="33" idx="3"/>
              <a:endCxn id="36" idx="0"/>
            </p:cNvCxnSpPr>
            <p:nvPr/>
          </p:nvCxnSpPr>
          <p:spPr>
            <a:xfrm flipH="1">
              <a:off x="3505200" y="4374963"/>
              <a:ext cx="349437" cy="349437"/>
            </a:xfrm>
            <a:prstGeom prst="straightConnector1">
              <a:avLst/>
            </a:prstGeom>
            <a:grpFill/>
            <a:ln w="28575">
              <a:solidFill>
                <a:srgbClr val="0070C0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Arrow Connector 42">
              <a:extLst>
                <a:ext uri="{FF2B5EF4-FFF2-40B4-BE49-F238E27FC236}">
                  <a16:creationId xmlns:a16="http://schemas.microsoft.com/office/drawing/2014/main" id="{C78FFCF7-DEC4-4014-B3B8-8C4C65B36A01}"/>
                </a:ext>
              </a:extLst>
            </p:cNvPr>
            <p:cNvCxnSpPr>
              <a:stCxn id="33" idx="5"/>
              <a:endCxn id="37" idx="0"/>
            </p:cNvCxnSpPr>
            <p:nvPr/>
          </p:nvCxnSpPr>
          <p:spPr>
            <a:xfrm>
              <a:off x="4070163" y="4374963"/>
              <a:ext cx="349437" cy="349437"/>
            </a:xfrm>
            <a:prstGeom prst="straightConnector1">
              <a:avLst/>
            </a:prstGeom>
            <a:grpFill/>
            <a:ln w="28575">
              <a:solidFill>
                <a:srgbClr val="0070C0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Arrow Connector 43">
              <a:extLst>
                <a:ext uri="{FF2B5EF4-FFF2-40B4-BE49-F238E27FC236}">
                  <a16:creationId xmlns:a16="http://schemas.microsoft.com/office/drawing/2014/main" id="{99480C7C-1501-4790-A374-23175E215118}"/>
                </a:ext>
              </a:extLst>
            </p:cNvPr>
            <p:cNvCxnSpPr>
              <a:stCxn id="35" idx="4"/>
              <a:endCxn id="38" idx="0"/>
            </p:cNvCxnSpPr>
            <p:nvPr/>
          </p:nvCxnSpPr>
          <p:spPr>
            <a:xfrm>
              <a:off x="5105400" y="4419600"/>
              <a:ext cx="0" cy="304800"/>
            </a:xfrm>
            <a:prstGeom prst="straightConnector1">
              <a:avLst/>
            </a:prstGeom>
            <a:grpFill/>
            <a:ln w="28575">
              <a:solidFill>
                <a:srgbClr val="0070C0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Arrow Connector 44">
              <a:extLst>
                <a:ext uri="{FF2B5EF4-FFF2-40B4-BE49-F238E27FC236}">
                  <a16:creationId xmlns:a16="http://schemas.microsoft.com/office/drawing/2014/main" id="{17615769-F91D-4804-84F0-1E1CCA67977D}"/>
                </a:ext>
              </a:extLst>
            </p:cNvPr>
            <p:cNvCxnSpPr>
              <a:stCxn id="31" idx="2"/>
              <a:endCxn id="29" idx="0"/>
            </p:cNvCxnSpPr>
            <p:nvPr/>
          </p:nvCxnSpPr>
          <p:spPr>
            <a:xfrm flipH="1">
              <a:off x="1981200" y="3604232"/>
              <a:ext cx="1828800" cy="555205"/>
            </a:xfrm>
            <a:prstGeom prst="straightConnector1">
              <a:avLst/>
            </a:prstGeom>
            <a:grpFill/>
            <a:ln w="28575">
              <a:solidFill>
                <a:srgbClr val="0070C0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4E10196D-8DC7-409B-9655-06C559D61F15}"/>
              </a:ext>
            </a:extLst>
          </p:cNvPr>
          <p:cNvSpPr txBox="1"/>
          <p:nvPr/>
        </p:nvSpPr>
        <p:spPr>
          <a:xfrm>
            <a:off x="3574056" y="1957742"/>
            <a:ext cx="1618656" cy="407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>
                <a:solidFill>
                  <a:schemeClr val="tx1"/>
                </a:solidFill>
              </a:rPr>
              <a:t>union(</a:t>
            </a:r>
            <a:r>
              <a:rPr lang="en-US" sz="2200" dirty="0" err="1">
                <a:solidFill>
                  <a:schemeClr val="tx1"/>
                </a:solidFill>
              </a:rPr>
              <a:t>c,j</a:t>
            </a:r>
            <a:r>
              <a:rPr lang="en-US" sz="2200" dirty="0">
                <a:solidFill>
                  <a:schemeClr val="tx1"/>
                </a:solidFill>
              </a:rPr>
              <a:t>)</a:t>
            </a:r>
            <a:endParaRPr lang="en-CA" sz="2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91249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26" grpId="0" animBg="1"/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Union–find - example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57150" indent="0">
              <a:buFont typeface="Arial" panose="020B0604020202020204" pitchFamily="34" charset="0"/>
              <a:buNone/>
            </a:pPr>
            <a:endParaRPr lang="en-US" sz="2400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4E10196D-8DC7-409B-9655-06C559D61F15}"/>
              </a:ext>
            </a:extLst>
          </p:cNvPr>
          <p:cNvSpPr txBox="1"/>
          <p:nvPr/>
        </p:nvSpPr>
        <p:spPr>
          <a:xfrm>
            <a:off x="1230312" y="3355821"/>
            <a:ext cx="1618656" cy="407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>
                <a:solidFill>
                  <a:schemeClr val="tx1"/>
                </a:solidFill>
              </a:rPr>
              <a:t>union(</a:t>
            </a:r>
            <a:r>
              <a:rPr lang="en-US" sz="2200" dirty="0" err="1">
                <a:solidFill>
                  <a:schemeClr val="tx1"/>
                </a:solidFill>
              </a:rPr>
              <a:t>a,b</a:t>
            </a:r>
            <a:r>
              <a:rPr lang="en-US" sz="2200" dirty="0">
                <a:solidFill>
                  <a:schemeClr val="tx1"/>
                </a:solidFill>
              </a:rPr>
              <a:t>)</a:t>
            </a:r>
            <a:endParaRPr lang="en-CA" sz="2200" dirty="0">
              <a:solidFill>
                <a:schemeClr val="tx1"/>
              </a:solidFill>
            </a:endParaRPr>
          </a:p>
        </p:txBody>
      </p:sp>
      <p:grpSp>
        <p:nvGrpSpPr>
          <p:cNvPr id="118" name="Group 117">
            <a:extLst>
              <a:ext uri="{FF2B5EF4-FFF2-40B4-BE49-F238E27FC236}">
                <a16:creationId xmlns:a16="http://schemas.microsoft.com/office/drawing/2014/main" id="{4B36B15E-2AC5-484F-A0E6-CA53AAB47352}"/>
              </a:ext>
            </a:extLst>
          </p:cNvPr>
          <p:cNvGrpSpPr/>
          <p:nvPr/>
        </p:nvGrpSpPr>
        <p:grpSpPr>
          <a:xfrm>
            <a:off x="620712" y="2157156"/>
            <a:ext cx="494395" cy="3146681"/>
            <a:chOff x="925512" y="2007257"/>
            <a:chExt cx="494395" cy="3146681"/>
          </a:xfrm>
        </p:grpSpPr>
        <p:sp>
          <p:nvSpPr>
            <p:cNvPr id="49" name="Oval 48">
              <a:extLst>
                <a:ext uri="{FF2B5EF4-FFF2-40B4-BE49-F238E27FC236}">
                  <a16:creationId xmlns:a16="http://schemas.microsoft.com/office/drawing/2014/main" id="{D8179977-CEE8-49AF-AB44-148F922BBFAE}"/>
                </a:ext>
              </a:extLst>
            </p:cNvPr>
            <p:cNvSpPr/>
            <p:nvPr/>
          </p:nvSpPr>
          <p:spPr>
            <a:xfrm>
              <a:off x="930442" y="2007257"/>
              <a:ext cx="484535" cy="426517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solidFill>
                    <a:srgbClr val="000000"/>
                  </a:solidFill>
                </a:rPr>
                <a:t>a</a:t>
              </a:r>
            </a:p>
          </p:txBody>
        </p:sp>
        <p:sp>
          <p:nvSpPr>
            <p:cNvPr id="50" name="Oval 49">
              <a:extLst>
                <a:ext uri="{FF2B5EF4-FFF2-40B4-BE49-F238E27FC236}">
                  <a16:creationId xmlns:a16="http://schemas.microsoft.com/office/drawing/2014/main" id="{9D40AAC0-EA94-46F3-8ABD-DC21A0281B65}"/>
                </a:ext>
              </a:extLst>
            </p:cNvPr>
            <p:cNvSpPr/>
            <p:nvPr/>
          </p:nvSpPr>
          <p:spPr>
            <a:xfrm>
              <a:off x="935372" y="2670021"/>
              <a:ext cx="484535" cy="426517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solidFill>
                    <a:srgbClr val="000000"/>
                  </a:solidFill>
                </a:rPr>
                <a:t>b</a:t>
              </a:r>
            </a:p>
          </p:txBody>
        </p:sp>
        <p:sp>
          <p:nvSpPr>
            <p:cNvPr id="51" name="Oval 50">
              <a:extLst>
                <a:ext uri="{FF2B5EF4-FFF2-40B4-BE49-F238E27FC236}">
                  <a16:creationId xmlns:a16="http://schemas.microsoft.com/office/drawing/2014/main" id="{E5EF509D-227B-4228-AF25-EA03387180BB}"/>
                </a:ext>
              </a:extLst>
            </p:cNvPr>
            <p:cNvSpPr/>
            <p:nvPr/>
          </p:nvSpPr>
          <p:spPr>
            <a:xfrm>
              <a:off x="935372" y="3355821"/>
              <a:ext cx="484535" cy="426517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solidFill>
                    <a:srgbClr val="000000"/>
                  </a:solidFill>
                </a:rPr>
                <a:t>c</a:t>
              </a:r>
            </a:p>
          </p:txBody>
        </p:sp>
        <p:sp>
          <p:nvSpPr>
            <p:cNvPr id="52" name="Oval 51">
              <a:extLst>
                <a:ext uri="{FF2B5EF4-FFF2-40B4-BE49-F238E27FC236}">
                  <a16:creationId xmlns:a16="http://schemas.microsoft.com/office/drawing/2014/main" id="{420ABFEE-C101-4B5A-A423-582B8943EA63}"/>
                </a:ext>
              </a:extLst>
            </p:cNvPr>
            <p:cNvSpPr/>
            <p:nvPr/>
          </p:nvSpPr>
          <p:spPr>
            <a:xfrm>
              <a:off x="925512" y="4041621"/>
              <a:ext cx="484535" cy="426517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solidFill>
                    <a:srgbClr val="000000"/>
                  </a:solidFill>
                </a:rPr>
                <a:t>d</a:t>
              </a:r>
            </a:p>
          </p:txBody>
        </p:sp>
        <p:sp>
          <p:nvSpPr>
            <p:cNvPr id="53" name="Oval 52">
              <a:extLst>
                <a:ext uri="{FF2B5EF4-FFF2-40B4-BE49-F238E27FC236}">
                  <a16:creationId xmlns:a16="http://schemas.microsoft.com/office/drawing/2014/main" id="{382D05BA-08E4-4D13-8818-C74CB4948317}"/>
                </a:ext>
              </a:extLst>
            </p:cNvPr>
            <p:cNvSpPr/>
            <p:nvPr/>
          </p:nvSpPr>
          <p:spPr>
            <a:xfrm>
              <a:off x="930442" y="4727421"/>
              <a:ext cx="484535" cy="426517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solidFill>
                    <a:srgbClr val="000000"/>
                  </a:solidFill>
                </a:rPr>
                <a:t>e</a:t>
              </a:r>
            </a:p>
          </p:txBody>
        </p:sp>
      </p:grpSp>
      <p:grpSp>
        <p:nvGrpSpPr>
          <p:cNvPr id="117" name="Group 116">
            <a:extLst>
              <a:ext uri="{FF2B5EF4-FFF2-40B4-BE49-F238E27FC236}">
                <a16:creationId xmlns:a16="http://schemas.microsoft.com/office/drawing/2014/main" id="{6652A674-FFB8-4B19-B53F-A1357801D4C8}"/>
              </a:ext>
            </a:extLst>
          </p:cNvPr>
          <p:cNvGrpSpPr/>
          <p:nvPr/>
        </p:nvGrpSpPr>
        <p:grpSpPr>
          <a:xfrm>
            <a:off x="2628005" y="2127632"/>
            <a:ext cx="647283" cy="3246074"/>
            <a:chOff x="3302569" y="1997602"/>
            <a:chExt cx="647283" cy="3246074"/>
          </a:xfrm>
        </p:grpSpPr>
        <p:sp>
          <p:nvSpPr>
            <p:cNvPr id="60" name="Oval 59">
              <a:extLst>
                <a:ext uri="{FF2B5EF4-FFF2-40B4-BE49-F238E27FC236}">
                  <a16:creationId xmlns:a16="http://schemas.microsoft.com/office/drawing/2014/main" id="{929BD838-93BE-421F-AE05-457ADE402452}"/>
                </a:ext>
              </a:extLst>
            </p:cNvPr>
            <p:cNvSpPr/>
            <p:nvPr/>
          </p:nvSpPr>
          <p:spPr>
            <a:xfrm>
              <a:off x="3312429" y="3445559"/>
              <a:ext cx="484535" cy="426517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solidFill>
                    <a:srgbClr val="000000"/>
                  </a:solidFill>
                </a:rPr>
                <a:t>c</a:t>
              </a:r>
            </a:p>
          </p:txBody>
        </p:sp>
        <p:sp>
          <p:nvSpPr>
            <p:cNvPr id="61" name="Oval 60">
              <a:extLst>
                <a:ext uri="{FF2B5EF4-FFF2-40B4-BE49-F238E27FC236}">
                  <a16:creationId xmlns:a16="http://schemas.microsoft.com/office/drawing/2014/main" id="{F4A9CF1C-3A62-4E44-8F53-7F235818D4D5}"/>
                </a:ext>
              </a:extLst>
            </p:cNvPr>
            <p:cNvSpPr/>
            <p:nvPr/>
          </p:nvSpPr>
          <p:spPr>
            <a:xfrm>
              <a:off x="3302569" y="4131359"/>
              <a:ext cx="484535" cy="426517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solidFill>
                    <a:srgbClr val="000000"/>
                  </a:solidFill>
                </a:rPr>
                <a:t>d</a:t>
              </a:r>
            </a:p>
          </p:txBody>
        </p:sp>
        <p:sp>
          <p:nvSpPr>
            <p:cNvPr id="62" name="Oval 61">
              <a:extLst>
                <a:ext uri="{FF2B5EF4-FFF2-40B4-BE49-F238E27FC236}">
                  <a16:creationId xmlns:a16="http://schemas.microsoft.com/office/drawing/2014/main" id="{253F0A4A-590D-41E9-9667-A7EC5F7AA542}"/>
                </a:ext>
              </a:extLst>
            </p:cNvPr>
            <p:cNvSpPr/>
            <p:nvPr/>
          </p:nvSpPr>
          <p:spPr>
            <a:xfrm>
              <a:off x="3307499" y="4817159"/>
              <a:ext cx="484535" cy="426517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solidFill>
                    <a:srgbClr val="000000"/>
                  </a:solidFill>
                </a:rPr>
                <a:t>e</a:t>
              </a:r>
            </a:p>
          </p:txBody>
        </p:sp>
        <p:sp>
          <p:nvSpPr>
            <p:cNvPr id="83" name="Oval 82">
              <a:extLst>
                <a:ext uri="{FF2B5EF4-FFF2-40B4-BE49-F238E27FC236}">
                  <a16:creationId xmlns:a16="http://schemas.microsoft.com/office/drawing/2014/main" id="{5E994674-8F4E-4A2C-A926-D9A3BEAB90C1}"/>
                </a:ext>
              </a:extLst>
            </p:cNvPr>
            <p:cNvSpPr/>
            <p:nvPr/>
          </p:nvSpPr>
          <p:spPr>
            <a:xfrm>
              <a:off x="3505177" y="1997602"/>
              <a:ext cx="444675" cy="443023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solidFill>
                    <a:srgbClr val="000000"/>
                  </a:solidFill>
                </a:rPr>
                <a:t>a</a:t>
              </a:r>
            </a:p>
          </p:txBody>
        </p:sp>
        <p:sp>
          <p:nvSpPr>
            <p:cNvPr id="84" name="Oval 83">
              <a:extLst>
                <a:ext uri="{FF2B5EF4-FFF2-40B4-BE49-F238E27FC236}">
                  <a16:creationId xmlns:a16="http://schemas.microsoft.com/office/drawing/2014/main" id="{BCB639C6-3510-4D28-8097-79ECC04ABBCF}"/>
                </a:ext>
              </a:extLst>
            </p:cNvPr>
            <p:cNvSpPr/>
            <p:nvPr/>
          </p:nvSpPr>
          <p:spPr>
            <a:xfrm>
              <a:off x="3302569" y="2836641"/>
              <a:ext cx="444675" cy="443023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solidFill>
                    <a:srgbClr val="000000"/>
                  </a:solidFill>
                </a:rPr>
                <a:t>b</a:t>
              </a:r>
            </a:p>
          </p:txBody>
        </p:sp>
        <p:cxnSp>
          <p:nvCxnSpPr>
            <p:cNvPr id="85" name="Straight Arrow Connector 84">
              <a:extLst>
                <a:ext uri="{FF2B5EF4-FFF2-40B4-BE49-F238E27FC236}">
                  <a16:creationId xmlns:a16="http://schemas.microsoft.com/office/drawing/2014/main" id="{5C7B3CC6-1BDE-4B23-8A10-B2DE54B9AF83}"/>
                </a:ext>
              </a:extLst>
            </p:cNvPr>
            <p:cNvCxnSpPr>
              <a:cxnSpLocks/>
              <a:stCxn id="83" idx="4"/>
              <a:endCxn id="84" idx="0"/>
            </p:cNvCxnSpPr>
            <p:nvPr/>
          </p:nvCxnSpPr>
          <p:spPr>
            <a:xfrm flipH="1">
              <a:off x="3524907" y="2440625"/>
              <a:ext cx="202608" cy="396016"/>
            </a:xfrm>
            <a:prstGeom prst="straightConnector1">
              <a:avLst/>
            </a:prstGeom>
            <a:solidFill>
              <a:srgbClr val="00B0F0"/>
            </a:solidFill>
            <a:ln w="28575">
              <a:solidFill>
                <a:srgbClr val="0070C0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0" name="TextBox 89">
            <a:extLst>
              <a:ext uri="{FF2B5EF4-FFF2-40B4-BE49-F238E27FC236}">
                <a16:creationId xmlns:a16="http://schemas.microsoft.com/office/drawing/2014/main" id="{CA6F49AC-7873-455C-BE34-AED59889C960}"/>
              </a:ext>
            </a:extLst>
          </p:cNvPr>
          <p:cNvSpPr txBox="1"/>
          <p:nvPr/>
        </p:nvSpPr>
        <p:spPr>
          <a:xfrm>
            <a:off x="3211512" y="3625361"/>
            <a:ext cx="1618656" cy="407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>
                <a:solidFill>
                  <a:schemeClr val="tx1"/>
                </a:solidFill>
              </a:rPr>
              <a:t>union(</a:t>
            </a:r>
            <a:r>
              <a:rPr lang="en-US" sz="2200" dirty="0" err="1">
                <a:solidFill>
                  <a:schemeClr val="tx1"/>
                </a:solidFill>
              </a:rPr>
              <a:t>c,d</a:t>
            </a:r>
            <a:r>
              <a:rPr lang="en-US" sz="2200" dirty="0">
                <a:solidFill>
                  <a:schemeClr val="tx1"/>
                </a:solidFill>
              </a:rPr>
              <a:t>)</a:t>
            </a:r>
            <a:endParaRPr lang="en-CA" sz="2200" dirty="0">
              <a:solidFill>
                <a:schemeClr val="tx1"/>
              </a:solidFill>
            </a:endParaRPr>
          </a:p>
        </p:txBody>
      </p:sp>
      <p:grpSp>
        <p:nvGrpSpPr>
          <p:cNvPr id="119" name="Group 118">
            <a:extLst>
              <a:ext uri="{FF2B5EF4-FFF2-40B4-BE49-F238E27FC236}">
                <a16:creationId xmlns:a16="http://schemas.microsoft.com/office/drawing/2014/main" id="{F75B2EC5-8E6E-446E-A0B7-B3176EFEB8AE}"/>
              </a:ext>
            </a:extLst>
          </p:cNvPr>
          <p:cNvGrpSpPr/>
          <p:nvPr/>
        </p:nvGrpSpPr>
        <p:grpSpPr>
          <a:xfrm>
            <a:off x="4731468" y="2133963"/>
            <a:ext cx="647283" cy="3246074"/>
            <a:chOff x="5248391" y="1864423"/>
            <a:chExt cx="647283" cy="3246074"/>
          </a:xfrm>
        </p:grpSpPr>
        <p:sp>
          <p:nvSpPr>
            <p:cNvPr id="91" name="Oval 90">
              <a:extLst>
                <a:ext uri="{FF2B5EF4-FFF2-40B4-BE49-F238E27FC236}">
                  <a16:creationId xmlns:a16="http://schemas.microsoft.com/office/drawing/2014/main" id="{FB845286-5FCA-4D55-8A1B-0A09211E34A9}"/>
                </a:ext>
              </a:extLst>
            </p:cNvPr>
            <p:cNvSpPr/>
            <p:nvPr/>
          </p:nvSpPr>
          <p:spPr>
            <a:xfrm>
              <a:off x="5258251" y="3312380"/>
              <a:ext cx="484535" cy="426517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solidFill>
                    <a:srgbClr val="000000"/>
                  </a:solidFill>
                </a:rPr>
                <a:t>c</a:t>
              </a:r>
            </a:p>
          </p:txBody>
        </p:sp>
        <p:sp>
          <p:nvSpPr>
            <p:cNvPr id="92" name="Oval 91">
              <a:extLst>
                <a:ext uri="{FF2B5EF4-FFF2-40B4-BE49-F238E27FC236}">
                  <a16:creationId xmlns:a16="http://schemas.microsoft.com/office/drawing/2014/main" id="{3A9ED88C-2C31-4437-B0B9-C88BC1F4518A}"/>
                </a:ext>
              </a:extLst>
            </p:cNvPr>
            <p:cNvSpPr/>
            <p:nvPr/>
          </p:nvSpPr>
          <p:spPr>
            <a:xfrm>
              <a:off x="5248391" y="3998180"/>
              <a:ext cx="484535" cy="426517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solidFill>
                    <a:srgbClr val="000000"/>
                  </a:solidFill>
                </a:rPr>
                <a:t>d</a:t>
              </a:r>
            </a:p>
          </p:txBody>
        </p:sp>
        <p:sp>
          <p:nvSpPr>
            <p:cNvPr id="93" name="Oval 92">
              <a:extLst>
                <a:ext uri="{FF2B5EF4-FFF2-40B4-BE49-F238E27FC236}">
                  <a16:creationId xmlns:a16="http://schemas.microsoft.com/office/drawing/2014/main" id="{675C69C9-7E47-48E4-87F8-B64591832AD7}"/>
                </a:ext>
              </a:extLst>
            </p:cNvPr>
            <p:cNvSpPr/>
            <p:nvPr/>
          </p:nvSpPr>
          <p:spPr>
            <a:xfrm>
              <a:off x="5253321" y="4683980"/>
              <a:ext cx="484535" cy="426517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solidFill>
                    <a:srgbClr val="000000"/>
                  </a:solidFill>
                </a:rPr>
                <a:t>e</a:t>
              </a:r>
            </a:p>
          </p:txBody>
        </p:sp>
        <p:sp>
          <p:nvSpPr>
            <p:cNvPr id="96" name="Oval 95">
              <a:extLst>
                <a:ext uri="{FF2B5EF4-FFF2-40B4-BE49-F238E27FC236}">
                  <a16:creationId xmlns:a16="http://schemas.microsoft.com/office/drawing/2014/main" id="{5FF87405-F28F-4313-A958-FFB441CBCD24}"/>
                </a:ext>
              </a:extLst>
            </p:cNvPr>
            <p:cNvSpPr/>
            <p:nvPr/>
          </p:nvSpPr>
          <p:spPr>
            <a:xfrm>
              <a:off x="5450999" y="1864423"/>
              <a:ext cx="444675" cy="443023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solidFill>
                    <a:srgbClr val="000000"/>
                  </a:solidFill>
                </a:rPr>
                <a:t>a</a:t>
              </a:r>
            </a:p>
          </p:txBody>
        </p:sp>
        <p:sp>
          <p:nvSpPr>
            <p:cNvPr id="97" name="Oval 96">
              <a:extLst>
                <a:ext uri="{FF2B5EF4-FFF2-40B4-BE49-F238E27FC236}">
                  <a16:creationId xmlns:a16="http://schemas.microsoft.com/office/drawing/2014/main" id="{1D008C37-1628-419C-B2C9-F435A3BE5367}"/>
                </a:ext>
              </a:extLst>
            </p:cNvPr>
            <p:cNvSpPr/>
            <p:nvPr/>
          </p:nvSpPr>
          <p:spPr>
            <a:xfrm>
              <a:off x="5248391" y="2703462"/>
              <a:ext cx="444675" cy="443023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solidFill>
                    <a:srgbClr val="000000"/>
                  </a:solidFill>
                </a:rPr>
                <a:t>b</a:t>
              </a:r>
            </a:p>
          </p:txBody>
        </p:sp>
        <p:cxnSp>
          <p:nvCxnSpPr>
            <p:cNvPr id="98" name="Straight Arrow Connector 97">
              <a:extLst>
                <a:ext uri="{FF2B5EF4-FFF2-40B4-BE49-F238E27FC236}">
                  <a16:creationId xmlns:a16="http://schemas.microsoft.com/office/drawing/2014/main" id="{03725873-E722-4DAA-B053-FD72C48E1AC3}"/>
                </a:ext>
              </a:extLst>
            </p:cNvPr>
            <p:cNvCxnSpPr>
              <a:cxnSpLocks/>
              <a:stCxn id="96" idx="4"/>
              <a:endCxn id="97" idx="0"/>
            </p:cNvCxnSpPr>
            <p:nvPr/>
          </p:nvCxnSpPr>
          <p:spPr>
            <a:xfrm flipH="1">
              <a:off x="5470729" y="2307446"/>
              <a:ext cx="202608" cy="396016"/>
            </a:xfrm>
            <a:prstGeom prst="straightConnector1">
              <a:avLst/>
            </a:prstGeom>
            <a:solidFill>
              <a:srgbClr val="00B0F0"/>
            </a:solidFill>
            <a:ln w="28575">
              <a:solidFill>
                <a:srgbClr val="0070C0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Straight Arrow Connector 98">
              <a:extLst>
                <a:ext uri="{FF2B5EF4-FFF2-40B4-BE49-F238E27FC236}">
                  <a16:creationId xmlns:a16="http://schemas.microsoft.com/office/drawing/2014/main" id="{1595FC3C-F007-497B-9949-F9513276D883}"/>
                </a:ext>
              </a:extLst>
            </p:cNvPr>
            <p:cNvCxnSpPr>
              <a:cxnSpLocks/>
              <a:stCxn id="91" idx="4"/>
              <a:endCxn id="92" idx="0"/>
            </p:cNvCxnSpPr>
            <p:nvPr/>
          </p:nvCxnSpPr>
          <p:spPr>
            <a:xfrm flipH="1">
              <a:off x="5490659" y="3738897"/>
              <a:ext cx="9860" cy="259283"/>
            </a:xfrm>
            <a:prstGeom prst="straightConnector1">
              <a:avLst/>
            </a:prstGeom>
            <a:solidFill>
              <a:srgbClr val="00B0F0"/>
            </a:solidFill>
            <a:ln w="28575">
              <a:solidFill>
                <a:srgbClr val="0070C0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2" name="TextBox 101">
            <a:extLst>
              <a:ext uri="{FF2B5EF4-FFF2-40B4-BE49-F238E27FC236}">
                <a16:creationId xmlns:a16="http://schemas.microsoft.com/office/drawing/2014/main" id="{88685481-C245-453A-BA42-7B855DC8F0B9}"/>
              </a:ext>
            </a:extLst>
          </p:cNvPr>
          <p:cNvSpPr txBox="1"/>
          <p:nvPr/>
        </p:nvSpPr>
        <p:spPr>
          <a:xfrm>
            <a:off x="5345112" y="3351605"/>
            <a:ext cx="1618656" cy="407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>
                <a:solidFill>
                  <a:schemeClr val="tx1"/>
                </a:solidFill>
              </a:rPr>
              <a:t>union(</a:t>
            </a:r>
            <a:r>
              <a:rPr lang="en-US" sz="2200" dirty="0" err="1">
                <a:solidFill>
                  <a:schemeClr val="tx1"/>
                </a:solidFill>
              </a:rPr>
              <a:t>e,d</a:t>
            </a:r>
            <a:r>
              <a:rPr lang="en-US" sz="2200" dirty="0">
                <a:solidFill>
                  <a:schemeClr val="tx1"/>
                </a:solidFill>
              </a:rPr>
              <a:t>)</a:t>
            </a:r>
            <a:endParaRPr lang="en-CA" sz="2200" dirty="0">
              <a:solidFill>
                <a:schemeClr val="tx1"/>
              </a:solidFill>
            </a:endParaRPr>
          </a:p>
        </p:txBody>
      </p:sp>
      <p:grpSp>
        <p:nvGrpSpPr>
          <p:cNvPr id="120" name="Group 119">
            <a:extLst>
              <a:ext uri="{FF2B5EF4-FFF2-40B4-BE49-F238E27FC236}">
                <a16:creationId xmlns:a16="http://schemas.microsoft.com/office/drawing/2014/main" id="{221890C2-DF06-4A65-9A59-DFF4A41A8CCF}"/>
              </a:ext>
            </a:extLst>
          </p:cNvPr>
          <p:cNvGrpSpPr/>
          <p:nvPr/>
        </p:nvGrpSpPr>
        <p:grpSpPr>
          <a:xfrm>
            <a:off x="6343953" y="2098031"/>
            <a:ext cx="1211338" cy="2806062"/>
            <a:chOff x="6716712" y="2116775"/>
            <a:chExt cx="1211338" cy="2806062"/>
          </a:xfrm>
        </p:grpSpPr>
        <p:sp>
          <p:nvSpPr>
            <p:cNvPr id="103" name="Oval 102">
              <a:extLst>
                <a:ext uri="{FF2B5EF4-FFF2-40B4-BE49-F238E27FC236}">
                  <a16:creationId xmlns:a16="http://schemas.microsoft.com/office/drawing/2014/main" id="{D749C68D-F0FF-4B72-B6E8-6965DAF2EEB4}"/>
                </a:ext>
              </a:extLst>
            </p:cNvPr>
            <p:cNvSpPr/>
            <p:nvPr/>
          </p:nvSpPr>
          <p:spPr>
            <a:xfrm>
              <a:off x="6984600" y="3750669"/>
              <a:ext cx="484535" cy="426517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solidFill>
                    <a:srgbClr val="000000"/>
                  </a:solidFill>
                </a:rPr>
                <a:t>c</a:t>
              </a:r>
            </a:p>
          </p:txBody>
        </p:sp>
        <p:sp>
          <p:nvSpPr>
            <p:cNvPr id="104" name="Oval 103">
              <a:extLst>
                <a:ext uri="{FF2B5EF4-FFF2-40B4-BE49-F238E27FC236}">
                  <a16:creationId xmlns:a16="http://schemas.microsoft.com/office/drawing/2014/main" id="{8DC81AC6-B1A1-4366-A649-3F33D90BD1C4}"/>
                </a:ext>
              </a:extLst>
            </p:cNvPr>
            <p:cNvSpPr/>
            <p:nvPr/>
          </p:nvSpPr>
          <p:spPr>
            <a:xfrm>
              <a:off x="6716712" y="4496320"/>
              <a:ext cx="484535" cy="426517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solidFill>
                    <a:srgbClr val="000000"/>
                  </a:solidFill>
                </a:rPr>
                <a:t>d</a:t>
              </a:r>
            </a:p>
          </p:txBody>
        </p:sp>
        <p:sp>
          <p:nvSpPr>
            <p:cNvPr id="105" name="Oval 104">
              <a:extLst>
                <a:ext uri="{FF2B5EF4-FFF2-40B4-BE49-F238E27FC236}">
                  <a16:creationId xmlns:a16="http://schemas.microsoft.com/office/drawing/2014/main" id="{DB0736D3-D9FA-48EC-A4DA-FC58D351C2C5}"/>
                </a:ext>
              </a:extLst>
            </p:cNvPr>
            <p:cNvSpPr/>
            <p:nvPr/>
          </p:nvSpPr>
          <p:spPr>
            <a:xfrm>
              <a:off x="7443515" y="4496320"/>
              <a:ext cx="484535" cy="426517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solidFill>
                    <a:srgbClr val="000000"/>
                  </a:solidFill>
                </a:rPr>
                <a:t>e</a:t>
              </a:r>
            </a:p>
          </p:txBody>
        </p:sp>
        <p:sp>
          <p:nvSpPr>
            <p:cNvPr id="108" name="Oval 107">
              <a:extLst>
                <a:ext uri="{FF2B5EF4-FFF2-40B4-BE49-F238E27FC236}">
                  <a16:creationId xmlns:a16="http://schemas.microsoft.com/office/drawing/2014/main" id="{FF3D1D94-F8E9-4A3C-A3E9-F67B53B205DB}"/>
                </a:ext>
              </a:extLst>
            </p:cNvPr>
            <p:cNvSpPr/>
            <p:nvPr/>
          </p:nvSpPr>
          <p:spPr>
            <a:xfrm>
              <a:off x="7147920" y="2116775"/>
              <a:ext cx="444675" cy="443023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solidFill>
                    <a:srgbClr val="000000"/>
                  </a:solidFill>
                </a:rPr>
                <a:t>a</a:t>
              </a:r>
            </a:p>
          </p:txBody>
        </p:sp>
        <p:sp>
          <p:nvSpPr>
            <p:cNvPr id="109" name="Oval 108">
              <a:extLst>
                <a:ext uri="{FF2B5EF4-FFF2-40B4-BE49-F238E27FC236}">
                  <a16:creationId xmlns:a16="http://schemas.microsoft.com/office/drawing/2014/main" id="{460E0480-707B-4D78-9513-71BB748E6A9A}"/>
                </a:ext>
              </a:extLst>
            </p:cNvPr>
            <p:cNvSpPr/>
            <p:nvPr/>
          </p:nvSpPr>
          <p:spPr>
            <a:xfrm>
              <a:off x="6945312" y="2955814"/>
              <a:ext cx="444675" cy="443023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solidFill>
                    <a:srgbClr val="000000"/>
                  </a:solidFill>
                </a:rPr>
                <a:t>b</a:t>
              </a:r>
            </a:p>
          </p:txBody>
        </p:sp>
        <p:cxnSp>
          <p:nvCxnSpPr>
            <p:cNvPr id="110" name="Straight Arrow Connector 109">
              <a:extLst>
                <a:ext uri="{FF2B5EF4-FFF2-40B4-BE49-F238E27FC236}">
                  <a16:creationId xmlns:a16="http://schemas.microsoft.com/office/drawing/2014/main" id="{DB9C00AB-51B2-4196-9327-CC2BE88F618E}"/>
                </a:ext>
              </a:extLst>
            </p:cNvPr>
            <p:cNvCxnSpPr>
              <a:cxnSpLocks/>
              <a:stCxn id="108" idx="4"/>
              <a:endCxn id="109" idx="0"/>
            </p:cNvCxnSpPr>
            <p:nvPr/>
          </p:nvCxnSpPr>
          <p:spPr>
            <a:xfrm flipH="1">
              <a:off x="7167650" y="2559798"/>
              <a:ext cx="202608" cy="396016"/>
            </a:xfrm>
            <a:prstGeom prst="straightConnector1">
              <a:avLst/>
            </a:prstGeom>
            <a:solidFill>
              <a:srgbClr val="00B0F0"/>
            </a:solidFill>
            <a:ln w="28575">
              <a:solidFill>
                <a:srgbClr val="0070C0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1" name="Straight Arrow Connector 110">
              <a:extLst>
                <a:ext uri="{FF2B5EF4-FFF2-40B4-BE49-F238E27FC236}">
                  <a16:creationId xmlns:a16="http://schemas.microsoft.com/office/drawing/2014/main" id="{85154995-6490-4910-BC25-D6443E12DE4C}"/>
                </a:ext>
              </a:extLst>
            </p:cNvPr>
            <p:cNvCxnSpPr>
              <a:cxnSpLocks/>
              <a:stCxn id="103" idx="4"/>
              <a:endCxn id="104" idx="0"/>
            </p:cNvCxnSpPr>
            <p:nvPr/>
          </p:nvCxnSpPr>
          <p:spPr>
            <a:xfrm flipH="1">
              <a:off x="6958980" y="4177186"/>
              <a:ext cx="267888" cy="319134"/>
            </a:xfrm>
            <a:prstGeom prst="straightConnector1">
              <a:avLst/>
            </a:prstGeom>
            <a:solidFill>
              <a:srgbClr val="00B0F0"/>
            </a:solidFill>
            <a:ln w="28575">
              <a:solidFill>
                <a:srgbClr val="0070C0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3" name="Straight Arrow Connector 112">
              <a:extLst>
                <a:ext uri="{FF2B5EF4-FFF2-40B4-BE49-F238E27FC236}">
                  <a16:creationId xmlns:a16="http://schemas.microsoft.com/office/drawing/2014/main" id="{27C91C97-BFAD-4B93-B639-F5C071383B52}"/>
                </a:ext>
              </a:extLst>
            </p:cNvPr>
            <p:cNvCxnSpPr>
              <a:cxnSpLocks/>
              <a:stCxn id="103" idx="4"/>
              <a:endCxn id="105" idx="0"/>
            </p:cNvCxnSpPr>
            <p:nvPr/>
          </p:nvCxnSpPr>
          <p:spPr>
            <a:xfrm>
              <a:off x="7226868" y="4177186"/>
              <a:ext cx="458915" cy="319134"/>
            </a:xfrm>
            <a:prstGeom prst="straightConnector1">
              <a:avLst/>
            </a:prstGeom>
            <a:solidFill>
              <a:srgbClr val="00B0F0"/>
            </a:solidFill>
            <a:ln w="28575">
              <a:solidFill>
                <a:srgbClr val="0070C0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7" name="TextBox 36">
            <a:extLst>
              <a:ext uri="{FF2B5EF4-FFF2-40B4-BE49-F238E27FC236}">
                <a16:creationId xmlns:a16="http://schemas.microsoft.com/office/drawing/2014/main" id="{9DAED582-E159-4386-8CF2-829990B5BA85}"/>
              </a:ext>
            </a:extLst>
          </p:cNvPr>
          <p:cNvSpPr txBox="1"/>
          <p:nvPr/>
        </p:nvSpPr>
        <p:spPr>
          <a:xfrm>
            <a:off x="7096376" y="3274096"/>
            <a:ext cx="1618656" cy="407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>
                <a:solidFill>
                  <a:schemeClr val="tx1"/>
                </a:solidFill>
              </a:rPr>
              <a:t>union(</a:t>
            </a:r>
            <a:r>
              <a:rPr lang="en-US" sz="2200" dirty="0" err="1">
                <a:solidFill>
                  <a:schemeClr val="tx1"/>
                </a:solidFill>
              </a:rPr>
              <a:t>a,d</a:t>
            </a:r>
            <a:r>
              <a:rPr lang="en-US" sz="2200" dirty="0">
                <a:solidFill>
                  <a:schemeClr val="tx1"/>
                </a:solidFill>
              </a:rPr>
              <a:t>)</a:t>
            </a:r>
            <a:endParaRPr lang="en-CA" sz="2200" dirty="0">
              <a:solidFill>
                <a:schemeClr val="tx1"/>
              </a:solidFill>
            </a:endParaRP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FDC484D9-E5EE-48BF-AF17-151882EB34E5}"/>
              </a:ext>
            </a:extLst>
          </p:cNvPr>
          <p:cNvGrpSpPr/>
          <p:nvPr/>
        </p:nvGrpSpPr>
        <p:grpSpPr>
          <a:xfrm>
            <a:off x="7799876" y="3097954"/>
            <a:ext cx="1977708" cy="1992624"/>
            <a:chOff x="7952276" y="3097954"/>
            <a:chExt cx="1977708" cy="1992624"/>
          </a:xfrm>
        </p:grpSpPr>
        <p:grpSp>
          <p:nvGrpSpPr>
            <p:cNvPr id="38" name="Group 37">
              <a:extLst>
                <a:ext uri="{FF2B5EF4-FFF2-40B4-BE49-F238E27FC236}">
                  <a16:creationId xmlns:a16="http://schemas.microsoft.com/office/drawing/2014/main" id="{B61D2DD0-77A1-4F62-AC19-EDEBB3EB36FA}"/>
                </a:ext>
              </a:extLst>
            </p:cNvPr>
            <p:cNvGrpSpPr/>
            <p:nvPr/>
          </p:nvGrpSpPr>
          <p:grpSpPr>
            <a:xfrm>
              <a:off x="7952276" y="3097954"/>
              <a:ext cx="1977708" cy="1992624"/>
              <a:chOff x="5950342" y="3750669"/>
              <a:chExt cx="1977708" cy="1992624"/>
            </a:xfrm>
          </p:grpSpPr>
          <p:sp>
            <p:nvSpPr>
              <p:cNvPr id="39" name="Oval 38">
                <a:extLst>
                  <a:ext uri="{FF2B5EF4-FFF2-40B4-BE49-F238E27FC236}">
                    <a16:creationId xmlns:a16="http://schemas.microsoft.com/office/drawing/2014/main" id="{3B0FA70C-A098-4D9D-B24F-D2413B591D1A}"/>
                  </a:ext>
                </a:extLst>
              </p:cNvPr>
              <p:cNvSpPr/>
              <p:nvPr/>
            </p:nvSpPr>
            <p:spPr>
              <a:xfrm>
                <a:off x="6984600" y="3750669"/>
                <a:ext cx="484535" cy="426517"/>
              </a:xfrm>
              <a:prstGeom prst="ellipse">
                <a:avLst/>
              </a:prstGeom>
              <a:solidFill>
                <a:srgbClr val="00B0F0"/>
              </a:solidFill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dirty="0">
                    <a:solidFill>
                      <a:srgbClr val="000000"/>
                    </a:solidFill>
                  </a:rPr>
                  <a:t>c</a:t>
                </a:r>
              </a:p>
            </p:txBody>
          </p:sp>
          <p:sp>
            <p:nvSpPr>
              <p:cNvPr id="40" name="Oval 39">
                <a:extLst>
                  <a:ext uri="{FF2B5EF4-FFF2-40B4-BE49-F238E27FC236}">
                    <a16:creationId xmlns:a16="http://schemas.microsoft.com/office/drawing/2014/main" id="{8DD7DF38-7DE7-4FE1-9F7A-5D13C36322BF}"/>
                  </a:ext>
                </a:extLst>
              </p:cNvPr>
              <p:cNvSpPr/>
              <p:nvPr/>
            </p:nvSpPr>
            <p:spPr>
              <a:xfrm>
                <a:off x="6716712" y="4496320"/>
                <a:ext cx="484535" cy="426517"/>
              </a:xfrm>
              <a:prstGeom prst="ellipse">
                <a:avLst/>
              </a:prstGeom>
              <a:solidFill>
                <a:srgbClr val="00B0F0"/>
              </a:solidFill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dirty="0">
                    <a:solidFill>
                      <a:srgbClr val="000000"/>
                    </a:solidFill>
                  </a:rPr>
                  <a:t>d</a:t>
                </a:r>
              </a:p>
            </p:txBody>
          </p:sp>
          <p:sp>
            <p:nvSpPr>
              <p:cNvPr id="41" name="Oval 40">
                <a:extLst>
                  <a:ext uri="{FF2B5EF4-FFF2-40B4-BE49-F238E27FC236}">
                    <a16:creationId xmlns:a16="http://schemas.microsoft.com/office/drawing/2014/main" id="{B6C3B0FD-61CE-456E-AACB-1A8E6932DFEB}"/>
                  </a:ext>
                </a:extLst>
              </p:cNvPr>
              <p:cNvSpPr/>
              <p:nvPr/>
            </p:nvSpPr>
            <p:spPr>
              <a:xfrm>
                <a:off x="7443515" y="4496320"/>
                <a:ext cx="484535" cy="426517"/>
              </a:xfrm>
              <a:prstGeom prst="ellipse">
                <a:avLst/>
              </a:prstGeom>
              <a:solidFill>
                <a:srgbClr val="00B0F0"/>
              </a:solidFill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dirty="0">
                    <a:solidFill>
                      <a:srgbClr val="000000"/>
                    </a:solidFill>
                  </a:rPr>
                  <a:t>e</a:t>
                </a:r>
              </a:p>
            </p:txBody>
          </p:sp>
          <p:sp>
            <p:nvSpPr>
              <p:cNvPr id="42" name="Oval 41">
                <a:extLst>
                  <a:ext uri="{FF2B5EF4-FFF2-40B4-BE49-F238E27FC236}">
                    <a16:creationId xmlns:a16="http://schemas.microsoft.com/office/drawing/2014/main" id="{71C6A1EE-B0C3-40B5-AF74-C2CE54EA632C}"/>
                  </a:ext>
                </a:extLst>
              </p:cNvPr>
              <p:cNvSpPr/>
              <p:nvPr/>
            </p:nvSpPr>
            <p:spPr>
              <a:xfrm>
                <a:off x="6145118" y="4430576"/>
                <a:ext cx="444675" cy="443023"/>
              </a:xfrm>
              <a:prstGeom prst="ellipse">
                <a:avLst/>
              </a:prstGeom>
              <a:solidFill>
                <a:srgbClr val="00B0F0"/>
              </a:solidFill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dirty="0">
                    <a:solidFill>
                      <a:srgbClr val="000000"/>
                    </a:solidFill>
                  </a:rPr>
                  <a:t>a</a:t>
                </a:r>
              </a:p>
            </p:txBody>
          </p:sp>
          <p:sp>
            <p:nvSpPr>
              <p:cNvPr id="43" name="Oval 42">
                <a:extLst>
                  <a:ext uri="{FF2B5EF4-FFF2-40B4-BE49-F238E27FC236}">
                    <a16:creationId xmlns:a16="http://schemas.microsoft.com/office/drawing/2014/main" id="{696CA88A-01E0-409A-B87E-E52A401FF66E}"/>
                  </a:ext>
                </a:extLst>
              </p:cNvPr>
              <p:cNvSpPr/>
              <p:nvPr/>
            </p:nvSpPr>
            <p:spPr>
              <a:xfrm>
                <a:off x="5950342" y="5300270"/>
                <a:ext cx="444675" cy="443023"/>
              </a:xfrm>
              <a:prstGeom prst="ellipse">
                <a:avLst/>
              </a:prstGeom>
              <a:solidFill>
                <a:srgbClr val="00B0F0"/>
              </a:solidFill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dirty="0">
                    <a:solidFill>
                      <a:srgbClr val="000000"/>
                    </a:solidFill>
                  </a:rPr>
                  <a:t>b</a:t>
                </a:r>
              </a:p>
            </p:txBody>
          </p:sp>
          <p:cxnSp>
            <p:nvCxnSpPr>
              <p:cNvPr id="44" name="Straight Arrow Connector 43">
                <a:extLst>
                  <a:ext uri="{FF2B5EF4-FFF2-40B4-BE49-F238E27FC236}">
                    <a16:creationId xmlns:a16="http://schemas.microsoft.com/office/drawing/2014/main" id="{ACE7B38A-B176-4F66-BBCC-02DB16183F32}"/>
                  </a:ext>
                </a:extLst>
              </p:cNvPr>
              <p:cNvCxnSpPr>
                <a:cxnSpLocks/>
                <a:stCxn id="42" idx="4"/>
                <a:endCxn id="43" idx="0"/>
              </p:cNvCxnSpPr>
              <p:nvPr/>
            </p:nvCxnSpPr>
            <p:spPr>
              <a:xfrm flipH="1">
                <a:off x="6172680" y="4873599"/>
                <a:ext cx="194776" cy="426671"/>
              </a:xfrm>
              <a:prstGeom prst="straightConnector1">
                <a:avLst/>
              </a:prstGeom>
              <a:solidFill>
                <a:srgbClr val="00B0F0"/>
              </a:solidFill>
              <a:ln w="28575">
                <a:solidFill>
                  <a:srgbClr val="0070C0"/>
                </a:solidFill>
                <a:headEnd type="arrow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Straight Arrow Connector 44">
                <a:extLst>
                  <a:ext uri="{FF2B5EF4-FFF2-40B4-BE49-F238E27FC236}">
                    <a16:creationId xmlns:a16="http://schemas.microsoft.com/office/drawing/2014/main" id="{85EE7EF2-A720-45E0-AE6B-12D2709A6AA5}"/>
                  </a:ext>
                </a:extLst>
              </p:cNvPr>
              <p:cNvCxnSpPr>
                <a:cxnSpLocks/>
                <a:stCxn id="39" idx="4"/>
                <a:endCxn id="40" idx="0"/>
              </p:cNvCxnSpPr>
              <p:nvPr/>
            </p:nvCxnSpPr>
            <p:spPr>
              <a:xfrm flipH="1">
                <a:off x="6958980" y="4177186"/>
                <a:ext cx="267888" cy="319134"/>
              </a:xfrm>
              <a:prstGeom prst="straightConnector1">
                <a:avLst/>
              </a:prstGeom>
              <a:solidFill>
                <a:srgbClr val="00B0F0"/>
              </a:solidFill>
              <a:ln w="28575">
                <a:solidFill>
                  <a:srgbClr val="0070C0"/>
                </a:solidFill>
                <a:headEnd type="arrow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Straight Arrow Connector 45">
                <a:extLst>
                  <a:ext uri="{FF2B5EF4-FFF2-40B4-BE49-F238E27FC236}">
                    <a16:creationId xmlns:a16="http://schemas.microsoft.com/office/drawing/2014/main" id="{03F30B2B-0792-49C7-BC97-E1DA5F5EDFF4}"/>
                  </a:ext>
                </a:extLst>
              </p:cNvPr>
              <p:cNvCxnSpPr>
                <a:cxnSpLocks/>
                <a:stCxn id="39" idx="4"/>
                <a:endCxn id="41" idx="0"/>
              </p:cNvCxnSpPr>
              <p:nvPr/>
            </p:nvCxnSpPr>
            <p:spPr>
              <a:xfrm>
                <a:off x="7226868" y="4177186"/>
                <a:ext cx="458915" cy="319134"/>
              </a:xfrm>
              <a:prstGeom prst="straightConnector1">
                <a:avLst/>
              </a:prstGeom>
              <a:solidFill>
                <a:srgbClr val="00B0F0"/>
              </a:solidFill>
              <a:ln w="28575">
                <a:solidFill>
                  <a:srgbClr val="0070C0"/>
                </a:solidFill>
                <a:headEnd type="arrow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47" name="Straight Arrow Connector 46">
              <a:extLst>
                <a:ext uri="{FF2B5EF4-FFF2-40B4-BE49-F238E27FC236}">
                  <a16:creationId xmlns:a16="http://schemas.microsoft.com/office/drawing/2014/main" id="{10175B67-CB08-4666-B824-8C86B4DFABB8}"/>
                </a:ext>
              </a:extLst>
            </p:cNvPr>
            <p:cNvCxnSpPr>
              <a:cxnSpLocks/>
              <a:stCxn id="39" idx="4"/>
              <a:endCxn id="42" idx="0"/>
            </p:cNvCxnSpPr>
            <p:nvPr/>
          </p:nvCxnSpPr>
          <p:spPr>
            <a:xfrm flipH="1">
              <a:off x="8369390" y="3524471"/>
              <a:ext cx="859412" cy="253390"/>
            </a:xfrm>
            <a:prstGeom prst="straightConnector1">
              <a:avLst/>
            </a:prstGeom>
            <a:solidFill>
              <a:srgbClr val="00B0F0"/>
            </a:solidFill>
            <a:ln w="28575">
              <a:solidFill>
                <a:srgbClr val="0070C0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62447350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90" grpId="0"/>
      <p:bldP spid="102" grpId="0"/>
      <p:bldP spid="37" grpId="0"/>
    </p:bldLst>
  </p:timing>
</p:sld>
</file>

<file path=ppt/theme/theme1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Arial"/>
        <a:ea typeface="Arial Unicode MS"/>
        <a:cs typeface="Arial Unicode MS"/>
      </a:majorFont>
      <a:minorFont>
        <a:latin typeface="Arial"/>
        <a:ea typeface="Arial Unicode MS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Arial Unicode MS" panose="020B0604020202020204" pitchFamily="34" charset="-128"/>
            <a:cs typeface="Arial Unicode MS" panose="020B0604020202020204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Arial Unicode MS" panose="020B0604020202020204" pitchFamily="34" charset="-128"/>
            <a:cs typeface="Arial Unicode MS" panose="020B0604020202020204" pitchFamily="34" charset="-128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Arial"/>
        <a:ea typeface="Arial Unicode MS"/>
        <a:cs typeface="Arial Unicode MS"/>
      </a:majorFont>
      <a:minorFont>
        <a:latin typeface="Arial"/>
        <a:ea typeface="Arial Unicode MS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Arial Unicode MS" panose="020B0604020202020204" pitchFamily="34" charset="-128"/>
            <a:cs typeface="Arial Unicode MS" panose="020B0604020202020204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Arial Unicode MS" panose="020B0604020202020204" pitchFamily="34" charset="-128"/>
            <a:cs typeface="Arial Unicode MS" panose="020B0604020202020204" pitchFamily="34" charset="-128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4771</TotalTime>
  <Words>2428</Words>
  <Application>Microsoft Office PowerPoint</Application>
  <PresentationFormat>Custom</PresentationFormat>
  <Paragraphs>521</Paragraphs>
  <Slides>35</Slides>
  <Notes>35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35</vt:i4>
      </vt:variant>
    </vt:vector>
  </HeadingPairs>
  <TitlesOfParts>
    <vt:vector size="40" baseType="lpstr">
      <vt:lpstr>Arial</vt:lpstr>
      <vt:lpstr>Arial Narrow</vt:lpstr>
      <vt:lpstr>Times New Roman</vt:lpstr>
      <vt:lpstr>Office Theme</vt:lpstr>
      <vt:lpstr>Office Theme</vt:lpstr>
      <vt:lpstr>PowerPoint Presentation</vt:lpstr>
      <vt:lpstr>Plan for the rest of the semester</vt:lpstr>
      <vt:lpstr>Final</vt:lpstr>
      <vt:lpstr>PowerPoint Presentation</vt:lpstr>
      <vt:lpstr>Union–find</vt:lpstr>
      <vt:lpstr>Union–find</vt:lpstr>
      <vt:lpstr>Union–find - example</vt:lpstr>
      <vt:lpstr>Union–find - example</vt:lpstr>
      <vt:lpstr>Union–find - example</vt:lpstr>
      <vt:lpstr>Union–find - example</vt:lpstr>
      <vt:lpstr>Union–find</vt:lpstr>
      <vt:lpstr>Union–find - example</vt:lpstr>
      <vt:lpstr>PowerPoint Presentation</vt:lpstr>
      <vt:lpstr>Minimum Spanning Tree</vt:lpstr>
      <vt:lpstr>Minimum Spanning Tree</vt:lpstr>
      <vt:lpstr>Minimum Spanning Tree</vt:lpstr>
      <vt:lpstr>Minimum Spanning Tree</vt:lpstr>
      <vt:lpstr>Minimum Spanning Tree</vt:lpstr>
      <vt:lpstr>Minimum Spanning Tree</vt:lpstr>
      <vt:lpstr>Minimum Spanning Tree</vt:lpstr>
      <vt:lpstr>Minimum Spanning Tree</vt:lpstr>
      <vt:lpstr>Minimum Spanning Tree</vt:lpstr>
      <vt:lpstr>Minimum Spanning Tree</vt:lpstr>
      <vt:lpstr>PowerPoint Presentation</vt:lpstr>
      <vt:lpstr>Union–find</vt:lpstr>
      <vt:lpstr>Union–find</vt:lpstr>
      <vt:lpstr>Union–find</vt:lpstr>
      <vt:lpstr>Union–find - example</vt:lpstr>
      <vt:lpstr>Union–find</vt:lpstr>
      <vt:lpstr>Union–find</vt:lpstr>
      <vt:lpstr>Union–find</vt:lpstr>
      <vt:lpstr>Union–find</vt:lpstr>
      <vt:lpstr>log*()</vt:lpstr>
      <vt:lpstr>Union–find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Water</dc:title>
  <dc:creator>Igor Shinkar</dc:creator>
  <cp:lastModifiedBy>Igor</cp:lastModifiedBy>
  <cp:revision>2184</cp:revision>
  <cp:lastPrinted>1601-01-01T00:00:00Z</cp:lastPrinted>
  <dcterms:created xsi:type="dcterms:W3CDTF">2017-07-19T19:15:02Z</dcterms:created>
  <dcterms:modified xsi:type="dcterms:W3CDTF">2021-04-12T19:40:00Z</dcterms:modified>
</cp:coreProperties>
</file>