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665" r:id="rId4"/>
    <p:sldId id="689" r:id="rId5"/>
    <p:sldId id="690" r:id="rId6"/>
    <p:sldId id="694" r:id="rId7"/>
    <p:sldId id="682" r:id="rId8"/>
    <p:sldId id="683" r:id="rId9"/>
    <p:sldId id="685" r:id="rId10"/>
    <p:sldId id="686" r:id="rId11"/>
    <p:sldId id="684" r:id="rId12"/>
    <p:sldId id="687" r:id="rId13"/>
    <p:sldId id="688" r:id="rId14"/>
    <p:sldId id="695" r:id="rId15"/>
    <p:sldId id="691" r:id="rId16"/>
    <p:sldId id="692" r:id="rId17"/>
    <p:sldId id="693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9204" autoAdjust="0"/>
  </p:normalViewPr>
  <p:slideViewPr>
    <p:cSldViewPr>
      <p:cViewPr varScale="1">
        <p:scale>
          <a:sx n="54" d="100"/>
          <a:sy n="54" d="100"/>
        </p:scale>
        <p:origin x="51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192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380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3976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925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76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817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76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637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618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475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877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4414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656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10,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distinct BSTs can be created with values 1,2,3,…,n?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Let’s choose a root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the root is k</a:t>
            </a:r>
            <a:br>
              <a:rPr lang="en-US" altLang="he-IL" sz="2200" dirty="0"/>
            </a:br>
            <a:r>
              <a:rPr lang="en-US" altLang="he-IL" sz="2200" dirty="0"/>
              <a:t>	then {1…k-1} are on the left and {k+1…n} are on the right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We need to try all k=1,2,3,…n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This gives us a recursive relation: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T(0) = 1, T(1) = 1, T(2) = 2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T(n) = T(0)*T(n-1) + T(1)*T(n-2) + T(2)*T(n-3) + … + T(n-1)*T(0)</a:t>
            </a:r>
          </a:p>
          <a:p>
            <a:pPr marL="57150" indent="0"/>
            <a:r>
              <a:rPr lang="en-US" altLang="he-IL" sz="2200" dirty="0"/>
              <a:t>This gives you a quadratic time algorithm to compute the number of BSTs with values 1,2,3,…,n.</a:t>
            </a:r>
          </a:p>
          <a:p>
            <a:pPr marL="57150" indent="0"/>
            <a:r>
              <a:rPr lang="en-US" altLang="he-IL" sz="2200" dirty="0"/>
              <a:t>T will be an array and we compute T(0), T(1)…T(</a:t>
            </a:r>
            <a:r>
              <a:rPr lang="en-US" altLang="he-IL" sz="2200" dirty="0" err="1"/>
              <a:t>i</a:t>
            </a:r>
            <a:r>
              <a:rPr lang="en-US" altLang="he-IL" sz="2200" dirty="0"/>
              <a:t>)…T(n)</a:t>
            </a:r>
          </a:p>
        </p:txBody>
      </p:sp>
    </p:spTree>
    <p:extLst>
      <p:ext uri="{BB962C8B-B14F-4D97-AF65-F5344CB8AC3E}">
        <p14:creationId xmlns:p14="http://schemas.microsoft.com/office/powerpoint/2010/main" val="1205673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21240"/>
              <a:lstStyle/>
              <a:p>
                <a:pPr marL="57150" indent="0">
                  <a:buFont typeface="Arial" panose="020B0604020202020204" pitchFamily="34" charset="0"/>
                  <a:buNone/>
                </a:pPr>
                <a:r>
                  <a:rPr lang="en-US" altLang="he-IL" sz="2200" dirty="0"/>
                  <a:t>How many distinct BSTs can be created with values 1,2,3,…,n?</a:t>
                </a:r>
              </a:p>
              <a:p>
                <a:pPr marL="57150" indent="0"/>
                <a:r>
                  <a:rPr lang="en-US" altLang="he-IL" sz="2200" dirty="0"/>
                  <a:t>Recursive relation: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en-US" altLang="he-IL" sz="2200" dirty="0"/>
                  <a:t>T(0) = 1,  T(1) = 1,  T(2) = 2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en-US" altLang="he-IL" sz="2200" dirty="0"/>
                  <a:t>T(n) = T(0)*T(n-1) + T(1)*T(n-2) + T(2)*T(n-3) + … + T(n-1)*T(0)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en-US" altLang="he-IL" sz="2200" dirty="0"/>
                  <a:t>T(3) = T(0)*T(2) + T(1)*T(1) + T(2)*T(0) = 2+1+2 = 5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en-US" altLang="he-IL" sz="2200" dirty="0"/>
                  <a:t>T(4) = T(0)*T(3) + T(1)*T(2) + T(2)*T(1) + T(3)*T(0) = 5+2+2+5=14</a:t>
                </a:r>
                <a:br>
                  <a:rPr lang="en-US" altLang="he-IL" sz="2200" dirty="0"/>
                </a:br>
                <a:endParaRPr lang="en-US" altLang="he-IL" sz="2200" dirty="0"/>
              </a:p>
              <a:p>
                <a:pPr marL="57150" indent="0"/>
                <a:r>
                  <a:rPr lang="en-US" altLang="he-IL" sz="2200" u="sng" dirty="0"/>
                  <a:t>Fact</a:t>
                </a:r>
                <a:r>
                  <a:rPr lang="en-US" altLang="he-IL" sz="2200" dirty="0"/>
                  <a:t>: </a:t>
                </a:r>
                <a14:m>
                  <m:oMath xmlns:m="http://schemas.openxmlformats.org/officeDocument/2006/math">
                    <m:r>
                      <a:rPr lang="en-US" altLang="he-IL" sz="2200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pt-BR" altLang="he-IL" sz="22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altLang="he-IL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altLang="he-IL" sz="2200" i="1" smtClean="0">
                            <a:latin typeface="Cambria Math" panose="02040503050406030204" pitchFamily="18" charset="0"/>
                          </a:rPr>
                          <m:t>!</m:t>
                        </m:r>
                        <m:d>
                          <m:dPr>
                            <m:ctrlP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US" altLang="he-IL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he-IL" sz="22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altLang="he-IL" sz="2200" b="0" i="1" smtClean="0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pt-BR" altLang="he-IL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pt-BR" altLang="he-IL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pt-BR" altLang="he-IL" sz="2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he-IL" sz="2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</m:oMath>
                </a14:m>
                <a:endParaRPr lang="en-US" altLang="he-IL" sz="2200" dirty="0"/>
              </a:p>
              <a:p>
                <a:pPr marL="57150" indent="0"/>
                <a:r>
                  <a:rPr lang="en-US" altLang="he-IL" sz="2200" dirty="0"/>
                  <a:t>This is called the Catalan number (Seems to work for n=4)</a:t>
                </a:r>
              </a:p>
              <a:p>
                <a:pPr marL="57150" indent="0"/>
                <a:r>
                  <a:rPr lang="en-US" altLang="he-IL" sz="2200" dirty="0"/>
                  <a:t>Out of scope for this course. </a:t>
                </a:r>
              </a:p>
            </p:txBody>
          </p:sp>
        </mc:Choice>
        <mc:Fallback>
          <p:sp>
            <p:nvSpPr>
              <p:cNvPr id="512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308" t="-1774" b="-228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544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different Binary Trees with n nodes are there?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don’t look at the data inside, but only at the structure of the tree.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Observation</a:t>
            </a:r>
            <a:r>
              <a:rPr lang="en-US" altLang="he-IL" sz="2200" dirty="0"/>
              <a:t>: It is exactly the same as the number of BSTs with values 1,2….n.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Because for any tree with no data there is exactly one way to set the values 1…n such that it becomes a BST. 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Nice question</a:t>
            </a:r>
            <a:r>
              <a:rPr lang="en-US" altLang="he-IL" sz="2200" dirty="0"/>
              <a:t>: Write an algorithm that gets a Binary Tree on n nodes with all data==null, and sets the values 1,2…n in the tree so that it becomes a BST.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 run </a:t>
            </a:r>
            <a:r>
              <a:rPr lang="en-US" altLang="he-IL" sz="2200" dirty="0" err="1"/>
              <a:t>inorder</a:t>
            </a:r>
            <a:r>
              <a:rPr lang="en-US" altLang="he-IL" sz="2200" dirty="0"/>
              <a:t> traversal, and set the values 1,2,…n in that order.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325022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Nice question</a:t>
            </a:r>
            <a:r>
              <a:rPr lang="en-US" altLang="he-IL" sz="2200" dirty="0"/>
              <a:t>: Write an algorithm that gets a Binary Tree on n nodes with all data==null, and sets the values 1,2…n in the tree so that it becomes a BST.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 run </a:t>
            </a:r>
            <a:r>
              <a:rPr lang="en-US" altLang="he-IL" sz="2200" dirty="0" err="1"/>
              <a:t>inOrder</a:t>
            </a:r>
            <a:r>
              <a:rPr lang="en-US" altLang="he-IL" sz="2200" dirty="0"/>
              <a:t> traversal, and set the values 1,2,…n in that order.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Two options</a:t>
            </a:r>
            <a:r>
              <a:rPr lang="en-US" altLang="he-IL" sz="2200" dirty="0"/>
              <a:t>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Write an iterator to do it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compute the value of the root – if the size of the left subtree is k, then the root has value k+1.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And then apply recursion on left subtree and right subtree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04527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Heaps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Write a data structure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(int </a:t>
            </a:r>
            <a:r>
              <a:rPr lang="en-US" altLang="he-IL" sz="2000" dirty="0" err="1"/>
              <a:t>elt</a:t>
            </a:r>
            <a:r>
              <a:rPr lang="en-US" altLang="he-IL" sz="2000" dirty="0"/>
              <a:t>) – in O(log(n)) time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-- in O(1) time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removeMax</a:t>
            </a:r>
            <a:r>
              <a:rPr lang="en-US" altLang="he-IL" sz="2000" dirty="0"/>
              <a:t>() -- in O(log(n)) time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getSize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isEmpty</a:t>
            </a:r>
            <a:r>
              <a:rPr lang="en-US" altLang="he-IL" sz="2000" dirty="0"/>
              <a:t>() -- in O(1) time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Idea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For </a:t>
            </a:r>
            <a:r>
              <a:rPr lang="en-US" altLang="he-IL" sz="2200" dirty="0" err="1"/>
              <a:t>getMin</a:t>
            </a:r>
            <a:r>
              <a:rPr lang="en-US" altLang="he-IL" sz="2200" dirty="0"/>
              <a:t>/</a:t>
            </a:r>
            <a:r>
              <a:rPr lang="en-US" altLang="he-IL" sz="2200" dirty="0" err="1"/>
              <a:t>removeMin</a:t>
            </a:r>
            <a:r>
              <a:rPr lang="en-US" altLang="he-IL" sz="2200" dirty="0"/>
              <a:t> we can use </a:t>
            </a:r>
            <a:r>
              <a:rPr lang="en-US" altLang="he-IL" sz="2200" dirty="0" err="1"/>
              <a:t>minHeap</a:t>
            </a:r>
            <a:r>
              <a:rPr lang="en-US" altLang="he-IL" sz="2200" dirty="0"/>
              <a:t> – an array/binary tree.</a:t>
            </a:r>
          </a:p>
          <a:p>
            <a:pPr marL="57150" indent="0"/>
            <a:r>
              <a:rPr lang="en-US" altLang="he-IL" sz="2200" dirty="0"/>
              <a:t>For </a:t>
            </a:r>
            <a:r>
              <a:rPr lang="en-US" altLang="he-IL" sz="2200" dirty="0" err="1"/>
              <a:t>getMax</a:t>
            </a:r>
            <a:r>
              <a:rPr lang="en-US" altLang="he-IL" sz="2200" dirty="0"/>
              <a:t>/</a:t>
            </a:r>
            <a:r>
              <a:rPr lang="en-US" altLang="he-IL" sz="2200" dirty="0" err="1"/>
              <a:t>removeMax</a:t>
            </a:r>
            <a:r>
              <a:rPr lang="en-US" altLang="he-IL" sz="2200" dirty="0"/>
              <a:t> we can use </a:t>
            </a:r>
            <a:r>
              <a:rPr lang="en-US" altLang="he-IL" sz="2200" dirty="0" err="1"/>
              <a:t>maxHeap</a:t>
            </a:r>
            <a:r>
              <a:rPr lang="en-US" altLang="he-IL" sz="2200" dirty="0"/>
              <a:t> – an array/binary tree.</a:t>
            </a:r>
          </a:p>
          <a:p>
            <a:pPr marL="57150" indent="0"/>
            <a:r>
              <a:rPr lang="en-US" altLang="he-IL" sz="2200" dirty="0"/>
              <a:t>Have pointers between corresponding data in the two trees.</a:t>
            </a: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61942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Min/Max-Heaps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For </a:t>
            </a:r>
            <a:r>
              <a:rPr lang="en-US" altLang="he-IL" sz="2200" dirty="0" err="1"/>
              <a:t>getMin</a:t>
            </a:r>
            <a:r>
              <a:rPr lang="en-US" altLang="he-IL" sz="2200" dirty="0"/>
              <a:t>/</a:t>
            </a:r>
            <a:r>
              <a:rPr lang="en-US" altLang="he-IL" sz="2200" dirty="0" err="1"/>
              <a:t>removeMin</a:t>
            </a:r>
            <a:r>
              <a:rPr lang="en-US" altLang="he-IL" sz="2200" dirty="0"/>
              <a:t> we can use </a:t>
            </a:r>
            <a:r>
              <a:rPr lang="en-US" altLang="he-IL" sz="2200" dirty="0" err="1"/>
              <a:t>minHeap</a:t>
            </a:r>
            <a:r>
              <a:rPr lang="en-US" altLang="he-IL" sz="2200" dirty="0"/>
              <a:t> – a binary tree / array.</a:t>
            </a:r>
          </a:p>
          <a:p>
            <a:pPr marL="57150" indent="0"/>
            <a:r>
              <a:rPr lang="en-US" altLang="he-IL" sz="2200" dirty="0"/>
              <a:t>For </a:t>
            </a:r>
            <a:r>
              <a:rPr lang="en-US" altLang="he-IL" sz="2200" dirty="0" err="1"/>
              <a:t>getMax</a:t>
            </a:r>
            <a:r>
              <a:rPr lang="en-US" altLang="he-IL" sz="2200" dirty="0"/>
              <a:t>/</a:t>
            </a:r>
            <a:r>
              <a:rPr lang="en-US" altLang="he-IL" sz="2200" dirty="0" err="1"/>
              <a:t>removeMax</a:t>
            </a:r>
            <a:r>
              <a:rPr lang="en-US" altLang="he-IL" sz="2200" dirty="0"/>
              <a:t> we can use </a:t>
            </a:r>
            <a:r>
              <a:rPr lang="en-US" altLang="he-IL" sz="2200" dirty="0" err="1"/>
              <a:t>maxHeap</a:t>
            </a:r>
            <a:r>
              <a:rPr lang="en-US" altLang="he-IL" sz="2200" dirty="0"/>
              <a:t> – a binary tree / array.</a:t>
            </a:r>
          </a:p>
          <a:p>
            <a:pPr marL="57150" indent="0"/>
            <a:r>
              <a:rPr lang="en-US" altLang="he-IL" sz="2200" dirty="0"/>
              <a:t>Have pointers between corresponding data in the two trees.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getMin</a:t>
            </a:r>
            <a:r>
              <a:rPr lang="en-US" altLang="he-IL" sz="2200" dirty="0"/>
              <a:t>/</a:t>
            </a:r>
            <a:r>
              <a:rPr lang="en-US" altLang="he-IL" sz="2200" dirty="0" err="1"/>
              <a:t>getMax</a:t>
            </a:r>
            <a:r>
              <a:rPr lang="en-US" altLang="he-IL" sz="2200" dirty="0"/>
              <a:t> are easy – look at the top of the corresponding heap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How should we handle </a:t>
            </a:r>
            <a:r>
              <a:rPr lang="en-US" altLang="he-IL" sz="2200" dirty="0" err="1"/>
              <a:t>removeMin</a:t>
            </a:r>
            <a:r>
              <a:rPr lang="en-US" altLang="he-IL" sz="2200" dirty="0"/>
              <a:t>/</a:t>
            </a:r>
            <a:r>
              <a:rPr lang="en-US" altLang="he-IL" sz="2200" dirty="0" err="1"/>
              <a:t>removeMax</a:t>
            </a:r>
            <a:r>
              <a:rPr lang="en-US" altLang="he-IL" sz="2200" dirty="0"/>
              <a:t>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0614DDB-B1D0-44B6-8C21-87B1E5934596}"/>
              </a:ext>
            </a:extLst>
          </p:cNvPr>
          <p:cNvSpPr/>
          <p:nvPr/>
        </p:nvSpPr>
        <p:spPr bwMode="auto">
          <a:xfrm>
            <a:off x="2062956" y="42973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DCC6DFA-0DDA-4853-8312-02A348049E6B}"/>
              </a:ext>
            </a:extLst>
          </p:cNvPr>
          <p:cNvCxnSpPr>
            <a:cxnSpLocks/>
            <a:stCxn id="4" idx="0"/>
            <a:endCxn id="10" idx="4"/>
          </p:cNvCxnSpPr>
          <p:nvPr/>
        </p:nvCxnSpPr>
        <p:spPr bwMode="auto">
          <a:xfrm flipV="1">
            <a:off x="2329656" y="38560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6CF7F7E4-A480-4F59-8945-D12C48C7F14D}"/>
              </a:ext>
            </a:extLst>
          </p:cNvPr>
          <p:cNvSpPr/>
          <p:nvPr/>
        </p:nvSpPr>
        <p:spPr bwMode="auto">
          <a:xfrm>
            <a:off x="3440112" y="4084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010AF1-8FB8-4996-AC70-0CDE71F45D9C}"/>
              </a:ext>
            </a:extLst>
          </p:cNvPr>
          <p:cNvCxnSpPr>
            <a:cxnSpLocks/>
            <a:stCxn id="10" idx="4"/>
            <a:endCxn id="6" idx="0"/>
          </p:cNvCxnSpPr>
          <p:nvPr/>
        </p:nvCxnSpPr>
        <p:spPr bwMode="auto">
          <a:xfrm>
            <a:off x="3124276" y="38560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76528217-74EE-470F-996F-52F664566303}"/>
              </a:ext>
            </a:extLst>
          </p:cNvPr>
          <p:cNvSpPr/>
          <p:nvPr/>
        </p:nvSpPr>
        <p:spPr bwMode="auto">
          <a:xfrm>
            <a:off x="2590876" y="50920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A1FD852-9908-4EB4-A806-06F961184CE0}"/>
              </a:ext>
            </a:extLst>
          </p:cNvPr>
          <p:cNvCxnSpPr>
            <a:cxnSpLocks/>
            <a:stCxn id="4" idx="4"/>
            <a:endCxn id="8" idx="0"/>
          </p:cNvCxnSpPr>
          <p:nvPr/>
        </p:nvCxnSpPr>
        <p:spPr bwMode="auto">
          <a:xfrm>
            <a:off x="2329656" y="4754562"/>
            <a:ext cx="527920" cy="3374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CF19F2EF-5848-4D5D-B8F3-7053C79D5CAD}"/>
              </a:ext>
            </a:extLst>
          </p:cNvPr>
          <p:cNvSpPr/>
          <p:nvPr/>
        </p:nvSpPr>
        <p:spPr bwMode="auto">
          <a:xfrm>
            <a:off x="2857576" y="3398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D9C4F4-3AE4-439A-AD9D-9D10A0D29A9A}"/>
              </a:ext>
            </a:extLst>
          </p:cNvPr>
          <p:cNvSpPr/>
          <p:nvPr/>
        </p:nvSpPr>
        <p:spPr bwMode="auto">
          <a:xfrm>
            <a:off x="1529556" y="51167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14F411-AEAC-4EE4-89D6-A16546C27DE9}"/>
              </a:ext>
            </a:extLst>
          </p:cNvPr>
          <p:cNvCxnSpPr>
            <a:cxnSpLocks/>
            <a:stCxn id="4" idx="4"/>
            <a:endCxn id="11" idx="0"/>
          </p:cNvCxnSpPr>
          <p:nvPr/>
        </p:nvCxnSpPr>
        <p:spPr bwMode="auto">
          <a:xfrm flipH="1">
            <a:off x="1796256" y="4754562"/>
            <a:ext cx="533400" cy="3621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E79A8807-8543-4A73-8CA9-2E2618FED0C0}"/>
              </a:ext>
            </a:extLst>
          </p:cNvPr>
          <p:cNvSpPr/>
          <p:nvPr/>
        </p:nvSpPr>
        <p:spPr bwMode="auto">
          <a:xfrm>
            <a:off x="3173412" y="50718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0FA422-A169-44DB-8992-597403E39914}"/>
              </a:ext>
            </a:extLst>
          </p:cNvPr>
          <p:cNvCxnSpPr>
            <a:cxnSpLocks/>
            <a:stCxn id="6" idx="4"/>
            <a:endCxn id="15" idx="0"/>
          </p:cNvCxnSpPr>
          <p:nvPr/>
        </p:nvCxnSpPr>
        <p:spPr bwMode="auto">
          <a:xfrm flipH="1">
            <a:off x="3440112" y="4541837"/>
            <a:ext cx="266700" cy="5300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91F254F-14BC-4BDA-BC0C-D6232E003FFF}"/>
              </a:ext>
            </a:extLst>
          </p:cNvPr>
          <p:cNvSpPr/>
          <p:nvPr/>
        </p:nvSpPr>
        <p:spPr bwMode="auto">
          <a:xfrm>
            <a:off x="6493831" y="42973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88327A-4EBC-49C4-97CB-5DF55B7026C0}"/>
              </a:ext>
            </a:extLst>
          </p:cNvPr>
          <p:cNvCxnSpPr>
            <a:cxnSpLocks/>
            <a:stCxn id="18" idx="0"/>
            <a:endCxn id="24" idx="4"/>
          </p:cNvCxnSpPr>
          <p:nvPr/>
        </p:nvCxnSpPr>
        <p:spPr bwMode="auto">
          <a:xfrm flipV="1">
            <a:off x="6760531" y="38560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70C85B9E-4AEF-4ABA-8786-8C5926C427AA}"/>
              </a:ext>
            </a:extLst>
          </p:cNvPr>
          <p:cNvSpPr/>
          <p:nvPr/>
        </p:nvSpPr>
        <p:spPr bwMode="auto">
          <a:xfrm>
            <a:off x="7870987" y="4084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42A1E2D-3E94-4153-8AE0-ACB5104629DB}"/>
              </a:ext>
            </a:extLst>
          </p:cNvPr>
          <p:cNvCxnSpPr>
            <a:cxnSpLocks/>
            <a:stCxn id="24" idx="4"/>
            <a:endCxn id="20" idx="0"/>
          </p:cNvCxnSpPr>
          <p:nvPr/>
        </p:nvCxnSpPr>
        <p:spPr bwMode="auto">
          <a:xfrm>
            <a:off x="7555151" y="38560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394F4A77-8F29-48A2-95C1-6784A6050C92}"/>
              </a:ext>
            </a:extLst>
          </p:cNvPr>
          <p:cNvSpPr/>
          <p:nvPr/>
        </p:nvSpPr>
        <p:spPr bwMode="auto">
          <a:xfrm>
            <a:off x="7021751" y="50920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D65BC20-9801-457A-8959-BD24B1D7B266}"/>
              </a:ext>
            </a:extLst>
          </p:cNvPr>
          <p:cNvCxnSpPr>
            <a:cxnSpLocks/>
            <a:stCxn id="18" idx="4"/>
            <a:endCxn id="22" idx="0"/>
          </p:cNvCxnSpPr>
          <p:nvPr/>
        </p:nvCxnSpPr>
        <p:spPr bwMode="auto">
          <a:xfrm>
            <a:off x="6760531" y="4754562"/>
            <a:ext cx="527920" cy="3374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633143C0-14F0-42B8-9864-AD36054EE252}"/>
              </a:ext>
            </a:extLst>
          </p:cNvPr>
          <p:cNvSpPr/>
          <p:nvPr/>
        </p:nvSpPr>
        <p:spPr bwMode="auto">
          <a:xfrm>
            <a:off x="7288451" y="3398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337114-B90A-4C80-A469-77835BBBDFDC}"/>
              </a:ext>
            </a:extLst>
          </p:cNvPr>
          <p:cNvSpPr/>
          <p:nvPr/>
        </p:nvSpPr>
        <p:spPr bwMode="auto">
          <a:xfrm>
            <a:off x="5960431" y="51167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FB4EB3-5A8A-4450-954B-D66DBBA990EB}"/>
              </a:ext>
            </a:extLst>
          </p:cNvPr>
          <p:cNvCxnSpPr>
            <a:cxnSpLocks/>
            <a:stCxn id="18" idx="4"/>
            <a:endCxn id="25" idx="0"/>
          </p:cNvCxnSpPr>
          <p:nvPr/>
        </p:nvCxnSpPr>
        <p:spPr bwMode="auto">
          <a:xfrm flipH="1">
            <a:off x="6227131" y="4754562"/>
            <a:ext cx="533400" cy="3621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C90E0037-3372-4446-9497-445E62F8ACFD}"/>
              </a:ext>
            </a:extLst>
          </p:cNvPr>
          <p:cNvSpPr/>
          <p:nvPr/>
        </p:nvSpPr>
        <p:spPr bwMode="auto">
          <a:xfrm>
            <a:off x="7604287" y="50718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E3BFD-D4E8-493D-A45A-98E1111A0F13}"/>
              </a:ext>
            </a:extLst>
          </p:cNvPr>
          <p:cNvCxnSpPr>
            <a:cxnSpLocks/>
            <a:stCxn id="20" idx="4"/>
            <a:endCxn id="27" idx="0"/>
          </p:cNvCxnSpPr>
          <p:nvPr/>
        </p:nvCxnSpPr>
        <p:spPr bwMode="auto">
          <a:xfrm flipH="1">
            <a:off x="7870987" y="4541837"/>
            <a:ext cx="266700" cy="5300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707263D9-A3D8-4EB8-93B4-AE1B816CAF01}"/>
              </a:ext>
            </a:extLst>
          </p:cNvPr>
          <p:cNvCxnSpPr>
            <a:cxnSpLocks/>
            <a:stCxn id="10" idx="6"/>
            <a:endCxn id="25" idx="2"/>
          </p:cNvCxnSpPr>
          <p:nvPr/>
        </p:nvCxnSpPr>
        <p:spPr bwMode="auto">
          <a:xfrm>
            <a:off x="3390976" y="3627437"/>
            <a:ext cx="2569455" cy="1717875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9798276F-D929-4A57-90CD-9C7C43CA331B}"/>
              </a:ext>
            </a:extLst>
          </p:cNvPr>
          <p:cNvCxnSpPr>
            <a:cxnSpLocks/>
            <a:stCxn id="6" idx="6"/>
            <a:endCxn id="22" idx="3"/>
          </p:cNvCxnSpPr>
          <p:nvPr/>
        </p:nvCxnSpPr>
        <p:spPr bwMode="auto">
          <a:xfrm>
            <a:off x="3973512" y="4313237"/>
            <a:ext cx="3126354" cy="1169041"/>
          </a:xfrm>
          <a:prstGeom prst="curvedConnector4">
            <a:avLst>
              <a:gd name="adj1" fmla="val 20263"/>
              <a:gd name="adj2" fmla="val 119554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E9340B73-8D04-4C3D-90EC-A2D3773597E6}"/>
              </a:ext>
            </a:extLst>
          </p:cNvPr>
          <p:cNvCxnSpPr>
            <a:cxnSpLocks/>
            <a:stCxn id="15" idx="7"/>
            <a:endCxn id="18" idx="2"/>
          </p:cNvCxnSpPr>
          <p:nvPr/>
        </p:nvCxnSpPr>
        <p:spPr bwMode="auto">
          <a:xfrm rot="5400000" flipH="1" flipV="1">
            <a:off x="4754819" y="3399841"/>
            <a:ext cx="612891" cy="2865134"/>
          </a:xfrm>
          <a:prstGeom prst="curvedConnector2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A4D53D45-57CC-4D61-90DD-2B4691A4F06E}"/>
              </a:ext>
            </a:extLst>
          </p:cNvPr>
          <p:cNvCxnSpPr>
            <a:cxnSpLocks/>
            <a:stCxn id="8" idx="4"/>
            <a:endCxn id="24" idx="1"/>
          </p:cNvCxnSpPr>
          <p:nvPr/>
        </p:nvCxnSpPr>
        <p:spPr bwMode="auto">
          <a:xfrm rot="5400000" flipH="1" flipV="1">
            <a:off x="4070350" y="2253018"/>
            <a:ext cx="2083441" cy="4508990"/>
          </a:xfrm>
          <a:prstGeom prst="curvedConnector5">
            <a:avLst>
              <a:gd name="adj1" fmla="val -10972"/>
              <a:gd name="adj2" fmla="val 52091"/>
              <a:gd name="adj3" fmla="val 110972"/>
            </a:avLst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265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1" grpId="0" animBg="1"/>
      <p:bldP spid="15" grpId="0" animBg="1"/>
      <p:bldP spid="18" grpId="0" animBg="1"/>
      <p:bldP spid="20" grpId="0" animBg="1"/>
      <p:bldP spid="22" grpId="0" animBg="1"/>
      <p:bldP spid="24" grpId="0" animBg="1"/>
      <p:bldP spid="25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Min/Max-Heaps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 err="1"/>
              <a:t>RemoveMin</a:t>
            </a:r>
            <a:r>
              <a:rPr lang="en-US" altLang="he-IL" sz="2200" dirty="0"/>
              <a:t>: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remove it from the </a:t>
            </a:r>
            <a:r>
              <a:rPr lang="en-US" altLang="he-IL" sz="2200" dirty="0" err="1"/>
              <a:t>minHeap</a:t>
            </a:r>
            <a:r>
              <a:rPr lang="en-US" altLang="he-IL" sz="2200" dirty="0"/>
              <a:t> as usual.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Next we remove 1 from the maxheap</a:t>
            </a:r>
          </a:p>
          <a:p>
            <a:pPr marL="57150" indent="0"/>
            <a:r>
              <a:rPr lang="en-US" altLang="he-IL" sz="2200" dirty="0"/>
              <a:t>Then move the last element in the maxheap instead of 1, and push up.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0614DDB-B1D0-44B6-8C21-87B1E5934596}"/>
              </a:ext>
            </a:extLst>
          </p:cNvPr>
          <p:cNvSpPr/>
          <p:nvPr/>
        </p:nvSpPr>
        <p:spPr bwMode="auto">
          <a:xfrm>
            <a:off x="2062956" y="33067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DCC6DFA-0DDA-4853-8312-02A348049E6B}"/>
              </a:ext>
            </a:extLst>
          </p:cNvPr>
          <p:cNvCxnSpPr>
            <a:cxnSpLocks/>
            <a:stCxn id="4" idx="0"/>
            <a:endCxn id="10" idx="4"/>
          </p:cNvCxnSpPr>
          <p:nvPr/>
        </p:nvCxnSpPr>
        <p:spPr bwMode="auto">
          <a:xfrm flipV="1">
            <a:off x="2329656" y="28654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6CF7F7E4-A480-4F59-8945-D12C48C7F14D}"/>
              </a:ext>
            </a:extLst>
          </p:cNvPr>
          <p:cNvSpPr/>
          <p:nvPr/>
        </p:nvSpPr>
        <p:spPr bwMode="auto">
          <a:xfrm>
            <a:off x="3440112" y="3094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010AF1-8FB8-4996-AC70-0CDE71F45D9C}"/>
              </a:ext>
            </a:extLst>
          </p:cNvPr>
          <p:cNvCxnSpPr>
            <a:cxnSpLocks/>
            <a:stCxn id="10" idx="4"/>
            <a:endCxn id="6" idx="0"/>
          </p:cNvCxnSpPr>
          <p:nvPr/>
        </p:nvCxnSpPr>
        <p:spPr bwMode="auto">
          <a:xfrm>
            <a:off x="3124276" y="28654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76528217-74EE-470F-996F-52F664566303}"/>
              </a:ext>
            </a:extLst>
          </p:cNvPr>
          <p:cNvSpPr/>
          <p:nvPr/>
        </p:nvSpPr>
        <p:spPr bwMode="auto">
          <a:xfrm>
            <a:off x="2590876" y="41014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A1FD852-9908-4EB4-A806-06F961184CE0}"/>
              </a:ext>
            </a:extLst>
          </p:cNvPr>
          <p:cNvCxnSpPr>
            <a:cxnSpLocks/>
            <a:stCxn id="4" idx="4"/>
            <a:endCxn id="8" idx="0"/>
          </p:cNvCxnSpPr>
          <p:nvPr/>
        </p:nvCxnSpPr>
        <p:spPr bwMode="auto">
          <a:xfrm>
            <a:off x="2329656" y="3763962"/>
            <a:ext cx="527920" cy="3374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CF19F2EF-5848-4D5D-B8F3-7053C79D5CAD}"/>
              </a:ext>
            </a:extLst>
          </p:cNvPr>
          <p:cNvSpPr/>
          <p:nvPr/>
        </p:nvSpPr>
        <p:spPr bwMode="auto">
          <a:xfrm>
            <a:off x="2857576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D9C4F4-3AE4-439A-AD9D-9D10A0D29A9A}"/>
              </a:ext>
            </a:extLst>
          </p:cNvPr>
          <p:cNvSpPr/>
          <p:nvPr/>
        </p:nvSpPr>
        <p:spPr bwMode="auto">
          <a:xfrm>
            <a:off x="1529556" y="4126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14F411-AEAC-4EE4-89D6-A16546C27DE9}"/>
              </a:ext>
            </a:extLst>
          </p:cNvPr>
          <p:cNvCxnSpPr>
            <a:cxnSpLocks/>
            <a:stCxn id="4" idx="4"/>
            <a:endCxn id="11" idx="0"/>
          </p:cNvCxnSpPr>
          <p:nvPr/>
        </p:nvCxnSpPr>
        <p:spPr bwMode="auto">
          <a:xfrm flipH="1">
            <a:off x="1796256" y="3763962"/>
            <a:ext cx="533400" cy="3621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E79A8807-8543-4A73-8CA9-2E2618FED0C0}"/>
              </a:ext>
            </a:extLst>
          </p:cNvPr>
          <p:cNvSpPr/>
          <p:nvPr/>
        </p:nvSpPr>
        <p:spPr bwMode="auto">
          <a:xfrm>
            <a:off x="3173412" y="40812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0FA422-A169-44DB-8992-597403E39914}"/>
              </a:ext>
            </a:extLst>
          </p:cNvPr>
          <p:cNvCxnSpPr>
            <a:cxnSpLocks/>
            <a:stCxn id="6" idx="4"/>
            <a:endCxn id="15" idx="0"/>
          </p:cNvCxnSpPr>
          <p:nvPr/>
        </p:nvCxnSpPr>
        <p:spPr bwMode="auto">
          <a:xfrm flipH="1">
            <a:off x="3440112" y="3551237"/>
            <a:ext cx="266700" cy="5300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91F254F-14BC-4BDA-BC0C-D6232E003FFF}"/>
              </a:ext>
            </a:extLst>
          </p:cNvPr>
          <p:cNvSpPr/>
          <p:nvPr/>
        </p:nvSpPr>
        <p:spPr bwMode="auto">
          <a:xfrm>
            <a:off x="6493831" y="33067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88327A-4EBC-49C4-97CB-5DF55B7026C0}"/>
              </a:ext>
            </a:extLst>
          </p:cNvPr>
          <p:cNvCxnSpPr>
            <a:cxnSpLocks/>
            <a:stCxn id="18" idx="0"/>
            <a:endCxn id="24" idx="4"/>
          </p:cNvCxnSpPr>
          <p:nvPr/>
        </p:nvCxnSpPr>
        <p:spPr bwMode="auto">
          <a:xfrm flipV="1">
            <a:off x="6760531" y="28654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70C85B9E-4AEF-4ABA-8786-8C5926C427AA}"/>
              </a:ext>
            </a:extLst>
          </p:cNvPr>
          <p:cNvSpPr/>
          <p:nvPr/>
        </p:nvSpPr>
        <p:spPr bwMode="auto">
          <a:xfrm>
            <a:off x="7870987" y="3094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42A1E2D-3E94-4153-8AE0-ACB5104629DB}"/>
              </a:ext>
            </a:extLst>
          </p:cNvPr>
          <p:cNvCxnSpPr>
            <a:cxnSpLocks/>
            <a:stCxn id="24" idx="4"/>
            <a:endCxn id="20" idx="0"/>
          </p:cNvCxnSpPr>
          <p:nvPr/>
        </p:nvCxnSpPr>
        <p:spPr bwMode="auto">
          <a:xfrm>
            <a:off x="7555151" y="28654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394F4A77-8F29-48A2-95C1-6784A6050C92}"/>
              </a:ext>
            </a:extLst>
          </p:cNvPr>
          <p:cNvSpPr/>
          <p:nvPr/>
        </p:nvSpPr>
        <p:spPr bwMode="auto">
          <a:xfrm>
            <a:off x="7021751" y="41014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D65BC20-9801-457A-8959-BD24B1D7B266}"/>
              </a:ext>
            </a:extLst>
          </p:cNvPr>
          <p:cNvCxnSpPr>
            <a:cxnSpLocks/>
            <a:stCxn id="18" idx="4"/>
            <a:endCxn id="22" idx="0"/>
          </p:cNvCxnSpPr>
          <p:nvPr/>
        </p:nvCxnSpPr>
        <p:spPr bwMode="auto">
          <a:xfrm>
            <a:off x="6760531" y="3763962"/>
            <a:ext cx="527920" cy="3374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633143C0-14F0-42B8-9864-AD36054EE252}"/>
              </a:ext>
            </a:extLst>
          </p:cNvPr>
          <p:cNvSpPr/>
          <p:nvPr/>
        </p:nvSpPr>
        <p:spPr bwMode="auto">
          <a:xfrm>
            <a:off x="7288451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337114-B90A-4C80-A469-77835BBBDFDC}"/>
              </a:ext>
            </a:extLst>
          </p:cNvPr>
          <p:cNvSpPr/>
          <p:nvPr/>
        </p:nvSpPr>
        <p:spPr bwMode="auto">
          <a:xfrm>
            <a:off x="5960431" y="4126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FB4EB3-5A8A-4450-954B-D66DBBA990EB}"/>
              </a:ext>
            </a:extLst>
          </p:cNvPr>
          <p:cNvCxnSpPr>
            <a:cxnSpLocks/>
            <a:stCxn id="18" idx="4"/>
            <a:endCxn id="25" idx="0"/>
          </p:cNvCxnSpPr>
          <p:nvPr/>
        </p:nvCxnSpPr>
        <p:spPr bwMode="auto">
          <a:xfrm flipH="1">
            <a:off x="6227131" y="3763962"/>
            <a:ext cx="533400" cy="3621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C90E0037-3372-4446-9497-445E62F8ACFD}"/>
              </a:ext>
            </a:extLst>
          </p:cNvPr>
          <p:cNvSpPr/>
          <p:nvPr/>
        </p:nvSpPr>
        <p:spPr bwMode="auto">
          <a:xfrm>
            <a:off x="7604287" y="40812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E3BFD-D4E8-493D-A45A-98E1111A0F13}"/>
              </a:ext>
            </a:extLst>
          </p:cNvPr>
          <p:cNvCxnSpPr>
            <a:cxnSpLocks/>
            <a:stCxn id="20" idx="4"/>
            <a:endCxn id="27" idx="0"/>
          </p:cNvCxnSpPr>
          <p:nvPr/>
        </p:nvCxnSpPr>
        <p:spPr bwMode="auto">
          <a:xfrm flipH="1">
            <a:off x="7870987" y="3551237"/>
            <a:ext cx="266700" cy="5300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707263D9-A3D8-4EB8-93B4-AE1B816CAF01}"/>
              </a:ext>
            </a:extLst>
          </p:cNvPr>
          <p:cNvCxnSpPr>
            <a:cxnSpLocks/>
            <a:stCxn id="10" idx="6"/>
            <a:endCxn id="25" idx="2"/>
          </p:cNvCxnSpPr>
          <p:nvPr/>
        </p:nvCxnSpPr>
        <p:spPr bwMode="auto">
          <a:xfrm>
            <a:off x="3390976" y="2636837"/>
            <a:ext cx="2569455" cy="1717875"/>
          </a:xfrm>
          <a:prstGeom prst="curvedConnector3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9798276F-D929-4A57-90CD-9C7C43CA331B}"/>
              </a:ext>
            </a:extLst>
          </p:cNvPr>
          <p:cNvCxnSpPr>
            <a:cxnSpLocks/>
            <a:stCxn id="6" idx="6"/>
            <a:endCxn id="22" idx="3"/>
          </p:cNvCxnSpPr>
          <p:nvPr/>
        </p:nvCxnSpPr>
        <p:spPr bwMode="auto">
          <a:xfrm>
            <a:off x="3973512" y="3322637"/>
            <a:ext cx="3126354" cy="1169041"/>
          </a:xfrm>
          <a:prstGeom prst="curvedConnector4">
            <a:avLst>
              <a:gd name="adj1" fmla="val 20263"/>
              <a:gd name="adj2" fmla="val 119554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E9340B73-8D04-4C3D-90EC-A2D3773597E6}"/>
              </a:ext>
            </a:extLst>
          </p:cNvPr>
          <p:cNvCxnSpPr>
            <a:cxnSpLocks/>
            <a:stCxn id="15" idx="7"/>
            <a:endCxn id="18" idx="2"/>
          </p:cNvCxnSpPr>
          <p:nvPr/>
        </p:nvCxnSpPr>
        <p:spPr bwMode="auto">
          <a:xfrm rot="5400000" flipH="1" flipV="1">
            <a:off x="4754819" y="2409241"/>
            <a:ext cx="612891" cy="2865134"/>
          </a:xfrm>
          <a:prstGeom prst="curvedConnector2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A4D53D45-57CC-4D61-90DD-2B4691A4F06E}"/>
              </a:ext>
            </a:extLst>
          </p:cNvPr>
          <p:cNvCxnSpPr>
            <a:cxnSpLocks/>
            <a:stCxn id="8" idx="4"/>
            <a:endCxn id="24" idx="1"/>
          </p:cNvCxnSpPr>
          <p:nvPr/>
        </p:nvCxnSpPr>
        <p:spPr bwMode="auto">
          <a:xfrm rot="5400000" flipH="1" flipV="1">
            <a:off x="4070350" y="1262418"/>
            <a:ext cx="2083441" cy="4508990"/>
          </a:xfrm>
          <a:prstGeom prst="curvedConnector5">
            <a:avLst>
              <a:gd name="adj1" fmla="val -10972"/>
              <a:gd name="adj2" fmla="val 52091"/>
              <a:gd name="adj3" fmla="val 110972"/>
            </a:avLst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0E945622-CC5F-43CF-A5F8-CC907682E728}"/>
              </a:ext>
            </a:extLst>
          </p:cNvPr>
          <p:cNvCxnSpPr>
            <a:cxnSpLocks/>
            <a:stCxn id="6" idx="6"/>
            <a:endCxn id="18" idx="2"/>
          </p:cNvCxnSpPr>
          <p:nvPr/>
        </p:nvCxnSpPr>
        <p:spPr bwMode="auto">
          <a:xfrm>
            <a:off x="3973512" y="3322637"/>
            <a:ext cx="2520319" cy="212725"/>
          </a:xfrm>
          <a:prstGeom prst="curvedConnector3">
            <a:avLst>
              <a:gd name="adj1" fmla="val 50000"/>
            </a:avLst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504EA9BA-D069-4BC2-9125-8361D01666C6}"/>
              </a:ext>
            </a:extLst>
          </p:cNvPr>
          <p:cNvCxnSpPr>
            <a:cxnSpLocks/>
            <a:stCxn id="10" idx="6"/>
            <a:endCxn id="22" idx="3"/>
          </p:cNvCxnSpPr>
          <p:nvPr/>
        </p:nvCxnSpPr>
        <p:spPr bwMode="auto">
          <a:xfrm>
            <a:off x="3390976" y="2636837"/>
            <a:ext cx="3708890" cy="1854841"/>
          </a:xfrm>
          <a:prstGeom prst="curvedConnector4">
            <a:avLst>
              <a:gd name="adj1" fmla="val 48947"/>
              <a:gd name="adj2" fmla="val 112325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093E136F-11C5-4B81-BA8F-5CA62548B65C}"/>
              </a:ext>
            </a:extLst>
          </p:cNvPr>
          <p:cNvCxnSpPr>
            <a:cxnSpLocks/>
            <a:stCxn id="4" idx="6"/>
            <a:endCxn id="27" idx="4"/>
          </p:cNvCxnSpPr>
          <p:nvPr/>
        </p:nvCxnSpPr>
        <p:spPr bwMode="auto">
          <a:xfrm>
            <a:off x="2596356" y="3535362"/>
            <a:ext cx="5274631" cy="1003136"/>
          </a:xfrm>
          <a:prstGeom prst="curvedConnector4">
            <a:avLst>
              <a:gd name="adj1" fmla="val 47472"/>
              <a:gd name="adj2" fmla="val 155936"/>
            </a:avLst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Connector: Curved 51">
            <a:extLst>
              <a:ext uri="{FF2B5EF4-FFF2-40B4-BE49-F238E27FC236}">
                <a16:creationId xmlns:a16="http://schemas.microsoft.com/office/drawing/2014/main" id="{3D31C1F3-EFED-44E6-912E-6E436807C5CD}"/>
              </a:ext>
            </a:extLst>
          </p:cNvPr>
          <p:cNvCxnSpPr>
            <a:cxnSpLocks/>
            <a:stCxn id="4" idx="6"/>
          </p:cNvCxnSpPr>
          <p:nvPr/>
        </p:nvCxnSpPr>
        <p:spPr bwMode="auto">
          <a:xfrm>
            <a:off x="2596356" y="3535362"/>
            <a:ext cx="3364075" cy="915987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869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748E-7 1.40277E-6 L -0.02992 -0.2213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" y="-110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92 -0.22134 L -0.09354 -0.11718 C -0.10818 -0.09387 -0.1137 -0.07602 -0.10944 -0.06804 C -0.10409 -0.05922 -0.09023 -0.06258 -0.0696 -0.07602 L 0.02189 -0.13272 " pathEditMode="relative" rAng="3120000" ptsTypes="AAA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1" y="98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3858E-6 -1.39857E-6 L 0.00425 -0.04746 C 0.00536 -0.05796 0.00315 -0.06846 -0.00205 -0.07581 C -0.00803 -0.08421 -0.01527 -0.08778 -0.02331 -0.08694 L -0.05937 -0.08463 " pathEditMode="relative" rAng="13620000" ptsTypes="AAA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6" y="-59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9843E-6 0.00483 L -0.04362 0.04095 C -0.05292 0.04935 -0.06662 0.05397 -0.08079 0.05397 C -0.09717 0.05397 -0.11024 0.04935 -0.11937 0.04095 L -0.16299 0.00483 " pathEditMode="relative" rAng="0" ptsTypes="AAAAA">
                                      <p:cBhvr>
                                        <p:cTn id="5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7" y="245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1" animBg="1"/>
      <p:bldP spid="15" grpId="1" animBg="1"/>
      <p:bldP spid="15" grpId="2" animBg="1"/>
      <p:bldP spid="25" grpId="1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 dirty="0"/>
              <a:t>Midterm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12 – no class on Friday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The paper will be on the course home page </a:t>
            </a:r>
            <a:r>
              <a:rPr lang="en-US" altLang="he-IL" sz="2000" u="sng" dirty="0">
                <a:sym typeface="Wingdings" panose="05000000000000000000" pitchFamily="2" charset="2"/>
              </a:rPr>
              <a:t></a:t>
            </a:r>
            <a:r>
              <a:rPr lang="en-US" altLang="he-IL" sz="2000" u="sng" dirty="0"/>
              <a:t> exams on </a:t>
            </a:r>
            <a:r>
              <a:rPr lang="en-US" altLang="he-IL" sz="2000" i="1" u="sng" dirty="0"/>
              <a:t>March 11, 10am</a:t>
            </a:r>
            <a:r>
              <a:rPr lang="en-US" altLang="he-IL" sz="2000" u="sng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You will need to submit is before </a:t>
            </a:r>
            <a:r>
              <a:rPr lang="en-US" altLang="he-IL" sz="2000" i="1" u="sng" dirty="0"/>
              <a:t>March 12, 23:59</a:t>
            </a:r>
            <a:endParaRPr lang="en-US" altLang="he-IL" sz="20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Covering all topics covered so far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4 problems each consisting of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2-3 hours to solve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Explain all your answers.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For questions, email me/piazza. Do not post solutions/hints on piazza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take questions only until Friday 12:00</a:t>
            </a:r>
          </a:p>
          <a:p>
            <a:pPr marL="0" indent="0"/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What is the running time of the following function?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public static void foo(int array[], int start, int end)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if (start == end)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print(array[start]);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else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int mid = (end + start)/2;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start, mid);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start, mid);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mid+1, end);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mid+1, end);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}	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600" dirty="0"/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We can write the running time as follows: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Let n = end-start. Then the running time is T(n) = </a:t>
            </a:r>
            <a:r>
              <a:rPr lang="en-US" altLang="he-IL" sz="2000" dirty="0">
                <a:solidFill>
                  <a:srgbClr val="0070C0"/>
                </a:solidFill>
              </a:rPr>
              <a:t>4</a:t>
            </a:r>
            <a:r>
              <a:rPr lang="en-US" altLang="he-IL" sz="2000" dirty="0"/>
              <a:t>*T(n/</a:t>
            </a:r>
            <a:r>
              <a:rPr lang="en-US" altLang="he-IL" sz="2000" dirty="0">
                <a:solidFill>
                  <a:srgbClr val="FF0000"/>
                </a:solidFill>
              </a:rPr>
              <a:t>2</a:t>
            </a:r>
            <a:r>
              <a:rPr lang="en-US" altLang="he-IL" sz="2000" dirty="0"/>
              <a:t>) + O(1), T(1) = 1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By Master Theorem T(n) = O(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), where c=log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70C0"/>
                </a:solidFill>
              </a:rPr>
              <a:t>4</a:t>
            </a:r>
            <a:r>
              <a:rPr lang="en-US" altLang="he-IL" sz="2000" dirty="0"/>
              <a:t>) = 2</a:t>
            </a:r>
          </a:p>
        </p:txBody>
      </p:sp>
    </p:spTree>
    <p:extLst>
      <p:ext uri="{BB962C8B-B14F-4D97-AF65-F5344CB8AC3E}">
        <p14:creationId xmlns:p14="http://schemas.microsoft.com/office/powerpoint/2010/main" val="2367078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public static void foo(int array[], int start, int end)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if (start &lt; end)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int mid = (end + start)/2;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start, mid);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mid+1, end);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br>
              <a:rPr lang="en-US" altLang="he-IL" sz="1800" dirty="0"/>
            </a:br>
            <a:r>
              <a:rPr lang="en-US" altLang="he-IL" sz="1800" dirty="0"/>
              <a:t>			for (int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 = start;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 &lt;= end;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++)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	print(array[</a:t>
            </a:r>
            <a:r>
              <a:rPr lang="en-US" altLang="he-IL" sz="1800" dirty="0" err="1"/>
              <a:t>i</a:t>
            </a:r>
            <a:r>
              <a:rPr lang="en-US" altLang="he-IL" sz="1800" dirty="0"/>
              <a:t>]);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}	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600" dirty="0"/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We can write the running time as: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T(n) = 2*T(n/2) + O(n), T(1) = O(1)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By Master Theorem T(n) = O(n log(n))</a:t>
            </a:r>
          </a:p>
        </p:txBody>
      </p:sp>
    </p:spTree>
    <p:extLst>
      <p:ext uri="{BB962C8B-B14F-4D97-AF65-F5344CB8AC3E}">
        <p14:creationId xmlns:p14="http://schemas.microsoft.com/office/powerpoint/2010/main" val="44724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public static void foo(int array[], int start, int end)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if (start &lt; end) {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int mid = (end + start)/2;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start, mid);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foo(array, mid+1, end);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br>
              <a:rPr lang="en-US" altLang="he-IL" sz="1800" dirty="0"/>
            </a:br>
            <a:r>
              <a:rPr lang="en-US" altLang="he-IL" sz="1800" dirty="0"/>
              <a:t>			for (int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 = start;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 &lt;= end;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++)</a:t>
            </a:r>
          </a:p>
          <a:p>
            <a:pPr marL="57150" indent="0">
              <a:spcAft>
                <a:spcPts val="0"/>
              </a:spcAft>
            </a:pPr>
            <a:r>
              <a:rPr lang="en-US" altLang="he-IL" sz="1800" dirty="0"/>
              <a:t>				for (int j =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; j &lt;= end; </a:t>
            </a:r>
            <a:r>
              <a:rPr lang="en-US" altLang="he-IL" sz="1800" dirty="0" err="1"/>
              <a:t>j++</a:t>
            </a:r>
            <a:r>
              <a:rPr lang="en-US" altLang="he-IL" sz="1800" dirty="0"/>
              <a:t>)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			print(array[j]);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	}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1800" dirty="0"/>
              <a:t>	}	</a:t>
            </a:r>
          </a:p>
          <a:p>
            <a:pPr marL="57150" indent="0"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he-IL" sz="1600" dirty="0"/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We can write the running time as follows: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Let n = end - start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T(n) = 2*T(n/2) +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), T(1) = O(1)</a:t>
            </a:r>
          </a:p>
          <a:p>
            <a:pPr marL="5715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he-IL" sz="2000" dirty="0"/>
              <a:t>By Master Theorem T(n)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89078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distinct BSTs can be created with values 1,2,3,…,n?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try for n=4 first: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 root can be 1 or 2 or 3 or 4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altLang="he-IL" sz="2200" dirty="0"/>
              <a:t>if root==1, then all other nodes will be on the right </a:t>
            </a:r>
          </a:p>
          <a:p>
            <a:pPr marL="57150" indent="0"/>
            <a:r>
              <a:rPr lang="en-US" altLang="he-IL" sz="2200" dirty="0"/>
              <a:t>		Now, who is the right child of 1? </a:t>
            </a:r>
            <a:r>
              <a:rPr lang="en-US" altLang="he-IL" sz="2200" dirty="0">
                <a:solidFill>
                  <a:srgbClr val="00B0F0"/>
                </a:solidFill>
              </a:rPr>
              <a:t>2</a:t>
            </a:r>
            <a:r>
              <a:rPr lang="en-US" altLang="he-IL" sz="2200" dirty="0"/>
              <a:t>/</a:t>
            </a:r>
            <a:r>
              <a:rPr lang="en-US" altLang="he-IL" sz="22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altLang="he-IL" sz="2200" dirty="0"/>
              <a:t>/</a:t>
            </a:r>
            <a:r>
              <a:rPr lang="en-US" altLang="he-IL" sz="2200" dirty="0">
                <a:solidFill>
                  <a:srgbClr val="FF0000"/>
                </a:solidFill>
              </a:rPr>
              <a:t>4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898B33-3737-4240-8E29-A648E87C69AF}"/>
              </a:ext>
            </a:extLst>
          </p:cNvPr>
          <p:cNvSpPr/>
          <p:nvPr/>
        </p:nvSpPr>
        <p:spPr bwMode="auto">
          <a:xfrm>
            <a:off x="1912655" y="426310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A182F2-97A2-4A0B-A750-AAD3629D836B}"/>
              </a:ext>
            </a:extLst>
          </p:cNvPr>
          <p:cNvCxnSpPr>
            <a:cxnSpLocks/>
            <a:stCxn id="4" idx="4"/>
            <a:endCxn id="16" idx="0"/>
          </p:cNvCxnSpPr>
          <p:nvPr/>
        </p:nvCxnSpPr>
        <p:spPr bwMode="auto">
          <a:xfrm>
            <a:off x="2179355" y="4720304"/>
            <a:ext cx="640121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BA2422BF-CBB0-4C12-903D-76D8C6D6346F}"/>
              </a:ext>
            </a:extLst>
          </p:cNvPr>
          <p:cNvSpPr/>
          <p:nvPr/>
        </p:nvSpPr>
        <p:spPr bwMode="auto">
          <a:xfrm>
            <a:off x="3135312" y="5761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2B789-D1ED-4F22-85A9-01242CC71BDF}"/>
              </a:ext>
            </a:extLst>
          </p:cNvPr>
          <p:cNvCxnSpPr>
            <a:cxnSpLocks/>
            <a:stCxn id="16" idx="4"/>
            <a:endCxn id="6" idx="0"/>
          </p:cNvCxnSpPr>
          <p:nvPr/>
        </p:nvCxnSpPr>
        <p:spPr bwMode="auto">
          <a:xfrm>
            <a:off x="2819476" y="55324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9649980-C8BA-4389-B097-644F56D7D314}"/>
              </a:ext>
            </a:extLst>
          </p:cNvPr>
          <p:cNvSpPr/>
          <p:nvPr/>
        </p:nvSpPr>
        <p:spPr bwMode="auto">
          <a:xfrm>
            <a:off x="2819476" y="664368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0ACEE0A-19CD-4FD3-B284-FB17087BA8CA}"/>
              </a:ext>
            </a:extLst>
          </p:cNvPr>
          <p:cNvCxnSpPr>
            <a:cxnSpLocks/>
            <a:stCxn id="6" idx="4"/>
            <a:endCxn id="14" idx="0"/>
          </p:cNvCxnSpPr>
          <p:nvPr/>
        </p:nvCxnSpPr>
        <p:spPr bwMode="auto">
          <a:xfrm flipH="1">
            <a:off x="3086176" y="6218237"/>
            <a:ext cx="315836" cy="4254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A8B1356-FDC5-456A-95FC-C57B57AB148A}"/>
              </a:ext>
            </a:extLst>
          </p:cNvPr>
          <p:cNvSpPr/>
          <p:nvPr/>
        </p:nvSpPr>
        <p:spPr bwMode="auto">
          <a:xfrm>
            <a:off x="2552776" y="5075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3701950-FC96-4DE6-BC78-53865E2812AB}"/>
              </a:ext>
            </a:extLst>
          </p:cNvPr>
          <p:cNvSpPr/>
          <p:nvPr/>
        </p:nvSpPr>
        <p:spPr bwMode="auto">
          <a:xfrm>
            <a:off x="468312" y="426920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7889EEB-F84B-4BE7-9F34-61CC459BB483}"/>
              </a:ext>
            </a:extLst>
          </p:cNvPr>
          <p:cNvCxnSpPr>
            <a:cxnSpLocks/>
            <a:stCxn id="34" idx="4"/>
            <a:endCxn id="40" idx="0"/>
          </p:cNvCxnSpPr>
          <p:nvPr/>
        </p:nvCxnSpPr>
        <p:spPr bwMode="auto">
          <a:xfrm>
            <a:off x="735012" y="4726403"/>
            <a:ext cx="640121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9EEC81F5-1DFC-4A35-B995-9599F7DD3119}"/>
              </a:ext>
            </a:extLst>
          </p:cNvPr>
          <p:cNvSpPr/>
          <p:nvPr/>
        </p:nvSpPr>
        <p:spPr bwMode="auto">
          <a:xfrm>
            <a:off x="1690969" y="576713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722EF11-5BC4-40E2-9A79-DEF227F9AFA6}"/>
              </a:ext>
            </a:extLst>
          </p:cNvPr>
          <p:cNvCxnSpPr>
            <a:cxnSpLocks/>
            <a:stCxn id="40" idx="4"/>
            <a:endCxn id="36" idx="0"/>
          </p:cNvCxnSpPr>
          <p:nvPr/>
        </p:nvCxnSpPr>
        <p:spPr bwMode="auto">
          <a:xfrm>
            <a:off x="1375133" y="5538536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AB6B6D37-301B-40B2-B22E-7F5BDB4A77ED}"/>
              </a:ext>
            </a:extLst>
          </p:cNvPr>
          <p:cNvSpPr/>
          <p:nvPr/>
        </p:nvSpPr>
        <p:spPr bwMode="auto">
          <a:xfrm>
            <a:off x="2024062" y="664368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436B7EE-65F3-408C-88F1-E78BDCD021F3}"/>
              </a:ext>
            </a:extLst>
          </p:cNvPr>
          <p:cNvCxnSpPr>
            <a:cxnSpLocks/>
            <a:stCxn id="36" idx="4"/>
            <a:endCxn id="38" idx="0"/>
          </p:cNvCxnSpPr>
          <p:nvPr/>
        </p:nvCxnSpPr>
        <p:spPr bwMode="auto">
          <a:xfrm>
            <a:off x="1957669" y="6224336"/>
            <a:ext cx="333093" cy="419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70800EDF-DCA2-4EC9-82B0-983E6E9A141B}"/>
              </a:ext>
            </a:extLst>
          </p:cNvPr>
          <p:cNvSpPr/>
          <p:nvPr/>
        </p:nvSpPr>
        <p:spPr bwMode="auto">
          <a:xfrm>
            <a:off x="1108433" y="508133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6DE62B3-31D5-4804-9A76-AAEC233F320F}"/>
              </a:ext>
            </a:extLst>
          </p:cNvPr>
          <p:cNvSpPr/>
          <p:nvPr/>
        </p:nvSpPr>
        <p:spPr bwMode="auto">
          <a:xfrm>
            <a:off x="4274855" y="4441571"/>
            <a:ext cx="5334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AB1640A-48D5-4CCA-9C25-28F2D4666C13}"/>
              </a:ext>
            </a:extLst>
          </p:cNvPr>
          <p:cNvCxnSpPr>
            <a:cxnSpLocks/>
            <a:stCxn id="42" idx="4"/>
            <a:endCxn id="48" idx="0"/>
          </p:cNvCxnSpPr>
          <p:nvPr/>
        </p:nvCxnSpPr>
        <p:spPr bwMode="auto">
          <a:xfrm>
            <a:off x="4541555" y="4898771"/>
            <a:ext cx="640121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F7C9F5CB-BDF4-4684-BA1B-647E054FB70A}"/>
              </a:ext>
            </a:extLst>
          </p:cNvPr>
          <p:cNvSpPr/>
          <p:nvPr/>
        </p:nvSpPr>
        <p:spPr bwMode="auto">
          <a:xfrm>
            <a:off x="5497512" y="5939504"/>
            <a:ext cx="5334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D3D77D3-066C-4FD9-B04B-BCA8274BDA38}"/>
              </a:ext>
            </a:extLst>
          </p:cNvPr>
          <p:cNvCxnSpPr>
            <a:cxnSpLocks/>
            <a:stCxn id="48" idx="4"/>
            <a:endCxn id="44" idx="0"/>
          </p:cNvCxnSpPr>
          <p:nvPr/>
        </p:nvCxnSpPr>
        <p:spPr bwMode="auto">
          <a:xfrm>
            <a:off x="5181676" y="5710904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9349CC6D-EE9A-41E9-815F-F3D6A6E39736}"/>
              </a:ext>
            </a:extLst>
          </p:cNvPr>
          <p:cNvSpPr/>
          <p:nvPr/>
        </p:nvSpPr>
        <p:spPr bwMode="auto">
          <a:xfrm>
            <a:off x="4497586" y="6065837"/>
            <a:ext cx="5334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5C15C-4087-4DF4-88F9-09D2434F2CFD}"/>
              </a:ext>
            </a:extLst>
          </p:cNvPr>
          <p:cNvCxnSpPr>
            <a:cxnSpLocks/>
            <a:stCxn id="48" idx="4"/>
            <a:endCxn id="46" idx="0"/>
          </p:cNvCxnSpPr>
          <p:nvPr/>
        </p:nvCxnSpPr>
        <p:spPr bwMode="auto">
          <a:xfrm flipH="1">
            <a:off x="4764286" y="5710904"/>
            <a:ext cx="417390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3F733C9B-9E31-4F7B-BD6F-4F4F4228AD4E}"/>
              </a:ext>
            </a:extLst>
          </p:cNvPr>
          <p:cNvSpPr/>
          <p:nvPr/>
        </p:nvSpPr>
        <p:spPr bwMode="auto">
          <a:xfrm>
            <a:off x="4914976" y="5253704"/>
            <a:ext cx="5334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21B8DF-30DB-4979-8CBC-0DA95136D8F5}"/>
              </a:ext>
            </a:extLst>
          </p:cNvPr>
          <p:cNvSpPr/>
          <p:nvPr/>
        </p:nvSpPr>
        <p:spPr bwMode="auto">
          <a:xfrm>
            <a:off x="6564312" y="4233358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20EF777-9EE3-4764-A928-05FCF1ACA19D}"/>
              </a:ext>
            </a:extLst>
          </p:cNvPr>
          <p:cNvCxnSpPr>
            <a:cxnSpLocks/>
            <a:stCxn id="52" idx="4"/>
            <a:endCxn id="58" idx="0"/>
          </p:cNvCxnSpPr>
          <p:nvPr/>
        </p:nvCxnSpPr>
        <p:spPr bwMode="auto">
          <a:xfrm>
            <a:off x="6831012" y="4690558"/>
            <a:ext cx="640121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580B790B-392B-4EA7-B33B-DCC2314C76C3}"/>
              </a:ext>
            </a:extLst>
          </p:cNvPr>
          <p:cNvSpPr/>
          <p:nvPr/>
        </p:nvSpPr>
        <p:spPr bwMode="auto">
          <a:xfrm>
            <a:off x="7403325" y="6675437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91ABB52-D19F-4D63-85D6-82B56F1B2186}"/>
              </a:ext>
            </a:extLst>
          </p:cNvPr>
          <p:cNvCxnSpPr>
            <a:cxnSpLocks/>
            <a:stCxn id="56" idx="4"/>
            <a:endCxn id="54" idx="0"/>
          </p:cNvCxnSpPr>
          <p:nvPr/>
        </p:nvCxnSpPr>
        <p:spPr bwMode="auto">
          <a:xfrm>
            <a:off x="7053743" y="6314824"/>
            <a:ext cx="616282" cy="36061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5D619F7F-E65A-472D-9661-D5F02AB097FD}"/>
              </a:ext>
            </a:extLst>
          </p:cNvPr>
          <p:cNvSpPr/>
          <p:nvPr/>
        </p:nvSpPr>
        <p:spPr bwMode="auto">
          <a:xfrm>
            <a:off x="6787043" y="5857624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5B225D0-D395-4538-B5D6-9C717101B344}"/>
              </a:ext>
            </a:extLst>
          </p:cNvPr>
          <p:cNvCxnSpPr>
            <a:cxnSpLocks/>
            <a:stCxn id="58" idx="4"/>
            <a:endCxn id="56" idx="0"/>
          </p:cNvCxnSpPr>
          <p:nvPr/>
        </p:nvCxnSpPr>
        <p:spPr bwMode="auto">
          <a:xfrm flipH="1">
            <a:off x="7053743" y="5502691"/>
            <a:ext cx="417390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ABAD6097-3E74-42DC-A0E5-93CB0AFC48D0}"/>
              </a:ext>
            </a:extLst>
          </p:cNvPr>
          <p:cNvSpPr/>
          <p:nvPr/>
        </p:nvSpPr>
        <p:spPr bwMode="auto">
          <a:xfrm>
            <a:off x="7204433" y="5045491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079C9F5-1C7E-4C92-AD50-785AE93B348C}"/>
              </a:ext>
            </a:extLst>
          </p:cNvPr>
          <p:cNvSpPr/>
          <p:nvPr/>
        </p:nvSpPr>
        <p:spPr bwMode="auto">
          <a:xfrm>
            <a:off x="8611335" y="4106188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8BFFF88-7398-4206-B730-C362756EA786}"/>
              </a:ext>
            </a:extLst>
          </p:cNvPr>
          <p:cNvCxnSpPr>
            <a:cxnSpLocks/>
            <a:stCxn id="60" idx="4"/>
            <a:endCxn id="66" idx="0"/>
          </p:cNvCxnSpPr>
          <p:nvPr/>
        </p:nvCxnSpPr>
        <p:spPr bwMode="auto">
          <a:xfrm>
            <a:off x="8878035" y="4563388"/>
            <a:ext cx="640121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668C0FFE-4010-4B33-BCF0-0C4AE7FB2FC1}"/>
              </a:ext>
            </a:extLst>
          </p:cNvPr>
          <p:cNvSpPr/>
          <p:nvPr/>
        </p:nvSpPr>
        <p:spPr bwMode="auto">
          <a:xfrm>
            <a:off x="8199628" y="6643688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EFA88FD-B84A-4599-9A52-91C893E87CCD}"/>
              </a:ext>
            </a:extLst>
          </p:cNvPr>
          <p:cNvCxnSpPr>
            <a:cxnSpLocks/>
            <a:stCxn id="64" idx="4"/>
            <a:endCxn id="62" idx="0"/>
          </p:cNvCxnSpPr>
          <p:nvPr/>
        </p:nvCxnSpPr>
        <p:spPr bwMode="auto">
          <a:xfrm flipH="1">
            <a:off x="8466328" y="6187654"/>
            <a:ext cx="634438" cy="45603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3EC587AD-B2FD-4F96-A799-EAA0AB3C3107}"/>
              </a:ext>
            </a:extLst>
          </p:cNvPr>
          <p:cNvSpPr/>
          <p:nvPr/>
        </p:nvSpPr>
        <p:spPr bwMode="auto">
          <a:xfrm>
            <a:off x="8834066" y="5730454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3D7FC60-8099-4DEF-B1DF-1F0AF530F6BE}"/>
              </a:ext>
            </a:extLst>
          </p:cNvPr>
          <p:cNvCxnSpPr>
            <a:cxnSpLocks/>
            <a:stCxn id="66" idx="4"/>
            <a:endCxn id="64" idx="0"/>
          </p:cNvCxnSpPr>
          <p:nvPr/>
        </p:nvCxnSpPr>
        <p:spPr bwMode="auto">
          <a:xfrm flipH="1">
            <a:off x="9100766" y="5375521"/>
            <a:ext cx="417390" cy="3549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EF7485A9-BBBA-406E-851E-B0172FCC3E23}"/>
              </a:ext>
            </a:extLst>
          </p:cNvPr>
          <p:cNvSpPr/>
          <p:nvPr/>
        </p:nvSpPr>
        <p:spPr bwMode="auto">
          <a:xfrm>
            <a:off x="9251456" y="4918321"/>
            <a:ext cx="533400" cy="457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6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2" grpId="0" animBg="1"/>
      <p:bldP spid="54" grpId="0" animBg="1"/>
      <p:bldP spid="56" grpId="0" animBg="1"/>
      <p:bldP spid="58" grpId="0" animBg="1"/>
      <p:bldP spid="60" grpId="0" animBg="1"/>
      <p:bldP spid="62" grpId="0" animBg="1"/>
      <p:bldP spid="64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distinct BSTs can be created with values 1,2,3,…,n?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try for n=4 first: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 root can be 1 or 2 or 3 or 4</a:t>
            </a:r>
          </a:p>
          <a:p>
            <a:pPr marL="514350" indent="-457200">
              <a:buFont typeface="Arial" panose="020B0604020202020204" pitchFamily="34" charset="0"/>
              <a:buChar char="•"/>
            </a:pPr>
            <a:r>
              <a:rPr lang="en-US" altLang="he-IL" sz="2200" dirty="0"/>
              <a:t>if root==2</a:t>
            </a:r>
          </a:p>
          <a:p>
            <a:pPr marL="57150" indent="0"/>
            <a:r>
              <a:rPr lang="en-US" altLang="he-IL" sz="2200" dirty="0"/>
              <a:t>		Then 1 must be on the left, and we have 2 options for 3/4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898B33-3737-4240-8E29-A648E87C69AF}"/>
              </a:ext>
            </a:extLst>
          </p:cNvPr>
          <p:cNvSpPr/>
          <p:nvPr/>
        </p:nvSpPr>
        <p:spPr bwMode="auto">
          <a:xfrm>
            <a:off x="2525712" y="59737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A182F2-97A2-4A0B-A750-AAD3629D836B}"/>
              </a:ext>
            </a:extLst>
          </p:cNvPr>
          <p:cNvCxnSpPr>
            <a:cxnSpLocks/>
            <a:stCxn id="4" idx="0"/>
            <a:endCxn id="16" idx="4"/>
          </p:cNvCxnSpPr>
          <p:nvPr/>
        </p:nvCxnSpPr>
        <p:spPr bwMode="auto">
          <a:xfrm flipV="1">
            <a:off x="2792412" y="55324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BA2422BF-CBB0-4C12-903D-76D8C6D6346F}"/>
              </a:ext>
            </a:extLst>
          </p:cNvPr>
          <p:cNvSpPr/>
          <p:nvPr/>
        </p:nvSpPr>
        <p:spPr bwMode="auto">
          <a:xfrm>
            <a:off x="3902868" y="5761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2B789-D1ED-4F22-85A9-01242CC71BDF}"/>
              </a:ext>
            </a:extLst>
          </p:cNvPr>
          <p:cNvCxnSpPr>
            <a:cxnSpLocks/>
            <a:stCxn id="16" idx="4"/>
            <a:endCxn id="6" idx="0"/>
          </p:cNvCxnSpPr>
          <p:nvPr/>
        </p:nvCxnSpPr>
        <p:spPr bwMode="auto">
          <a:xfrm>
            <a:off x="3587032" y="55324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9649980-C8BA-4389-B097-644F56D7D314}"/>
              </a:ext>
            </a:extLst>
          </p:cNvPr>
          <p:cNvSpPr/>
          <p:nvPr/>
        </p:nvSpPr>
        <p:spPr bwMode="auto">
          <a:xfrm>
            <a:off x="4462948" y="660951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0ACEE0A-19CD-4FD3-B284-FB17087BA8CA}"/>
              </a:ext>
            </a:extLst>
          </p:cNvPr>
          <p:cNvCxnSpPr>
            <a:cxnSpLocks/>
            <a:stCxn id="6" idx="4"/>
            <a:endCxn id="14" idx="0"/>
          </p:cNvCxnSpPr>
          <p:nvPr/>
        </p:nvCxnSpPr>
        <p:spPr bwMode="auto">
          <a:xfrm>
            <a:off x="4169568" y="6218237"/>
            <a:ext cx="560080" cy="3912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A8B1356-FDC5-456A-95FC-C57B57AB148A}"/>
              </a:ext>
            </a:extLst>
          </p:cNvPr>
          <p:cNvSpPr/>
          <p:nvPr/>
        </p:nvSpPr>
        <p:spPr bwMode="auto">
          <a:xfrm>
            <a:off x="3320332" y="5075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AB1AE1E-4FD9-45E1-9023-8E35659D9053}"/>
              </a:ext>
            </a:extLst>
          </p:cNvPr>
          <p:cNvSpPr/>
          <p:nvPr/>
        </p:nvSpPr>
        <p:spPr bwMode="auto">
          <a:xfrm>
            <a:off x="6695678" y="593958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D84B585-8FA4-4633-AC33-0A05390E2ED4}"/>
              </a:ext>
            </a:extLst>
          </p:cNvPr>
          <p:cNvCxnSpPr>
            <a:cxnSpLocks/>
            <a:stCxn id="49" idx="0"/>
            <a:endCxn id="69" idx="4"/>
          </p:cNvCxnSpPr>
          <p:nvPr/>
        </p:nvCxnSpPr>
        <p:spPr bwMode="auto">
          <a:xfrm flipV="1">
            <a:off x="6962378" y="5498263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D8E14BF8-64D1-4E41-9232-2ECD83988096}"/>
              </a:ext>
            </a:extLst>
          </p:cNvPr>
          <p:cNvSpPr/>
          <p:nvPr/>
        </p:nvSpPr>
        <p:spPr bwMode="auto">
          <a:xfrm>
            <a:off x="8072834" y="5726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27F24D5-2091-4B00-BA15-00015347658E}"/>
              </a:ext>
            </a:extLst>
          </p:cNvPr>
          <p:cNvCxnSpPr>
            <a:cxnSpLocks/>
            <a:stCxn id="69" idx="4"/>
            <a:endCxn id="51" idx="0"/>
          </p:cNvCxnSpPr>
          <p:nvPr/>
        </p:nvCxnSpPr>
        <p:spPr bwMode="auto">
          <a:xfrm>
            <a:off x="7756998" y="5498263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8D9B59EC-DE31-40CC-8578-73D325215CF1}"/>
              </a:ext>
            </a:extLst>
          </p:cNvPr>
          <p:cNvSpPr/>
          <p:nvPr/>
        </p:nvSpPr>
        <p:spPr bwMode="auto">
          <a:xfrm>
            <a:off x="7756998" y="660951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32F33EC-C7B4-423F-8ADE-AA6ECB726548}"/>
              </a:ext>
            </a:extLst>
          </p:cNvPr>
          <p:cNvCxnSpPr>
            <a:cxnSpLocks/>
            <a:stCxn id="51" idx="4"/>
            <a:endCxn id="67" idx="0"/>
          </p:cNvCxnSpPr>
          <p:nvPr/>
        </p:nvCxnSpPr>
        <p:spPr bwMode="auto">
          <a:xfrm flipH="1">
            <a:off x="8023698" y="6184063"/>
            <a:ext cx="315836" cy="4254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4D0711E3-A181-4FEC-AE10-DF3A7E6A0D5C}"/>
              </a:ext>
            </a:extLst>
          </p:cNvPr>
          <p:cNvSpPr/>
          <p:nvPr/>
        </p:nvSpPr>
        <p:spPr bwMode="auto">
          <a:xfrm>
            <a:off x="7490298" y="50410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249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6" grpId="0" animBg="1"/>
      <p:bldP spid="49" grpId="0" animBg="1"/>
      <p:bldP spid="51" grpId="0" animBg="1"/>
      <p:bldP spid="67" grpId="0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distinct BSTs can be created with values 1,2,3,…,n?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try for n=4 first: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 root can be 1 or 2 or 3 or 4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root==3, it’s symmetric with 2</a:t>
            </a:r>
          </a:p>
          <a:p>
            <a:pPr marL="57150" indent="0"/>
            <a:r>
              <a:rPr lang="en-US" altLang="he-IL" sz="2200" dirty="0"/>
              <a:t>		Then 4 must be on the right, and we have 2 options for 1/2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898B33-3737-4240-8E29-A648E87C69AF}"/>
              </a:ext>
            </a:extLst>
          </p:cNvPr>
          <p:cNvSpPr/>
          <p:nvPr/>
        </p:nvSpPr>
        <p:spPr bwMode="auto">
          <a:xfrm>
            <a:off x="2525712" y="597376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A182F2-97A2-4A0B-A750-AAD3629D836B}"/>
              </a:ext>
            </a:extLst>
          </p:cNvPr>
          <p:cNvCxnSpPr>
            <a:cxnSpLocks/>
            <a:stCxn id="4" idx="0"/>
            <a:endCxn id="16" idx="4"/>
          </p:cNvCxnSpPr>
          <p:nvPr/>
        </p:nvCxnSpPr>
        <p:spPr bwMode="auto">
          <a:xfrm flipV="1">
            <a:off x="2792412" y="5532437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BA2422BF-CBB0-4C12-903D-76D8C6D6346F}"/>
              </a:ext>
            </a:extLst>
          </p:cNvPr>
          <p:cNvSpPr/>
          <p:nvPr/>
        </p:nvSpPr>
        <p:spPr bwMode="auto">
          <a:xfrm>
            <a:off x="3902868" y="5761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2B789-D1ED-4F22-85A9-01242CC71BDF}"/>
              </a:ext>
            </a:extLst>
          </p:cNvPr>
          <p:cNvCxnSpPr>
            <a:cxnSpLocks/>
            <a:stCxn id="16" idx="4"/>
            <a:endCxn id="6" idx="0"/>
          </p:cNvCxnSpPr>
          <p:nvPr/>
        </p:nvCxnSpPr>
        <p:spPr bwMode="auto">
          <a:xfrm>
            <a:off x="3587032" y="5532437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9649980-C8BA-4389-B097-644F56D7D314}"/>
              </a:ext>
            </a:extLst>
          </p:cNvPr>
          <p:cNvSpPr/>
          <p:nvPr/>
        </p:nvSpPr>
        <p:spPr bwMode="auto">
          <a:xfrm>
            <a:off x="1971492" y="660951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0ACEE0A-19CD-4FD3-B284-FB17087BA8CA}"/>
              </a:ext>
            </a:extLst>
          </p:cNvPr>
          <p:cNvCxnSpPr>
            <a:cxnSpLocks/>
            <a:stCxn id="4" idx="3"/>
            <a:endCxn id="14" idx="0"/>
          </p:cNvCxnSpPr>
          <p:nvPr/>
        </p:nvCxnSpPr>
        <p:spPr bwMode="auto">
          <a:xfrm flipH="1">
            <a:off x="2238192" y="6364007"/>
            <a:ext cx="365635" cy="24550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A8B1356-FDC5-456A-95FC-C57B57AB148A}"/>
              </a:ext>
            </a:extLst>
          </p:cNvPr>
          <p:cNvSpPr/>
          <p:nvPr/>
        </p:nvSpPr>
        <p:spPr bwMode="auto">
          <a:xfrm>
            <a:off x="3320332" y="5075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AB1AE1E-4FD9-45E1-9023-8E35659D9053}"/>
              </a:ext>
            </a:extLst>
          </p:cNvPr>
          <p:cNvSpPr/>
          <p:nvPr/>
        </p:nvSpPr>
        <p:spPr bwMode="auto">
          <a:xfrm>
            <a:off x="6695678" y="593958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D84B585-8FA4-4633-AC33-0A05390E2ED4}"/>
              </a:ext>
            </a:extLst>
          </p:cNvPr>
          <p:cNvCxnSpPr>
            <a:cxnSpLocks/>
            <a:stCxn id="49" idx="0"/>
            <a:endCxn id="69" idx="4"/>
          </p:cNvCxnSpPr>
          <p:nvPr/>
        </p:nvCxnSpPr>
        <p:spPr bwMode="auto">
          <a:xfrm flipV="1">
            <a:off x="6962378" y="5498263"/>
            <a:ext cx="794620" cy="4413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D8E14BF8-64D1-4E41-9232-2ECD83988096}"/>
              </a:ext>
            </a:extLst>
          </p:cNvPr>
          <p:cNvSpPr/>
          <p:nvPr/>
        </p:nvSpPr>
        <p:spPr bwMode="auto">
          <a:xfrm>
            <a:off x="8072834" y="5726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27F24D5-2091-4B00-BA15-00015347658E}"/>
              </a:ext>
            </a:extLst>
          </p:cNvPr>
          <p:cNvCxnSpPr>
            <a:cxnSpLocks/>
            <a:stCxn id="69" idx="4"/>
            <a:endCxn id="51" idx="0"/>
          </p:cNvCxnSpPr>
          <p:nvPr/>
        </p:nvCxnSpPr>
        <p:spPr bwMode="auto">
          <a:xfrm>
            <a:off x="7756998" y="5498263"/>
            <a:ext cx="582536" cy="2286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8D9B59EC-DE31-40CC-8578-73D325215CF1}"/>
              </a:ext>
            </a:extLst>
          </p:cNvPr>
          <p:cNvSpPr/>
          <p:nvPr/>
        </p:nvSpPr>
        <p:spPr bwMode="auto">
          <a:xfrm>
            <a:off x="7223598" y="67342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32F33EC-C7B4-423F-8ADE-AA6ECB726548}"/>
              </a:ext>
            </a:extLst>
          </p:cNvPr>
          <p:cNvCxnSpPr>
            <a:cxnSpLocks/>
            <a:stCxn id="49" idx="4"/>
            <a:endCxn id="67" idx="0"/>
          </p:cNvCxnSpPr>
          <p:nvPr/>
        </p:nvCxnSpPr>
        <p:spPr bwMode="auto">
          <a:xfrm>
            <a:off x="6962378" y="6396788"/>
            <a:ext cx="527920" cy="3374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4D0711E3-A181-4FEC-AE10-DF3A7E6A0D5C}"/>
              </a:ext>
            </a:extLst>
          </p:cNvPr>
          <p:cNvSpPr/>
          <p:nvPr/>
        </p:nvSpPr>
        <p:spPr bwMode="auto">
          <a:xfrm>
            <a:off x="7490298" y="50410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687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6" grpId="0" animBg="1"/>
      <p:bldP spid="49" grpId="0" animBg="1"/>
      <p:bldP spid="51" grpId="0" animBg="1"/>
      <p:bldP spid="67" grpId="0" animBg="1"/>
      <p:bldP spid="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How many distinct BSTs can be created with values 1,2,3,…,n?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try for n=4 first: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 root can be 1 or 2 or 3 or 4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if root==4, it’s the same as 1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200" dirty="0"/>
              <a:t>Total number of BSTs is 5+2+2+5 = 14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823878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4040</TotalTime>
  <Words>1716</Words>
  <Application>Microsoft Office PowerPoint</Application>
  <PresentationFormat>Custom</PresentationFormat>
  <Paragraphs>220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Cambria Math</vt:lpstr>
      <vt:lpstr>Times New Roman</vt:lpstr>
      <vt:lpstr>Office Theme</vt:lpstr>
      <vt:lpstr>Office Theme</vt:lpstr>
      <vt:lpstr>PowerPoint Presentation</vt:lpstr>
      <vt:lpstr>Midterm</vt:lpstr>
      <vt:lpstr>Big-O notation</vt:lpstr>
      <vt:lpstr>Big-O notation</vt:lpstr>
      <vt:lpstr>Big-O notation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Trees</vt:lpstr>
      <vt:lpstr>Binary Trees</vt:lpstr>
      <vt:lpstr>Heaps</vt:lpstr>
      <vt:lpstr>Min/Max-Heaps</vt:lpstr>
      <vt:lpstr>Min/Max-Heaps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1605</cp:revision>
  <cp:lastPrinted>1601-01-01T00:00:00Z</cp:lastPrinted>
  <dcterms:created xsi:type="dcterms:W3CDTF">2017-07-19T19:15:02Z</dcterms:created>
  <dcterms:modified xsi:type="dcterms:W3CDTF">2021-03-10T20:13:22Z</dcterms:modified>
</cp:coreProperties>
</file>