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5"/>
  </p:notesMasterIdLst>
  <p:sldIdLst>
    <p:sldId id="256" r:id="rId3"/>
    <p:sldId id="700" r:id="rId4"/>
    <p:sldId id="665" r:id="rId5"/>
    <p:sldId id="689" r:id="rId6"/>
    <p:sldId id="683" r:id="rId7"/>
    <p:sldId id="696" r:id="rId8"/>
    <p:sldId id="697" r:id="rId9"/>
    <p:sldId id="701" r:id="rId10"/>
    <p:sldId id="691" r:id="rId11"/>
    <p:sldId id="698" r:id="rId12"/>
    <p:sldId id="699" r:id="rId13"/>
    <p:sldId id="291" r:id="rId14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00CC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89204" autoAdjust="0"/>
  </p:normalViewPr>
  <p:slideViewPr>
    <p:cSldViewPr>
      <p:cViewPr>
        <p:scale>
          <a:sx n="51" d="100"/>
          <a:sy n="51" d="100"/>
        </p:scale>
        <p:origin x="508" y="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479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52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6637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8877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6462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02286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8495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76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2134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225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 lvl="0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16, 2021</a:t>
            </a: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Queue with removal by user</a:t>
            </a:r>
            <a:endParaRPr lang="de-DE" alt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511D111-6D7D-46B0-95D2-580A0A736976}"/>
              </a:ext>
            </a:extLst>
          </p:cNvPr>
          <p:cNvCxnSpPr>
            <a:endCxn id="28" idx="1"/>
          </p:cNvCxnSpPr>
          <p:nvPr/>
        </p:nvCxnSpPr>
        <p:spPr>
          <a:xfrm>
            <a:off x="1219639" y="388824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5781F80C-28F6-4715-A502-50E6BEF74E84}"/>
              </a:ext>
            </a:extLst>
          </p:cNvPr>
          <p:cNvGrpSpPr/>
          <p:nvPr/>
        </p:nvGrpSpPr>
        <p:grpSpPr>
          <a:xfrm>
            <a:off x="1624363" y="3908177"/>
            <a:ext cx="1360581" cy="451802"/>
            <a:chOff x="1770439" y="4035985"/>
            <a:chExt cx="1360581" cy="451802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ADB1425-2C38-4AFC-984C-15F35A1A48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AC9F4F1-1BD0-4D1E-837B-63F773BF7DE3}"/>
                  </a:ext>
                </a:extLst>
              </p:cNvPr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720CB0F8-886D-4A16-9B6B-C614E3890FDF}"/>
                  </a:ext>
                </a:extLst>
              </p:cNvPr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1B9BACC-AEE7-4A14-AB0C-4D472546A84B}"/>
                </a:ext>
              </a:extLst>
            </p:cNvPr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DA6C7C5-472B-4D69-A4C6-81E465047A6B}"/>
              </a:ext>
            </a:extLst>
          </p:cNvPr>
          <p:cNvCxnSpPr/>
          <p:nvPr/>
        </p:nvCxnSpPr>
        <p:spPr>
          <a:xfrm flipH="1">
            <a:off x="1615062" y="3908177"/>
            <a:ext cx="424771" cy="451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5">
            <a:extLst>
              <a:ext uri="{FF2B5EF4-FFF2-40B4-BE49-F238E27FC236}">
                <a16:creationId xmlns:a16="http://schemas.microsoft.com/office/drawing/2014/main" id="{3F0C75F7-CB7E-4688-B167-EF580049A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77" y="3661742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5E81FE94-F7B5-4BB7-BD1D-4BDB5A87A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0499" y="4133075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A5E98E5-FBB5-49F6-B8DB-C9A1FBF22039}"/>
              </a:ext>
            </a:extLst>
          </p:cNvPr>
          <p:cNvGrpSpPr/>
          <p:nvPr/>
        </p:nvGrpSpPr>
        <p:grpSpPr>
          <a:xfrm>
            <a:off x="4102320" y="3907174"/>
            <a:ext cx="1360581" cy="451802"/>
            <a:chOff x="1770439" y="4035985"/>
            <a:chExt cx="1360581" cy="451802"/>
          </a:xfrm>
        </p:grpSpPr>
        <p:grpSp>
          <p:nvGrpSpPr>
            <p:cNvPr id="22" name="Group 5">
              <a:extLst>
                <a:ext uri="{FF2B5EF4-FFF2-40B4-BE49-F238E27FC236}">
                  <a16:creationId xmlns:a16="http://schemas.microsoft.com/office/drawing/2014/main" id="{7CE97FB7-BABF-4CAF-834C-995B827462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8FE33EE-8AD0-44FC-8BEF-6923664F8BB8}"/>
                  </a:ext>
                </a:extLst>
              </p:cNvPr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CC396892-04DE-476B-BBA8-4344D9B5AAC1}"/>
                  </a:ext>
                </a:extLst>
              </p:cNvPr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1DF8218-3AB0-42B7-800A-95137CB53131}"/>
                </a:ext>
              </a:extLst>
            </p:cNvPr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8EDA38F-06F9-41B2-BBE4-CDCB278D4F5E}"/>
              </a:ext>
            </a:extLst>
          </p:cNvPr>
          <p:cNvCxnSpPr>
            <a:endCxn id="20" idx="0"/>
          </p:cNvCxnSpPr>
          <p:nvPr/>
        </p:nvCxnSpPr>
        <p:spPr>
          <a:xfrm>
            <a:off x="5196936" y="4197352"/>
            <a:ext cx="1774273" cy="146115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2006C4C-68F1-4947-848C-F9D88D40F36D}"/>
              </a:ext>
            </a:extLst>
          </p:cNvPr>
          <p:cNvGrpSpPr/>
          <p:nvPr/>
        </p:nvGrpSpPr>
        <p:grpSpPr>
          <a:xfrm>
            <a:off x="6290918" y="5658509"/>
            <a:ext cx="1360581" cy="451802"/>
            <a:chOff x="1770439" y="4035985"/>
            <a:chExt cx="1360581" cy="451802"/>
          </a:xfrm>
        </p:grpSpPr>
        <p:grpSp>
          <p:nvGrpSpPr>
            <p:cNvPr id="18" name="Group 5">
              <a:extLst>
                <a:ext uri="{FF2B5EF4-FFF2-40B4-BE49-F238E27FC236}">
                  <a16:creationId xmlns:a16="http://schemas.microsoft.com/office/drawing/2014/main" id="{3BAF71C6-0C58-41F4-A198-D4FE75DEF3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2D98C267-82B7-4D75-BB46-6B3914D9E1F7}"/>
                  </a:ext>
                </a:extLst>
              </p:cNvPr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2FD75169-F7A1-4EF6-869A-E2987EE65EF2}"/>
                  </a:ext>
                </a:extLst>
              </p:cNvPr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5CA874F-0D3E-48D9-A8C0-85D54C617B4D}"/>
                </a:ext>
              </a:extLst>
            </p:cNvPr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499AAFA-E596-4DC8-B07B-6CA54DA6434B}"/>
              </a:ext>
            </a:extLst>
          </p:cNvPr>
          <p:cNvCxnSpPr/>
          <p:nvPr/>
        </p:nvCxnSpPr>
        <p:spPr>
          <a:xfrm flipH="1">
            <a:off x="7198591" y="5656091"/>
            <a:ext cx="465607" cy="4542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1CC4DC9-F588-44C1-BD4B-5839E61E61D2}"/>
              </a:ext>
            </a:extLst>
          </p:cNvPr>
          <p:cNvCxnSpPr>
            <a:stCxn id="9" idx="2"/>
            <a:endCxn id="20" idx="0"/>
          </p:cNvCxnSpPr>
          <p:nvPr/>
        </p:nvCxnSpPr>
        <p:spPr>
          <a:xfrm flipH="1">
            <a:off x="6971209" y="4668685"/>
            <a:ext cx="1945371" cy="98982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3FE391F-987A-4AE9-86B0-7F4CE067A019}"/>
              </a:ext>
            </a:extLst>
          </p:cNvPr>
          <p:cNvCxnSpPr/>
          <p:nvPr/>
        </p:nvCxnSpPr>
        <p:spPr>
          <a:xfrm>
            <a:off x="2855828" y="4026381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3720499-5CD9-41C8-960F-2B892DD22747}"/>
              </a:ext>
            </a:extLst>
          </p:cNvPr>
          <p:cNvCxnSpPr/>
          <p:nvPr/>
        </p:nvCxnSpPr>
        <p:spPr>
          <a:xfrm flipH="1">
            <a:off x="2989236" y="4225911"/>
            <a:ext cx="1298274" cy="4177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BD5D303-DE2E-4ADB-B53A-FA090B9651DB}"/>
              </a:ext>
            </a:extLst>
          </p:cNvPr>
          <p:cNvCxnSpPr>
            <a:endCxn id="24" idx="2"/>
          </p:cNvCxnSpPr>
          <p:nvPr/>
        </p:nvCxnSpPr>
        <p:spPr>
          <a:xfrm flipH="1" flipV="1">
            <a:off x="4782611" y="4358976"/>
            <a:ext cx="1672794" cy="158109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62DF11A-7E56-4A01-AC24-85C1D464D57D}"/>
              </a:ext>
            </a:extLst>
          </p:cNvPr>
          <p:cNvGrpSpPr/>
          <p:nvPr/>
        </p:nvGrpSpPr>
        <p:grpSpPr>
          <a:xfrm>
            <a:off x="4733881" y="2868228"/>
            <a:ext cx="3650330" cy="935430"/>
            <a:chOff x="5780259" y="4041666"/>
            <a:chExt cx="3650330" cy="935430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92B383F3-BEF8-4042-9A98-F21E4F1831B1}"/>
                </a:ext>
              </a:extLst>
            </p:cNvPr>
            <p:cNvCxnSpPr>
              <a:cxnSpLocks/>
              <a:stCxn id="32" idx="1"/>
            </p:cNvCxnSpPr>
            <p:nvPr/>
          </p:nvCxnSpPr>
          <p:spPr>
            <a:xfrm flipH="1">
              <a:off x="5780259" y="4374464"/>
              <a:ext cx="1605768" cy="602632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5">
              <a:extLst>
                <a:ext uri="{FF2B5EF4-FFF2-40B4-BE49-F238E27FC236}">
                  <a16:creationId xmlns:a16="http://schemas.microsoft.com/office/drawing/2014/main" id="{2A66D1C3-551B-4C83-ABCA-81293635B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027" y="4041666"/>
              <a:ext cx="2044562" cy="665596"/>
            </a:xfrm>
            <a:prstGeom prst="rect">
              <a:avLst/>
            </a:prstGeom>
            <a:solidFill>
              <a:srgbClr val="3AE64A"/>
            </a:solidFill>
            <a:ln>
              <a:solidFill>
                <a:schemeClr val="bg2">
                  <a:lumMod val="10000"/>
                </a:schemeClr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90000" tIns="45000" rIns="90000" bIns="45000" anchor="ctr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marL="215900" indent="-212725">
                <a:buClrTx/>
                <a:buSzPct val="45000"/>
                <a:buFontTx/>
                <a:buNone/>
                <a:tabLst>
                  <a:tab pos="212725" algn="l"/>
                  <a:tab pos="322263" algn="l"/>
                  <a:tab pos="779463" algn="l"/>
                  <a:tab pos="1236663" algn="l"/>
                  <a:tab pos="1693863" algn="l"/>
                  <a:tab pos="2151063" algn="l"/>
                  <a:tab pos="2608263" algn="l"/>
                  <a:tab pos="3065463" algn="l"/>
                  <a:tab pos="3522663" algn="l"/>
                  <a:tab pos="3979863" algn="l"/>
                  <a:tab pos="4437063" algn="l"/>
                  <a:tab pos="4894263" algn="l"/>
                  <a:tab pos="5351463" algn="l"/>
                  <a:tab pos="5808663" algn="l"/>
                  <a:tab pos="6265863" algn="l"/>
                  <a:tab pos="6723063" algn="l"/>
                  <a:tab pos="7180263" algn="l"/>
                  <a:tab pos="7637463" algn="l"/>
                  <a:tab pos="8094663" algn="l"/>
                  <a:tab pos="8551863" algn="l"/>
                  <a:tab pos="9009063" algn="l"/>
                  <a:tab pos="9137650" algn="l"/>
                  <a:tab pos="9594850" algn="l"/>
                  <a:tab pos="10052050" algn="l"/>
                  <a:tab pos="10509250" algn="l"/>
                  <a:tab pos="10512425" algn="l"/>
                </a:tabLst>
              </a:pPr>
              <a:r>
                <a:rPr lang="en-US" altLang="en-US" dirty="0"/>
                <a:t>Ticket</a:t>
              </a:r>
            </a:p>
          </p:txBody>
        </p:sp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3573AE2-843A-413A-918D-5661ECB70E6B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2855828" y="4149477"/>
            <a:ext cx="4115381" cy="150903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0907F46-443D-4EB5-BC4D-753C5EC28D52}"/>
              </a:ext>
            </a:extLst>
          </p:cNvPr>
          <p:cNvCxnSpPr>
            <a:cxnSpLocks/>
            <a:endCxn id="28" idx="2"/>
          </p:cNvCxnSpPr>
          <p:nvPr/>
        </p:nvCxnSpPr>
        <p:spPr>
          <a:xfrm flipH="1" flipV="1">
            <a:off x="2304654" y="4359979"/>
            <a:ext cx="4271331" cy="164631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2268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Midterm 1-C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dirty="0"/>
              <a:t>Express the running time of bar() on an array of length n.</a:t>
            </a:r>
          </a:p>
          <a:p>
            <a:pPr>
              <a:spcAft>
                <a:spcPts val="400"/>
              </a:spcAft>
            </a:pPr>
            <a:r>
              <a:rPr lang="en-US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public</a:t>
            </a:r>
            <a:r>
              <a:rPr lang="en-US" sz="2000" b="1" dirty="0">
                <a:latin typeface="Consolas" panose="020B0609020204030204" pitchFamily="49" charset="0"/>
              </a:rPr>
              <a:t> </a:t>
            </a:r>
            <a:r>
              <a:rPr lang="en-US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en-US" sz="2000" b="1" dirty="0">
                <a:latin typeface="Consolas" panose="020B0609020204030204" pitchFamily="49" charset="0"/>
              </a:rPr>
              <a:t> bar(</a:t>
            </a:r>
            <a:r>
              <a:rPr lang="en-US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int</a:t>
            </a:r>
            <a:r>
              <a:rPr lang="en-US" sz="2000" b="1" dirty="0">
                <a:latin typeface="Consolas" panose="020B0609020204030204" pitchFamily="49" charset="0"/>
              </a:rPr>
              <a:t> </a:t>
            </a:r>
            <a:r>
              <a:rPr lang="en-US" sz="2000" b="1" dirty="0">
                <a:solidFill>
                  <a:srgbClr val="6A3E3E"/>
                </a:solidFill>
                <a:latin typeface="Consolas" panose="020B0609020204030204" pitchFamily="49" charset="0"/>
              </a:rPr>
              <a:t>array</a:t>
            </a:r>
            <a:r>
              <a:rPr lang="en-US" sz="2000" b="1" dirty="0">
                <a:latin typeface="Consolas" panose="020B0609020204030204" pitchFamily="49" charset="0"/>
              </a:rPr>
              <a:t>[]) {</a:t>
            </a:r>
          </a:p>
          <a:p>
            <a:pPr>
              <a:spcAft>
                <a:spcPts val="400"/>
              </a:spcAft>
            </a:pPr>
            <a:r>
              <a:rPr lang="en-US" sz="2000" i="1" dirty="0">
                <a:latin typeface="Consolas" panose="020B0609020204030204" pitchFamily="49" charset="0"/>
              </a:rPr>
              <a:t>	</a:t>
            </a:r>
            <a:r>
              <a:rPr lang="en-US" sz="2000" i="1" dirty="0" err="1">
                <a:latin typeface="Consolas" panose="020B0609020204030204" pitchFamily="49" charset="0"/>
              </a:rPr>
              <a:t>barRec</a:t>
            </a:r>
            <a:r>
              <a:rPr lang="en-US" sz="2000" i="1" dirty="0">
                <a:latin typeface="Consolas" panose="020B0609020204030204" pitchFamily="49" charset="0"/>
              </a:rPr>
              <a:t>(</a:t>
            </a:r>
            <a:r>
              <a:rPr lang="en-US" sz="2000" i="1" dirty="0">
                <a:solidFill>
                  <a:srgbClr val="6A3E3E"/>
                </a:solidFill>
                <a:latin typeface="Consolas" panose="020B0609020204030204" pitchFamily="49" charset="0"/>
              </a:rPr>
              <a:t>array</a:t>
            </a:r>
            <a:r>
              <a:rPr lang="en-US" sz="2000" i="1" dirty="0">
                <a:latin typeface="Consolas" panose="020B0609020204030204" pitchFamily="49" charset="0"/>
              </a:rPr>
              <a:t>, 0, </a:t>
            </a:r>
            <a:r>
              <a:rPr lang="en-US" sz="2000" i="1" dirty="0">
                <a:solidFill>
                  <a:srgbClr val="6A3E3E"/>
                </a:solidFill>
                <a:latin typeface="Consolas" panose="020B0609020204030204" pitchFamily="49" charset="0"/>
              </a:rPr>
              <a:t>array</a:t>
            </a:r>
            <a:r>
              <a:rPr lang="en-US" sz="2000" i="1" dirty="0">
                <a:latin typeface="Consolas" panose="020B0609020204030204" pitchFamily="49" charset="0"/>
              </a:rPr>
              <a:t>.</a:t>
            </a:r>
            <a:r>
              <a:rPr lang="en-US" sz="2000" i="1" dirty="0">
                <a:solidFill>
                  <a:srgbClr val="0000C0"/>
                </a:solidFill>
                <a:latin typeface="Consolas" panose="020B0609020204030204" pitchFamily="49" charset="0"/>
              </a:rPr>
              <a:t>length</a:t>
            </a:r>
            <a:r>
              <a:rPr lang="en-US" sz="2000" i="1" dirty="0">
                <a:latin typeface="Consolas" panose="020B0609020204030204" pitchFamily="49" charset="0"/>
              </a:rPr>
              <a:t>-1);</a:t>
            </a:r>
          </a:p>
          <a:p>
            <a:pPr>
              <a:spcAft>
                <a:spcPts val="400"/>
              </a:spcAft>
            </a:pPr>
            <a:r>
              <a:rPr lang="en-CA" sz="2000" dirty="0">
                <a:latin typeface="Consolas" panose="020B0609020204030204" pitchFamily="49" charset="0"/>
              </a:rPr>
              <a:t>}</a:t>
            </a:r>
          </a:p>
          <a:p>
            <a:pPr>
              <a:spcAft>
                <a:spcPts val="400"/>
              </a:spcAft>
            </a:pPr>
            <a:r>
              <a:rPr lang="en-US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public</a:t>
            </a:r>
            <a:r>
              <a:rPr lang="en-US" sz="2000" b="1" dirty="0">
                <a:latin typeface="Consolas" panose="020B0609020204030204" pitchFamily="49" charset="0"/>
              </a:rPr>
              <a:t> </a:t>
            </a:r>
            <a:r>
              <a:rPr lang="en-US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static</a:t>
            </a:r>
            <a:r>
              <a:rPr lang="en-US" sz="2000" b="1" dirty="0">
                <a:latin typeface="Consolas" panose="020B0609020204030204" pitchFamily="49" charset="0"/>
              </a:rPr>
              <a:t> </a:t>
            </a:r>
            <a:r>
              <a:rPr lang="en-US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en-US" sz="2000" b="1" dirty="0">
                <a:latin typeface="Consolas" panose="020B0609020204030204" pitchFamily="49" charset="0"/>
              </a:rPr>
              <a:t> </a:t>
            </a:r>
            <a:r>
              <a:rPr lang="en-US" sz="2000" b="1" dirty="0" err="1">
                <a:latin typeface="Consolas" panose="020B0609020204030204" pitchFamily="49" charset="0"/>
              </a:rPr>
              <a:t>barRec</a:t>
            </a:r>
            <a:r>
              <a:rPr lang="en-US" sz="2000" b="1" dirty="0">
                <a:latin typeface="Consolas" panose="020B0609020204030204" pitchFamily="49" charset="0"/>
              </a:rPr>
              <a:t>(</a:t>
            </a:r>
            <a:r>
              <a:rPr lang="en-US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int</a:t>
            </a:r>
            <a:r>
              <a:rPr lang="en-US" sz="2000" b="1" dirty="0">
                <a:latin typeface="Consolas" panose="020B0609020204030204" pitchFamily="49" charset="0"/>
              </a:rPr>
              <a:t> </a:t>
            </a:r>
            <a:r>
              <a:rPr lang="en-US" sz="2000" b="1" dirty="0">
                <a:solidFill>
                  <a:srgbClr val="6A3E3E"/>
                </a:solidFill>
                <a:latin typeface="Consolas" panose="020B0609020204030204" pitchFamily="49" charset="0"/>
              </a:rPr>
              <a:t>a</a:t>
            </a:r>
            <a:r>
              <a:rPr lang="en-US" sz="2000" b="1" dirty="0">
                <a:latin typeface="Consolas" panose="020B0609020204030204" pitchFamily="49" charset="0"/>
              </a:rPr>
              <a:t>[], </a:t>
            </a:r>
            <a:r>
              <a:rPr lang="en-US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int</a:t>
            </a:r>
            <a:r>
              <a:rPr lang="en-US" sz="2000" b="1" dirty="0">
                <a:latin typeface="Consolas" panose="020B0609020204030204" pitchFamily="49" charset="0"/>
              </a:rPr>
              <a:t> </a:t>
            </a:r>
            <a:r>
              <a:rPr lang="en-US" sz="2000" b="1" dirty="0">
                <a:solidFill>
                  <a:srgbClr val="6A3E3E"/>
                </a:solidFill>
                <a:latin typeface="Consolas" panose="020B0609020204030204" pitchFamily="49" charset="0"/>
              </a:rPr>
              <a:t>start</a:t>
            </a:r>
            <a:r>
              <a:rPr lang="en-US" sz="2000" b="1" dirty="0">
                <a:latin typeface="Consolas" panose="020B0609020204030204" pitchFamily="49" charset="0"/>
              </a:rPr>
              <a:t>, </a:t>
            </a:r>
            <a:r>
              <a:rPr lang="en-US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int</a:t>
            </a:r>
            <a:r>
              <a:rPr lang="en-US" sz="2000" b="1" dirty="0">
                <a:latin typeface="Consolas" panose="020B0609020204030204" pitchFamily="49" charset="0"/>
              </a:rPr>
              <a:t> </a:t>
            </a:r>
            <a:r>
              <a:rPr lang="en-US" sz="2000" b="1" dirty="0">
                <a:solidFill>
                  <a:srgbClr val="6A3E3E"/>
                </a:solidFill>
                <a:latin typeface="Consolas" panose="020B0609020204030204" pitchFamily="49" charset="0"/>
              </a:rPr>
              <a:t>end</a:t>
            </a:r>
            <a:r>
              <a:rPr lang="en-US" sz="2000" b="1" dirty="0">
                <a:latin typeface="Consolas" panose="020B0609020204030204" pitchFamily="49" charset="0"/>
              </a:rPr>
              <a:t>) {</a:t>
            </a:r>
          </a:p>
          <a:p>
            <a:pPr>
              <a:spcAft>
                <a:spcPts val="4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	if</a:t>
            </a:r>
            <a:r>
              <a:rPr lang="en-CA" sz="2000" b="1" dirty="0">
                <a:latin typeface="Consolas" panose="020B0609020204030204" pitchFamily="49" charset="0"/>
              </a:rPr>
              <a:t> (</a:t>
            </a:r>
            <a:r>
              <a:rPr lang="en-CA" sz="2000" b="1" dirty="0">
                <a:solidFill>
                  <a:srgbClr val="6A3E3E"/>
                </a:solidFill>
                <a:latin typeface="Consolas" panose="020B0609020204030204" pitchFamily="49" charset="0"/>
              </a:rPr>
              <a:t>start</a:t>
            </a:r>
            <a:r>
              <a:rPr lang="en-CA" sz="2000" b="1" dirty="0">
                <a:latin typeface="Consolas" panose="020B0609020204030204" pitchFamily="49" charset="0"/>
              </a:rPr>
              <a:t> &lt;= </a:t>
            </a:r>
            <a:r>
              <a:rPr lang="en-CA" sz="2000" b="1" dirty="0">
                <a:solidFill>
                  <a:srgbClr val="6A3E3E"/>
                </a:solidFill>
                <a:latin typeface="Consolas" panose="020B0609020204030204" pitchFamily="49" charset="0"/>
              </a:rPr>
              <a:t>end</a:t>
            </a:r>
            <a:r>
              <a:rPr lang="en-CA" sz="2000" b="1" dirty="0">
                <a:latin typeface="Consolas" panose="020B0609020204030204" pitchFamily="49" charset="0"/>
              </a:rPr>
              <a:t>) {</a:t>
            </a:r>
          </a:p>
          <a:p>
            <a:pPr>
              <a:spcAft>
                <a:spcPts val="4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			for</a:t>
            </a:r>
            <a:r>
              <a:rPr lang="en-CA" sz="2000" b="1" dirty="0">
                <a:latin typeface="Consolas" panose="020B0609020204030204" pitchFamily="49" charset="0"/>
              </a:rPr>
              <a:t> (</a:t>
            </a: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int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solidFill>
                  <a:srgbClr val="6A3E3E"/>
                </a:solidFill>
                <a:latin typeface="Consolas" panose="020B0609020204030204" pitchFamily="49" charset="0"/>
              </a:rPr>
              <a:t>i</a:t>
            </a:r>
            <a:r>
              <a:rPr lang="en-CA" sz="2000" b="1" dirty="0">
                <a:latin typeface="Consolas" panose="020B0609020204030204" pitchFamily="49" charset="0"/>
              </a:rPr>
              <a:t> = </a:t>
            </a:r>
            <a:r>
              <a:rPr lang="en-CA" sz="2000" b="1" dirty="0">
                <a:solidFill>
                  <a:srgbClr val="6A3E3E"/>
                </a:solidFill>
                <a:latin typeface="Consolas" panose="020B0609020204030204" pitchFamily="49" charset="0"/>
              </a:rPr>
              <a:t>start</a:t>
            </a:r>
            <a:r>
              <a:rPr lang="en-CA" sz="2000" b="1" dirty="0">
                <a:latin typeface="Consolas" panose="020B0609020204030204" pitchFamily="49" charset="0"/>
              </a:rPr>
              <a:t>; </a:t>
            </a:r>
            <a:r>
              <a:rPr lang="en-CA" sz="2000" b="1" dirty="0" err="1">
                <a:solidFill>
                  <a:srgbClr val="6A3E3E"/>
                </a:solidFill>
                <a:latin typeface="Consolas" panose="020B0609020204030204" pitchFamily="49" charset="0"/>
              </a:rPr>
              <a:t>i</a:t>
            </a:r>
            <a:r>
              <a:rPr lang="en-CA" sz="2000" b="1" dirty="0">
                <a:latin typeface="Consolas" panose="020B0609020204030204" pitchFamily="49" charset="0"/>
              </a:rPr>
              <a:t> &lt;= </a:t>
            </a:r>
            <a:r>
              <a:rPr lang="en-CA" sz="2000" b="1" dirty="0">
                <a:solidFill>
                  <a:srgbClr val="6A3E3E"/>
                </a:solidFill>
                <a:latin typeface="Consolas" panose="020B0609020204030204" pitchFamily="49" charset="0"/>
              </a:rPr>
              <a:t>end</a:t>
            </a:r>
            <a:r>
              <a:rPr lang="en-CA" sz="2000" b="1" dirty="0">
                <a:latin typeface="Consolas" panose="020B0609020204030204" pitchFamily="49" charset="0"/>
              </a:rPr>
              <a:t>; </a:t>
            </a:r>
            <a:r>
              <a:rPr lang="en-CA" sz="2000" b="1" dirty="0" err="1">
                <a:solidFill>
                  <a:srgbClr val="6A3E3E"/>
                </a:solidFill>
                <a:latin typeface="Consolas" panose="020B0609020204030204" pitchFamily="49" charset="0"/>
              </a:rPr>
              <a:t>i</a:t>
            </a:r>
            <a:r>
              <a:rPr lang="en-CA" sz="2000" b="1" dirty="0">
                <a:latin typeface="Consolas" panose="020B0609020204030204" pitchFamily="49" charset="0"/>
              </a:rPr>
              <a:t>++)</a:t>
            </a:r>
          </a:p>
          <a:p>
            <a:pPr>
              <a:spcAft>
                <a:spcPts val="400"/>
              </a:spcAft>
            </a:pPr>
            <a:r>
              <a:rPr lang="en-CA" sz="2000" dirty="0">
                <a:solidFill>
                  <a:srgbClr val="6A3E3E"/>
                </a:solidFill>
                <a:latin typeface="Consolas" panose="020B0609020204030204" pitchFamily="49" charset="0"/>
              </a:rPr>
              <a:t>				a</a:t>
            </a:r>
            <a:r>
              <a:rPr lang="en-CA" sz="2000" dirty="0">
                <a:latin typeface="Consolas" panose="020B0609020204030204" pitchFamily="49" charset="0"/>
              </a:rPr>
              <a:t>[</a:t>
            </a:r>
            <a:r>
              <a:rPr lang="en-CA" sz="2000" dirty="0" err="1">
                <a:solidFill>
                  <a:srgbClr val="6A3E3E"/>
                </a:solidFill>
                <a:latin typeface="Consolas" panose="020B0609020204030204" pitchFamily="49" charset="0"/>
              </a:rPr>
              <a:t>i</a:t>
            </a:r>
            <a:r>
              <a:rPr lang="en-CA" sz="2000" dirty="0">
                <a:latin typeface="Consolas" panose="020B0609020204030204" pitchFamily="49" charset="0"/>
              </a:rPr>
              <a:t>] += 1;</a:t>
            </a:r>
          </a:p>
          <a:p>
            <a:pPr>
              <a:spcAft>
                <a:spcPts val="400"/>
              </a:spcAft>
            </a:pPr>
            <a:r>
              <a:rPr lang="en-US" sz="2000" i="1" dirty="0">
                <a:latin typeface="Consolas" panose="020B0609020204030204" pitchFamily="49" charset="0"/>
              </a:rPr>
              <a:t>			</a:t>
            </a:r>
            <a:r>
              <a:rPr lang="en-US" sz="2000" i="1" dirty="0" err="1">
                <a:latin typeface="Consolas" panose="020B0609020204030204" pitchFamily="49" charset="0"/>
              </a:rPr>
              <a:t>barRec</a:t>
            </a:r>
            <a:r>
              <a:rPr lang="en-US" sz="2000" i="1" dirty="0">
                <a:latin typeface="Consolas" panose="020B0609020204030204" pitchFamily="49" charset="0"/>
              </a:rPr>
              <a:t>(</a:t>
            </a:r>
            <a:r>
              <a:rPr lang="en-US" sz="2000" i="1" dirty="0">
                <a:solidFill>
                  <a:srgbClr val="6A3E3E"/>
                </a:solidFill>
                <a:latin typeface="Consolas" panose="020B0609020204030204" pitchFamily="49" charset="0"/>
              </a:rPr>
              <a:t>a</a:t>
            </a:r>
            <a:r>
              <a:rPr lang="en-US" sz="2000" i="1" dirty="0">
                <a:latin typeface="Consolas" panose="020B0609020204030204" pitchFamily="49" charset="0"/>
              </a:rPr>
              <a:t>, </a:t>
            </a:r>
            <a:r>
              <a:rPr lang="en-US" sz="2000" i="1" dirty="0">
                <a:solidFill>
                  <a:srgbClr val="6A3E3E"/>
                </a:solidFill>
                <a:latin typeface="Consolas" panose="020B0609020204030204" pitchFamily="49" charset="0"/>
              </a:rPr>
              <a:t>start</a:t>
            </a:r>
            <a:r>
              <a:rPr lang="en-US" sz="2000" i="1" dirty="0">
                <a:latin typeface="Consolas" panose="020B0609020204030204" pitchFamily="49" charset="0"/>
              </a:rPr>
              <a:t>+1, </a:t>
            </a:r>
            <a:r>
              <a:rPr lang="en-US" sz="2000" i="1" dirty="0">
                <a:solidFill>
                  <a:srgbClr val="6A3E3E"/>
                </a:solidFill>
                <a:latin typeface="Consolas" panose="020B0609020204030204" pitchFamily="49" charset="0"/>
              </a:rPr>
              <a:t>end</a:t>
            </a:r>
            <a:r>
              <a:rPr lang="en-US" sz="2000" i="1" dirty="0">
                <a:latin typeface="Consolas" panose="020B0609020204030204" pitchFamily="49" charset="0"/>
              </a:rPr>
              <a:t>-1);</a:t>
            </a:r>
          </a:p>
          <a:p>
            <a:pPr>
              <a:spcAft>
                <a:spcPts val="400"/>
              </a:spcAft>
            </a:pPr>
            <a:r>
              <a:rPr lang="en-CA" sz="2000" dirty="0">
                <a:latin typeface="Consolas" panose="020B0609020204030204" pitchFamily="49" charset="0"/>
              </a:rPr>
              <a:t>	}</a:t>
            </a:r>
          </a:p>
          <a:p>
            <a:pPr>
              <a:spcAft>
                <a:spcPts val="400"/>
              </a:spcAft>
            </a:pPr>
            <a:r>
              <a:rPr lang="en-CA" sz="2000" dirty="0">
                <a:latin typeface="Consolas" panose="020B0609020204030204" pitchFamily="49" charset="0"/>
              </a:rPr>
              <a:t>}</a:t>
            </a:r>
            <a:br>
              <a:rPr lang="en-CA" sz="2000" dirty="0">
                <a:latin typeface="Consolas" panose="020B0609020204030204" pitchFamily="49" charset="0"/>
              </a:rPr>
            </a:br>
            <a:endParaRPr lang="en-CA" sz="2000" dirty="0">
              <a:latin typeface="Consolas" panose="020B0609020204030204" pitchFamily="49" charset="0"/>
            </a:endParaRPr>
          </a:p>
          <a:p>
            <a:pPr marL="57150" indent="0">
              <a:spcAft>
                <a:spcPts val="800"/>
              </a:spcAft>
            </a:pPr>
            <a:r>
              <a:rPr lang="en-US" altLang="he-IL" sz="2000" u="sng" dirty="0"/>
              <a:t>Running time </a:t>
            </a:r>
            <a:r>
              <a:rPr lang="en-US" altLang="he-IL" sz="2000" dirty="0"/>
              <a:t>T(n) = T(n-2) + Cn = T(n-4)  + C*(n-2) + C*n …</a:t>
            </a:r>
          </a:p>
          <a:p>
            <a:pPr marL="57150" indent="0">
              <a:spcAft>
                <a:spcPts val="800"/>
              </a:spcAft>
            </a:pPr>
            <a:r>
              <a:rPr lang="en-US" altLang="he-IL" sz="2000" dirty="0"/>
              <a:t>= Cn + C*(n-2) + C*(n-4) + C*(n-6) + C*(n-8) … = C*(2+4+6+8+…+n) =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pPr marL="57150" indent="0">
              <a:spcAft>
                <a:spcPts val="800"/>
              </a:spcAft>
              <a:buFont typeface="Arial" panose="020B0604020202020204" pitchFamily="34" charset="0"/>
              <a:buNone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41649330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DC472-CC48-49AD-8C4F-58C10A932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" name="Content Placeholder 6" descr="A gold coin with a dog's face on it&#10;&#10;Description automatically generated with medium confidence">
            <a:extLst>
              <a:ext uri="{FF2B5EF4-FFF2-40B4-BE49-F238E27FC236}">
                <a16:creationId xmlns:a16="http://schemas.microsoft.com/office/drawing/2014/main" id="{4B8683AC-9D58-402D-B2CE-063CA8C31A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62" y="1036637"/>
            <a:ext cx="7886699" cy="5257799"/>
          </a:xfrm>
        </p:spPr>
      </p:pic>
    </p:spTree>
    <p:extLst>
      <p:ext uri="{BB962C8B-B14F-4D97-AF65-F5344CB8AC3E}">
        <p14:creationId xmlns:p14="http://schemas.microsoft.com/office/powerpoint/2010/main" val="2025149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725" y="624837"/>
            <a:ext cx="8442325" cy="1006475"/>
          </a:xfrm>
        </p:spPr>
        <p:txBody>
          <a:bodyPr anchorCtr="0"/>
          <a:lstStyle/>
          <a:p>
            <a:pPr lvl="0" algn="l"/>
            <a:r>
              <a:rPr lang="en-US" altLang="he-IL" dirty="0"/>
              <a:t>Final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Final</a:t>
            </a:r>
            <a:r>
              <a:rPr lang="en-US" altLang="he-IL" sz="2000" dirty="0"/>
              <a:t>: Monday-Tuesday, April 19-20, 2021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u="sng" dirty="0"/>
              <a:t>The paper will be on the course home page </a:t>
            </a:r>
            <a:r>
              <a:rPr lang="en-US" altLang="he-IL" sz="2000" u="sng" dirty="0">
                <a:sym typeface="Wingdings" panose="05000000000000000000" pitchFamily="2" charset="2"/>
              </a:rPr>
              <a:t></a:t>
            </a:r>
            <a:r>
              <a:rPr lang="en-US" altLang="he-IL" sz="2000" u="sng" dirty="0"/>
              <a:t> exams on </a:t>
            </a:r>
            <a:r>
              <a:rPr lang="en-US" altLang="he-IL" sz="2000" i="1" u="sng" dirty="0"/>
              <a:t>April 19, 10am</a:t>
            </a:r>
            <a:r>
              <a:rPr lang="en-US" altLang="he-IL" sz="2000" u="sng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u="sng" dirty="0"/>
              <a:t>You will need to submit is before </a:t>
            </a:r>
            <a:r>
              <a:rPr lang="en-US" altLang="he-IL" sz="2000" i="1" u="sng" dirty="0"/>
              <a:t>April 20, 23:59</a:t>
            </a:r>
            <a:endParaRPr lang="en-US" altLang="he-IL" sz="2000" u="sng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Covering all the material we learned in the course (pre and post midterm)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Take home exam - open books/internet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No talking to each other/asking questions online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4 problems each consisting of several items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Shouldn’t take you more than 3 hours to solve it.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Explain all your answers.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For questions, email me/piazza. Do not post solutions/hints on piazza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I’ll answer questions only until Tuesday 12:00</a:t>
            </a:r>
          </a:p>
        </p:txBody>
      </p:sp>
    </p:spTree>
    <p:extLst>
      <p:ext uri="{BB962C8B-B14F-4D97-AF65-F5344CB8AC3E}">
        <p14:creationId xmlns:p14="http://schemas.microsoft.com/office/powerpoint/2010/main" val="106879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Material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Big-O notation (included in all topic)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Stacks, queues, linked lists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Binary trees, traversals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Binary search trees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AVL trees, 2-3 trees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Heaps/priority queues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Graphs, and graph traversals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Hashing (separate chaining and open addressing)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Union-find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Kruskal’s algorithm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Selection algorithm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36707814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549;p25">
            <a:extLst>
              <a:ext uri="{FF2B5EF4-FFF2-40B4-BE49-F238E27FC236}">
                <a16:creationId xmlns:a16="http://schemas.microsoft.com/office/drawing/2014/main" id="{72DA5CE3-E521-48A6-A6B9-F8169D42F4A7}"/>
              </a:ext>
            </a:extLst>
          </p:cNvPr>
          <p:cNvSpPr/>
          <p:nvPr/>
        </p:nvSpPr>
        <p:spPr>
          <a:xfrm rot="6742654">
            <a:off x="6909623" y="4814292"/>
            <a:ext cx="1593766" cy="1491472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" name="Google Shape;549;p25">
            <a:extLst>
              <a:ext uri="{FF2B5EF4-FFF2-40B4-BE49-F238E27FC236}">
                <a16:creationId xmlns:a16="http://schemas.microsoft.com/office/drawing/2014/main" id="{C631DC37-B15D-4BDC-8593-7CFD9B820D67}"/>
              </a:ext>
            </a:extLst>
          </p:cNvPr>
          <p:cNvSpPr/>
          <p:nvPr/>
        </p:nvSpPr>
        <p:spPr>
          <a:xfrm rot="15079348">
            <a:off x="2598780" y="5190875"/>
            <a:ext cx="2482425" cy="151618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Q: When a new element is added to an AVL tree as a leaf using the normal BST insertion, it is possible that more than one node becomes unbalanced?</a:t>
            </a:r>
            <a:br>
              <a:rPr lang="en-US" altLang="he-IL" sz="2200" dirty="0"/>
            </a:br>
            <a:r>
              <a:rPr lang="en-US" altLang="he-IL" sz="2200" dirty="0"/>
              <a:t>(though not necessarily we will apply rotations to more than one node)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A: Yes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E44EDC6-5132-4231-8966-3B4FDB9A3D46}"/>
              </a:ext>
            </a:extLst>
          </p:cNvPr>
          <p:cNvGrpSpPr/>
          <p:nvPr/>
        </p:nvGrpSpPr>
        <p:grpSpPr>
          <a:xfrm>
            <a:off x="2220912" y="3322952"/>
            <a:ext cx="2721648" cy="2748888"/>
            <a:chOff x="6139007" y="2713037"/>
            <a:chExt cx="2721648" cy="2748888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AEDE4C7-1885-42C2-BAF0-CC35738187BE}"/>
                </a:ext>
              </a:extLst>
            </p:cNvPr>
            <p:cNvSpPr/>
            <p:nvPr/>
          </p:nvSpPr>
          <p:spPr bwMode="auto">
            <a:xfrm>
              <a:off x="7224688" y="27130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J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7450E53-84F9-4770-BFE2-2DE582B7B454}"/>
                </a:ext>
              </a:extLst>
            </p:cNvPr>
            <p:cNvCxnSpPr>
              <a:cxnSpLocks/>
              <a:stCxn id="22" idx="4"/>
              <a:endCxn id="28" idx="0"/>
            </p:cNvCxnSpPr>
            <p:nvPr/>
          </p:nvCxnSpPr>
          <p:spPr bwMode="auto">
            <a:xfrm>
              <a:off x="7491388" y="3170237"/>
              <a:ext cx="764907" cy="21289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5D34AA9-08C2-4803-9D5A-C5738587CB8E}"/>
                </a:ext>
              </a:extLst>
            </p:cNvPr>
            <p:cNvSpPr/>
            <p:nvPr/>
          </p:nvSpPr>
          <p:spPr bwMode="auto">
            <a:xfrm>
              <a:off x="6566499" y="353980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I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D524461-D5AF-41D4-8DF4-F7CAA433F4C6}"/>
                </a:ext>
              </a:extLst>
            </p:cNvPr>
            <p:cNvCxnSpPr>
              <a:cxnSpLocks/>
              <a:stCxn id="22" idx="4"/>
              <a:endCxn id="24" idx="0"/>
            </p:cNvCxnSpPr>
            <p:nvPr/>
          </p:nvCxnSpPr>
          <p:spPr bwMode="auto">
            <a:xfrm flipH="1">
              <a:off x="6833199" y="3170237"/>
              <a:ext cx="658189" cy="3695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59F83AF-D993-425F-BA3A-DDE311298732}"/>
                </a:ext>
              </a:extLst>
            </p:cNvPr>
            <p:cNvSpPr/>
            <p:nvPr/>
          </p:nvSpPr>
          <p:spPr bwMode="auto">
            <a:xfrm>
              <a:off x="6139007" y="425360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H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04410C5-1C1B-47B0-926D-124C05ACF308}"/>
                </a:ext>
              </a:extLst>
            </p:cNvPr>
            <p:cNvCxnSpPr>
              <a:cxnSpLocks/>
              <a:stCxn id="24" idx="4"/>
              <a:endCxn id="26" idx="0"/>
            </p:cNvCxnSpPr>
            <p:nvPr/>
          </p:nvCxnSpPr>
          <p:spPr bwMode="auto">
            <a:xfrm flipH="1">
              <a:off x="6405707" y="3997007"/>
              <a:ext cx="427492" cy="25660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60333C3-1861-4745-9D60-1B7B62322A31}"/>
                </a:ext>
              </a:extLst>
            </p:cNvPr>
            <p:cNvSpPr/>
            <p:nvPr/>
          </p:nvSpPr>
          <p:spPr bwMode="auto">
            <a:xfrm>
              <a:off x="7989595" y="3383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EC0E8FA-8A80-49E3-9B03-F895C4AA54FD}"/>
                </a:ext>
              </a:extLst>
            </p:cNvPr>
            <p:cNvCxnSpPr>
              <a:cxnSpLocks/>
              <a:stCxn id="28" idx="4"/>
              <a:endCxn id="34" idx="0"/>
            </p:cNvCxnSpPr>
            <p:nvPr/>
          </p:nvCxnSpPr>
          <p:spPr bwMode="auto">
            <a:xfrm>
              <a:off x="8256295" y="3840335"/>
              <a:ext cx="337660" cy="4126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8BDE9A5-FCAC-4D35-A3D7-51FF2394E56F}"/>
                </a:ext>
              </a:extLst>
            </p:cNvPr>
            <p:cNvSpPr/>
            <p:nvPr/>
          </p:nvSpPr>
          <p:spPr bwMode="auto">
            <a:xfrm>
              <a:off x="7523915" y="425297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5182827-DED4-47C6-AF29-34B56F91002B}"/>
                </a:ext>
              </a:extLst>
            </p:cNvPr>
            <p:cNvCxnSpPr>
              <a:cxnSpLocks/>
              <a:stCxn id="28" idx="4"/>
              <a:endCxn id="30" idx="0"/>
            </p:cNvCxnSpPr>
            <p:nvPr/>
          </p:nvCxnSpPr>
          <p:spPr bwMode="auto">
            <a:xfrm flipH="1">
              <a:off x="7790615" y="3840335"/>
              <a:ext cx="465680" cy="4126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341D99D-AC1C-4611-8FF0-F4A682C73A75}"/>
                </a:ext>
              </a:extLst>
            </p:cNvPr>
            <p:cNvSpPr/>
            <p:nvPr/>
          </p:nvSpPr>
          <p:spPr bwMode="auto">
            <a:xfrm>
              <a:off x="7202606" y="50047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22B7336-D9FA-4BB8-BD30-3406F2F37FF7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 bwMode="auto">
            <a:xfrm flipH="1">
              <a:off x="7469306" y="4710177"/>
              <a:ext cx="321309" cy="2945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5390C72-8615-4C6E-A2DB-16D56A45538F}"/>
                </a:ext>
              </a:extLst>
            </p:cNvPr>
            <p:cNvSpPr/>
            <p:nvPr/>
          </p:nvSpPr>
          <p:spPr bwMode="auto">
            <a:xfrm>
              <a:off x="8327255" y="425297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E95F387-FAD5-408B-B715-B0EB9B3BF70E}"/>
              </a:ext>
            </a:extLst>
          </p:cNvPr>
          <p:cNvGrpSpPr/>
          <p:nvPr/>
        </p:nvGrpSpPr>
        <p:grpSpPr>
          <a:xfrm>
            <a:off x="3551211" y="6071840"/>
            <a:ext cx="844311" cy="798215"/>
            <a:chOff x="890477" y="4365648"/>
            <a:chExt cx="844311" cy="798215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841CE45-7AE1-4628-AB56-8E9ADD2FDA18}"/>
                </a:ext>
              </a:extLst>
            </p:cNvPr>
            <p:cNvCxnSpPr>
              <a:cxnSpLocks/>
              <a:stCxn id="32" idx="4"/>
              <a:endCxn id="58" idx="0"/>
            </p:cNvCxnSpPr>
            <p:nvPr/>
          </p:nvCxnSpPr>
          <p:spPr bwMode="auto">
            <a:xfrm>
              <a:off x="890477" y="4365648"/>
              <a:ext cx="577611" cy="34101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A0D2026-B28A-418F-B2B0-3A9DC64E7756}"/>
                </a:ext>
              </a:extLst>
            </p:cNvPr>
            <p:cNvSpPr/>
            <p:nvPr/>
          </p:nvSpPr>
          <p:spPr bwMode="auto">
            <a:xfrm>
              <a:off x="1201388" y="47066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Z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A2C9E58-9532-4BD0-B1D7-507B51360F35}"/>
              </a:ext>
            </a:extLst>
          </p:cNvPr>
          <p:cNvGrpSpPr/>
          <p:nvPr/>
        </p:nvGrpSpPr>
        <p:grpSpPr>
          <a:xfrm>
            <a:off x="3306593" y="3322637"/>
            <a:ext cx="1276588" cy="1998086"/>
            <a:chOff x="6233943" y="3398522"/>
            <a:chExt cx="1276588" cy="1998086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96C72FD-1DFB-4B29-8AC1-60547BA4A763}"/>
                </a:ext>
              </a:extLst>
            </p:cNvPr>
            <p:cNvSpPr/>
            <p:nvPr/>
          </p:nvSpPr>
          <p:spPr bwMode="auto">
            <a:xfrm>
              <a:off x="6522772" y="4939408"/>
              <a:ext cx="533400" cy="457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6D43DC2F-7B93-4B4D-808B-FF513976EA7F}"/>
                </a:ext>
              </a:extLst>
            </p:cNvPr>
            <p:cNvSpPr/>
            <p:nvPr/>
          </p:nvSpPr>
          <p:spPr bwMode="auto">
            <a:xfrm>
              <a:off x="6977131" y="4064140"/>
              <a:ext cx="533400" cy="457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61FF8E41-165D-412E-80B5-8E28AFDFC34E}"/>
                </a:ext>
              </a:extLst>
            </p:cNvPr>
            <p:cNvSpPr/>
            <p:nvPr/>
          </p:nvSpPr>
          <p:spPr bwMode="auto">
            <a:xfrm>
              <a:off x="6233943" y="3398522"/>
              <a:ext cx="533400" cy="457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J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526C969-ED63-442E-B043-81223AEDDCFF}"/>
              </a:ext>
            </a:extLst>
          </p:cNvPr>
          <p:cNvGrpSpPr/>
          <p:nvPr/>
        </p:nvGrpSpPr>
        <p:grpSpPr>
          <a:xfrm>
            <a:off x="6096098" y="3246437"/>
            <a:ext cx="2721648" cy="2748888"/>
            <a:chOff x="6096098" y="2918611"/>
            <a:chExt cx="2721648" cy="2748888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705CED16-1B5B-4BB3-9525-34DFD6E5BA01}"/>
                </a:ext>
              </a:extLst>
            </p:cNvPr>
            <p:cNvGrpSpPr/>
            <p:nvPr/>
          </p:nvGrpSpPr>
          <p:grpSpPr>
            <a:xfrm>
              <a:off x="6096098" y="2918611"/>
              <a:ext cx="2721648" cy="2748888"/>
              <a:chOff x="6139007" y="2713037"/>
              <a:chExt cx="2721648" cy="2748888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7656E2DE-DDC3-4355-97D8-FCC7CBB4E981}"/>
                  </a:ext>
                </a:extLst>
              </p:cNvPr>
              <p:cNvSpPr/>
              <p:nvPr/>
            </p:nvSpPr>
            <p:spPr bwMode="auto">
              <a:xfrm>
                <a:off x="7224688" y="271303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J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D9CF5561-B362-438A-AB9F-A8AA6B786369}"/>
                  </a:ext>
                </a:extLst>
              </p:cNvPr>
              <p:cNvCxnSpPr>
                <a:cxnSpLocks/>
                <a:stCxn id="88" idx="4"/>
                <a:endCxn id="94" idx="0"/>
              </p:cNvCxnSpPr>
              <p:nvPr/>
            </p:nvCxnSpPr>
            <p:spPr bwMode="auto">
              <a:xfrm>
                <a:off x="7491388" y="3170237"/>
                <a:ext cx="764907" cy="21289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1900978E-73B0-473E-9826-B5A9BDB16D0A}"/>
                  </a:ext>
                </a:extLst>
              </p:cNvPr>
              <p:cNvSpPr/>
              <p:nvPr/>
            </p:nvSpPr>
            <p:spPr bwMode="auto">
              <a:xfrm>
                <a:off x="6566499" y="353980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I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D765B48B-45FF-4FDC-8FD9-B9D18B4507F2}"/>
                  </a:ext>
                </a:extLst>
              </p:cNvPr>
              <p:cNvCxnSpPr>
                <a:cxnSpLocks/>
                <a:stCxn id="88" idx="4"/>
                <a:endCxn id="90" idx="0"/>
              </p:cNvCxnSpPr>
              <p:nvPr/>
            </p:nvCxnSpPr>
            <p:spPr bwMode="auto">
              <a:xfrm flipH="1">
                <a:off x="6833199" y="3170237"/>
                <a:ext cx="658189" cy="36957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F5E903B5-B561-472E-BC03-D605732795E2}"/>
                  </a:ext>
                </a:extLst>
              </p:cNvPr>
              <p:cNvSpPr/>
              <p:nvPr/>
            </p:nvSpPr>
            <p:spPr bwMode="auto">
              <a:xfrm>
                <a:off x="6139007" y="4253608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H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F088AD17-AF34-4BC1-A09E-6DD546EE5D29}"/>
                  </a:ext>
                </a:extLst>
              </p:cNvPr>
              <p:cNvCxnSpPr>
                <a:cxnSpLocks/>
                <a:stCxn id="90" idx="4"/>
                <a:endCxn id="92" idx="0"/>
              </p:cNvCxnSpPr>
              <p:nvPr/>
            </p:nvCxnSpPr>
            <p:spPr bwMode="auto">
              <a:xfrm flipH="1">
                <a:off x="6405707" y="3997007"/>
                <a:ext cx="427492" cy="256601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DCE18DDB-DF86-4667-95DC-D65D1B8AC2E6}"/>
                  </a:ext>
                </a:extLst>
              </p:cNvPr>
              <p:cNvSpPr/>
              <p:nvPr/>
            </p:nvSpPr>
            <p:spPr bwMode="auto">
              <a:xfrm>
                <a:off x="7989595" y="338313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DB1E5FE3-D376-4327-A537-24632A7E361B}"/>
                  </a:ext>
                </a:extLst>
              </p:cNvPr>
              <p:cNvCxnSpPr>
                <a:cxnSpLocks/>
                <a:stCxn id="94" idx="4"/>
                <a:endCxn id="100" idx="0"/>
              </p:cNvCxnSpPr>
              <p:nvPr/>
            </p:nvCxnSpPr>
            <p:spPr bwMode="auto">
              <a:xfrm>
                <a:off x="8256295" y="3840335"/>
                <a:ext cx="337660" cy="41264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261E4A9B-326A-4A16-9D73-986B1C6FBEFC}"/>
                  </a:ext>
                </a:extLst>
              </p:cNvPr>
              <p:cNvSpPr/>
              <p:nvPr/>
            </p:nvSpPr>
            <p:spPr bwMode="auto">
              <a:xfrm>
                <a:off x="7523915" y="425297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Z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798B2AF5-F9F0-42B7-8B6A-BBB239D18B5F}"/>
                  </a:ext>
                </a:extLst>
              </p:cNvPr>
              <p:cNvCxnSpPr>
                <a:cxnSpLocks/>
                <a:stCxn id="94" idx="4"/>
                <a:endCxn id="96" idx="0"/>
              </p:cNvCxnSpPr>
              <p:nvPr/>
            </p:nvCxnSpPr>
            <p:spPr bwMode="auto">
              <a:xfrm flipH="1">
                <a:off x="7790615" y="3840335"/>
                <a:ext cx="465680" cy="41264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EC4C4FDB-E567-46AD-BEE7-02060A569CCF}"/>
                  </a:ext>
                </a:extLst>
              </p:cNvPr>
              <p:cNvSpPr/>
              <p:nvPr/>
            </p:nvSpPr>
            <p:spPr bwMode="auto">
              <a:xfrm>
                <a:off x="7202606" y="500472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D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7FA368EA-3782-450B-8A87-ECE3122FB3B0}"/>
                  </a:ext>
                </a:extLst>
              </p:cNvPr>
              <p:cNvCxnSpPr>
                <a:cxnSpLocks/>
                <a:stCxn id="96" idx="4"/>
                <a:endCxn id="98" idx="0"/>
              </p:cNvCxnSpPr>
              <p:nvPr/>
            </p:nvCxnSpPr>
            <p:spPr bwMode="auto">
              <a:xfrm flipH="1">
                <a:off x="7469306" y="4710177"/>
                <a:ext cx="321309" cy="29454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119A1A0C-D264-431F-A931-F16007E60C6A}"/>
                  </a:ext>
                </a:extLst>
              </p:cNvPr>
              <p:cNvSpPr/>
              <p:nvPr/>
            </p:nvSpPr>
            <p:spPr bwMode="auto">
              <a:xfrm>
                <a:off x="8327255" y="425297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G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A30F4458-728C-436A-8717-56A4E27DCE55}"/>
                </a:ext>
              </a:extLst>
            </p:cNvPr>
            <p:cNvGrpSpPr/>
            <p:nvPr/>
          </p:nvGrpSpPr>
          <p:grpSpPr>
            <a:xfrm>
              <a:off x="7747706" y="4915751"/>
              <a:ext cx="592738" cy="734746"/>
              <a:chOff x="1522697" y="3057159"/>
              <a:chExt cx="592738" cy="734746"/>
            </a:xfrm>
          </p:grpSpPr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3BFC171C-4469-49C2-A70D-1984AC5ACBDD}"/>
                  </a:ext>
                </a:extLst>
              </p:cNvPr>
              <p:cNvCxnSpPr>
                <a:cxnSpLocks/>
                <a:stCxn id="96" idx="4"/>
                <a:endCxn id="103" idx="0"/>
              </p:cNvCxnSpPr>
              <p:nvPr/>
            </p:nvCxnSpPr>
            <p:spPr bwMode="auto">
              <a:xfrm>
                <a:off x="1522697" y="3057159"/>
                <a:ext cx="326038" cy="27754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45FCD282-765E-42BA-9750-0F94D6067E83}"/>
                  </a:ext>
                </a:extLst>
              </p:cNvPr>
              <p:cNvSpPr/>
              <p:nvPr/>
            </p:nvSpPr>
            <p:spPr bwMode="auto">
              <a:xfrm>
                <a:off x="1582035" y="333470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9249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Q: Suppose insertion into an AVL causes some vertices to become unbalanced. Let v be the deepest node that became unbalanced, i.e., the first node which we will try to correct.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Prove that after rebalancing the height of the rotated subtree will have the same height, as before the insertion.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668068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083283" y="2645121"/>
            <a:ext cx="2851315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867016" y="2779611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86891" y="2574227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636829" y="374718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903529" y="3401194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804726" y="290961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71426" y="2574227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310153" y="294399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9</a:t>
            </a:r>
            <a:r>
              <a: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520191" y="211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121727" y="3722240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631440" y="2700376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d+2</a:t>
            </a:r>
            <a:endParaRPr lang="en-CA" b="1" dirty="0">
              <a:solidFill>
                <a:srgbClr val="00206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187939" y="2977318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389664"/>
            <a:ext cx="855112" cy="38179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327738" y="38129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90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75640" y="3257153"/>
            <a:ext cx="818798" cy="55578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F6C7F6A6-A2FB-4BE6-83D1-9D2A5141CBDD}"/>
              </a:ext>
            </a:extLst>
          </p:cNvPr>
          <p:cNvCxnSpPr>
            <a:cxnSpLocks/>
            <a:stCxn id="102" idx="4"/>
            <a:endCxn id="90" idx="0"/>
          </p:cNvCxnSpPr>
          <p:nvPr/>
        </p:nvCxnSpPr>
        <p:spPr bwMode="auto">
          <a:xfrm flipH="1">
            <a:off x="6688210" y="3257153"/>
            <a:ext cx="1087430" cy="5782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287536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389664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508940" y="2771457"/>
            <a:ext cx="533400" cy="485696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193246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2649394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d+1</a:t>
            </a:r>
            <a:endParaRPr lang="en-CA" b="1" dirty="0">
              <a:solidFill>
                <a:srgbClr val="00206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607622" y="404153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FA8BBC2-B2B8-4644-81FC-1A13B585730C}"/>
              </a:ext>
            </a:extLst>
          </p:cNvPr>
          <p:cNvCxnSpPr>
            <a:cxnSpLocks/>
            <a:stCxn id="35" idx="4"/>
            <a:endCxn id="43" idx="0"/>
          </p:cNvCxnSpPr>
          <p:nvPr/>
        </p:nvCxnSpPr>
        <p:spPr bwMode="auto">
          <a:xfrm>
            <a:off x="2576853" y="3401194"/>
            <a:ext cx="1346800" cy="65528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FC6CFCCB-286A-40EB-82DB-7668716BC4EA}"/>
              </a:ext>
            </a:extLst>
          </p:cNvPr>
          <p:cNvSpPr/>
          <p:nvPr/>
        </p:nvSpPr>
        <p:spPr bwMode="auto">
          <a:xfrm>
            <a:off x="3350980" y="405647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7421311-9E75-4188-BF43-46EB1942667B}"/>
              </a:ext>
            </a:extLst>
          </p:cNvPr>
          <p:cNvCxnSpPr>
            <a:cxnSpLocks/>
            <a:stCxn id="28" idx="4"/>
            <a:endCxn id="72" idx="0"/>
          </p:cNvCxnSpPr>
          <p:nvPr/>
        </p:nvCxnSpPr>
        <p:spPr bwMode="auto">
          <a:xfrm>
            <a:off x="1903529" y="4204386"/>
            <a:ext cx="526407" cy="2951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E2716CC9-E590-4139-A291-8038C15BCD32}"/>
              </a:ext>
            </a:extLst>
          </p:cNvPr>
          <p:cNvSpPr/>
          <p:nvPr/>
        </p:nvSpPr>
        <p:spPr bwMode="auto">
          <a:xfrm>
            <a:off x="1273766" y="539985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9A4C2A-88E7-4CC7-BC51-BDD21F5847E7}"/>
              </a:ext>
            </a:extLst>
          </p:cNvPr>
          <p:cNvCxnSpPr>
            <a:cxnSpLocks/>
            <a:stCxn id="28" idx="4"/>
            <a:endCxn id="56" idx="0"/>
          </p:cNvCxnSpPr>
          <p:nvPr/>
        </p:nvCxnSpPr>
        <p:spPr bwMode="auto">
          <a:xfrm flipH="1">
            <a:off x="772185" y="4204386"/>
            <a:ext cx="1131344" cy="4564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4B07D97-DA2A-46F3-ABC9-7A966E149DEB}"/>
              </a:ext>
            </a:extLst>
          </p:cNvPr>
          <p:cNvSpPr/>
          <p:nvPr/>
        </p:nvSpPr>
        <p:spPr bwMode="auto">
          <a:xfrm>
            <a:off x="199512" y="4660807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36AEC32-7E13-442A-9186-8E0AD2B39D08}"/>
              </a:ext>
            </a:extLst>
          </p:cNvPr>
          <p:cNvCxnSpPr>
            <a:cxnSpLocks/>
            <a:stCxn id="95" idx="4"/>
            <a:endCxn id="65" idx="0"/>
          </p:cNvCxnSpPr>
          <p:nvPr/>
        </p:nvCxnSpPr>
        <p:spPr bwMode="auto">
          <a:xfrm>
            <a:off x="8594438" y="4270137"/>
            <a:ext cx="908584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EA299800-7B65-41F8-A0CE-03CB2762DDF7}"/>
              </a:ext>
            </a:extLst>
          </p:cNvPr>
          <p:cNvSpPr/>
          <p:nvPr/>
        </p:nvSpPr>
        <p:spPr bwMode="auto">
          <a:xfrm>
            <a:off x="8930349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56A22CF-2466-4B19-95E5-E904DCD332FC}"/>
              </a:ext>
            </a:extLst>
          </p:cNvPr>
          <p:cNvCxnSpPr>
            <a:cxnSpLocks/>
            <a:stCxn id="90" idx="4"/>
            <a:endCxn id="68" idx="0"/>
          </p:cNvCxnSpPr>
          <p:nvPr/>
        </p:nvCxnSpPr>
        <p:spPr bwMode="auto">
          <a:xfrm flipH="1">
            <a:off x="5848837" y="4292623"/>
            <a:ext cx="839373" cy="71182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E25E1FC6-DDCB-4A41-9631-8A5AC0875917}"/>
              </a:ext>
            </a:extLst>
          </p:cNvPr>
          <p:cNvSpPr/>
          <p:nvPr/>
        </p:nvSpPr>
        <p:spPr bwMode="auto">
          <a:xfrm>
            <a:off x="5276164" y="5004451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9D7D0B3-ED56-41E3-A4FB-7F4AF83872B8}"/>
              </a:ext>
            </a:extLst>
          </p:cNvPr>
          <p:cNvSpPr/>
          <p:nvPr/>
        </p:nvSpPr>
        <p:spPr bwMode="auto">
          <a:xfrm>
            <a:off x="2163236" y="449954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1AF0DB4F-339D-47FB-B47B-CE6C13E4A59D}"/>
              </a:ext>
            </a:extLst>
          </p:cNvPr>
          <p:cNvSpPr/>
          <p:nvPr/>
        </p:nvSpPr>
        <p:spPr bwMode="auto">
          <a:xfrm>
            <a:off x="2586443" y="5409903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CB918A-DC39-4C35-892B-EA96A5381CD4}"/>
              </a:ext>
            </a:extLst>
          </p:cNvPr>
          <p:cNvCxnSpPr>
            <a:cxnSpLocks/>
            <a:stCxn id="72" idx="4"/>
            <a:endCxn id="47" idx="0"/>
          </p:cNvCxnSpPr>
          <p:nvPr/>
        </p:nvCxnSpPr>
        <p:spPr bwMode="auto">
          <a:xfrm flipH="1">
            <a:off x="1846439" y="4956747"/>
            <a:ext cx="583497" cy="4431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F72FDF8-4D60-4FF7-9D4D-2B8D532DD418}"/>
              </a:ext>
            </a:extLst>
          </p:cNvPr>
          <p:cNvCxnSpPr>
            <a:cxnSpLocks/>
            <a:stCxn id="72" idx="4"/>
            <a:endCxn id="74" idx="0"/>
          </p:cNvCxnSpPr>
          <p:nvPr/>
        </p:nvCxnSpPr>
        <p:spPr bwMode="auto">
          <a:xfrm>
            <a:off x="2429936" y="4956747"/>
            <a:ext cx="729180" cy="45315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A913FAF-6878-4CAA-A5AC-F008B9B9FFA8}"/>
              </a:ext>
            </a:extLst>
          </p:cNvPr>
          <p:cNvSpPr/>
          <p:nvPr/>
        </p:nvSpPr>
        <p:spPr bwMode="auto">
          <a:xfrm rot="601066" flipH="1">
            <a:off x="3382488" y="6391788"/>
            <a:ext cx="2417035" cy="94609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Added a node in 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91F5F197-0C0F-487B-85F8-56AAA5F6F009}"/>
              </a:ext>
            </a:extLst>
          </p:cNvPr>
          <p:cNvSpPr/>
          <p:nvPr/>
        </p:nvSpPr>
        <p:spPr bwMode="auto">
          <a:xfrm>
            <a:off x="6421510" y="383542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0D87605-C9D2-4441-AD35-1D468CB3DAC7}"/>
              </a:ext>
            </a:extLst>
          </p:cNvPr>
          <p:cNvCxnSpPr>
            <a:cxnSpLocks/>
            <a:stCxn id="90" idx="4"/>
            <a:endCxn id="108" idx="0"/>
          </p:cNvCxnSpPr>
          <p:nvPr/>
        </p:nvCxnSpPr>
        <p:spPr bwMode="auto">
          <a:xfrm>
            <a:off x="6688210" y="4292623"/>
            <a:ext cx="366364" cy="70027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8" name="Isosceles Triangle 107">
            <a:extLst>
              <a:ext uri="{FF2B5EF4-FFF2-40B4-BE49-F238E27FC236}">
                <a16:creationId xmlns:a16="http://schemas.microsoft.com/office/drawing/2014/main" id="{735A0165-F5E0-44DC-8CE1-857067E74D9E}"/>
              </a:ext>
            </a:extLst>
          </p:cNvPr>
          <p:cNvSpPr/>
          <p:nvPr/>
        </p:nvSpPr>
        <p:spPr bwMode="auto">
          <a:xfrm>
            <a:off x="6481901" y="4992895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DCDF5E1-1555-4857-B4D7-C414C922270B}"/>
              </a:ext>
            </a:extLst>
          </p:cNvPr>
          <p:cNvCxnSpPr>
            <a:cxnSpLocks/>
            <a:stCxn id="95" idx="4"/>
            <a:endCxn id="111" idx="0"/>
          </p:cNvCxnSpPr>
          <p:nvPr/>
        </p:nvCxnSpPr>
        <p:spPr bwMode="auto">
          <a:xfrm flipH="1">
            <a:off x="8308525" y="4270137"/>
            <a:ext cx="285913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id="{0AC07F8B-F546-453D-8E31-87761610F8C3}"/>
              </a:ext>
            </a:extLst>
          </p:cNvPr>
          <p:cNvSpPr/>
          <p:nvPr/>
        </p:nvSpPr>
        <p:spPr bwMode="auto">
          <a:xfrm>
            <a:off x="7735852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2B98A19-F6AF-40D2-9785-562BAD85CB05}"/>
              </a:ext>
            </a:extLst>
          </p:cNvPr>
          <p:cNvSpPr txBox="1"/>
          <p:nvPr/>
        </p:nvSpPr>
        <p:spPr>
          <a:xfrm>
            <a:off x="2689066" y="4526152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8FCB1D6-0095-4C0A-AE46-EAA05612709C}"/>
              </a:ext>
            </a:extLst>
          </p:cNvPr>
          <p:cNvSpPr txBox="1"/>
          <p:nvPr/>
        </p:nvSpPr>
        <p:spPr>
          <a:xfrm>
            <a:off x="3964990" y="386655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6579EC4-DE12-4C05-8520-9CFB065C7953}"/>
              </a:ext>
            </a:extLst>
          </p:cNvPr>
          <p:cNvSpPr txBox="1"/>
          <p:nvPr/>
        </p:nvSpPr>
        <p:spPr>
          <a:xfrm>
            <a:off x="9508435" y="4773517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34979E7-244E-42FF-98C5-1C1CBA0F2886}"/>
              </a:ext>
            </a:extLst>
          </p:cNvPr>
          <p:cNvSpPr txBox="1"/>
          <p:nvPr/>
        </p:nvSpPr>
        <p:spPr>
          <a:xfrm>
            <a:off x="8877700" y="3677037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42D720-6E30-47DB-A47E-E3663FD3B84E}"/>
              </a:ext>
            </a:extLst>
          </p:cNvPr>
          <p:cNvSpPr txBox="1"/>
          <p:nvPr/>
        </p:nvSpPr>
        <p:spPr>
          <a:xfrm>
            <a:off x="6085680" y="3999790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2183FFE-9C01-4BCA-BB80-4C9D6B9F1809}"/>
              </a:ext>
            </a:extLst>
          </p:cNvPr>
          <p:cNvSpPr txBox="1"/>
          <p:nvPr/>
        </p:nvSpPr>
        <p:spPr>
          <a:xfrm>
            <a:off x="2638704" y="531598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d-1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7547490-51A0-4874-94CF-1C6D07409EA7}"/>
              </a:ext>
            </a:extLst>
          </p:cNvPr>
          <p:cNvSpPr txBox="1"/>
          <p:nvPr/>
        </p:nvSpPr>
        <p:spPr>
          <a:xfrm>
            <a:off x="1881531" y="529299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F852270-711A-42DD-9F4B-D89D50E61281}"/>
              </a:ext>
            </a:extLst>
          </p:cNvPr>
          <p:cNvSpPr txBox="1"/>
          <p:nvPr/>
        </p:nvSpPr>
        <p:spPr>
          <a:xfrm>
            <a:off x="888861" y="455827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70E8AC5-3E77-44A9-BB02-90FC1B97E629}"/>
              </a:ext>
            </a:extLst>
          </p:cNvPr>
          <p:cNvSpPr txBox="1"/>
          <p:nvPr/>
        </p:nvSpPr>
        <p:spPr>
          <a:xfrm>
            <a:off x="8421428" y="480619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69FDB70-36FC-4503-BD36-A4C67F6104B6}"/>
              </a:ext>
            </a:extLst>
          </p:cNvPr>
          <p:cNvSpPr txBox="1"/>
          <p:nvPr/>
        </p:nvSpPr>
        <p:spPr>
          <a:xfrm>
            <a:off x="7247694" y="478768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2993F8D-2031-407D-B140-981273CBC711}"/>
              </a:ext>
            </a:extLst>
          </p:cNvPr>
          <p:cNvSpPr txBox="1"/>
          <p:nvPr/>
        </p:nvSpPr>
        <p:spPr>
          <a:xfrm>
            <a:off x="5888141" y="4859610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E86E0B64-C117-478A-88FA-AEF7CE2EBA45}"/>
              </a:ext>
            </a:extLst>
          </p:cNvPr>
          <p:cNvCxnSpPr>
            <a:cxnSpLocks/>
            <a:stCxn id="31" idx="4"/>
            <a:endCxn id="138" idx="0"/>
          </p:cNvCxnSpPr>
          <p:nvPr/>
        </p:nvCxnSpPr>
        <p:spPr bwMode="auto">
          <a:xfrm flipH="1">
            <a:off x="355473" y="3366810"/>
            <a:ext cx="715953" cy="1251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C6E7ED0E-5157-43F4-A47C-03799AC447C1}"/>
              </a:ext>
            </a:extLst>
          </p:cNvPr>
          <p:cNvCxnSpPr>
            <a:cxnSpLocks/>
            <a:stCxn id="100" idx="4"/>
            <a:endCxn id="135" idx="0"/>
          </p:cNvCxnSpPr>
          <p:nvPr/>
        </p:nvCxnSpPr>
        <p:spPr bwMode="auto">
          <a:xfrm flipH="1">
            <a:off x="5350575" y="3332560"/>
            <a:ext cx="862298" cy="3200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5" name="Isosceles Triangle 134">
            <a:extLst>
              <a:ext uri="{FF2B5EF4-FFF2-40B4-BE49-F238E27FC236}">
                <a16:creationId xmlns:a16="http://schemas.microsoft.com/office/drawing/2014/main" id="{D22262ED-5C8A-4939-9ADE-93D64FCEE05D}"/>
              </a:ext>
            </a:extLst>
          </p:cNvPr>
          <p:cNvSpPr/>
          <p:nvPr/>
        </p:nvSpPr>
        <p:spPr bwMode="auto">
          <a:xfrm>
            <a:off x="4875518" y="3652595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8" name="Isosceles Triangle 137">
            <a:extLst>
              <a:ext uri="{FF2B5EF4-FFF2-40B4-BE49-F238E27FC236}">
                <a16:creationId xmlns:a16="http://schemas.microsoft.com/office/drawing/2014/main" id="{3EDC3A80-102A-4C38-A45C-1AA19BF827EF}"/>
              </a:ext>
            </a:extLst>
          </p:cNvPr>
          <p:cNvSpPr/>
          <p:nvPr/>
        </p:nvSpPr>
        <p:spPr bwMode="auto">
          <a:xfrm>
            <a:off x="-119584" y="3491998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23702B-6A79-4272-8304-8805381EBE90}"/>
              </a:ext>
            </a:extLst>
          </p:cNvPr>
          <p:cNvSpPr txBox="1"/>
          <p:nvPr/>
        </p:nvSpPr>
        <p:spPr>
          <a:xfrm>
            <a:off x="2809474" y="2961521"/>
            <a:ext cx="5850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d+1</a:t>
            </a:r>
            <a:endParaRPr lang="en-CA" b="1" dirty="0">
              <a:solidFill>
                <a:srgbClr val="002060"/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C8C2894-66FD-4CB7-8D5F-9660510ED4FB}"/>
              </a:ext>
            </a:extLst>
          </p:cNvPr>
          <p:cNvCxnSpPr>
            <a:cxnSpLocks/>
          </p:cNvCxnSpPr>
          <p:nvPr/>
        </p:nvCxnSpPr>
        <p:spPr bwMode="auto">
          <a:xfrm flipH="1">
            <a:off x="2883378" y="3054430"/>
            <a:ext cx="383375" cy="254349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D76168F-81BC-45D2-A071-A3E3DB0069B4}"/>
              </a:ext>
            </a:extLst>
          </p:cNvPr>
          <p:cNvCxnSpPr>
            <a:cxnSpLocks/>
          </p:cNvCxnSpPr>
          <p:nvPr/>
        </p:nvCxnSpPr>
        <p:spPr bwMode="auto">
          <a:xfrm>
            <a:off x="2826377" y="3018204"/>
            <a:ext cx="495645" cy="243379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022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8" grpId="0"/>
      <p:bldP spid="49" grpId="0"/>
      <p:bldP spid="44" grpId="0" animBg="1"/>
      <p:bldP spid="95" grpId="0" animBg="1"/>
      <p:bldP spid="100" grpId="0" animBg="1"/>
      <p:bldP spid="102" grpId="0" animBg="1"/>
      <p:bldP spid="103" grpId="0" animBg="1"/>
      <p:bldP spid="105" grpId="0"/>
      <p:bldP spid="107" grpId="0"/>
      <p:bldP spid="43" grpId="0" animBg="1"/>
      <p:bldP spid="47" grpId="0" animBg="1"/>
      <p:bldP spid="56" grpId="0" animBg="1"/>
      <p:bldP spid="65" grpId="0" animBg="1"/>
      <p:bldP spid="68" grpId="0" animBg="1"/>
      <p:bldP spid="72" grpId="0" animBg="1"/>
      <p:bldP spid="74" grpId="0" animBg="1"/>
      <p:bldP spid="16" grpId="0" animBg="1"/>
      <p:bldP spid="90" grpId="0" animBg="1"/>
      <p:bldP spid="108" grpId="0" animBg="1"/>
      <p:bldP spid="111" grpId="0" animBg="1"/>
      <p:bldP spid="115" grpId="0"/>
      <p:bldP spid="116" grpId="0"/>
      <p:bldP spid="118" grpId="0"/>
      <p:bldP spid="120" grpId="0"/>
      <p:bldP spid="121" grpId="0"/>
      <p:bldP spid="123" grpId="0"/>
      <p:bldP spid="124" grpId="0"/>
      <p:bldP spid="125" grpId="0"/>
      <p:bldP spid="126" grpId="0"/>
      <p:bldP spid="127" grpId="0"/>
      <p:bldP spid="128" grpId="0"/>
      <p:bldP spid="135" grpId="0" animBg="1"/>
      <p:bldP spid="138" grpId="0" animBg="1"/>
      <p:bldP spid="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Queue with removal by user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dirty="0"/>
              <a:t>Write a data structure that supports the following operations: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 err="1"/>
              <a:t>addToTail</a:t>
            </a:r>
            <a:r>
              <a:rPr lang="en-US" altLang="he-IL" sz="1800" dirty="0"/>
              <a:t>(int </a:t>
            </a:r>
            <a:r>
              <a:rPr lang="en-US" altLang="he-IL" sz="1800" dirty="0" err="1"/>
              <a:t>elt</a:t>
            </a:r>
            <a:r>
              <a:rPr lang="en-US" altLang="he-IL" sz="1800" dirty="0"/>
              <a:t>) – in O(1) time adds </a:t>
            </a:r>
            <a:r>
              <a:rPr lang="en-US" altLang="he-IL" sz="1800" dirty="0" err="1"/>
              <a:t>elt</a:t>
            </a:r>
            <a:r>
              <a:rPr lang="en-US" altLang="he-IL" sz="1800" dirty="0"/>
              <a:t> to the queue, and returns a Ticket that user can use to remove their item from the queue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 err="1"/>
              <a:t>removeFromHead</a:t>
            </a:r>
            <a:r>
              <a:rPr lang="en-US" altLang="he-IL" sz="1800" dirty="0"/>
              <a:t>() – in O(1) time removes the element from the head of the queue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 err="1"/>
              <a:t>removeByTicket</a:t>
            </a:r>
            <a:r>
              <a:rPr lang="en-US" altLang="he-IL" sz="1800" dirty="0"/>
              <a:t>(ticket) – in O(1) time removes the </a:t>
            </a:r>
            <a:r>
              <a:rPr lang="en-US" altLang="he-IL" sz="1800" dirty="0" err="1"/>
              <a:t>elt</a:t>
            </a:r>
            <a:r>
              <a:rPr lang="en-US" altLang="he-IL" sz="1800" dirty="0"/>
              <a:t> from the queue using the ticket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 err="1"/>
              <a:t>isEmpty</a:t>
            </a:r>
            <a:r>
              <a:rPr lang="en-US" altLang="he-IL" sz="1800" dirty="0"/>
              <a:t>() – in O(1) time</a:t>
            </a:r>
          </a:p>
          <a:p>
            <a:pPr marL="57150" indent="0"/>
            <a:r>
              <a:rPr lang="en-US" altLang="he-IL" sz="2000" u="sng" dirty="0"/>
              <a:t>Idea</a:t>
            </a:r>
            <a:r>
              <a:rPr lang="en-US" altLang="he-IL" sz="2000" dirty="0"/>
              <a:t>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Queue will be represented using a doubly linked list with the standard operations: </a:t>
            </a:r>
            <a:r>
              <a:rPr lang="en-US" altLang="he-IL" sz="2000" b="1" dirty="0">
                <a:solidFill>
                  <a:srgbClr val="00B050"/>
                </a:solidFill>
              </a:rPr>
              <a:t>add to</a:t>
            </a:r>
            <a:r>
              <a:rPr lang="en-US" altLang="he-IL" sz="2000" dirty="0"/>
              <a:t>/</a:t>
            </a:r>
            <a:r>
              <a:rPr lang="en-US" altLang="he-IL" sz="2000" b="1" dirty="0">
                <a:solidFill>
                  <a:srgbClr val="0000FF"/>
                </a:solidFill>
              </a:rPr>
              <a:t>remove from</a:t>
            </a:r>
            <a:r>
              <a:rPr lang="en-US" altLang="he-IL" sz="2000" dirty="0"/>
              <a:t>  </a:t>
            </a:r>
            <a:r>
              <a:rPr lang="en-US" altLang="he-IL" sz="2000" b="1" dirty="0">
                <a:solidFill>
                  <a:srgbClr val="FF0000"/>
                </a:solidFill>
              </a:rPr>
              <a:t>head</a:t>
            </a:r>
            <a:r>
              <a:rPr lang="en-US" altLang="he-IL" sz="2000" dirty="0"/>
              <a:t>/</a:t>
            </a:r>
            <a:r>
              <a:rPr lang="en-US" altLang="he-IL" sz="2000" b="1" dirty="0">
                <a:solidFill>
                  <a:srgbClr val="9900CC"/>
                </a:solidFill>
              </a:rPr>
              <a:t>tail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Ticket will be an object that will hold the pointer to the node storing the new element. 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removeByTicket</a:t>
            </a:r>
            <a:r>
              <a:rPr lang="en-US" altLang="he-IL" sz="2000" dirty="0"/>
              <a:t>() will simply take the node, and remove it from the list.</a:t>
            </a:r>
            <a:br>
              <a:rPr lang="en-US" altLang="he-IL" sz="2000" dirty="0"/>
            </a:br>
            <a:r>
              <a:rPr lang="en-US" altLang="he-IL" sz="2000" dirty="0"/>
              <a:t>This can be done in O(1) time for a doubly linked list</a:t>
            </a:r>
          </a:p>
        </p:txBody>
      </p:sp>
    </p:spTree>
    <p:extLst>
      <p:ext uri="{BB962C8B-B14F-4D97-AF65-F5344CB8AC3E}">
        <p14:creationId xmlns:p14="http://schemas.microsoft.com/office/powerpoint/2010/main" val="7142865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Queue with removal by user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dirty="0"/>
              <a:t>We’ll have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Interface Ticket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DLLNode</a:t>
            </a:r>
            <a:r>
              <a:rPr lang="en-US" altLang="he-IL" sz="2000" dirty="0"/>
              <a:t> implements Ticket, but does not allow the user to modify the data inside the node (because the methods are private)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The user gets a </a:t>
            </a:r>
            <a:r>
              <a:rPr lang="en-US" altLang="he-IL" sz="2000" dirty="0" err="1"/>
              <a:t>DLLNode</a:t>
            </a:r>
            <a:r>
              <a:rPr lang="en-US" altLang="he-IL" sz="2000" dirty="0"/>
              <a:t> but it can only treat it as Ticket.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57150" indent="0"/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8619428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4201</TotalTime>
  <Words>753</Words>
  <Application>Microsoft Office PowerPoint</Application>
  <PresentationFormat>Custom</PresentationFormat>
  <Paragraphs>131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Consolas</vt:lpstr>
      <vt:lpstr>Times New Roman</vt:lpstr>
      <vt:lpstr>Office Theme</vt:lpstr>
      <vt:lpstr>Office Theme</vt:lpstr>
      <vt:lpstr>PowerPoint Presentation</vt:lpstr>
      <vt:lpstr>PowerPoint Presentation</vt:lpstr>
      <vt:lpstr>Final</vt:lpstr>
      <vt:lpstr>Material</vt:lpstr>
      <vt:lpstr>AVL Trees</vt:lpstr>
      <vt:lpstr>AVL Trees</vt:lpstr>
      <vt:lpstr>AVL Trees</vt:lpstr>
      <vt:lpstr>Queue with removal by user</vt:lpstr>
      <vt:lpstr>Queue with removal by user</vt:lpstr>
      <vt:lpstr>Queue with removal by user</vt:lpstr>
      <vt:lpstr>Midterm 1-C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</cp:lastModifiedBy>
  <cp:revision>1678</cp:revision>
  <cp:lastPrinted>1601-01-01T00:00:00Z</cp:lastPrinted>
  <dcterms:created xsi:type="dcterms:W3CDTF">2017-07-19T19:15:02Z</dcterms:created>
  <dcterms:modified xsi:type="dcterms:W3CDTF">2021-04-16T19:17:09Z</dcterms:modified>
</cp:coreProperties>
</file>