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handoutMasterIdLst>
    <p:handoutMasterId r:id="rId22"/>
  </p:handoutMasterIdLst>
  <p:sldIdLst>
    <p:sldId id="256" r:id="rId3"/>
    <p:sldId id="362" r:id="rId4"/>
    <p:sldId id="460" r:id="rId5"/>
    <p:sldId id="461" r:id="rId6"/>
    <p:sldId id="462" r:id="rId7"/>
    <p:sldId id="463" r:id="rId8"/>
    <p:sldId id="477" r:id="rId9"/>
    <p:sldId id="466" r:id="rId10"/>
    <p:sldId id="467" r:id="rId11"/>
    <p:sldId id="469" r:id="rId12"/>
    <p:sldId id="468" r:id="rId13"/>
    <p:sldId id="470" r:id="rId14"/>
    <p:sldId id="471" r:id="rId15"/>
    <p:sldId id="472" r:id="rId16"/>
    <p:sldId id="473" r:id="rId17"/>
    <p:sldId id="475" r:id="rId18"/>
    <p:sldId id="476" r:id="rId19"/>
    <p:sldId id="398" r:id="rId20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01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879" autoAdjust="0"/>
  </p:normalViewPr>
  <p:slideViewPr>
    <p:cSldViewPr snapToGrid="0">
      <p:cViewPr varScale="1">
        <p:scale>
          <a:sx n="94" d="100"/>
          <a:sy n="94" d="100"/>
        </p:scale>
        <p:origin x="11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9053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9053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105275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62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n-US" sz="2000" b="0" i="0" u="none" strike="noStrike" kern="1200" cap="none" spc="0" baseline="0">
        <a:solidFill>
          <a:srgbClr val="000000"/>
        </a:solidFill>
        <a:uFillTx/>
        <a:latin typeface="Arial" pitchFamily="18"/>
        <a:ea typeface="Arial Unicode MS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882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0778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821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002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43489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3019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075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385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96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11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3294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12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08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03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97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45562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32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093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901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110410" y="720720"/>
            <a:ext cx="2070101" cy="575944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900117" y="720720"/>
            <a:ext cx="6057899" cy="575944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48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9156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348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238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720720" y="1949445"/>
            <a:ext cx="4351336" cy="38100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224460" y="1949445"/>
            <a:ext cx="4351336" cy="38100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62415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2318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23787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8540686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en-US"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616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2827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en-US"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73747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5350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362821" y="684208"/>
            <a:ext cx="2212976" cy="5075240"/>
          </a:xfrm>
        </p:spPr>
        <p:txBody>
          <a:bodyPr vert="eaVert"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720720" y="684208"/>
            <a:ext cx="6489697" cy="507524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408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566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900117" y="1979611"/>
            <a:ext cx="4063995" cy="450055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116516" y="1979611"/>
            <a:ext cx="4063995" cy="450055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067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14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05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4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37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10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899998" y="719998"/>
            <a:ext cx="8280001" cy="107999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99998" y="1979996"/>
            <a:ext cx="8280001" cy="45000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rial Unicode MS" pitchFamily="2"/>
          <a:cs typeface="Tahoma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rial Unicode MS" pitchFamily="2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719998" y="683998"/>
            <a:ext cx="8460001" cy="102347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de-D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19998" y="1949043"/>
            <a:ext cx="8855643" cy="381096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39998" y="6318723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267361" y="6347161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831363" y="6347161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4400" b="0" i="0" u="none" strike="noStrike" kern="0" cap="none" spc="0" baseline="0">
          <a:solidFill>
            <a:srgbClr val="000000"/>
          </a:solidFill>
          <a:uFillTx/>
          <a:latin typeface="Albany" pitchFamily="18"/>
          <a:cs typeface="Tahoma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en-US" sz="3200" b="0" i="0" u="none" strike="noStrike" kern="0" cap="none" spc="0" baseline="0">
          <a:solidFill>
            <a:srgbClr val="000000"/>
          </a:solidFill>
          <a:uFillTx/>
          <a:latin typeface="Albany" pitchFamily="18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4294967295"/>
          </p:nvPr>
        </p:nvSpPr>
        <p:spPr>
          <a:xfrm>
            <a:off x="719998" y="1445035"/>
            <a:ext cx="8855643" cy="5509200"/>
          </a:xfrm>
        </p:spPr>
        <p:txBody>
          <a:bodyPr>
            <a:spAutoFit/>
          </a:bodyPr>
          <a:lstStyle/>
          <a:p>
            <a:pPr lvl="0" algn="ctr"/>
            <a:endParaRPr lang="de-DE" sz="3600" b="1" dirty="0" smtClean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CMPT 405/705</a:t>
            </a:r>
          </a:p>
          <a:p>
            <a:pPr lvl="0" algn="ctr"/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&amp; Analysis of Algorithms</a:t>
            </a:r>
          </a:p>
          <a:p>
            <a:pPr lvl="0" algn="ctr"/>
            <a:endParaRPr lang="de-DE" sz="36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</a:t>
            </a:r>
            <a:r>
              <a:rPr lang="de-DE" sz="3600" b="1" dirty="0" smtClean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26, </a:t>
            </a:r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</a:p>
          <a:p>
            <a:pPr lvl="0" algn="ctr"/>
            <a:endParaRPr lang="de-DE" sz="36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sz="3600" dirty="0">
              <a:solidFill>
                <a:srgbClr val="99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Isolation Lemma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>
                <a:latin typeface="Albany"/>
              </a:rPr>
              <a:t>Isolation Lemma</a:t>
            </a:r>
            <a:r>
              <a:rPr lang="en-US" sz="2000" dirty="0">
                <a:latin typeface="Albany"/>
              </a:rPr>
              <a:t>: Fix a set U, let T</a:t>
            </a:r>
            <a:r>
              <a:rPr lang="en-US" sz="2000" baseline="-25000" dirty="0">
                <a:latin typeface="Albany"/>
              </a:rPr>
              <a:t>1</a:t>
            </a:r>
            <a:r>
              <a:rPr lang="en-US" sz="2000" dirty="0">
                <a:latin typeface="Albany"/>
              </a:rPr>
              <a:t>, T</a:t>
            </a:r>
            <a:r>
              <a:rPr lang="en-US" sz="2000" baseline="-25000" dirty="0">
                <a:latin typeface="Albany"/>
              </a:rPr>
              <a:t>2</a:t>
            </a:r>
            <a:r>
              <a:rPr lang="en-US" sz="2000" dirty="0">
                <a:latin typeface="Albany"/>
              </a:rPr>
              <a:t>…⊆U. Fix an integer S.</a:t>
            </a:r>
          </a:p>
          <a:p>
            <a:pPr algn="l"/>
            <a:r>
              <a:rPr lang="en-US" sz="2000" dirty="0">
                <a:latin typeface="Albany"/>
              </a:rPr>
              <a:t>For each </a:t>
            </a:r>
            <a:r>
              <a:rPr lang="en-US" sz="2000" dirty="0" err="1">
                <a:latin typeface="Albany"/>
              </a:rPr>
              <a:t>x∈U</a:t>
            </a:r>
            <a:r>
              <a:rPr lang="en-US" sz="2000" dirty="0">
                <a:latin typeface="Albany"/>
              </a:rPr>
              <a:t> choose </a:t>
            </a:r>
            <a:r>
              <a:rPr lang="en-US" sz="2000" dirty="0" err="1">
                <a:latin typeface="Albany"/>
              </a:rPr>
              <a:t>w</a:t>
            </a:r>
            <a:r>
              <a:rPr lang="en-US" sz="2000" baseline="-25000" dirty="0" err="1">
                <a:latin typeface="Albany"/>
              </a:rPr>
              <a:t>x</a:t>
            </a:r>
            <a:r>
              <a:rPr lang="en-US" sz="2000" dirty="0">
                <a:latin typeface="Albany"/>
              </a:rPr>
              <a:t> ∈{1,2,…S} uniformly independently.</a:t>
            </a:r>
          </a:p>
          <a:p>
            <a:pPr algn="l"/>
            <a:r>
              <a:rPr lang="en-US" sz="2000" dirty="0">
                <a:latin typeface="Albany"/>
              </a:rPr>
              <a:t>For each T define w(T) = 𝛴</a:t>
            </a:r>
            <a:r>
              <a:rPr lang="en-US" sz="2000" baseline="-25000" dirty="0">
                <a:latin typeface="Albany"/>
              </a:rPr>
              <a:t>x ∈</a:t>
            </a:r>
            <a:r>
              <a:rPr lang="en-US" sz="2000" baseline="-25000" dirty="0" err="1">
                <a:latin typeface="Albany"/>
              </a:rPr>
              <a:t>T</a:t>
            </a:r>
            <a:r>
              <a:rPr lang="en-US" sz="2000" dirty="0" err="1">
                <a:latin typeface="Albany"/>
              </a:rPr>
              <a:t>w</a:t>
            </a:r>
            <a:r>
              <a:rPr lang="en-US" sz="2000" baseline="-25000" dirty="0" err="1">
                <a:latin typeface="Albany"/>
              </a:rPr>
              <a:t>x</a:t>
            </a:r>
            <a:r>
              <a:rPr lang="en-US" sz="2000" dirty="0">
                <a:latin typeface="Albany"/>
              </a:rPr>
              <a:t>.</a:t>
            </a:r>
          </a:p>
          <a:p>
            <a:pPr algn="ctr"/>
            <a:r>
              <a:rPr lang="en-US" sz="2000" dirty="0">
                <a:latin typeface="Albany"/>
              </a:rPr>
              <a:t>Then </a:t>
            </a:r>
            <a:r>
              <a:rPr lang="en-US" sz="2000" dirty="0" err="1">
                <a:latin typeface="Albany"/>
              </a:rPr>
              <a:t>Pr</a:t>
            </a:r>
            <a:r>
              <a:rPr lang="en-US" sz="2000" dirty="0">
                <a:latin typeface="Albany"/>
              </a:rPr>
              <a:t>[there is a unique </a:t>
            </a:r>
            <a:r>
              <a:rPr lang="en-US" sz="2000" dirty="0" err="1">
                <a:latin typeface="Albany"/>
              </a:rPr>
              <a:t>T</a:t>
            </a:r>
            <a:r>
              <a:rPr lang="en-US" sz="2000" baseline="-25000" dirty="0" err="1">
                <a:latin typeface="Albany"/>
              </a:rPr>
              <a:t>i</a:t>
            </a:r>
            <a:r>
              <a:rPr lang="en-US" sz="2000" dirty="0">
                <a:latin typeface="Albany"/>
              </a:rPr>
              <a:t> of minimum weight] &gt; 1 – U/S</a:t>
            </a:r>
          </a:p>
          <a:p>
            <a:pPr algn="l"/>
            <a:endParaRPr lang="en-US" sz="2000" u="sng" dirty="0">
              <a:latin typeface="Albany"/>
            </a:endParaRPr>
          </a:p>
          <a:p>
            <a:pPr algn="l"/>
            <a:r>
              <a:rPr lang="en-US" sz="2000" u="sng" dirty="0">
                <a:latin typeface="Albany"/>
              </a:rPr>
              <a:t>Proof</a:t>
            </a:r>
            <a:r>
              <a:rPr lang="en-US" sz="2000" dirty="0">
                <a:latin typeface="Albany"/>
              </a:rPr>
              <a:t>: Let E</a:t>
            </a:r>
            <a:r>
              <a:rPr lang="en-US" sz="2000" baseline="-25000" dirty="0">
                <a:latin typeface="Albany"/>
              </a:rPr>
              <a:t>x</a:t>
            </a:r>
            <a:r>
              <a:rPr lang="en-US" sz="2000" dirty="0">
                <a:latin typeface="Albany"/>
              </a:rPr>
              <a:t> be the event that min{w(</a:t>
            </a:r>
            <a:r>
              <a:rPr lang="en-US" sz="2000" dirty="0" err="1">
                <a:latin typeface="Albany"/>
              </a:rPr>
              <a:t>T</a:t>
            </a:r>
            <a:r>
              <a:rPr lang="en-US" sz="2000" baseline="-25000" dirty="0" err="1">
                <a:latin typeface="Albany"/>
              </a:rPr>
              <a:t>i</a:t>
            </a:r>
            <a:r>
              <a:rPr lang="en-US" sz="2000" dirty="0">
                <a:latin typeface="Albany"/>
              </a:rPr>
              <a:t>) : </a:t>
            </a:r>
            <a:r>
              <a:rPr lang="en-US" sz="2000" dirty="0" err="1">
                <a:latin typeface="Albany"/>
              </a:rPr>
              <a:t>x∈T</a:t>
            </a:r>
            <a:r>
              <a:rPr lang="en-US" sz="2000" baseline="-25000" dirty="0" err="1">
                <a:latin typeface="Albany"/>
              </a:rPr>
              <a:t>i</a:t>
            </a:r>
            <a:r>
              <a:rPr lang="en-US" sz="2000" dirty="0">
                <a:latin typeface="Albany"/>
              </a:rPr>
              <a:t>} = min{w(</a:t>
            </a:r>
            <a:r>
              <a:rPr lang="en-US" sz="2000" dirty="0" err="1">
                <a:latin typeface="Albany"/>
              </a:rPr>
              <a:t>T</a:t>
            </a:r>
            <a:r>
              <a:rPr lang="en-US" sz="2000" baseline="-25000" dirty="0" err="1">
                <a:latin typeface="Albany"/>
              </a:rPr>
              <a:t>i</a:t>
            </a:r>
            <a:r>
              <a:rPr lang="en-US" sz="2000" dirty="0">
                <a:latin typeface="Albany"/>
              </a:rPr>
              <a:t>) : x ∉</a:t>
            </a:r>
            <a:r>
              <a:rPr lang="en-US" sz="2000" dirty="0" err="1">
                <a:latin typeface="Albany"/>
              </a:rPr>
              <a:t>T</a:t>
            </a:r>
            <a:r>
              <a:rPr lang="en-US" sz="2000" baseline="-25000" dirty="0" err="1">
                <a:latin typeface="Albany"/>
              </a:rPr>
              <a:t>i</a:t>
            </a:r>
            <a:r>
              <a:rPr lang="en-US" sz="2000" dirty="0">
                <a:latin typeface="Albany"/>
              </a:rPr>
              <a:t>}</a:t>
            </a:r>
          </a:p>
          <a:p>
            <a:pPr algn="l"/>
            <a:r>
              <a:rPr lang="en-US" sz="2000" u="sng" dirty="0" smtClean="0">
                <a:latin typeface="Albany"/>
              </a:rPr>
              <a:t>Claim1</a:t>
            </a:r>
            <a:r>
              <a:rPr lang="en-US" sz="2000" dirty="0">
                <a:latin typeface="Albany"/>
              </a:rPr>
              <a:t>: </a:t>
            </a:r>
            <a:r>
              <a:rPr lang="en-US" sz="2000" dirty="0" err="1">
                <a:latin typeface="Albany"/>
              </a:rPr>
              <a:t>Pr</a:t>
            </a:r>
            <a:r>
              <a:rPr lang="en-US" sz="2000" dirty="0">
                <a:latin typeface="Albany"/>
              </a:rPr>
              <a:t>[E</a:t>
            </a:r>
            <a:r>
              <a:rPr lang="en-US" sz="2000" baseline="-25000" dirty="0">
                <a:latin typeface="Albany"/>
              </a:rPr>
              <a:t>x</a:t>
            </a:r>
            <a:r>
              <a:rPr lang="en-US" sz="2000" dirty="0">
                <a:latin typeface="Albany"/>
              </a:rPr>
              <a:t>] ≤ </a:t>
            </a:r>
            <a:r>
              <a:rPr lang="en-US" sz="2000" dirty="0" smtClean="0">
                <a:latin typeface="Albany"/>
              </a:rPr>
              <a:t>1/S </a:t>
            </a:r>
            <a:r>
              <a:rPr lang="en-US" sz="2000" dirty="0">
                <a:latin typeface="Albany"/>
              </a:rPr>
              <a:t>for all </a:t>
            </a:r>
            <a:r>
              <a:rPr lang="en-US" sz="2000" dirty="0" err="1">
                <a:latin typeface="Albany"/>
              </a:rPr>
              <a:t>x∈</a:t>
            </a:r>
            <a:r>
              <a:rPr lang="en-US" sz="2000" dirty="0" err="1" smtClean="0">
                <a:latin typeface="Albany"/>
              </a:rPr>
              <a:t>U</a:t>
            </a:r>
            <a:endParaRPr lang="en-US" sz="2000" dirty="0" smtClean="0">
              <a:latin typeface="Albany"/>
            </a:endParaRPr>
          </a:p>
          <a:p>
            <a:pPr algn="l"/>
            <a:r>
              <a:rPr lang="en-US" sz="2000" dirty="0" smtClean="0">
                <a:latin typeface="Albany"/>
                <a:sym typeface="Wingdings" panose="05000000000000000000" pitchFamily="2" charset="2"/>
              </a:rPr>
              <a:t>	 </a:t>
            </a:r>
            <a:r>
              <a:rPr lang="en-US" sz="2000" dirty="0" err="1" smtClean="0">
                <a:latin typeface="Albany"/>
              </a:rPr>
              <a:t>Pr</a:t>
            </a:r>
            <a:r>
              <a:rPr lang="en-US" sz="2000" dirty="0" smtClean="0">
                <a:latin typeface="Albany"/>
              </a:rPr>
              <a:t>[there exists x such that E</a:t>
            </a:r>
            <a:r>
              <a:rPr lang="en-US" sz="2000" baseline="-25000" dirty="0" smtClean="0">
                <a:latin typeface="Albany"/>
              </a:rPr>
              <a:t>x</a:t>
            </a:r>
            <a:r>
              <a:rPr lang="en-US" sz="2000" dirty="0" smtClean="0">
                <a:latin typeface="Albany"/>
              </a:rPr>
              <a:t> holds</a:t>
            </a:r>
            <a:r>
              <a:rPr lang="en-US" sz="2000" dirty="0">
                <a:latin typeface="Albany"/>
              </a:rPr>
              <a:t>] </a:t>
            </a:r>
            <a:r>
              <a:rPr lang="en-US" sz="2000" dirty="0" smtClean="0">
                <a:latin typeface="Albany"/>
              </a:rPr>
              <a:t>≤ |U|/S</a:t>
            </a:r>
            <a:endParaRPr lang="en-US" sz="2000" dirty="0">
              <a:latin typeface="Albany"/>
            </a:endParaRPr>
          </a:p>
          <a:p>
            <a:pPr algn="l"/>
            <a:r>
              <a:rPr lang="en-US" sz="2000" u="sng" dirty="0">
                <a:latin typeface="Albany"/>
              </a:rPr>
              <a:t>Claim2</a:t>
            </a:r>
            <a:r>
              <a:rPr lang="en-US" sz="2000" dirty="0">
                <a:latin typeface="Albany"/>
              </a:rPr>
              <a:t>: If none of the E</a:t>
            </a:r>
            <a:r>
              <a:rPr lang="en-US" sz="2000" baseline="-25000" dirty="0">
                <a:latin typeface="Albany"/>
              </a:rPr>
              <a:t>x</a:t>
            </a:r>
            <a:r>
              <a:rPr lang="en-US" sz="2000" dirty="0">
                <a:latin typeface="Albany"/>
              </a:rPr>
              <a:t> holds, then there is a unique </a:t>
            </a:r>
            <a:r>
              <a:rPr lang="en-US" sz="2000" dirty="0" err="1">
                <a:latin typeface="Albany"/>
              </a:rPr>
              <a:t>T</a:t>
            </a:r>
            <a:r>
              <a:rPr lang="en-US" sz="2000" baseline="-25000" dirty="0" err="1">
                <a:latin typeface="Albany"/>
              </a:rPr>
              <a:t>i</a:t>
            </a:r>
            <a:r>
              <a:rPr lang="en-US" sz="2000" dirty="0">
                <a:latin typeface="Albany"/>
              </a:rPr>
              <a:t> of min weight.</a:t>
            </a:r>
          </a:p>
          <a:p>
            <a:pPr algn="l"/>
            <a:r>
              <a:rPr lang="en-US" sz="2000" dirty="0" smtClean="0">
                <a:latin typeface="Albany"/>
                <a:sym typeface="Wingdings" panose="05000000000000000000" pitchFamily="2" charset="2"/>
              </a:rPr>
              <a:t>	</a:t>
            </a:r>
            <a:r>
              <a:rPr lang="en-US" sz="2000" dirty="0" smtClean="0">
                <a:latin typeface="Albany"/>
              </a:rPr>
              <a:t> </a:t>
            </a:r>
            <a:r>
              <a:rPr lang="en-US" sz="2000" dirty="0" err="1">
                <a:latin typeface="Albany"/>
              </a:rPr>
              <a:t>Pr</a:t>
            </a:r>
            <a:r>
              <a:rPr lang="en-US" sz="2000" dirty="0">
                <a:latin typeface="Albany"/>
              </a:rPr>
              <a:t>[there is a unique </a:t>
            </a:r>
            <a:r>
              <a:rPr lang="en-US" sz="2000" dirty="0" err="1">
                <a:latin typeface="Albany"/>
              </a:rPr>
              <a:t>T</a:t>
            </a:r>
            <a:r>
              <a:rPr lang="en-US" sz="2000" baseline="-25000" dirty="0" err="1">
                <a:latin typeface="Albany"/>
              </a:rPr>
              <a:t>i</a:t>
            </a:r>
            <a:r>
              <a:rPr lang="en-US" sz="2000" dirty="0">
                <a:latin typeface="Albany"/>
              </a:rPr>
              <a:t> of minimum weight] &gt; 1-𝛴</a:t>
            </a:r>
            <a:r>
              <a:rPr lang="en-US" sz="2000" baseline="-25000" dirty="0">
                <a:latin typeface="Albany"/>
              </a:rPr>
              <a:t>x ∈</a:t>
            </a:r>
            <a:r>
              <a:rPr lang="en-US" sz="2000" baseline="-25000" dirty="0" err="1">
                <a:latin typeface="Albany"/>
              </a:rPr>
              <a:t>U</a:t>
            </a:r>
            <a:r>
              <a:rPr lang="en-US" sz="2000" dirty="0" err="1">
                <a:latin typeface="Albany"/>
              </a:rPr>
              <a:t>Pr</a:t>
            </a:r>
            <a:r>
              <a:rPr lang="en-US" sz="2000" dirty="0">
                <a:latin typeface="Albany"/>
              </a:rPr>
              <a:t>[E</a:t>
            </a:r>
            <a:r>
              <a:rPr lang="en-US" sz="2000" baseline="-25000" dirty="0">
                <a:latin typeface="Albany"/>
              </a:rPr>
              <a:t>x</a:t>
            </a:r>
            <a:r>
              <a:rPr lang="en-US" sz="2000" dirty="0">
                <a:latin typeface="Albany"/>
              </a:rPr>
              <a:t>]&gt;</a:t>
            </a:r>
            <a:r>
              <a:rPr lang="en-US" sz="2000" dirty="0" smtClean="0">
                <a:latin typeface="Albany"/>
              </a:rPr>
              <a:t>1-|U|/S</a:t>
            </a:r>
            <a:r>
              <a:rPr lang="en-US" sz="2000" dirty="0">
                <a:latin typeface="Albany"/>
              </a:rPr>
              <a:t>.</a:t>
            </a:r>
          </a:p>
        </p:txBody>
      </p:sp>
      <p:sp>
        <p:nvSpPr>
          <p:cNvPr id="4" name="Rounded Rectangle 8">
            <a:extLst>
              <a:ext uri="{FF2B5EF4-FFF2-40B4-BE49-F238E27FC236}">
                <a16:creationId xmlns:a16="http://schemas.microsoft.com/office/drawing/2014/main" id="{587D4CCF-C9E0-47CF-ABEA-2DE8F6C6B6AB}"/>
              </a:ext>
            </a:extLst>
          </p:cNvPr>
          <p:cNvSpPr/>
          <p:nvPr/>
        </p:nvSpPr>
        <p:spPr>
          <a:xfrm>
            <a:off x="5811520" y="4781139"/>
            <a:ext cx="3982720" cy="48174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We prove claim 1 on the next slide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2234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Isolation Lemma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dirty="0">
                <a:latin typeface="Albany"/>
              </a:rPr>
              <a:t>Let E</a:t>
            </a:r>
            <a:r>
              <a:rPr lang="en-US" sz="2000" baseline="-25000" dirty="0">
                <a:latin typeface="Albany"/>
              </a:rPr>
              <a:t>x</a:t>
            </a:r>
            <a:r>
              <a:rPr lang="en-US" sz="2000" dirty="0">
                <a:latin typeface="Albany"/>
              </a:rPr>
              <a:t> be the event that min{w(</a:t>
            </a:r>
            <a:r>
              <a:rPr lang="en-US" sz="2000" dirty="0" err="1">
                <a:latin typeface="Albany"/>
              </a:rPr>
              <a:t>T</a:t>
            </a:r>
            <a:r>
              <a:rPr lang="en-US" sz="2000" baseline="-25000" dirty="0" err="1">
                <a:latin typeface="Albany"/>
              </a:rPr>
              <a:t>i</a:t>
            </a:r>
            <a:r>
              <a:rPr lang="en-US" sz="2000" dirty="0">
                <a:latin typeface="Albany"/>
              </a:rPr>
              <a:t>) : </a:t>
            </a:r>
            <a:r>
              <a:rPr lang="en-US" sz="2000" dirty="0" err="1">
                <a:latin typeface="Albany"/>
              </a:rPr>
              <a:t>x∈T</a:t>
            </a:r>
            <a:r>
              <a:rPr lang="en-US" sz="2000" baseline="-25000" dirty="0" err="1">
                <a:latin typeface="Albany"/>
              </a:rPr>
              <a:t>i</a:t>
            </a:r>
            <a:r>
              <a:rPr lang="en-US" sz="2000" dirty="0">
                <a:latin typeface="Albany"/>
              </a:rPr>
              <a:t>} = min{w(</a:t>
            </a:r>
            <a:r>
              <a:rPr lang="en-US" sz="2000" dirty="0" err="1">
                <a:latin typeface="Albany"/>
              </a:rPr>
              <a:t>T</a:t>
            </a:r>
            <a:r>
              <a:rPr lang="en-US" sz="2000" baseline="-25000" dirty="0" err="1">
                <a:latin typeface="Albany"/>
              </a:rPr>
              <a:t>i</a:t>
            </a:r>
            <a:r>
              <a:rPr lang="en-US" sz="2000" dirty="0">
                <a:latin typeface="Albany"/>
              </a:rPr>
              <a:t>) : x ∉</a:t>
            </a:r>
            <a:r>
              <a:rPr lang="en-US" sz="2000" dirty="0" err="1">
                <a:latin typeface="Albany"/>
              </a:rPr>
              <a:t>T</a:t>
            </a:r>
            <a:r>
              <a:rPr lang="en-US" sz="2000" baseline="-25000" dirty="0" err="1">
                <a:latin typeface="Albany"/>
              </a:rPr>
              <a:t>i</a:t>
            </a:r>
            <a:r>
              <a:rPr lang="en-US" sz="2000" dirty="0">
                <a:latin typeface="Albany"/>
              </a:rPr>
              <a:t>}</a:t>
            </a:r>
          </a:p>
          <a:p>
            <a:pPr algn="l"/>
            <a:r>
              <a:rPr lang="en-US" sz="2000" u="sng" dirty="0">
                <a:latin typeface="Albany"/>
              </a:rPr>
              <a:t>Claim1</a:t>
            </a:r>
            <a:r>
              <a:rPr lang="en-US" sz="2000" dirty="0">
                <a:latin typeface="Albany"/>
              </a:rPr>
              <a:t>: </a:t>
            </a:r>
            <a:r>
              <a:rPr lang="en-US" sz="2000" dirty="0" err="1">
                <a:latin typeface="Albany"/>
              </a:rPr>
              <a:t>Pr</a:t>
            </a:r>
            <a:r>
              <a:rPr lang="en-US" sz="2000" dirty="0">
                <a:latin typeface="Albany"/>
              </a:rPr>
              <a:t>[E</a:t>
            </a:r>
            <a:r>
              <a:rPr lang="en-US" sz="2000" baseline="-25000" dirty="0">
                <a:latin typeface="Albany"/>
              </a:rPr>
              <a:t>x</a:t>
            </a:r>
            <a:r>
              <a:rPr lang="en-US" sz="2000" dirty="0">
                <a:latin typeface="Albany"/>
              </a:rPr>
              <a:t>] &lt;= 1/S for all </a:t>
            </a:r>
            <a:r>
              <a:rPr lang="en-US" sz="2000" dirty="0" err="1">
                <a:latin typeface="Albany"/>
              </a:rPr>
              <a:t>x∈U</a:t>
            </a:r>
            <a:endParaRPr lang="en-US" sz="2000" dirty="0">
              <a:latin typeface="Albany"/>
            </a:endParaRPr>
          </a:p>
          <a:p>
            <a:pPr algn="l"/>
            <a:r>
              <a:rPr lang="en-US" sz="2000" u="sng" dirty="0">
                <a:latin typeface="Albany"/>
              </a:rPr>
              <a:t>Proof</a:t>
            </a:r>
            <a:r>
              <a:rPr lang="en-US" sz="2000" dirty="0">
                <a:latin typeface="Albany"/>
              </a:rPr>
              <a:t>: Fix all random choices of w’s except for </a:t>
            </a:r>
            <a:r>
              <a:rPr lang="en-US" sz="2000" dirty="0" err="1">
                <a:latin typeface="Albany"/>
              </a:rPr>
              <a:t>w</a:t>
            </a:r>
            <a:r>
              <a:rPr lang="en-US" sz="2000" baseline="-25000" dirty="0" err="1">
                <a:latin typeface="Albany"/>
              </a:rPr>
              <a:t>x</a:t>
            </a:r>
            <a:r>
              <a:rPr lang="en-US" sz="2000" dirty="0">
                <a:latin typeface="Albany"/>
              </a:rPr>
              <a:t>.</a:t>
            </a:r>
          </a:p>
          <a:p>
            <a:pPr algn="l"/>
            <a:r>
              <a:rPr lang="en-US" sz="2000" dirty="0">
                <a:latin typeface="Albany"/>
              </a:rPr>
              <a:t>So we are only left with sampling the value of </a:t>
            </a:r>
            <a:r>
              <a:rPr lang="en-US" sz="2000" dirty="0" err="1">
                <a:latin typeface="Albany"/>
              </a:rPr>
              <a:t>w</a:t>
            </a:r>
            <a:r>
              <a:rPr lang="en-US" sz="2000" baseline="-25000" dirty="0" err="1">
                <a:latin typeface="Albany"/>
              </a:rPr>
              <a:t>x</a:t>
            </a:r>
            <a:r>
              <a:rPr lang="en-US" sz="2000" dirty="0">
                <a:latin typeface="Albany"/>
              </a:rPr>
              <a:t>.</a:t>
            </a:r>
          </a:p>
          <a:p>
            <a:pPr algn="l"/>
            <a:r>
              <a:rPr lang="en-US" sz="2000" dirty="0">
                <a:latin typeface="Albany"/>
              </a:rPr>
              <a:t>Then A = min{w(</a:t>
            </a:r>
            <a:r>
              <a:rPr lang="en-US" sz="2000" dirty="0" err="1">
                <a:latin typeface="Albany"/>
              </a:rPr>
              <a:t>T</a:t>
            </a:r>
            <a:r>
              <a:rPr lang="en-US" sz="2000" baseline="-25000" dirty="0" err="1">
                <a:latin typeface="Albany"/>
              </a:rPr>
              <a:t>i</a:t>
            </a:r>
            <a:r>
              <a:rPr lang="en-US" sz="2000" dirty="0">
                <a:latin typeface="Albany"/>
              </a:rPr>
              <a:t>) : x ∉</a:t>
            </a:r>
            <a:r>
              <a:rPr lang="en-US" sz="2000" dirty="0" err="1">
                <a:latin typeface="Albany"/>
              </a:rPr>
              <a:t>T</a:t>
            </a:r>
            <a:r>
              <a:rPr lang="en-US" sz="2000" baseline="-25000" dirty="0" err="1">
                <a:latin typeface="Albany"/>
              </a:rPr>
              <a:t>i</a:t>
            </a:r>
            <a:r>
              <a:rPr lang="en-US" sz="2000" dirty="0">
                <a:latin typeface="Albany"/>
              </a:rPr>
              <a:t>} is defined, and it is independent of </a:t>
            </a:r>
            <a:r>
              <a:rPr lang="en-US" sz="2000" dirty="0" err="1">
                <a:latin typeface="Albany"/>
              </a:rPr>
              <a:t>w</a:t>
            </a:r>
            <a:r>
              <a:rPr lang="en-US" sz="2000" baseline="-25000" dirty="0" err="1">
                <a:latin typeface="Albany"/>
              </a:rPr>
              <a:t>x</a:t>
            </a:r>
            <a:r>
              <a:rPr lang="en-US" sz="2000" dirty="0">
                <a:latin typeface="Albany"/>
              </a:rPr>
              <a:t>.</a:t>
            </a:r>
          </a:p>
          <a:p>
            <a:pPr algn="l"/>
            <a:r>
              <a:rPr lang="en-US" sz="2000" dirty="0">
                <a:latin typeface="Albany"/>
              </a:rPr>
              <a:t>Also, denoted B = min{w(</a:t>
            </a:r>
            <a:r>
              <a:rPr lang="en-US" sz="2000" dirty="0" err="1">
                <a:latin typeface="Albany"/>
              </a:rPr>
              <a:t>T</a:t>
            </a:r>
            <a:r>
              <a:rPr lang="en-US" sz="2000" baseline="-25000" dirty="0" err="1">
                <a:latin typeface="Albany"/>
              </a:rPr>
              <a:t>i</a:t>
            </a:r>
            <a:r>
              <a:rPr lang="en-US" sz="2000" dirty="0">
                <a:latin typeface="Albany"/>
              </a:rPr>
              <a:t>\{x}) : </a:t>
            </a:r>
            <a:r>
              <a:rPr lang="en-US" sz="2000" dirty="0" err="1">
                <a:latin typeface="Albany"/>
              </a:rPr>
              <a:t>x∈T</a:t>
            </a:r>
            <a:r>
              <a:rPr lang="en-US" sz="2000" baseline="-25000" dirty="0" err="1">
                <a:latin typeface="Albany"/>
              </a:rPr>
              <a:t>i</a:t>
            </a:r>
            <a:r>
              <a:rPr lang="en-US" sz="2000" dirty="0">
                <a:latin typeface="Albany"/>
              </a:rPr>
              <a:t>} is defined and independent of </a:t>
            </a:r>
            <a:r>
              <a:rPr lang="en-US" sz="2000" dirty="0" err="1">
                <a:latin typeface="Albany"/>
              </a:rPr>
              <a:t>w</a:t>
            </a:r>
            <a:r>
              <a:rPr lang="en-US" sz="2000" baseline="-25000" dirty="0" err="1">
                <a:latin typeface="Albany"/>
              </a:rPr>
              <a:t>x</a:t>
            </a:r>
            <a:r>
              <a:rPr lang="en-US" sz="2000" dirty="0">
                <a:latin typeface="Albany"/>
              </a:rPr>
              <a:t>.</a:t>
            </a:r>
          </a:p>
          <a:p>
            <a:pPr algn="l"/>
            <a:r>
              <a:rPr lang="en-US" sz="2000" dirty="0">
                <a:latin typeface="Albany"/>
              </a:rPr>
              <a:t>Furthermore, min{w(</a:t>
            </a:r>
            <a:r>
              <a:rPr lang="en-US" sz="2000" dirty="0" err="1">
                <a:latin typeface="Albany"/>
              </a:rPr>
              <a:t>T</a:t>
            </a:r>
            <a:r>
              <a:rPr lang="en-US" sz="2000" baseline="-25000" dirty="0" err="1">
                <a:latin typeface="Albany"/>
              </a:rPr>
              <a:t>i</a:t>
            </a:r>
            <a:r>
              <a:rPr lang="en-US" sz="2000" dirty="0">
                <a:latin typeface="Albany"/>
              </a:rPr>
              <a:t>) : </a:t>
            </a:r>
            <a:r>
              <a:rPr lang="en-US" sz="2000" dirty="0" err="1">
                <a:latin typeface="Albany"/>
              </a:rPr>
              <a:t>x∈T</a:t>
            </a:r>
            <a:r>
              <a:rPr lang="en-US" sz="2000" baseline="-25000" dirty="0" err="1">
                <a:latin typeface="Albany"/>
              </a:rPr>
              <a:t>i</a:t>
            </a:r>
            <a:r>
              <a:rPr lang="en-US" sz="2000" dirty="0">
                <a:latin typeface="Albany"/>
              </a:rPr>
              <a:t>} = B + </a:t>
            </a:r>
            <a:r>
              <a:rPr lang="en-US" sz="2000" dirty="0" err="1">
                <a:latin typeface="Albany"/>
              </a:rPr>
              <a:t>w</a:t>
            </a:r>
            <a:r>
              <a:rPr lang="en-US" sz="2000" baseline="-25000" dirty="0" err="1">
                <a:latin typeface="Albany"/>
              </a:rPr>
              <a:t>x</a:t>
            </a:r>
            <a:r>
              <a:rPr lang="en-US" sz="2000" dirty="0">
                <a:latin typeface="Albany"/>
              </a:rPr>
              <a:t>.</a:t>
            </a:r>
          </a:p>
          <a:p>
            <a:pPr algn="l"/>
            <a:endParaRPr lang="en-US" sz="2000" dirty="0">
              <a:latin typeface="Albany"/>
            </a:endParaRPr>
          </a:p>
          <a:p>
            <a:pPr algn="l"/>
            <a:r>
              <a:rPr lang="en-US" sz="2000" dirty="0">
                <a:latin typeface="Albany"/>
              </a:rPr>
              <a:t>Hence, for min{w(</a:t>
            </a:r>
            <a:r>
              <a:rPr lang="en-US" sz="2000" dirty="0" err="1">
                <a:latin typeface="Albany"/>
              </a:rPr>
              <a:t>T</a:t>
            </a:r>
            <a:r>
              <a:rPr lang="en-US" sz="2000" baseline="-25000" dirty="0" err="1">
                <a:latin typeface="Albany"/>
              </a:rPr>
              <a:t>i</a:t>
            </a:r>
            <a:r>
              <a:rPr lang="en-US" sz="2000" dirty="0">
                <a:latin typeface="Albany"/>
              </a:rPr>
              <a:t>) : </a:t>
            </a:r>
            <a:r>
              <a:rPr lang="en-US" sz="2000" dirty="0" err="1">
                <a:latin typeface="Albany"/>
              </a:rPr>
              <a:t>x∈T</a:t>
            </a:r>
            <a:r>
              <a:rPr lang="en-US" sz="2000" baseline="-25000" dirty="0" err="1">
                <a:latin typeface="Albany"/>
              </a:rPr>
              <a:t>i</a:t>
            </a:r>
            <a:r>
              <a:rPr lang="en-US" sz="2000" dirty="0">
                <a:latin typeface="Albany"/>
              </a:rPr>
              <a:t>} = min{w(</a:t>
            </a:r>
            <a:r>
              <a:rPr lang="en-US" sz="2000" dirty="0" err="1">
                <a:latin typeface="Albany"/>
              </a:rPr>
              <a:t>T</a:t>
            </a:r>
            <a:r>
              <a:rPr lang="en-US" sz="2000" baseline="-25000" dirty="0" err="1">
                <a:latin typeface="Albany"/>
              </a:rPr>
              <a:t>i</a:t>
            </a:r>
            <a:r>
              <a:rPr lang="en-US" sz="2000" dirty="0">
                <a:latin typeface="Albany"/>
              </a:rPr>
              <a:t>) : x ∉</a:t>
            </a:r>
            <a:r>
              <a:rPr lang="en-US" sz="2000" dirty="0" err="1">
                <a:latin typeface="Albany"/>
              </a:rPr>
              <a:t>T</a:t>
            </a:r>
            <a:r>
              <a:rPr lang="en-US" sz="2000" baseline="-25000" dirty="0" err="1">
                <a:latin typeface="Albany"/>
              </a:rPr>
              <a:t>i</a:t>
            </a:r>
            <a:r>
              <a:rPr lang="en-US" sz="2000" dirty="0">
                <a:latin typeface="Albany"/>
              </a:rPr>
              <a:t>} to happen, we need </a:t>
            </a:r>
            <a:r>
              <a:rPr lang="en-US" sz="2000" dirty="0" err="1">
                <a:latin typeface="Albany"/>
              </a:rPr>
              <a:t>w</a:t>
            </a:r>
            <a:r>
              <a:rPr lang="en-US" sz="2000" baseline="-25000" dirty="0" err="1">
                <a:latin typeface="Albany"/>
              </a:rPr>
              <a:t>x</a:t>
            </a:r>
            <a:r>
              <a:rPr lang="en-US" sz="2000" dirty="0">
                <a:latin typeface="Albany"/>
              </a:rPr>
              <a:t> = A-B.</a:t>
            </a:r>
          </a:p>
          <a:p>
            <a:pPr algn="l"/>
            <a:r>
              <a:rPr lang="en-US" sz="2000" dirty="0">
                <a:latin typeface="Albany"/>
              </a:rPr>
              <a:t>Therefore, </a:t>
            </a:r>
            <a:r>
              <a:rPr lang="en-US" sz="2000" dirty="0" err="1">
                <a:latin typeface="Albany"/>
              </a:rPr>
              <a:t>Pr</a:t>
            </a:r>
            <a:r>
              <a:rPr lang="en-US" sz="2000" dirty="0">
                <a:latin typeface="Albany"/>
              </a:rPr>
              <a:t>[E</a:t>
            </a:r>
            <a:r>
              <a:rPr lang="en-US" sz="2000" baseline="-25000" dirty="0">
                <a:latin typeface="Albany"/>
              </a:rPr>
              <a:t>x</a:t>
            </a:r>
            <a:r>
              <a:rPr lang="en-US" sz="2000" dirty="0">
                <a:latin typeface="Albany"/>
              </a:rPr>
              <a:t>] = </a:t>
            </a:r>
            <a:r>
              <a:rPr lang="en-US" sz="2000" dirty="0" err="1">
                <a:latin typeface="Albany"/>
              </a:rPr>
              <a:t>Pr</a:t>
            </a:r>
            <a:r>
              <a:rPr lang="en-US" sz="2000" dirty="0">
                <a:latin typeface="Albany"/>
              </a:rPr>
              <a:t>[</a:t>
            </a:r>
            <a:r>
              <a:rPr lang="en-US" sz="2000" dirty="0" err="1">
                <a:latin typeface="Albany"/>
              </a:rPr>
              <a:t>w</a:t>
            </a:r>
            <a:r>
              <a:rPr lang="en-US" sz="2000" baseline="-25000" dirty="0" err="1">
                <a:latin typeface="Albany"/>
              </a:rPr>
              <a:t>x</a:t>
            </a:r>
            <a:r>
              <a:rPr lang="en-US" sz="2000" dirty="0">
                <a:latin typeface="Albany"/>
              </a:rPr>
              <a:t> = A-B] &lt;= 1/S.</a:t>
            </a:r>
          </a:p>
        </p:txBody>
      </p:sp>
    </p:spTree>
    <p:extLst>
      <p:ext uri="{BB962C8B-B14F-4D97-AF65-F5344CB8AC3E}">
        <p14:creationId xmlns:p14="http://schemas.microsoft.com/office/powerpoint/2010/main" val="3743652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Isolation Lemma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dirty="0">
                <a:latin typeface="Albany"/>
              </a:rPr>
              <a:t>Let E</a:t>
            </a:r>
            <a:r>
              <a:rPr lang="en-US" sz="2000" baseline="-25000" dirty="0">
                <a:latin typeface="Albany"/>
              </a:rPr>
              <a:t>x</a:t>
            </a:r>
            <a:r>
              <a:rPr lang="en-US" sz="2000" dirty="0">
                <a:latin typeface="Albany"/>
              </a:rPr>
              <a:t> be the event that min{w(</a:t>
            </a:r>
            <a:r>
              <a:rPr lang="en-US" sz="2000" dirty="0" err="1">
                <a:latin typeface="Albany"/>
              </a:rPr>
              <a:t>T</a:t>
            </a:r>
            <a:r>
              <a:rPr lang="en-US" sz="2000" baseline="-25000" dirty="0" err="1">
                <a:latin typeface="Albany"/>
              </a:rPr>
              <a:t>i</a:t>
            </a:r>
            <a:r>
              <a:rPr lang="en-US" sz="2000" dirty="0">
                <a:latin typeface="Albany"/>
              </a:rPr>
              <a:t>) : </a:t>
            </a:r>
            <a:r>
              <a:rPr lang="en-US" sz="2000" dirty="0" err="1">
                <a:latin typeface="Albany"/>
              </a:rPr>
              <a:t>x∈T</a:t>
            </a:r>
            <a:r>
              <a:rPr lang="en-US" sz="2000" baseline="-25000" dirty="0" err="1">
                <a:latin typeface="Albany"/>
              </a:rPr>
              <a:t>i</a:t>
            </a:r>
            <a:r>
              <a:rPr lang="en-US" sz="2000" dirty="0">
                <a:latin typeface="Albany"/>
              </a:rPr>
              <a:t>} = min{w(</a:t>
            </a:r>
            <a:r>
              <a:rPr lang="en-US" sz="2000" dirty="0" err="1">
                <a:latin typeface="Albany"/>
              </a:rPr>
              <a:t>T</a:t>
            </a:r>
            <a:r>
              <a:rPr lang="en-US" sz="2000" baseline="-25000" dirty="0" err="1">
                <a:latin typeface="Albany"/>
              </a:rPr>
              <a:t>i</a:t>
            </a:r>
            <a:r>
              <a:rPr lang="en-US" sz="2000" dirty="0">
                <a:latin typeface="Albany"/>
              </a:rPr>
              <a:t>) : x ∉</a:t>
            </a:r>
            <a:r>
              <a:rPr lang="en-US" sz="2000" dirty="0" err="1">
                <a:latin typeface="Albany"/>
              </a:rPr>
              <a:t>T</a:t>
            </a:r>
            <a:r>
              <a:rPr lang="en-US" sz="2000" baseline="-25000" dirty="0" err="1">
                <a:latin typeface="Albany"/>
              </a:rPr>
              <a:t>i</a:t>
            </a:r>
            <a:r>
              <a:rPr lang="en-US" sz="2000" dirty="0">
                <a:latin typeface="Albany"/>
              </a:rPr>
              <a:t>}</a:t>
            </a:r>
          </a:p>
          <a:p>
            <a:pPr algn="l"/>
            <a:r>
              <a:rPr lang="en-US" sz="2000" u="sng" dirty="0">
                <a:latin typeface="Albany"/>
              </a:rPr>
              <a:t>Claim2</a:t>
            </a:r>
            <a:r>
              <a:rPr lang="en-US" sz="2000" dirty="0">
                <a:latin typeface="Albany"/>
              </a:rPr>
              <a:t>: If none of the E</a:t>
            </a:r>
            <a:r>
              <a:rPr lang="en-US" sz="2000" baseline="-25000" dirty="0">
                <a:latin typeface="Albany"/>
              </a:rPr>
              <a:t>x</a:t>
            </a:r>
            <a:r>
              <a:rPr lang="en-US" sz="2000" dirty="0">
                <a:latin typeface="Albany"/>
              </a:rPr>
              <a:t> holds, then there is a unique </a:t>
            </a:r>
            <a:r>
              <a:rPr lang="en-US" sz="2000" dirty="0" err="1">
                <a:latin typeface="Albany"/>
              </a:rPr>
              <a:t>T</a:t>
            </a:r>
            <a:r>
              <a:rPr lang="en-US" sz="2000" baseline="-25000" dirty="0" err="1">
                <a:latin typeface="Albany"/>
              </a:rPr>
              <a:t>i</a:t>
            </a:r>
            <a:r>
              <a:rPr lang="en-US" sz="2000" dirty="0">
                <a:latin typeface="Albany"/>
              </a:rPr>
              <a:t> of min weight.</a:t>
            </a:r>
          </a:p>
          <a:p>
            <a:pPr algn="l"/>
            <a:r>
              <a:rPr lang="en-US" sz="2000" u="sng" dirty="0">
                <a:latin typeface="Albany"/>
              </a:rPr>
              <a:t>Proof</a:t>
            </a:r>
            <a:r>
              <a:rPr lang="en-US" sz="2000" dirty="0">
                <a:latin typeface="Albany"/>
              </a:rPr>
              <a:t>: We prove the contrapositive. Namely, we show that if the minimum is not unique, then E</a:t>
            </a:r>
            <a:r>
              <a:rPr lang="en-US" sz="2000" baseline="-25000" dirty="0">
                <a:latin typeface="Albany"/>
              </a:rPr>
              <a:t>x</a:t>
            </a:r>
            <a:r>
              <a:rPr lang="en-US" sz="2000" dirty="0">
                <a:latin typeface="Albany"/>
              </a:rPr>
              <a:t> holds for some </a:t>
            </a:r>
            <a:r>
              <a:rPr lang="en-US" sz="2000" dirty="0" err="1">
                <a:latin typeface="Albany"/>
              </a:rPr>
              <a:t>x∈U</a:t>
            </a:r>
            <a:r>
              <a:rPr lang="en-US" sz="2000" dirty="0">
                <a:latin typeface="Albany"/>
              </a:rPr>
              <a:t>.</a:t>
            </a:r>
          </a:p>
          <a:p>
            <a:pPr algn="l"/>
            <a:endParaRPr lang="en-US" sz="2000" dirty="0">
              <a:latin typeface="Albany"/>
            </a:endParaRPr>
          </a:p>
          <a:p>
            <a:pPr algn="l"/>
            <a:r>
              <a:rPr lang="en-US" sz="2000" dirty="0">
                <a:latin typeface="Albany"/>
              </a:rPr>
              <a:t>Suppose toward contradiction that w(</a:t>
            </a:r>
            <a:r>
              <a:rPr lang="en-US" sz="2000" dirty="0" err="1">
                <a:latin typeface="Albany"/>
              </a:rPr>
              <a:t>T</a:t>
            </a:r>
            <a:r>
              <a:rPr lang="en-US" sz="2000" baseline="-25000" dirty="0" err="1">
                <a:latin typeface="Albany"/>
              </a:rPr>
              <a:t>i</a:t>
            </a:r>
            <a:r>
              <a:rPr lang="en-US" sz="2000" dirty="0">
                <a:latin typeface="Albany"/>
              </a:rPr>
              <a:t>) = w(</a:t>
            </a:r>
            <a:r>
              <a:rPr lang="en-US" sz="2000" dirty="0" err="1">
                <a:latin typeface="Albany"/>
              </a:rPr>
              <a:t>T</a:t>
            </a:r>
            <a:r>
              <a:rPr lang="en-US" sz="2000" baseline="-25000" dirty="0" err="1">
                <a:latin typeface="Albany"/>
              </a:rPr>
              <a:t>j</a:t>
            </a:r>
            <a:r>
              <a:rPr lang="en-US" sz="2000" dirty="0">
                <a:latin typeface="Albany"/>
              </a:rPr>
              <a:t>) for some </a:t>
            </a:r>
            <a:r>
              <a:rPr lang="en-US" sz="2000" dirty="0" err="1">
                <a:latin typeface="Albany"/>
              </a:rPr>
              <a:t>i≠j</a:t>
            </a:r>
            <a:r>
              <a:rPr lang="en-US" sz="2000" dirty="0">
                <a:latin typeface="Albany"/>
              </a:rPr>
              <a:t> have both minimum weight.</a:t>
            </a:r>
          </a:p>
          <a:p>
            <a:pPr algn="l"/>
            <a:r>
              <a:rPr lang="en-US" sz="2000" dirty="0">
                <a:latin typeface="Albany"/>
              </a:rPr>
              <a:t>In particular, there exists some x in one of the sets but not in the other.</a:t>
            </a:r>
          </a:p>
          <a:p>
            <a:pPr algn="l"/>
            <a:r>
              <a:rPr lang="en-US" sz="2000" dirty="0">
                <a:latin typeface="Albany"/>
              </a:rPr>
              <a:t>Let’s say x ∈</a:t>
            </a:r>
            <a:r>
              <a:rPr lang="en-US" sz="2000" dirty="0" err="1">
                <a:latin typeface="Albany"/>
              </a:rPr>
              <a:t>T</a:t>
            </a:r>
            <a:r>
              <a:rPr lang="en-US" sz="2000" baseline="-25000" dirty="0" err="1">
                <a:latin typeface="Albany"/>
              </a:rPr>
              <a:t>i</a:t>
            </a:r>
            <a:r>
              <a:rPr lang="en-US" sz="2000" dirty="0">
                <a:latin typeface="Albany"/>
              </a:rPr>
              <a:t> but x ∉</a:t>
            </a:r>
            <a:r>
              <a:rPr lang="en-US" sz="2000" dirty="0" err="1">
                <a:latin typeface="Albany"/>
              </a:rPr>
              <a:t>T</a:t>
            </a:r>
            <a:r>
              <a:rPr lang="en-US" sz="2000" baseline="-25000" dirty="0" err="1">
                <a:latin typeface="Albany"/>
              </a:rPr>
              <a:t>j</a:t>
            </a:r>
            <a:r>
              <a:rPr lang="en-US" sz="2000" dirty="0">
                <a:latin typeface="Albany"/>
              </a:rPr>
              <a:t>.</a:t>
            </a:r>
          </a:p>
          <a:p>
            <a:pPr algn="l"/>
            <a:r>
              <a:rPr lang="en-US" sz="2000" dirty="0">
                <a:latin typeface="Albany"/>
              </a:rPr>
              <a:t>Since both are of min weight, it follows that min{w(</a:t>
            </a:r>
            <a:r>
              <a:rPr lang="en-US" sz="2000" dirty="0" err="1">
                <a:latin typeface="Albany"/>
              </a:rPr>
              <a:t>T</a:t>
            </a:r>
            <a:r>
              <a:rPr lang="en-US" sz="2000" baseline="-25000" dirty="0" err="1">
                <a:latin typeface="Albany"/>
              </a:rPr>
              <a:t>i</a:t>
            </a:r>
            <a:r>
              <a:rPr lang="en-US" sz="2000" dirty="0">
                <a:latin typeface="Albany"/>
              </a:rPr>
              <a:t>) : </a:t>
            </a:r>
            <a:r>
              <a:rPr lang="en-US" sz="2000" dirty="0" err="1">
                <a:latin typeface="Albany"/>
              </a:rPr>
              <a:t>x∈T</a:t>
            </a:r>
            <a:r>
              <a:rPr lang="en-US" sz="2000" baseline="-25000" dirty="0" err="1">
                <a:latin typeface="Albany"/>
              </a:rPr>
              <a:t>i</a:t>
            </a:r>
            <a:r>
              <a:rPr lang="en-US" sz="2000" dirty="0">
                <a:latin typeface="Albany"/>
              </a:rPr>
              <a:t>}=min{w(</a:t>
            </a:r>
            <a:r>
              <a:rPr lang="en-US" sz="2000" dirty="0" err="1">
                <a:latin typeface="Albany"/>
              </a:rPr>
              <a:t>T</a:t>
            </a:r>
            <a:r>
              <a:rPr lang="en-US" sz="2000" baseline="-25000" dirty="0" err="1">
                <a:latin typeface="Albany"/>
              </a:rPr>
              <a:t>i</a:t>
            </a:r>
            <a:r>
              <a:rPr lang="en-US" sz="2000" dirty="0">
                <a:latin typeface="Albany"/>
              </a:rPr>
              <a:t>) : x ∉</a:t>
            </a:r>
            <a:r>
              <a:rPr lang="en-US" sz="2000" dirty="0" err="1">
                <a:latin typeface="Albany"/>
              </a:rPr>
              <a:t>T</a:t>
            </a:r>
            <a:r>
              <a:rPr lang="en-US" sz="2000" baseline="-25000" dirty="0" err="1">
                <a:latin typeface="Albany"/>
              </a:rPr>
              <a:t>i</a:t>
            </a:r>
            <a:r>
              <a:rPr lang="en-US" sz="2000" dirty="0">
                <a:latin typeface="Albany"/>
              </a:rPr>
              <a:t>}.</a:t>
            </a:r>
          </a:p>
          <a:p>
            <a:pPr algn="l"/>
            <a:r>
              <a:rPr lang="en-US" sz="2000" dirty="0">
                <a:latin typeface="Albany"/>
              </a:rPr>
              <a:t>Therefore, E</a:t>
            </a:r>
            <a:r>
              <a:rPr lang="en-US" sz="2000" baseline="-25000" dirty="0">
                <a:latin typeface="Albany"/>
              </a:rPr>
              <a:t>x</a:t>
            </a:r>
            <a:r>
              <a:rPr lang="en-US" sz="2000" dirty="0">
                <a:latin typeface="Albany"/>
              </a:rPr>
              <a:t> holds.</a:t>
            </a:r>
          </a:p>
        </p:txBody>
      </p:sp>
    </p:spTree>
    <p:extLst>
      <p:ext uri="{BB962C8B-B14F-4D97-AF65-F5344CB8AC3E}">
        <p14:creationId xmlns:p14="http://schemas.microsoft.com/office/powerpoint/2010/main" val="3414065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Isolation Lemma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>
                <a:latin typeface="Albany"/>
              </a:rPr>
              <a:t>Isolation Lemma</a:t>
            </a:r>
            <a:r>
              <a:rPr lang="en-US" sz="2000" dirty="0">
                <a:latin typeface="Albany"/>
              </a:rPr>
              <a:t>: Fix a set U, let T</a:t>
            </a:r>
            <a:r>
              <a:rPr lang="en-US" sz="2000" baseline="-25000" dirty="0">
                <a:latin typeface="Albany"/>
              </a:rPr>
              <a:t>1</a:t>
            </a:r>
            <a:r>
              <a:rPr lang="en-US" sz="2000" dirty="0">
                <a:latin typeface="Albany"/>
              </a:rPr>
              <a:t>, T</a:t>
            </a:r>
            <a:r>
              <a:rPr lang="en-US" sz="2000" baseline="-25000" dirty="0">
                <a:latin typeface="Albany"/>
              </a:rPr>
              <a:t>2</a:t>
            </a:r>
            <a:r>
              <a:rPr lang="en-US" sz="2000" dirty="0">
                <a:latin typeface="Albany"/>
              </a:rPr>
              <a:t>…⊆U. Fix an integer S.</a:t>
            </a:r>
          </a:p>
          <a:p>
            <a:pPr algn="l"/>
            <a:r>
              <a:rPr lang="en-US" sz="2000" dirty="0">
                <a:latin typeface="Albany"/>
              </a:rPr>
              <a:t>For each </a:t>
            </a:r>
            <a:r>
              <a:rPr lang="en-US" sz="2000" dirty="0" err="1">
                <a:latin typeface="Albany"/>
              </a:rPr>
              <a:t>x∈U</a:t>
            </a:r>
            <a:r>
              <a:rPr lang="en-US" sz="2000" dirty="0">
                <a:latin typeface="Albany"/>
              </a:rPr>
              <a:t> choose </a:t>
            </a:r>
            <a:r>
              <a:rPr lang="en-US" sz="2000" dirty="0" err="1">
                <a:latin typeface="Albany"/>
              </a:rPr>
              <a:t>w</a:t>
            </a:r>
            <a:r>
              <a:rPr lang="en-US" sz="2000" baseline="-25000" dirty="0" err="1">
                <a:latin typeface="Albany"/>
              </a:rPr>
              <a:t>x</a:t>
            </a:r>
            <a:r>
              <a:rPr lang="en-US" sz="2000" dirty="0">
                <a:latin typeface="Albany"/>
              </a:rPr>
              <a:t> ∈{1,2,…S} uniformly independently.</a:t>
            </a:r>
          </a:p>
          <a:p>
            <a:pPr algn="l"/>
            <a:r>
              <a:rPr lang="en-US" sz="2000" dirty="0">
                <a:latin typeface="Albany"/>
              </a:rPr>
              <a:t>For each T define w(T) = 𝛴</a:t>
            </a:r>
            <a:r>
              <a:rPr lang="en-US" sz="2000" baseline="-25000" dirty="0">
                <a:latin typeface="Albany"/>
              </a:rPr>
              <a:t>x ∈</a:t>
            </a:r>
            <a:r>
              <a:rPr lang="en-US" sz="2000" baseline="-25000" dirty="0" err="1">
                <a:latin typeface="Albany"/>
              </a:rPr>
              <a:t>T</a:t>
            </a:r>
            <a:r>
              <a:rPr lang="en-US" sz="2000" dirty="0" err="1">
                <a:latin typeface="Albany"/>
              </a:rPr>
              <a:t>w</a:t>
            </a:r>
            <a:r>
              <a:rPr lang="en-US" sz="2000" baseline="-25000" dirty="0" err="1">
                <a:latin typeface="Albany"/>
              </a:rPr>
              <a:t>x</a:t>
            </a:r>
            <a:r>
              <a:rPr lang="en-US" sz="2000" dirty="0">
                <a:latin typeface="Albany"/>
              </a:rPr>
              <a:t>.</a:t>
            </a:r>
          </a:p>
          <a:p>
            <a:pPr algn="ctr"/>
            <a:r>
              <a:rPr lang="en-US" sz="2000" dirty="0">
                <a:latin typeface="Albany"/>
              </a:rPr>
              <a:t>Then </a:t>
            </a:r>
            <a:r>
              <a:rPr lang="en-US" sz="2000" dirty="0" err="1">
                <a:latin typeface="Albany"/>
              </a:rPr>
              <a:t>Pr</a:t>
            </a:r>
            <a:r>
              <a:rPr lang="en-US" sz="2000" dirty="0">
                <a:latin typeface="Albany"/>
              </a:rPr>
              <a:t>[there is a unique </a:t>
            </a:r>
            <a:r>
              <a:rPr lang="en-US" sz="2000" dirty="0" err="1">
                <a:latin typeface="Albany"/>
              </a:rPr>
              <a:t>T</a:t>
            </a:r>
            <a:r>
              <a:rPr lang="en-US" sz="2000" baseline="-25000" dirty="0" err="1">
                <a:latin typeface="Albany"/>
              </a:rPr>
              <a:t>i</a:t>
            </a:r>
            <a:r>
              <a:rPr lang="en-US" sz="2000" dirty="0">
                <a:latin typeface="Albany"/>
              </a:rPr>
              <a:t> of minimum weight] &gt; 1 – U/S</a:t>
            </a:r>
          </a:p>
          <a:p>
            <a:pPr algn="l"/>
            <a:endParaRPr lang="en-US" sz="2000" u="sng" dirty="0">
              <a:latin typeface="Albany"/>
            </a:endParaRPr>
          </a:p>
          <a:p>
            <a:pPr algn="l"/>
            <a:r>
              <a:rPr lang="en-US" sz="2000" u="sng" dirty="0">
                <a:latin typeface="Albany"/>
              </a:rPr>
              <a:t>Proof</a:t>
            </a:r>
            <a:r>
              <a:rPr lang="en-US" sz="2000" dirty="0">
                <a:latin typeface="Albany"/>
              </a:rPr>
              <a:t>: Let E</a:t>
            </a:r>
            <a:r>
              <a:rPr lang="en-US" sz="2000" baseline="-25000" dirty="0">
                <a:latin typeface="Albany"/>
              </a:rPr>
              <a:t>x</a:t>
            </a:r>
            <a:r>
              <a:rPr lang="en-US" sz="2000" dirty="0">
                <a:latin typeface="Albany"/>
              </a:rPr>
              <a:t> be the event that min{w(</a:t>
            </a:r>
            <a:r>
              <a:rPr lang="en-US" sz="2000" dirty="0" err="1">
                <a:latin typeface="Albany"/>
              </a:rPr>
              <a:t>T</a:t>
            </a:r>
            <a:r>
              <a:rPr lang="en-US" sz="2000" baseline="-25000" dirty="0" err="1">
                <a:latin typeface="Albany"/>
              </a:rPr>
              <a:t>i</a:t>
            </a:r>
            <a:r>
              <a:rPr lang="en-US" sz="2000" dirty="0">
                <a:latin typeface="Albany"/>
              </a:rPr>
              <a:t>) : </a:t>
            </a:r>
            <a:r>
              <a:rPr lang="en-US" sz="2000" dirty="0" err="1">
                <a:latin typeface="Albany"/>
              </a:rPr>
              <a:t>x∈T</a:t>
            </a:r>
            <a:r>
              <a:rPr lang="en-US" sz="2000" baseline="-25000" dirty="0" err="1">
                <a:latin typeface="Albany"/>
              </a:rPr>
              <a:t>i</a:t>
            </a:r>
            <a:r>
              <a:rPr lang="en-US" sz="2000" dirty="0">
                <a:latin typeface="Albany"/>
              </a:rPr>
              <a:t>} = min{w(</a:t>
            </a:r>
            <a:r>
              <a:rPr lang="en-US" sz="2000" dirty="0" err="1">
                <a:latin typeface="Albany"/>
              </a:rPr>
              <a:t>T</a:t>
            </a:r>
            <a:r>
              <a:rPr lang="en-US" sz="2000" baseline="-25000" dirty="0" err="1">
                <a:latin typeface="Albany"/>
              </a:rPr>
              <a:t>i</a:t>
            </a:r>
            <a:r>
              <a:rPr lang="en-US" sz="2000" dirty="0">
                <a:latin typeface="Albany"/>
              </a:rPr>
              <a:t>) : x ∉</a:t>
            </a:r>
            <a:r>
              <a:rPr lang="en-US" sz="2000" dirty="0" err="1">
                <a:latin typeface="Albany"/>
              </a:rPr>
              <a:t>T</a:t>
            </a:r>
            <a:r>
              <a:rPr lang="en-US" sz="2000" baseline="-25000" dirty="0" err="1">
                <a:latin typeface="Albany"/>
              </a:rPr>
              <a:t>i</a:t>
            </a:r>
            <a:r>
              <a:rPr lang="en-US" sz="2000" dirty="0">
                <a:latin typeface="Albany"/>
              </a:rPr>
              <a:t>}</a:t>
            </a:r>
          </a:p>
          <a:p>
            <a:pPr algn="l"/>
            <a:r>
              <a:rPr lang="en-US" sz="2000" u="sng" dirty="0">
                <a:latin typeface="Albany"/>
              </a:rPr>
              <a:t>Claim1</a:t>
            </a:r>
            <a:r>
              <a:rPr lang="en-US" sz="2000" dirty="0">
                <a:latin typeface="Albany"/>
              </a:rPr>
              <a:t>: </a:t>
            </a:r>
            <a:r>
              <a:rPr lang="en-US" sz="2000" dirty="0" err="1">
                <a:latin typeface="Albany"/>
              </a:rPr>
              <a:t>Pr</a:t>
            </a:r>
            <a:r>
              <a:rPr lang="en-US" sz="2000" dirty="0">
                <a:latin typeface="Albany"/>
              </a:rPr>
              <a:t>[E</a:t>
            </a:r>
            <a:r>
              <a:rPr lang="en-US" sz="2000" baseline="-25000" dirty="0">
                <a:latin typeface="Albany"/>
              </a:rPr>
              <a:t>x</a:t>
            </a:r>
            <a:r>
              <a:rPr lang="en-US" sz="2000" dirty="0">
                <a:latin typeface="Albany"/>
              </a:rPr>
              <a:t>] &lt;= 1/S for all </a:t>
            </a:r>
            <a:r>
              <a:rPr lang="en-US" sz="2000" dirty="0" err="1">
                <a:latin typeface="Albany"/>
              </a:rPr>
              <a:t>x∈U</a:t>
            </a:r>
            <a:r>
              <a:rPr lang="en-US" sz="2000" dirty="0">
                <a:latin typeface="Albany"/>
              </a:rPr>
              <a:t>.</a:t>
            </a:r>
          </a:p>
          <a:p>
            <a:pPr algn="l"/>
            <a:r>
              <a:rPr lang="en-US" sz="2000" u="sng" dirty="0">
                <a:latin typeface="Albany"/>
              </a:rPr>
              <a:t>Claim2</a:t>
            </a:r>
            <a:r>
              <a:rPr lang="en-US" sz="2000" dirty="0">
                <a:latin typeface="Albany"/>
              </a:rPr>
              <a:t>: If none of the E</a:t>
            </a:r>
            <a:r>
              <a:rPr lang="en-US" sz="2000" baseline="-25000" dirty="0">
                <a:latin typeface="Albany"/>
              </a:rPr>
              <a:t>x</a:t>
            </a:r>
            <a:r>
              <a:rPr lang="en-US" sz="2000" dirty="0">
                <a:latin typeface="Albany"/>
              </a:rPr>
              <a:t> holds, then there is a unique </a:t>
            </a:r>
            <a:r>
              <a:rPr lang="en-US" sz="2000" dirty="0" err="1">
                <a:latin typeface="Albany"/>
              </a:rPr>
              <a:t>T</a:t>
            </a:r>
            <a:r>
              <a:rPr lang="en-US" sz="2000" baseline="-25000" dirty="0" err="1">
                <a:latin typeface="Albany"/>
              </a:rPr>
              <a:t>i</a:t>
            </a:r>
            <a:r>
              <a:rPr lang="en-US" sz="2000" dirty="0">
                <a:latin typeface="Albany"/>
              </a:rPr>
              <a:t> of min weight.</a:t>
            </a:r>
          </a:p>
          <a:p>
            <a:pPr algn="l"/>
            <a:endParaRPr lang="en-US" sz="2000" dirty="0">
              <a:latin typeface="Albany"/>
            </a:endParaRPr>
          </a:p>
          <a:p>
            <a:pPr algn="l"/>
            <a:r>
              <a:rPr lang="en-US" sz="2000" dirty="0">
                <a:latin typeface="Albany"/>
              </a:rPr>
              <a:t>Therefore, </a:t>
            </a:r>
            <a:r>
              <a:rPr lang="en-US" sz="2000" dirty="0" err="1">
                <a:latin typeface="Albany"/>
              </a:rPr>
              <a:t>Pr</a:t>
            </a:r>
            <a:r>
              <a:rPr lang="en-US" sz="2000" dirty="0">
                <a:latin typeface="Albany"/>
              </a:rPr>
              <a:t>[there is a unique </a:t>
            </a:r>
            <a:r>
              <a:rPr lang="en-US" sz="2000" dirty="0" err="1">
                <a:latin typeface="Albany"/>
              </a:rPr>
              <a:t>T</a:t>
            </a:r>
            <a:r>
              <a:rPr lang="en-US" sz="2000" baseline="-25000" dirty="0" err="1">
                <a:latin typeface="Albany"/>
              </a:rPr>
              <a:t>i</a:t>
            </a:r>
            <a:r>
              <a:rPr lang="en-US" sz="2000" dirty="0">
                <a:latin typeface="Albany"/>
              </a:rPr>
              <a:t> of minimum weight] &gt; 1-𝛴</a:t>
            </a:r>
            <a:r>
              <a:rPr lang="en-US" sz="2000" baseline="-25000" dirty="0">
                <a:latin typeface="Albany"/>
              </a:rPr>
              <a:t>x ∈</a:t>
            </a:r>
            <a:r>
              <a:rPr lang="en-US" sz="2000" baseline="-25000" dirty="0" err="1">
                <a:latin typeface="Albany"/>
              </a:rPr>
              <a:t>M</a:t>
            </a:r>
            <a:r>
              <a:rPr lang="en-US" sz="2000" dirty="0" err="1">
                <a:latin typeface="Albany"/>
              </a:rPr>
              <a:t>Pr</a:t>
            </a:r>
            <a:r>
              <a:rPr lang="en-US" sz="2000" dirty="0">
                <a:latin typeface="Albany"/>
              </a:rPr>
              <a:t>[E</a:t>
            </a:r>
            <a:r>
              <a:rPr lang="en-US" sz="2000" baseline="-25000" dirty="0">
                <a:latin typeface="Albany"/>
              </a:rPr>
              <a:t>x</a:t>
            </a:r>
            <a:r>
              <a:rPr lang="en-US" sz="2000" dirty="0">
                <a:latin typeface="Albany"/>
              </a:rPr>
              <a:t>]&gt;1-U/S.</a:t>
            </a:r>
          </a:p>
        </p:txBody>
      </p:sp>
    </p:spTree>
    <p:extLst>
      <p:ext uri="{BB962C8B-B14F-4D97-AF65-F5344CB8AC3E}">
        <p14:creationId xmlns:p14="http://schemas.microsoft.com/office/powerpoint/2010/main" val="266411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720725" y="684213"/>
            <a:ext cx="8459788" cy="1023937"/>
          </a:xfrm>
          <a:ln/>
        </p:spPr>
        <p:txBody>
          <a:bodyPr/>
          <a:lstStyle/>
          <a:p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949450"/>
            <a:ext cx="8855075" cy="4808538"/>
          </a:xfrm>
          <a:ln/>
        </p:spPr>
        <p:txBody>
          <a:bodyPr tIns="14040"/>
          <a:lstStyle/>
          <a:p>
            <a:pPr marL="642938" indent="-528638" algn="ctr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r>
              <a:rPr lang="en-US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>Finding a minimum weight perfect matching in bipartite graphs</a:t>
            </a:r>
            <a:endParaRPr lang="de-DE" alt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8289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Min-weight perfect matchings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>
                <a:latin typeface="Albany"/>
              </a:rPr>
              <a:t>Input</a:t>
            </a:r>
            <a:r>
              <a:rPr lang="en-US" sz="2000" dirty="0">
                <a:latin typeface="Albany"/>
              </a:rPr>
              <a:t>: A bipartite graph G = (U,V,E) with |U| = |V| = n and integer weights w</a:t>
            </a:r>
            <a:r>
              <a:rPr lang="en-US" sz="2000" baseline="-25000" dirty="0">
                <a:latin typeface="Albany"/>
              </a:rPr>
              <a:t>e</a:t>
            </a:r>
            <a:r>
              <a:rPr lang="en-US" sz="2000" dirty="0">
                <a:latin typeface="Albany"/>
              </a:rPr>
              <a:t>&gt;0</a:t>
            </a:r>
          </a:p>
          <a:p>
            <a:pPr algn="l"/>
            <a:r>
              <a:rPr lang="en-US" sz="2000" u="sng" dirty="0">
                <a:latin typeface="Albany"/>
              </a:rPr>
              <a:t>Goal (min value version)</a:t>
            </a:r>
            <a:r>
              <a:rPr lang="en-US" sz="2000" dirty="0">
                <a:latin typeface="Albany"/>
              </a:rPr>
              <a:t>: Output the weight of a min-weight perfect matching.</a:t>
            </a:r>
          </a:p>
          <a:p>
            <a:pPr algn="l"/>
            <a:endParaRPr lang="en-US" sz="2000" dirty="0">
              <a:latin typeface="Albany"/>
            </a:endParaRPr>
          </a:p>
          <a:p>
            <a:pPr algn="l"/>
            <a:r>
              <a:rPr lang="en-US" sz="2000" u="sng" dirty="0">
                <a:latin typeface="Albany"/>
              </a:rPr>
              <a:t>Algorithm</a:t>
            </a:r>
            <a:r>
              <a:rPr lang="en-US" sz="2000" dirty="0">
                <a:latin typeface="Albany"/>
              </a:rPr>
              <a:t>: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>
                <a:latin typeface="Albany"/>
              </a:rPr>
              <a:t>For each edge </a:t>
            </a:r>
            <a:r>
              <a:rPr lang="en-US" sz="2000" dirty="0" err="1">
                <a:latin typeface="Albany"/>
              </a:rPr>
              <a:t>e∈E</a:t>
            </a:r>
            <a:r>
              <a:rPr lang="en-US" sz="2000" dirty="0">
                <a:latin typeface="Albany"/>
              </a:rPr>
              <a:t> choose a random r</a:t>
            </a:r>
            <a:r>
              <a:rPr lang="en-US" sz="2000" baseline="-25000" dirty="0">
                <a:latin typeface="Albany"/>
              </a:rPr>
              <a:t>e</a:t>
            </a:r>
            <a:r>
              <a:rPr lang="en-US" sz="2000" dirty="0">
                <a:latin typeface="Albany"/>
              </a:rPr>
              <a:t>∈{1…S}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>
                <a:latin typeface="Albany"/>
              </a:rPr>
              <a:t>Define w*</a:t>
            </a:r>
            <a:r>
              <a:rPr lang="en-US" sz="2000" baseline="-25000" dirty="0">
                <a:latin typeface="Albany"/>
              </a:rPr>
              <a:t>e</a:t>
            </a:r>
            <a:r>
              <a:rPr lang="en-US" sz="2000" dirty="0">
                <a:latin typeface="Albany"/>
              </a:rPr>
              <a:t> = w</a:t>
            </a:r>
            <a:r>
              <a:rPr lang="en-US" sz="2000" baseline="-25000" dirty="0">
                <a:latin typeface="Albany"/>
              </a:rPr>
              <a:t>e</a:t>
            </a:r>
            <a:r>
              <a:rPr lang="en-US" sz="2000" dirty="0">
                <a:latin typeface="Albany"/>
              </a:rPr>
              <a:t>⋅(Sn+1) + r</a:t>
            </a:r>
            <a:r>
              <a:rPr lang="en-US" sz="2000" baseline="-25000" dirty="0">
                <a:latin typeface="Albany"/>
              </a:rPr>
              <a:t>e</a:t>
            </a:r>
          </a:p>
          <a:p>
            <a:pPr marL="457200" indent="-457200" algn="l">
              <a:buAutoNum type="arabicPeriod"/>
            </a:pPr>
            <a:r>
              <a:rPr lang="en-US" sz="2000" dirty="0">
                <a:latin typeface="Albany"/>
              </a:rPr>
              <a:t>Define </a:t>
            </a:r>
            <a:r>
              <a:rPr lang="en-US" sz="2000" dirty="0" err="1">
                <a:latin typeface="Albany"/>
              </a:rPr>
              <a:t>nxn</a:t>
            </a:r>
            <a:r>
              <a:rPr lang="en-US" sz="2000" dirty="0">
                <a:latin typeface="Albany"/>
              </a:rPr>
              <a:t> matrix A over reals as </a:t>
            </a:r>
            <a:r>
              <a:rPr lang="en-US" sz="2000" dirty="0" err="1">
                <a:latin typeface="Albany"/>
              </a:rPr>
              <a:t>A</a:t>
            </a:r>
            <a:r>
              <a:rPr lang="en-US" sz="2000" baseline="-25000" dirty="0" err="1">
                <a:latin typeface="Albany"/>
              </a:rPr>
              <a:t>i,j</a:t>
            </a:r>
            <a:r>
              <a:rPr lang="en-US" sz="2000" dirty="0">
                <a:latin typeface="Albany"/>
              </a:rPr>
              <a:t> = 10</a:t>
            </a:r>
            <a:r>
              <a:rPr lang="en-US" sz="2000" baseline="50000" dirty="0">
                <a:latin typeface="Albany"/>
              </a:rPr>
              <a:t>w*</a:t>
            </a:r>
            <a:r>
              <a:rPr lang="en-US" sz="2000" baseline="30000" dirty="0" err="1">
                <a:latin typeface="Albany"/>
              </a:rPr>
              <a:t>ij</a:t>
            </a:r>
            <a:endParaRPr lang="en-US" sz="2000" baseline="30000" dirty="0">
              <a:latin typeface="Albany"/>
            </a:endParaRPr>
          </a:p>
          <a:p>
            <a:pPr marL="457200" indent="-457200" algn="l">
              <a:buAutoNum type="arabicPeriod"/>
            </a:pPr>
            <a:r>
              <a:rPr lang="en-US" sz="2000" dirty="0">
                <a:latin typeface="Albany"/>
              </a:rPr>
              <a:t>Compute the determinant of A</a:t>
            </a:r>
          </a:p>
          <a:p>
            <a:pPr marL="457200" indent="-457200" algn="l">
              <a:buAutoNum type="arabicPeriod"/>
            </a:pPr>
            <a:r>
              <a:rPr lang="en-US" sz="2000" dirty="0">
                <a:latin typeface="Albany"/>
              </a:rPr>
              <a:t>Let k be maximal such that such that det(A) is divisible by 10</a:t>
            </a:r>
            <a:r>
              <a:rPr lang="en-US" sz="2000" baseline="30000" dirty="0">
                <a:latin typeface="Albany"/>
              </a:rPr>
              <a:t>k </a:t>
            </a:r>
          </a:p>
          <a:p>
            <a:pPr marL="457200" indent="-457200" algn="l">
              <a:buAutoNum type="arabicPeriod"/>
            </a:pPr>
            <a:r>
              <a:rPr lang="en-US" sz="2000" dirty="0">
                <a:latin typeface="Albany"/>
              </a:rPr>
              <a:t>Output round-down[ k/(Sn+1) ]</a:t>
            </a:r>
          </a:p>
          <a:p>
            <a:pPr marL="457200" indent="-457200" algn="l">
              <a:buFont typeface="+mj-lt"/>
              <a:buAutoNum type="arabicPeriod"/>
            </a:pPr>
            <a:endParaRPr lang="en-US" sz="2000" baseline="-25000" dirty="0">
              <a:latin typeface="Albany"/>
            </a:endParaRPr>
          </a:p>
        </p:txBody>
      </p:sp>
    </p:spTree>
    <p:extLst>
      <p:ext uri="{BB962C8B-B14F-4D97-AF65-F5344CB8AC3E}">
        <p14:creationId xmlns:p14="http://schemas.microsoft.com/office/powerpoint/2010/main" val="386938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Min-weight perfect matchings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>
                <a:latin typeface="Albany"/>
              </a:rPr>
              <a:t>Analysis</a:t>
            </a:r>
            <a:r>
              <a:rPr lang="en-US" sz="2000" dirty="0">
                <a:latin typeface="Albany"/>
              </a:rPr>
              <a:t>:</a:t>
            </a:r>
          </a:p>
          <a:p>
            <a:pPr algn="l"/>
            <a:r>
              <a:rPr lang="en-US" sz="2000" dirty="0">
                <a:latin typeface="Albany"/>
              </a:rPr>
              <a:t>For each perfect matching M in G we have</a:t>
            </a:r>
          </a:p>
          <a:p>
            <a:pPr algn="ctr"/>
            <a:r>
              <a:rPr lang="en-US" sz="2000" dirty="0">
                <a:latin typeface="Albany"/>
              </a:rPr>
              <a:t>w*(M) = 𝛴</a:t>
            </a:r>
            <a:r>
              <a:rPr lang="en-US" sz="2000" baseline="-25000" dirty="0" err="1">
                <a:latin typeface="Albany"/>
              </a:rPr>
              <a:t>e∈M</a:t>
            </a:r>
            <a:r>
              <a:rPr lang="en-US" sz="2000" dirty="0" err="1">
                <a:latin typeface="Albany"/>
              </a:rPr>
              <a:t>w</a:t>
            </a:r>
            <a:r>
              <a:rPr lang="en-US" sz="2000" dirty="0">
                <a:latin typeface="Albany"/>
              </a:rPr>
              <a:t>*</a:t>
            </a:r>
            <a:r>
              <a:rPr lang="en-US" sz="2000" baseline="-25000" dirty="0">
                <a:latin typeface="Albany"/>
              </a:rPr>
              <a:t>e</a:t>
            </a:r>
            <a:r>
              <a:rPr lang="en-US" sz="2000" dirty="0">
                <a:latin typeface="Albany"/>
              </a:rPr>
              <a:t> = (nS+1)𝛴</a:t>
            </a:r>
            <a:r>
              <a:rPr lang="en-US" sz="2000" baseline="-25000" dirty="0" err="1">
                <a:latin typeface="Albany"/>
              </a:rPr>
              <a:t>e∈M</a:t>
            </a:r>
            <a:r>
              <a:rPr lang="en-US" sz="2000" dirty="0" err="1">
                <a:latin typeface="Albany"/>
              </a:rPr>
              <a:t>w</a:t>
            </a:r>
            <a:r>
              <a:rPr lang="en-US" sz="2000" baseline="-25000" dirty="0" err="1">
                <a:latin typeface="Albany"/>
              </a:rPr>
              <a:t>e</a:t>
            </a:r>
            <a:r>
              <a:rPr lang="en-US" sz="2000" dirty="0">
                <a:latin typeface="Albany"/>
              </a:rPr>
              <a:t> + 𝛴</a:t>
            </a:r>
            <a:r>
              <a:rPr lang="en-US" sz="2000" baseline="-25000" dirty="0" err="1">
                <a:latin typeface="Albany"/>
              </a:rPr>
              <a:t>e∈M</a:t>
            </a:r>
            <a:r>
              <a:rPr lang="en-US" sz="2000" dirty="0" err="1">
                <a:latin typeface="Albany"/>
              </a:rPr>
              <a:t>r</a:t>
            </a:r>
            <a:r>
              <a:rPr lang="en-US" sz="2000" baseline="-25000" dirty="0" err="1">
                <a:latin typeface="Albany"/>
              </a:rPr>
              <a:t>e</a:t>
            </a:r>
            <a:r>
              <a:rPr lang="en-US" sz="2000" dirty="0">
                <a:latin typeface="Albany"/>
              </a:rPr>
              <a:t>= (nS+1)w(M) + 𝛴</a:t>
            </a:r>
            <a:r>
              <a:rPr lang="en-US" sz="2000" baseline="-25000" dirty="0" err="1">
                <a:latin typeface="Albany"/>
              </a:rPr>
              <a:t>e∈M</a:t>
            </a:r>
            <a:r>
              <a:rPr lang="en-US" sz="2000" dirty="0" err="1">
                <a:latin typeface="Albany"/>
              </a:rPr>
              <a:t>r</a:t>
            </a:r>
            <a:r>
              <a:rPr lang="en-US" sz="2000" baseline="-25000" dirty="0" err="1">
                <a:latin typeface="Albany"/>
              </a:rPr>
              <a:t>e</a:t>
            </a:r>
            <a:endParaRPr lang="en-US" sz="2000" dirty="0">
              <a:latin typeface="Albany"/>
            </a:endParaRPr>
          </a:p>
          <a:p>
            <a:pPr algn="l"/>
            <a:r>
              <a:rPr lang="en-US" sz="2000" dirty="0">
                <a:latin typeface="Albany"/>
              </a:rPr>
              <a:t>Note that 𝛴</a:t>
            </a:r>
            <a:r>
              <a:rPr lang="en-US" sz="2000" baseline="-25000" dirty="0" err="1">
                <a:latin typeface="Albany"/>
              </a:rPr>
              <a:t>e∈M</a:t>
            </a:r>
            <a:r>
              <a:rPr lang="en-US" sz="2000" dirty="0" err="1">
                <a:latin typeface="Albany"/>
              </a:rPr>
              <a:t>r</a:t>
            </a:r>
            <a:r>
              <a:rPr lang="en-US" sz="2000" baseline="-25000" dirty="0" err="1">
                <a:latin typeface="Albany"/>
              </a:rPr>
              <a:t>e</a:t>
            </a:r>
            <a:r>
              <a:rPr lang="en-US" sz="2000" dirty="0">
                <a:latin typeface="Albany"/>
              </a:rPr>
              <a:t>&lt;</a:t>
            </a:r>
            <a:r>
              <a:rPr lang="en-US" sz="2000" dirty="0" err="1">
                <a:latin typeface="Albany"/>
              </a:rPr>
              <a:t>nS</a:t>
            </a:r>
            <a:r>
              <a:rPr lang="en-US" sz="2000" dirty="0">
                <a:latin typeface="Albany"/>
              </a:rPr>
              <a:t>, and hence if we know w*(M), then</a:t>
            </a:r>
          </a:p>
          <a:p>
            <a:pPr algn="ctr"/>
            <a:r>
              <a:rPr lang="en-US" sz="2000" dirty="0">
                <a:latin typeface="Albany"/>
              </a:rPr>
              <a:t>w(M) = round-down[w*(M)/(nS+1)]</a:t>
            </a:r>
          </a:p>
          <a:p>
            <a:pPr algn="l"/>
            <a:endParaRPr lang="en-US" sz="2000" dirty="0">
              <a:latin typeface="Albany"/>
            </a:endParaRPr>
          </a:p>
          <a:p>
            <a:pPr algn="l"/>
            <a:r>
              <a:rPr lang="en-US" sz="2000" dirty="0">
                <a:latin typeface="Albany"/>
              </a:rPr>
              <a:t>Furthermore, by Isolation Lemma, if S=n</a:t>
            </a:r>
            <a:r>
              <a:rPr lang="en-US" sz="2000" baseline="30000" dirty="0">
                <a:latin typeface="Albany"/>
              </a:rPr>
              <a:t>3</a:t>
            </a:r>
            <a:r>
              <a:rPr lang="en-US" sz="2000" dirty="0">
                <a:latin typeface="Albany"/>
              </a:rPr>
              <a:t>, then</a:t>
            </a:r>
          </a:p>
          <a:p>
            <a:pPr algn="ctr"/>
            <a:r>
              <a:rPr lang="en-US" sz="2000" dirty="0" err="1">
                <a:latin typeface="Albany"/>
              </a:rPr>
              <a:t>Pr</a:t>
            </a:r>
            <a:r>
              <a:rPr lang="en-US" sz="2000" dirty="0">
                <a:latin typeface="Albany"/>
              </a:rPr>
              <a:t>[there is a unique PM </a:t>
            </a:r>
            <a:r>
              <a:rPr lang="en-US" sz="2000" dirty="0" err="1">
                <a:latin typeface="Albany"/>
              </a:rPr>
              <a:t>w.r.t.</a:t>
            </a:r>
            <a:r>
              <a:rPr lang="en-US" sz="2000" dirty="0">
                <a:latin typeface="Albany"/>
              </a:rPr>
              <a:t> w*] &gt; 1 – |E|/S&gt;1-1/n.</a:t>
            </a:r>
          </a:p>
          <a:p>
            <a:pPr algn="l"/>
            <a:r>
              <a:rPr lang="en-US" sz="2000" dirty="0">
                <a:latin typeface="Albany"/>
              </a:rPr>
              <a:t>Therefore, with probability at least 1-|E|/S the algorithm will output the weight of the min-weight perfect matching in G.</a:t>
            </a:r>
          </a:p>
        </p:txBody>
      </p:sp>
    </p:spTree>
    <p:extLst>
      <p:ext uri="{BB962C8B-B14F-4D97-AF65-F5344CB8AC3E}">
        <p14:creationId xmlns:p14="http://schemas.microsoft.com/office/powerpoint/2010/main" val="140733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Perfect matching in general graphs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dirty="0">
                <a:latin typeface="Albany"/>
              </a:rPr>
              <a:t>So far, we have discussed perfect matchings in bipartite graphs.</a:t>
            </a:r>
          </a:p>
          <a:p>
            <a:pPr algn="l"/>
            <a:r>
              <a:rPr lang="en-US" sz="2000" dirty="0">
                <a:latin typeface="Albany"/>
              </a:rPr>
              <a:t>In </a:t>
            </a:r>
            <a:r>
              <a:rPr lang="en-US" sz="2000" dirty="0" smtClean="0">
                <a:latin typeface="Albany"/>
              </a:rPr>
              <a:t>HW1 </a:t>
            </a:r>
            <a:r>
              <a:rPr lang="en-US" sz="2000" dirty="0">
                <a:latin typeface="Albany"/>
              </a:rPr>
              <a:t>you will design an algorithm that finds a perfect matching in general (non-bipartite) graphs.</a:t>
            </a:r>
          </a:p>
        </p:txBody>
      </p:sp>
    </p:spTree>
    <p:extLst>
      <p:ext uri="{BB962C8B-B14F-4D97-AF65-F5344CB8AC3E}">
        <p14:creationId xmlns:p14="http://schemas.microsoft.com/office/powerpoint/2010/main" val="165049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808162"/>
          </a:xfrm>
        </p:spPr>
        <p:txBody>
          <a:bodyPr anchorCtr="1"/>
          <a:lstStyle/>
          <a:p>
            <a:pPr lvl="0" algn="ctr"/>
            <a:r>
              <a:rPr lang="de-DE" sz="6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pPr lvl="0" algn="ctr"/>
            <a:r>
              <a:rPr lang="de-DE" sz="6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Comments?</a:t>
            </a:r>
          </a:p>
        </p:txBody>
      </p:sp>
    </p:spTree>
    <p:extLst>
      <p:ext uri="{BB962C8B-B14F-4D97-AF65-F5344CB8AC3E}">
        <p14:creationId xmlns:p14="http://schemas.microsoft.com/office/powerpoint/2010/main" val="1197905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Plan for today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 lvl="0"/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Isolation Lemma</a:t>
            </a:r>
          </a:p>
          <a:p>
            <a:pPr lvl="0"/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Min weight perfect matching in bipartite graphs</a:t>
            </a:r>
          </a:p>
        </p:txBody>
      </p:sp>
    </p:spTree>
    <p:extLst>
      <p:ext uri="{BB962C8B-B14F-4D97-AF65-F5344CB8AC3E}">
        <p14:creationId xmlns:p14="http://schemas.microsoft.com/office/powerpoint/2010/main" val="134840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720725" y="684213"/>
            <a:ext cx="8459788" cy="1023937"/>
          </a:xfrm>
          <a:ln/>
        </p:spPr>
        <p:txBody>
          <a:bodyPr/>
          <a:lstStyle/>
          <a:p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949450"/>
            <a:ext cx="8855075" cy="4808538"/>
          </a:xfrm>
          <a:ln/>
        </p:spPr>
        <p:txBody>
          <a:bodyPr tIns="14040"/>
          <a:lstStyle/>
          <a:p>
            <a:pPr marL="642938" indent="-528638" algn="ctr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r>
              <a:rPr lang="en-US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>Finding a minimum weight perfect matching in bipartite graphs</a:t>
            </a:r>
            <a:endParaRPr lang="de-DE" alt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5154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Min-weight perfect matchings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>
                <a:latin typeface="Albany"/>
              </a:rPr>
              <a:t>Input</a:t>
            </a:r>
            <a:r>
              <a:rPr lang="en-US" sz="2000" dirty="0">
                <a:latin typeface="Albany"/>
              </a:rPr>
              <a:t>: A bipartite graph G = (U,V,E) with weights on the edges.</a:t>
            </a:r>
          </a:p>
          <a:p>
            <a:pPr algn="l"/>
            <a:r>
              <a:rPr lang="en-US" sz="2000" u="sng" dirty="0">
                <a:latin typeface="Albany"/>
              </a:rPr>
              <a:t>Goal</a:t>
            </a:r>
            <a:r>
              <a:rPr lang="en-US" sz="2000" dirty="0">
                <a:latin typeface="Albany"/>
              </a:rPr>
              <a:t>: Find a perfect matching in G of minimal weight.</a:t>
            </a:r>
          </a:p>
          <a:p>
            <a:pPr algn="l"/>
            <a:endParaRPr lang="en-US" sz="2000" dirty="0">
              <a:latin typeface="Albany"/>
            </a:endParaRPr>
          </a:p>
          <a:p>
            <a:pPr algn="l"/>
            <a:r>
              <a:rPr lang="en-US" sz="2000" dirty="0">
                <a:latin typeface="Albany"/>
              </a:rPr>
              <a:t>We may assume that the graph is a complete bipartite graph, and missing edges have some huge weight.</a:t>
            </a:r>
          </a:p>
          <a:p>
            <a:pPr algn="l"/>
            <a:endParaRPr lang="en-US" sz="2000" dirty="0">
              <a:latin typeface="Albany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2052690" y="3953588"/>
            <a:ext cx="3128910" cy="2644769"/>
            <a:chOff x="2052690" y="3953588"/>
            <a:chExt cx="3128910" cy="2644769"/>
          </a:xfrm>
        </p:grpSpPr>
        <p:sp>
          <p:nvSpPr>
            <p:cNvPr id="4" name="Oval 3"/>
            <p:cNvSpPr/>
            <p:nvPr/>
          </p:nvSpPr>
          <p:spPr>
            <a:xfrm>
              <a:off x="2052690" y="4080548"/>
              <a:ext cx="731520" cy="28330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2052690" y="4678706"/>
              <a:ext cx="731520" cy="28330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2052690" y="5411508"/>
              <a:ext cx="731520" cy="28330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2052690" y="6101106"/>
              <a:ext cx="731520" cy="28330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4450080" y="4117260"/>
              <a:ext cx="731520" cy="28330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4450080" y="4715418"/>
              <a:ext cx="731520" cy="28330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4450080" y="5448220"/>
              <a:ext cx="731520" cy="28330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</a:t>
              </a:r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4450080" y="6137818"/>
              <a:ext cx="731520" cy="28330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cxnSp>
          <p:nvCxnSpPr>
            <p:cNvPr id="14" name="Straight Connector 13"/>
            <p:cNvCxnSpPr>
              <a:stCxn id="4" idx="6"/>
              <a:endCxn id="9" idx="2"/>
            </p:cNvCxnSpPr>
            <p:nvPr/>
          </p:nvCxnSpPr>
          <p:spPr>
            <a:xfrm>
              <a:off x="2784210" y="4222199"/>
              <a:ext cx="1665870" cy="3671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5" idx="6"/>
              <a:endCxn id="10" idx="2"/>
            </p:cNvCxnSpPr>
            <p:nvPr/>
          </p:nvCxnSpPr>
          <p:spPr>
            <a:xfrm>
              <a:off x="2784210" y="4820357"/>
              <a:ext cx="1665870" cy="3671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7" idx="6"/>
              <a:endCxn id="11" idx="2"/>
            </p:cNvCxnSpPr>
            <p:nvPr/>
          </p:nvCxnSpPr>
          <p:spPr>
            <a:xfrm>
              <a:off x="2784210" y="5553159"/>
              <a:ext cx="1665870" cy="3671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8" idx="6"/>
              <a:endCxn id="12" idx="2"/>
            </p:cNvCxnSpPr>
            <p:nvPr/>
          </p:nvCxnSpPr>
          <p:spPr>
            <a:xfrm>
              <a:off x="2784210" y="6242757"/>
              <a:ext cx="1665870" cy="3671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5" idx="6"/>
              <a:endCxn id="11" idx="2"/>
            </p:cNvCxnSpPr>
            <p:nvPr/>
          </p:nvCxnSpPr>
          <p:spPr>
            <a:xfrm>
              <a:off x="2784210" y="4820357"/>
              <a:ext cx="1665870" cy="76951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7" idx="6"/>
              <a:endCxn id="12" idx="2"/>
            </p:cNvCxnSpPr>
            <p:nvPr/>
          </p:nvCxnSpPr>
          <p:spPr>
            <a:xfrm>
              <a:off x="2784210" y="5553159"/>
              <a:ext cx="1665870" cy="72631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10" idx="2"/>
              <a:endCxn id="8" idx="6"/>
            </p:cNvCxnSpPr>
            <p:nvPr/>
          </p:nvCxnSpPr>
          <p:spPr>
            <a:xfrm flipH="1">
              <a:off x="2784210" y="4857069"/>
              <a:ext cx="1665870" cy="13856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3303557" y="3953588"/>
              <a:ext cx="242283" cy="3745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328957" y="4523052"/>
              <a:ext cx="3032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547397" y="622902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010844" y="523478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136677" y="492854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943637" y="581246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362961" y="490599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5882640" y="4056470"/>
            <a:ext cx="3203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w(AE, BF, CG, DH) = 1+1+1+6 = 9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5882639" y="5078888"/>
            <a:ext cx="37985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w(AE, BG, CH, DF) = 1+2+2+2 = 7</a:t>
            </a:r>
          </a:p>
          <a:p>
            <a:endParaRPr lang="en-US" dirty="0"/>
          </a:p>
          <a:p>
            <a:r>
              <a:rPr lang="en-US" dirty="0" smtClean="0"/>
              <a:t>This is the min-weight PM in the 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04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Min-weight perfect matchings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>
                <a:latin typeface="Albany"/>
              </a:rPr>
              <a:t>Input</a:t>
            </a:r>
            <a:r>
              <a:rPr lang="en-US" sz="2000" dirty="0">
                <a:latin typeface="Albany"/>
              </a:rPr>
              <a:t>: A bipartite graph G = (U,V,E) with |U| = |V| = n and integer weights </a:t>
            </a:r>
            <a:r>
              <a:rPr lang="en-US" sz="2000" dirty="0" err="1">
                <a:latin typeface="Albany"/>
              </a:rPr>
              <a:t>w</a:t>
            </a:r>
            <a:r>
              <a:rPr lang="en-US" sz="2000" baseline="-25000" dirty="0" err="1">
                <a:latin typeface="Albany"/>
              </a:rPr>
              <a:t>i,j</a:t>
            </a:r>
            <a:r>
              <a:rPr lang="en-US" sz="2000" dirty="0">
                <a:latin typeface="Albany"/>
              </a:rPr>
              <a:t>&gt;0</a:t>
            </a:r>
          </a:p>
          <a:p>
            <a:pPr algn="l"/>
            <a:r>
              <a:rPr lang="en-US" sz="2000" u="sng" dirty="0">
                <a:latin typeface="Albany"/>
              </a:rPr>
              <a:t>Goal (min value version)</a:t>
            </a:r>
            <a:r>
              <a:rPr lang="en-US" sz="2000" dirty="0">
                <a:latin typeface="Albany"/>
              </a:rPr>
              <a:t>: Output the weight of a min-weight perfect matching.</a:t>
            </a:r>
          </a:p>
          <a:p>
            <a:pPr algn="l"/>
            <a:endParaRPr lang="en-US" sz="2000" dirty="0">
              <a:latin typeface="Albany"/>
            </a:endParaRPr>
          </a:p>
          <a:p>
            <a:pPr algn="l"/>
            <a:r>
              <a:rPr lang="en-US" sz="2000" u="sng" dirty="0">
                <a:latin typeface="Albany"/>
              </a:rPr>
              <a:t>A simplifying (</a:t>
            </a:r>
            <a:r>
              <a:rPr lang="en-US" sz="2000" u="sng" dirty="0" smtClean="0">
                <a:latin typeface="Albany"/>
              </a:rPr>
              <a:t>though, admittedly, </a:t>
            </a:r>
            <a:r>
              <a:rPr lang="en-US" sz="2000" u="sng" dirty="0">
                <a:latin typeface="Albany"/>
              </a:rPr>
              <a:t>weird) </a:t>
            </a:r>
            <a:r>
              <a:rPr lang="en-US" sz="2000" u="sng" dirty="0" smtClean="0">
                <a:latin typeface="Albany"/>
              </a:rPr>
              <a:t>assumption</a:t>
            </a:r>
            <a:r>
              <a:rPr lang="en-US" sz="2000" dirty="0" smtClean="0">
                <a:latin typeface="Albany"/>
              </a:rPr>
              <a:t>:</a:t>
            </a:r>
            <a:br>
              <a:rPr lang="en-US" sz="2000" dirty="0" smtClean="0">
                <a:latin typeface="Albany"/>
              </a:rPr>
            </a:br>
            <a:r>
              <a:rPr lang="en-US" sz="2000" dirty="0" smtClean="0">
                <a:latin typeface="Albany"/>
              </a:rPr>
              <a:t>Suppose </a:t>
            </a:r>
            <a:r>
              <a:rPr lang="en-US" sz="2000" dirty="0">
                <a:latin typeface="Albany"/>
              </a:rPr>
              <a:t>that G has a </a:t>
            </a:r>
            <a:r>
              <a:rPr lang="en-US" sz="2000" b="1" i="1" dirty="0">
                <a:solidFill>
                  <a:srgbClr val="FF0000"/>
                </a:solidFill>
                <a:latin typeface="Albany"/>
              </a:rPr>
              <a:t>unique</a:t>
            </a:r>
            <a:r>
              <a:rPr lang="en-US" sz="2000" dirty="0">
                <a:latin typeface="Albany"/>
              </a:rPr>
              <a:t> perfect matching of minimal weight.</a:t>
            </a:r>
          </a:p>
          <a:p>
            <a:pPr algn="l"/>
            <a:r>
              <a:rPr lang="en-US" sz="2000" u="sng" dirty="0">
                <a:latin typeface="Albany"/>
              </a:rPr>
              <a:t>Algorithm for the min value version</a:t>
            </a:r>
            <a:r>
              <a:rPr lang="en-US" sz="2000" dirty="0">
                <a:latin typeface="Albany"/>
              </a:rPr>
              <a:t>:</a:t>
            </a:r>
          </a:p>
          <a:p>
            <a:pPr marL="457200" indent="-457200" algn="l">
              <a:buAutoNum type="arabicPeriod"/>
            </a:pPr>
            <a:r>
              <a:rPr lang="en-US" sz="2000" dirty="0">
                <a:latin typeface="Albany"/>
              </a:rPr>
              <a:t>Define </a:t>
            </a:r>
            <a:r>
              <a:rPr lang="en-US" sz="2000" dirty="0" err="1" smtClean="0">
                <a:latin typeface="Albany"/>
              </a:rPr>
              <a:t>n</a:t>
            </a:r>
            <a:r>
              <a:rPr lang="en-US" sz="1600" dirty="0" err="1" smtClean="0">
                <a:latin typeface="Albany"/>
              </a:rPr>
              <a:t>x</a:t>
            </a:r>
            <a:r>
              <a:rPr lang="en-US" sz="2000" dirty="0" err="1" smtClean="0">
                <a:latin typeface="Albany"/>
              </a:rPr>
              <a:t>n</a:t>
            </a:r>
            <a:r>
              <a:rPr lang="en-US" sz="2000" dirty="0" smtClean="0">
                <a:latin typeface="Albany"/>
              </a:rPr>
              <a:t> </a:t>
            </a:r>
            <a:r>
              <a:rPr lang="en-US" sz="2000" dirty="0">
                <a:latin typeface="Albany"/>
              </a:rPr>
              <a:t>matrix A over reals as </a:t>
            </a:r>
            <a:r>
              <a:rPr lang="en-US" sz="2000" dirty="0" err="1">
                <a:latin typeface="Albany"/>
              </a:rPr>
              <a:t>A</a:t>
            </a:r>
            <a:r>
              <a:rPr lang="en-US" sz="2000" baseline="-25000" dirty="0" err="1">
                <a:latin typeface="Albany"/>
              </a:rPr>
              <a:t>i,j</a:t>
            </a:r>
            <a:r>
              <a:rPr lang="en-US" sz="2000" dirty="0">
                <a:latin typeface="Albany"/>
              </a:rPr>
              <a:t> = 10</a:t>
            </a:r>
            <a:r>
              <a:rPr lang="en-US" sz="2000" baseline="50000" dirty="0">
                <a:latin typeface="Albany"/>
              </a:rPr>
              <a:t>w</a:t>
            </a:r>
            <a:r>
              <a:rPr lang="en-US" sz="2000" baseline="30000" dirty="0">
                <a:latin typeface="Albany"/>
              </a:rPr>
              <a:t>ij</a:t>
            </a:r>
          </a:p>
          <a:p>
            <a:pPr marL="457200" indent="-457200" algn="l">
              <a:buAutoNum type="arabicPeriod"/>
            </a:pPr>
            <a:r>
              <a:rPr lang="en-US" sz="2000" dirty="0">
                <a:latin typeface="Albany"/>
              </a:rPr>
              <a:t>Compute the determinant of A</a:t>
            </a:r>
          </a:p>
          <a:p>
            <a:pPr marL="457200" indent="-457200" algn="l">
              <a:buAutoNum type="arabicPeriod"/>
            </a:pPr>
            <a:r>
              <a:rPr lang="en-US" sz="2000" dirty="0">
                <a:latin typeface="Albany"/>
              </a:rPr>
              <a:t>Output the largest k such that det(A) is divisible by 10</a:t>
            </a:r>
            <a:r>
              <a:rPr lang="en-US" sz="2000" baseline="30000" dirty="0">
                <a:latin typeface="Albany"/>
              </a:rPr>
              <a:t>k </a:t>
            </a:r>
          </a:p>
          <a:p>
            <a:pPr marL="457200" indent="-457200" algn="l">
              <a:buAutoNum type="arabicPeriod"/>
            </a:pPr>
            <a:endParaRPr lang="en-US" sz="2000" baseline="30000" dirty="0">
              <a:latin typeface="Albany"/>
            </a:endParaRPr>
          </a:p>
          <a:p>
            <a:pPr algn="l"/>
            <a:r>
              <a:rPr lang="en-US" sz="2000" dirty="0">
                <a:latin typeface="Albany"/>
              </a:rPr>
              <a:t>Example, if det(A) = 4150100, then we output 2 (because 10</a:t>
            </a:r>
            <a:r>
              <a:rPr lang="en-US" sz="2000" baseline="30000" dirty="0">
                <a:latin typeface="Albany"/>
              </a:rPr>
              <a:t>2</a:t>
            </a:r>
            <a:r>
              <a:rPr lang="en-US" sz="2000" dirty="0">
                <a:latin typeface="Albany"/>
              </a:rPr>
              <a:t> divides det(A))</a:t>
            </a:r>
            <a:endParaRPr lang="en-US" sz="2000" baseline="30000" dirty="0">
              <a:latin typeface="Albany"/>
            </a:endParaRPr>
          </a:p>
        </p:txBody>
      </p:sp>
    </p:spTree>
    <p:extLst>
      <p:ext uri="{BB962C8B-B14F-4D97-AF65-F5344CB8AC3E}">
        <p14:creationId xmlns:p14="http://schemas.microsoft.com/office/powerpoint/2010/main" val="318385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Min-weight perfect matchings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6358616"/>
              </a:xfrm>
            </p:spPr>
            <p:txBody>
              <a:bodyPr/>
              <a:lstStyle/>
              <a:p>
                <a:pPr algn="l"/>
                <a:r>
                  <a:rPr lang="en-US" sz="2000" dirty="0">
                    <a:latin typeface="Albany"/>
                  </a:rPr>
                  <a:t>Recall: Given a </a:t>
                </a:r>
                <a:r>
                  <a:rPr lang="en-US" sz="2000" dirty="0" err="1">
                    <a:latin typeface="Albany"/>
                  </a:rPr>
                  <a:t>nxn</a:t>
                </a:r>
                <a:r>
                  <a:rPr lang="en-US" sz="2000" dirty="0">
                    <a:latin typeface="Albany"/>
                  </a:rPr>
                  <a:t> matrix A the determinant of A is</a:t>
                </a: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𝐷𝑒𝑡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→[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sub>
                        <m:sup/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𝑠𝑖𝑔𝑛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nary>
                            <m:naryPr>
                              <m:chr m:val="∏"/>
                              <m:supHide m:val="on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  <m:d>
                                    <m:d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</m:d>
                                </m:sub>
                              </m:sSub>
                            </m:e>
                          </m:nary>
                        </m:e>
                      </m:nary>
                    </m:oMath>
                  </m:oMathPara>
                </a14:m>
                <a:endParaRPr lang="en-US" sz="2000" dirty="0">
                  <a:latin typeface="Albany"/>
                </a:endParaRPr>
              </a:p>
              <a:p>
                <a:pPr algn="l"/>
                <a:r>
                  <a:rPr lang="en-US" sz="2000" dirty="0" smtClean="0">
                    <a:latin typeface="Albany"/>
                  </a:rPr>
                  <a:t>Similarly to last time, </a:t>
                </a:r>
                <a:r>
                  <a:rPr lang="en-US" sz="2000" dirty="0">
                    <a:latin typeface="Albany"/>
                  </a:rPr>
                  <a:t>we use the one-to-one correspondence between</a:t>
                </a:r>
              </a:p>
              <a:p>
                <a:pPr algn="l"/>
                <a:r>
                  <a:rPr lang="en-US" sz="2000" dirty="0" smtClean="0">
                    <a:latin typeface="Albany"/>
                  </a:rPr>
                  <a:t>		</a:t>
                </a:r>
                <a:r>
                  <a:rPr lang="en-US" sz="2000" i="1" dirty="0" smtClean="0">
                    <a:latin typeface="Albany"/>
                  </a:rPr>
                  <a:t>perfect </a:t>
                </a:r>
                <a:r>
                  <a:rPr lang="en-US" sz="2000" i="1" dirty="0">
                    <a:latin typeface="Albany"/>
                  </a:rPr>
                  <a:t>matchings in G</a:t>
                </a:r>
                <a:r>
                  <a:rPr lang="en-US" sz="2000" dirty="0">
                    <a:latin typeface="Albany"/>
                  </a:rPr>
                  <a:t> and </a:t>
                </a:r>
                <a:r>
                  <a:rPr lang="en-US" sz="2000" i="1" dirty="0" smtClean="0">
                    <a:latin typeface="Albany"/>
                  </a:rPr>
                  <a:t>the terms </a:t>
                </a:r>
                <a:r>
                  <a:rPr lang="en-US" sz="2000" i="1" dirty="0">
                    <a:latin typeface="Albany"/>
                  </a:rPr>
                  <a:t>in the sum.</a:t>
                </a:r>
              </a:p>
              <a:p>
                <a:pPr algn="l"/>
                <a:r>
                  <a:rPr lang="en-US" sz="2000" dirty="0">
                    <a:latin typeface="Albany"/>
                  </a:rPr>
                  <a:t>Each perfect matching M contributes to the sum</a:t>
                </a:r>
              </a:p>
              <a:p>
                <a:pPr algn="ctr"/>
                <a:r>
                  <a:rPr lang="en-US" sz="2000" dirty="0">
                    <a:latin typeface="Albany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𝜎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d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nary>
                    <m:nary>
                      <m:naryPr>
                        <m:chr m:val="∏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</m:d>
                              </m:sub>
                            </m:s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/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  <m:d>
                                      <m:d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e>
                                    </m:d>
                                  </m:sub>
                                </m:sSub>
                              </m:e>
                            </m:nary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sup>
                        </m:sSup>
                      </m:e>
                    </m:nary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sz="2000" baseline="30000" dirty="0">
                  <a:latin typeface="Albany"/>
                </a:endParaRPr>
              </a:p>
              <a:p>
                <a:pPr algn="l"/>
                <a:r>
                  <a:rPr lang="en-US" sz="2000" dirty="0">
                    <a:latin typeface="Albany"/>
                  </a:rPr>
                  <a:t>Therefore , if the min-weight matching in G has weight k and it is unique, then it will contribute 10</a:t>
                </a:r>
                <a:r>
                  <a:rPr lang="en-US" sz="2000" baseline="30000" dirty="0">
                    <a:latin typeface="Albany"/>
                  </a:rPr>
                  <a:t>k</a:t>
                </a:r>
                <a:r>
                  <a:rPr lang="en-US" sz="2000" dirty="0">
                    <a:latin typeface="Albany"/>
                  </a:rPr>
                  <a:t>,  and all others will contribute a multiples of 10*10</a:t>
                </a:r>
                <a:r>
                  <a:rPr lang="en-US" sz="2000" baseline="30000" dirty="0">
                    <a:latin typeface="Albany"/>
                  </a:rPr>
                  <a:t>k</a:t>
                </a:r>
                <a:r>
                  <a:rPr lang="en-US" sz="2000" dirty="0">
                    <a:latin typeface="Albany"/>
                  </a:rPr>
                  <a:t>.</a:t>
                </a:r>
              </a:p>
              <a:p>
                <a:pPr algn="l"/>
                <a:r>
                  <a:rPr lang="en-US" sz="2000" dirty="0">
                    <a:latin typeface="Albany"/>
                  </a:rPr>
                  <a:t>It is easy to find such minimal k (assuming that it is unique).</a:t>
                </a:r>
              </a:p>
            </p:txBody>
          </p:sp>
        </mc:Choice>
        <mc:Fallback xmlns=""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6358616"/>
              </a:xfrm>
              <a:blipFill>
                <a:blip r:embed="rId3"/>
                <a:stretch>
                  <a:fillRect l="-1721" t="-1246" r="-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le 8">
            <a:extLst>
              <a:ext uri="{FF2B5EF4-FFF2-40B4-BE49-F238E27FC236}">
                <a16:creationId xmlns:a16="http://schemas.microsoft.com/office/drawing/2014/main" id="{587D4CCF-C9E0-47CF-ABEA-2DE8F6C6B6AB}"/>
              </a:ext>
            </a:extLst>
          </p:cNvPr>
          <p:cNvSpPr/>
          <p:nvPr/>
        </p:nvSpPr>
        <p:spPr>
          <a:xfrm>
            <a:off x="842754" y="2363059"/>
            <a:ext cx="3363486" cy="83734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Why can we assume that</a:t>
            </a:r>
            <a:br>
              <a:rPr lang="en-US" sz="2000" dirty="0"/>
            </a:br>
            <a:r>
              <a:rPr lang="en-US" sz="2000" dirty="0"/>
              <a:t>the min-weight PM is unique?</a:t>
            </a:r>
          </a:p>
        </p:txBody>
      </p:sp>
    </p:spTree>
    <p:extLst>
      <p:ext uri="{BB962C8B-B14F-4D97-AF65-F5344CB8AC3E}">
        <p14:creationId xmlns:p14="http://schemas.microsoft.com/office/powerpoint/2010/main" val="258007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Min-weight perfect matchings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6358616"/>
              </a:xfrm>
            </p:spPr>
            <p:txBody>
              <a:bodyPr/>
              <a:lstStyle/>
              <a:p>
                <a:pPr algn="l"/>
                <a:r>
                  <a:rPr lang="en-US" sz="2000" dirty="0">
                    <a:latin typeface="Albany"/>
                  </a:rPr>
                  <a:t>Recall: Given a </a:t>
                </a:r>
                <a:r>
                  <a:rPr lang="en-US" sz="2000" dirty="0" err="1">
                    <a:latin typeface="Albany"/>
                  </a:rPr>
                  <a:t>nxn</a:t>
                </a:r>
                <a:r>
                  <a:rPr lang="en-US" sz="2000" dirty="0">
                    <a:latin typeface="Albany"/>
                  </a:rPr>
                  <a:t> matrix A the determinant of A is</a:t>
                </a: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𝐷𝑒𝑡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→[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sub>
                        <m:sup/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𝑠𝑖𝑔𝑛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nary>
                            <m:naryPr>
                              <m:chr m:val="∏"/>
                              <m:supHide m:val="on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  <m:d>
                                    <m:d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</m:d>
                                </m:sub>
                              </m:sSub>
                            </m:e>
                          </m:nary>
                        </m:e>
                      </m:nary>
                    </m:oMath>
                  </m:oMathPara>
                </a14:m>
                <a:endParaRPr lang="en-US" sz="2000" dirty="0">
                  <a:latin typeface="Albany"/>
                </a:endParaRPr>
              </a:p>
            </p:txBody>
          </p:sp>
        </mc:Choice>
        <mc:Fallback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6358616"/>
              </a:xfrm>
              <a:blipFill>
                <a:blip r:embed="rId3"/>
                <a:stretch>
                  <a:fillRect l="-1721" t="-12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996050" y="3130628"/>
            <a:ext cx="3128910" cy="2644769"/>
            <a:chOff x="2052690" y="3953588"/>
            <a:chExt cx="3128910" cy="2644769"/>
          </a:xfrm>
        </p:grpSpPr>
        <p:sp>
          <p:nvSpPr>
            <p:cNvPr id="6" name="Oval 5"/>
            <p:cNvSpPr/>
            <p:nvPr/>
          </p:nvSpPr>
          <p:spPr>
            <a:xfrm>
              <a:off x="2052690" y="4080548"/>
              <a:ext cx="731520" cy="28330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2052690" y="4678706"/>
              <a:ext cx="731520" cy="28330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2052690" y="5411508"/>
              <a:ext cx="731520" cy="28330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2052690" y="6101106"/>
              <a:ext cx="731520" cy="28330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4450080" y="4117260"/>
              <a:ext cx="731520" cy="28330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4450080" y="4715418"/>
              <a:ext cx="731520" cy="28330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4450080" y="5448220"/>
              <a:ext cx="731520" cy="28330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</a:t>
              </a:r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4450080" y="6137818"/>
              <a:ext cx="731520" cy="28330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cxnSp>
          <p:nvCxnSpPr>
            <p:cNvPr id="14" name="Straight Connector 13"/>
            <p:cNvCxnSpPr>
              <a:stCxn id="6" idx="6"/>
              <a:endCxn id="10" idx="2"/>
            </p:cNvCxnSpPr>
            <p:nvPr/>
          </p:nvCxnSpPr>
          <p:spPr>
            <a:xfrm>
              <a:off x="2784210" y="4222199"/>
              <a:ext cx="1665870" cy="3671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7" idx="6"/>
              <a:endCxn id="11" idx="2"/>
            </p:cNvCxnSpPr>
            <p:nvPr/>
          </p:nvCxnSpPr>
          <p:spPr>
            <a:xfrm>
              <a:off x="2784210" y="4820357"/>
              <a:ext cx="1665870" cy="3671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8" idx="6"/>
              <a:endCxn id="12" idx="2"/>
            </p:cNvCxnSpPr>
            <p:nvPr/>
          </p:nvCxnSpPr>
          <p:spPr>
            <a:xfrm>
              <a:off x="2784210" y="5553159"/>
              <a:ext cx="1665870" cy="3671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9" idx="6"/>
              <a:endCxn id="13" idx="2"/>
            </p:cNvCxnSpPr>
            <p:nvPr/>
          </p:nvCxnSpPr>
          <p:spPr>
            <a:xfrm>
              <a:off x="2784210" y="6242757"/>
              <a:ext cx="1665870" cy="3671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7" idx="6"/>
              <a:endCxn id="12" idx="2"/>
            </p:cNvCxnSpPr>
            <p:nvPr/>
          </p:nvCxnSpPr>
          <p:spPr>
            <a:xfrm>
              <a:off x="2784210" y="4820357"/>
              <a:ext cx="1665870" cy="76951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8" idx="6"/>
              <a:endCxn id="13" idx="2"/>
            </p:cNvCxnSpPr>
            <p:nvPr/>
          </p:nvCxnSpPr>
          <p:spPr>
            <a:xfrm>
              <a:off x="2784210" y="5553159"/>
              <a:ext cx="1665870" cy="72631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1" idx="2"/>
              <a:endCxn id="9" idx="6"/>
            </p:cNvCxnSpPr>
            <p:nvPr/>
          </p:nvCxnSpPr>
          <p:spPr>
            <a:xfrm flipH="1">
              <a:off x="2784210" y="4857069"/>
              <a:ext cx="1665870" cy="13856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303557" y="3953588"/>
              <a:ext cx="242283" cy="3745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328957" y="4523052"/>
              <a:ext cx="3032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547397" y="622902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163244" y="535670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136677" y="492854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943637" y="581246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119121" y="485519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876800" y="3345270"/>
            <a:ext cx="32287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w(AE, BF, CG, DH) = 1+1+1+6 = 9</a:t>
            </a:r>
          </a:p>
          <a:p>
            <a:r>
              <a:rPr lang="en-US" dirty="0" smtClean="0"/>
              <a:t>w(AE, BG, CF, DH) = 1+2+3+6=12</a:t>
            </a:r>
          </a:p>
          <a:p>
            <a:r>
              <a:rPr lang="en-US" dirty="0"/>
              <a:t>w(AE, BG, CH, DF) = 1+2+2+2 = 7</a:t>
            </a:r>
          </a:p>
          <a:p>
            <a:endParaRPr lang="en-US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793801"/>
              </p:ext>
            </p:extLst>
          </p:nvPr>
        </p:nvGraphicFramePr>
        <p:xfrm>
          <a:off x="5110110" y="4626697"/>
          <a:ext cx="291221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443">
                  <a:extLst>
                    <a:ext uri="{9D8B030D-6E8A-4147-A177-3AD203B41FA5}">
                      <a16:colId xmlns:a16="http://schemas.microsoft.com/office/drawing/2014/main" val="1524432781"/>
                    </a:ext>
                  </a:extLst>
                </a:gridCol>
                <a:gridCol w="582443">
                  <a:extLst>
                    <a:ext uri="{9D8B030D-6E8A-4147-A177-3AD203B41FA5}">
                      <a16:colId xmlns:a16="http://schemas.microsoft.com/office/drawing/2014/main" val="1328258577"/>
                    </a:ext>
                  </a:extLst>
                </a:gridCol>
                <a:gridCol w="582443">
                  <a:extLst>
                    <a:ext uri="{9D8B030D-6E8A-4147-A177-3AD203B41FA5}">
                      <a16:colId xmlns:a16="http://schemas.microsoft.com/office/drawing/2014/main" val="3859759726"/>
                    </a:ext>
                  </a:extLst>
                </a:gridCol>
                <a:gridCol w="582443">
                  <a:extLst>
                    <a:ext uri="{9D8B030D-6E8A-4147-A177-3AD203B41FA5}">
                      <a16:colId xmlns:a16="http://schemas.microsoft.com/office/drawing/2014/main" val="288585136"/>
                    </a:ext>
                  </a:extLst>
                </a:gridCol>
                <a:gridCol w="582443">
                  <a:extLst>
                    <a:ext uri="{9D8B030D-6E8A-4147-A177-3AD203B41FA5}">
                      <a16:colId xmlns:a16="http://schemas.microsoft.com/office/drawing/2014/main" val="4172292157"/>
                    </a:ext>
                  </a:extLst>
                </a:gridCol>
              </a:tblGrid>
              <a:tr h="349315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355126"/>
                  </a:ext>
                </a:extLst>
              </a:tr>
              <a:tr h="349315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076396"/>
                  </a:ext>
                </a:extLst>
              </a:tr>
              <a:tr h="349315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507681"/>
                  </a:ext>
                </a:extLst>
              </a:tr>
              <a:tr h="349315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317827"/>
                  </a:ext>
                </a:extLst>
              </a:tr>
              <a:tr h="349315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56555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1201023" y="6596262"/>
            <a:ext cx="7421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Det</a:t>
            </a:r>
            <a:r>
              <a:rPr lang="en-US" dirty="0" smtClean="0"/>
              <a:t>(A) = 10*10*10*10</a:t>
            </a:r>
            <a:r>
              <a:rPr lang="en-US" baseline="30000" dirty="0" smtClean="0"/>
              <a:t>6</a:t>
            </a:r>
            <a:r>
              <a:rPr lang="en-US" dirty="0" smtClean="0"/>
              <a:t>  </a:t>
            </a:r>
            <a:r>
              <a:rPr lang="en-US" smtClean="0"/>
              <a:t>- 10*100*</a:t>
            </a:r>
            <a:r>
              <a:rPr lang="en-US"/>
              <a:t>10</a:t>
            </a:r>
            <a:r>
              <a:rPr lang="en-US" baseline="30000"/>
              <a:t>3</a:t>
            </a:r>
            <a:r>
              <a:rPr lang="en-US"/>
              <a:t>*</a:t>
            </a:r>
            <a:r>
              <a:rPr lang="en-US" smtClean="0"/>
              <a:t>10</a:t>
            </a:r>
            <a:r>
              <a:rPr lang="en-US" baseline="30000" smtClean="0"/>
              <a:t>6 </a:t>
            </a:r>
            <a:r>
              <a:rPr lang="en-US" dirty="0" smtClean="0"/>
              <a:t>+ 10*100*100*100 = 10</a:t>
            </a:r>
            <a:r>
              <a:rPr lang="en-US" baseline="30000" dirty="0" smtClean="0"/>
              <a:t>9</a:t>
            </a:r>
            <a:r>
              <a:rPr lang="en-US" dirty="0" smtClean="0"/>
              <a:t>-10</a:t>
            </a:r>
            <a:r>
              <a:rPr lang="en-US" baseline="30000" dirty="0" smtClean="0"/>
              <a:t>12</a:t>
            </a:r>
            <a:r>
              <a:rPr lang="en-US" dirty="0" smtClean="0"/>
              <a:t>+10</a:t>
            </a:r>
            <a:r>
              <a:rPr lang="en-US" baseline="30000" dirty="0" smtClean="0"/>
              <a:t>7</a:t>
            </a:r>
            <a:endParaRPr lang="en-US" baseline="30000" dirty="0"/>
          </a:p>
        </p:txBody>
      </p:sp>
      <p:cxnSp>
        <p:nvCxnSpPr>
          <p:cNvPr id="33" name="Straight Connector 32"/>
          <p:cNvCxnSpPr>
            <a:endCxn id="8" idx="6"/>
          </p:cNvCxnSpPr>
          <p:nvPr/>
        </p:nvCxnSpPr>
        <p:spPr>
          <a:xfrm flipH="1">
            <a:off x="1727570" y="4047724"/>
            <a:ext cx="1654154" cy="6824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103121" y="429639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75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720725" y="684213"/>
            <a:ext cx="8459788" cy="1023937"/>
          </a:xfrm>
          <a:ln/>
        </p:spPr>
        <p:txBody>
          <a:bodyPr/>
          <a:lstStyle/>
          <a:p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949450"/>
            <a:ext cx="8855075" cy="4808538"/>
          </a:xfrm>
          <a:ln/>
        </p:spPr>
        <p:txBody>
          <a:bodyPr tIns="14040"/>
          <a:lstStyle/>
          <a:p>
            <a:pPr marL="642938" indent="-528638" algn="ctr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endParaRPr lang="en-US" alt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2938" indent="-528638" algn="ctr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r>
              <a:rPr lang="en-US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>Isolation Lemma</a:t>
            </a:r>
            <a:endParaRPr lang="de-DE" alt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6055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Isolation Lemma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>
                <a:latin typeface="Albany"/>
              </a:rPr>
              <a:t>Isolation Lemma</a:t>
            </a:r>
            <a:r>
              <a:rPr lang="en-US" sz="2000" dirty="0">
                <a:latin typeface="Albany"/>
              </a:rPr>
              <a:t>: Fix a set U, let T</a:t>
            </a:r>
            <a:r>
              <a:rPr lang="en-US" sz="2000" baseline="-25000" dirty="0">
                <a:latin typeface="Albany"/>
              </a:rPr>
              <a:t>1</a:t>
            </a:r>
            <a:r>
              <a:rPr lang="en-US" sz="2000" dirty="0">
                <a:latin typeface="Albany"/>
              </a:rPr>
              <a:t>, T</a:t>
            </a:r>
            <a:r>
              <a:rPr lang="en-US" sz="2000" baseline="-25000" dirty="0">
                <a:latin typeface="Albany"/>
              </a:rPr>
              <a:t>2</a:t>
            </a:r>
            <a:r>
              <a:rPr lang="en-US" sz="2000" dirty="0">
                <a:latin typeface="Albany"/>
              </a:rPr>
              <a:t>…⊆U. Fix an integer S.</a:t>
            </a:r>
          </a:p>
          <a:p>
            <a:pPr algn="l"/>
            <a:r>
              <a:rPr lang="en-US" sz="2000" dirty="0">
                <a:latin typeface="Albany"/>
              </a:rPr>
              <a:t>For each </a:t>
            </a:r>
            <a:r>
              <a:rPr lang="en-US" sz="2000" dirty="0" err="1">
                <a:latin typeface="Albany"/>
              </a:rPr>
              <a:t>x∈U</a:t>
            </a:r>
            <a:r>
              <a:rPr lang="en-US" sz="2000" dirty="0">
                <a:latin typeface="Albany"/>
              </a:rPr>
              <a:t> choose </a:t>
            </a:r>
            <a:r>
              <a:rPr lang="en-US" sz="2000" dirty="0" err="1">
                <a:latin typeface="Albany"/>
              </a:rPr>
              <a:t>w</a:t>
            </a:r>
            <a:r>
              <a:rPr lang="en-US" sz="2000" baseline="-25000" dirty="0" err="1">
                <a:latin typeface="Albany"/>
              </a:rPr>
              <a:t>x</a:t>
            </a:r>
            <a:r>
              <a:rPr lang="en-US" sz="2000" dirty="0">
                <a:latin typeface="Albany"/>
              </a:rPr>
              <a:t> ∈{1,2,…S} uniformly independently.</a:t>
            </a:r>
          </a:p>
          <a:p>
            <a:pPr algn="l"/>
            <a:r>
              <a:rPr lang="en-US" sz="2000" dirty="0">
                <a:latin typeface="Albany"/>
              </a:rPr>
              <a:t>For each T define w(T) = 𝛴</a:t>
            </a:r>
            <a:r>
              <a:rPr lang="en-US" sz="2000" baseline="-25000" dirty="0">
                <a:latin typeface="Albany"/>
              </a:rPr>
              <a:t>x ∈</a:t>
            </a:r>
            <a:r>
              <a:rPr lang="en-US" sz="2000" baseline="-25000" dirty="0" err="1">
                <a:latin typeface="Albany"/>
              </a:rPr>
              <a:t>T</a:t>
            </a:r>
            <a:r>
              <a:rPr lang="en-US" sz="2000" dirty="0" err="1">
                <a:latin typeface="Albany"/>
              </a:rPr>
              <a:t>w</a:t>
            </a:r>
            <a:r>
              <a:rPr lang="en-US" sz="2000" baseline="-25000" dirty="0" err="1">
                <a:latin typeface="Albany"/>
              </a:rPr>
              <a:t>x</a:t>
            </a:r>
            <a:r>
              <a:rPr lang="en-US" sz="2000" dirty="0">
                <a:latin typeface="Albany"/>
              </a:rPr>
              <a:t>.</a:t>
            </a:r>
          </a:p>
          <a:p>
            <a:pPr algn="ctr"/>
            <a:r>
              <a:rPr lang="en-US" sz="2000" dirty="0">
                <a:latin typeface="Albany"/>
              </a:rPr>
              <a:t>Then </a:t>
            </a:r>
            <a:r>
              <a:rPr lang="en-US" sz="2000" dirty="0" err="1">
                <a:latin typeface="Albany"/>
              </a:rPr>
              <a:t>Pr</a:t>
            </a:r>
            <a:r>
              <a:rPr lang="en-US" sz="2000" dirty="0">
                <a:latin typeface="Albany"/>
              </a:rPr>
              <a:t>[there is a unique </a:t>
            </a:r>
            <a:r>
              <a:rPr lang="en-US" sz="2000" dirty="0" err="1">
                <a:latin typeface="Albany"/>
              </a:rPr>
              <a:t>T</a:t>
            </a:r>
            <a:r>
              <a:rPr lang="en-US" sz="2000" baseline="-25000" dirty="0" err="1">
                <a:latin typeface="Albany"/>
              </a:rPr>
              <a:t>i</a:t>
            </a:r>
            <a:r>
              <a:rPr lang="en-US" sz="2000" dirty="0">
                <a:latin typeface="Albany"/>
              </a:rPr>
              <a:t> of minimum weight] &gt; 1 – </a:t>
            </a:r>
            <a:r>
              <a:rPr lang="en-US" sz="2000" dirty="0" smtClean="0">
                <a:latin typeface="Albany"/>
              </a:rPr>
              <a:t>|U|/S</a:t>
            </a:r>
            <a:endParaRPr lang="en-US" sz="2000" dirty="0">
              <a:latin typeface="Albany"/>
            </a:endParaRPr>
          </a:p>
          <a:p>
            <a:pPr algn="l"/>
            <a:endParaRPr lang="en-US" sz="2000" dirty="0">
              <a:latin typeface="Albany"/>
            </a:endParaRPr>
          </a:p>
          <a:p>
            <a:pPr algn="l"/>
            <a:r>
              <a:rPr lang="en-US" sz="2000" dirty="0">
                <a:latin typeface="Albany"/>
              </a:rPr>
              <a:t>Note that the probability is independent of the number of sets</a:t>
            </a:r>
          </a:p>
          <a:p>
            <a:pPr algn="l"/>
            <a:r>
              <a:rPr lang="en-US" sz="2000" dirty="0">
                <a:latin typeface="Albany"/>
              </a:rPr>
              <a:t>	(which is pretty surprising)</a:t>
            </a:r>
          </a:p>
          <a:p>
            <a:pPr algn="l"/>
            <a:endParaRPr lang="en-US" sz="2000" dirty="0">
              <a:latin typeface="Albany"/>
            </a:endParaRPr>
          </a:p>
          <a:p>
            <a:pPr algn="l"/>
            <a:r>
              <a:rPr lang="en-US" sz="2000" dirty="0">
                <a:latin typeface="Albany"/>
              </a:rPr>
              <a:t>For our applications, </a:t>
            </a:r>
            <a:r>
              <a:rPr lang="en-US" sz="2000" dirty="0" smtClean="0">
                <a:latin typeface="Albany"/>
              </a:rPr>
              <a:t>edges </a:t>
            </a:r>
            <a:r>
              <a:rPr lang="en-US" sz="2000" dirty="0">
                <a:latin typeface="Albany"/>
              </a:rPr>
              <a:t>of G will be associated with the set </a:t>
            </a:r>
            <a:r>
              <a:rPr lang="en-US" sz="2000" dirty="0" smtClean="0">
                <a:latin typeface="Albany"/>
              </a:rPr>
              <a:t>U = E,</a:t>
            </a:r>
            <a:endParaRPr lang="en-US" sz="2000" dirty="0">
              <a:latin typeface="Albany"/>
            </a:endParaRPr>
          </a:p>
          <a:p>
            <a:pPr algn="l"/>
            <a:r>
              <a:rPr lang="en-US" sz="2000" dirty="0">
                <a:latin typeface="Albany"/>
              </a:rPr>
              <a:t>and each </a:t>
            </a:r>
            <a:r>
              <a:rPr lang="en-US" sz="2000" dirty="0" smtClean="0">
                <a:latin typeface="Albany"/>
              </a:rPr>
              <a:t>set </a:t>
            </a:r>
            <a:r>
              <a:rPr lang="en-US" sz="2000" dirty="0" err="1" smtClean="0">
                <a:latin typeface="Albany"/>
              </a:rPr>
              <a:t>T</a:t>
            </a:r>
            <a:r>
              <a:rPr lang="en-US" sz="2000" baseline="-25000" dirty="0" err="1" smtClean="0">
                <a:latin typeface="Albany"/>
              </a:rPr>
              <a:t>i</a:t>
            </a:r>
            <a:r>
              <a:rPr lang="en-US" sz="2000" dirty="0" smtClean="0">
                <a:latin typeface="Albany"/>
              </a:rPr>
              <a:t> </a:t>
            </a:r>
            <a:r>
              <a:rPr lang="en-US" sz="2000" dirty="0">
                <a:latin typeface="Albany"/>
              </a:rPr>
              <a:t>will correspond to some perfect matching in G.</a:t>
            </a:r>
          </a:p>
        </p:txBody>
      </p:sp>
    </p:spTree>
    <p:extLst>
      <p:ext uri="{BB962C8B-B14F-4D97-AF65-F5344CB8AC3E}">
        <p14:creationId xmlns:p14="http://schemas.microsoft.com/office/powerpoint/2010/main" val="319066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a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yt blackand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../../../Program%20Files%20(x86)/OpenOffice%204/share/template/en-US/layout/lyt-water.otp</Template>
  <TotalTime>3668</TotalTime>
  <Words>1596</Words>
  <Application>Microsoft Office PowerPoint</Application>
  <PresentationFormat>Custom</PresentationFormat>
  <Paragraphs>185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 Unicode MS</vt:lpstr>
      <vt:lpstr>Albany</vt:lpstr>
      <vt:lpstr>Arial</vt:lpstr>
      <vt:lpstr>Calibri</vt:lpstr>
      <vt:lpstr>Cambria Math</vt:lpstr>
      <vt:lpstr>Tahoma</vt:lpstr>
      <vt:lpstr>Times New Roman</vt:lpstr>
      <vt:lpstr>Wingdings</vt:lpstr>
      <vt:lpstr>water</vt:lpstr>
      <vt:lpstr>lyt blackandwhite</vt:lpstr>
      <vt:lpstr>PowerPoint Presentation</vt:lpstr>
      <vt:lpstr>Plan for today</vt:lpstr>
      <vt:lpstr>PowerPoint Presentation</vt:lpstr>
      <vt:lpstr>Min-weight perfect matchings</vt:lpstr>
      <vt:lpstr>Min-weight perfect matchings</vt:lpstr>
      <vt:lpstr>Min-weight perfect matchings</vt:lpstr>
      <vt:lpstr>Min-weight perfect matchings</vt:lpstr>
      <vt:lpstr>PowerPoint Presentation</vt:lpstr>
      <vt:lpstr>Isolation Lemma</vt:lpstr>
      <vt:lpstr>Isolation Lemma</vt:lpstr>
      <vt:lpstr>Isolation Lemma</vt:lpstr>
      <vt:lpstr>Isolation Lemma</vt:lpstr>
      <vt:lpstr>Isolation Lemma</vt:lpstr>
      <vt:lpstr>PowerPoint Presentation</vt:lpstr>
      <vt:lpstr>Min-weight perfect matchings</vt:lpstr>
      <vt:lpstr>Min-weight perfect matchings</vt:lpstr>
      <vt:lpstr>Perfect matching in general graphs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</dc:title>
  <dc:creator>Igor Shinkar</dc:creator>
  <cp:lastModifiedBy>Igor Shinkar</cp:lastModifiedBy>
  <cp:revision>1030</cp:revision>
  <dcterms:created xsi:type="dcterms:W3CDTF">2017-07-19T12:15:02Z</dcterms:created>
  <dcterms:modified xsi:type="dcterms:W3CDTF">2022-01-27T00:59:33Z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