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362" r:id="rId3"/>
    <p:sldId id="511" r:id="rId4"/>
    <p:sldId id="532" r:id="rId5"/>
    <p:sldId id="533" r:id="rId6"/>
    <p:sldId id="534" r:id="rId7"/>
    <p:sldId id="535" r:id="rId8"/>
    <p:sldId id="536" r:id="rId9"/>
    <p:sldId id="544" r:id="rId10"/>
    <p:sldId id="545" r:id="rId11"/>
    <p:sldId id="547" r:id="rId12"/>
    <p:sldId id="546" r:id="rId13"/>
    <p:sldId id="548" r:id="rId14"/>
    <p:sldId id="549" r:id="rId15"/>
    <p:sldId id="550" r:id="rId16"/>
    <p:sldId id="531" r:id="rId17"/>
    <p:sldId id="516" r:id="rId18"/>
    <p:sldId id="517" r:id="rId19"/>
    <p:sldId id="518" r:id="rId20"/>
    <p:sldId id="519" r:id="rId21"/>
    <p:sldId id="520" r:id="rId22"/>
    <p:sldId id="521" r:id="rId23"/>
    <p:sldId id="522" r:id="rId24"/>
    <p:sldId id="523" r:id="rId25"/>
    <p:sldId id="525" r:id="rId26"/>
    <p:sldId id="526" r:id="rId27"/>
    <p:sldId id="524" r:id="rId28"/>
    <p:sldId id="527" r:id="rId29"/>
    <p:sldId id="540" r:id="rId30"/>
    <p:sldId id="541" r:id="rId31"/>
    <p:sldId id="542" r:id="rId32"/>
    <p:sldId id="543" r:id="rId33"/>
    <p:sldId id="398" r:id="rId34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16BA-964A-4111-8B8C-8EF9D4624536}" v="2881" dt="2022-02-14T22:24:35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28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31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02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4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31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30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47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54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64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73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239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2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6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6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87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325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53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271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15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44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69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890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469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62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1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23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56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5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82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28,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even more 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positive integer n, and a prime p (say p=7)</a:t>
            </a:r>
          </a:p>
          <a:p>
            <a:r>
              <a:rPr lang="en-US" sz="2400" u="sng" dirty="0"/>
              <a:t>Goal:</a:t>
            </a:r>
            <a:r>
              <a:rPr lang="en-US" sz="2400" dirty="0"/>
              <a:t> Compute Fib(n) mod p in O(log(n)) time.</a:t>
            </a:r>
          </a:p>
          <a:p>
            <a:endParaRPr lang="en-US" sz="2400" dirty="0"/>
          </a:p>
          <a:p>
            <a:r>
              <a:rPr lang="en-US" sz="2400" u="sng" dirty="0"/>
              <a:t>Idea</a:t>
            </a:r>
            <a:r>
              <a:rPr lang="en-US" sz="2400" dirty="0"/>
              <a:t>: Use some more linear algebra:</a:t>
            </a:r>
          </a:p>
          <a:p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21179"/>
              </p:ext>
            </p:extLst>
          </p:nvPr>
        </p:nvGraphicFramePr>
        <p:xfrm>
          <a:off x="6919339" y="3414077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82338" y="3518227"/>
            <a:ext cx="74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 =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12331"/>
              </p:ext>
            </p:extLst>
          </p:nvPr>
        </p:nvGraphicFramePr>
        <p:xfrm>
          <a:off x="2774745" y="4546141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57796"/>
              </p:ext>
            </p:extLst>
          </p:nvPr>
        </p:nvGraphicFramePr>
        <p:xfrm>
          <a:off x="4453711" y="4546141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860188"/>
              </p:ext>
            </p:extLst>
          </p:nvPr>
        </p:nvGraphicFramePr>
        <p:xfrm>
          <a:off x="1588208" y="4546141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50088" y="4650291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46104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even more efficient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81377"/>
              </p:ext>
            </p:extLst>
          </p:nvPr>
        </p:nvGraphicFramePr>
        <p:xfrm>
          <a:off x="2774745" y="2087948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48260"/>
              </p:ext>
            </p:extLst>
          </p:nvPr>
        </p:nvGraphicFramePr>
        <p:xfrm>
          <a:off x="1223158" y="2087948"/>
          <a:ext cx="105915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5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50088" y="2192098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20387"/>
              </p:ext>
            </p:extLst>
          </p:nvPr>
        </p:nvGraphicFramePr>
        <p:xfrm>
          <a:off x="2667185" y="4590514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37388"/>
              </p:ext>
            </p:extLst>
          </p:nvPr>
        </p:nvGraphicFramePr>
        <p:xfrm>
          <a:off x="7605747" y="4584968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811425"/>
              </p:ext>
            </p:extLst>
          </p:nvPr>
        </p:nvGraphicFramePr>
        <p:xfrm>
          <a:off x="1368937" y="4590514"/>
          <a:ext cx="80581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19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=3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42528" y="4694664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359775"/>
              </p:ext>
            </p:extLst>
          </p:nvPr>
        </p:nvGraphicFramePr>
        <p:xfrm>
          <a:off x="4275478" y="4584968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52067"/>
              </p:ext>
            </p:extLst>
          </p:nvPr>
        </p:nvGraphicFramePr>
        <p:xfrm>
          <a:off x="5926725" y="4592877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60431" y="472343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52491" y="472871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90041" y="472423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271"/>
              </p:ext>
            </p:extLst>
          </p:nvPr>
        </p:nvGraphicFramePr>
        <p:xfrm>
          <a:off x="894975" y="3231567"/>
          <a:ext cx="92114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143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995930" y="3347873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2796"/>
              </p:ext>
            </p:extLst>
          </p:nvPr>
        </p:nvGraphicFramePr>
        <p:xfrm>
          <a:off x="8645171" y="3264874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889793" y="3376933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311"/>
              </p:ext>
            </p:extLst>
          </p:nvPr>
        </p:nvGraphicFramePr>
        <p:xfrm>
          <a:off x="5314902" y="3264874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4853"/>
              </p:ext>
            </p:extLst>
          </p:nvPr>
        </p:nvGraphicFramePr>
        <p:xfrm>
          <a:off x="6966149" y="3272783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8299855" y="340333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91915" y="340862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85480"/>
              </p:ext>
            </p:extLst>
          </p:nvPr>
        </p:nvGraphicFramePr>
        <p:xfrm>
          <a:off x="4013858" y="3234573"/>
          <a:ext cx="80930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309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06231"/>
              </p:ext>
            </p:extLst>
          </p:nvPr>
        </p:nvGraphicFramePr>
        <p:xfrm>
          <a:off x="2315403" y="3239887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692416" y="338363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*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6FCDB5D-B6AB-424F-9C39-632204584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77179"/>
              </p:ext>
            </p:extLst>
          </p:nvPr>
        </p:nvGraphicFramePr>
        <p:xfrm>
          <a:off x="4293588" y="2097961"/>
          <a:ext cx="59620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205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96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9" grpId="0"/>
      <p:bldP spid="20" grpId="0"/>
      <p:bldP spid="21" grpId="0"/>
      <p:bldP spid="25" grpId="0"/>
      <p:bldP spid="31" grpId="0"/>
      <p:bldP spid="34" grpId="0"/>
      <p:bldP spid="35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even more 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positive integer n, and a prime p (say p=7)</a:t>
            </a:r>
          </a:p>
          <a:p>
            <a:r>
              <a:rPr lang="en-US" sz="2400" u="sng" dirty="0"/>
              <a:t>Goal:</a:t>
            </a:r>
            <a:r>
              <a:rPr lang="en-US" sz="2400" dirty="0"/>
              <a:t> Compute Fib(n) mod p in O(log(n)) time.</a:t>
            </a:r>
          </a:p>
          <a:p>
            <a:r>
              <a:rPr lang="en-US" sz="2400" u="sng" dirty="0"/>
              <a:t>Algorithm</a:t>
            </a:r>
            <a:r>
              <a:rPr lang="en-US" sz="2400" dirty="0"/>
              <a:t>: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3848539" y="2858995"/>
            <a:ext cx="5831487" cy="5965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Q: How to compute A</a:t>
            </a:r>
            <a:r>
              <a:rPr lang="en-US" sz="2200" baseline="30000" dirty="0"/>
              <a:t>n</a:t>
            </a:r>
            <a:r>
              <a:rPr lang="en-US" sz="2200" dirty="0"/>
              <a:t> (mod p) in time O(log n)?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4561476" y="3827052"/>
            <a:ext cx="5232317" cy="2545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A: Compute</a:t>
            </a:r>
          </a:p>
          <a:p>
            <a:pPr marL="342900" indent="-342900">
              <a:buFontTx/>
              <a:buChar char="-"/>
            </a:pPr>
            <a:r>
              <a:rPr lang="en-US" sz="2200" dirty="0"/>
              <a:t>A</a:t>
            </a:r>
            <a:r>
              <a:rPr lang="en-US" sz="2200" baseline="30000" dirty="0"/>
              <a:t>2</a:t>
            </a:r>
            <a:r>
              <a:rPr lang="en-US" sz="2200" dirty="0"/>
              <a:t> = A * A</a:t>
            </a:r>
          </a:p>
          <a:p>
            <a:pPr marL="342900" indent="-342900">
              <a:buFontTx/>
              <a:buChar char="-"/>
            </a:pPr>
            <a:r>
              <a:rPr lang="en-US" sz="2200" dirty="0"/>
              <a:t>A</a:t>
            </a:r>
            <a:r>
              <a:rPr lang="en-US" sz="2200" baseline="30000" dirty="0"/>
              <a:t>4</a:t>
            </a:r>
            <a:r>
              <a:rPr lang="en-US" sz="2200" dirty="0"/>
              <a:t> = A</a:t>
            </a:r>
            <a:r>
              <a:rPr lang="en-US" sz="2200" baseline="30000" dirty="0"/>
              <a:t>2 </a:t>
            </a:r>
            <a:r>
              <a:rPr lang="en-US" sz="2200" dirty="0"/>
              <a:t>* A</a:t>
            </a:r>
            <a:r>
              <a:rPr lang="en-US" sz="2200" baseline="30000" dirty="0"/>
              <a:t>2</a:t>
            </a:r>
          </a:p>
          <a:p>
            <a:pPr marL="342900" indent="-342900">
              <a:buFontTx/>
              <a:buChar char="-"/>
            </a:pPr>
            <a:r>
              <a:rPr lang="en-US" sz="2200" dirty="0"/>
              <a:t>A</a:t>
            </a:r>
            <a:r>
              <a:rPr lang="en-US" sz="2200" baseline="30000" dirty="0"/>
              <a:t>8</a:t>
            </a:r>
            <a:r>
              <a:rPr lang="en-US" sz="2200" dirty="0"/>
              <a:t> =  A</a:t>
            </a:r>
            <a:r>
              <a:rPr lang="en-US" sz="2200" baseline="30000" dirty="0"/>
              <a:t>4 </a:t>
            </a:r>
            <a:r>
              <a:rPr lang="en-US" sz="2200" dirty="0"/>
              <a:t>* A</a:t>
            </a:r>
            <a:r>
              <a:rPr lang="en-US" sz="2200" baseline="30000" dirty="0"/>
              <a:t>4</a:t>
            </a:r>
            <a:endParaRPr lang="en-US" sz="2200" dirty="0"/>
          </a:p>
          <a:p>
            <a:pPr marL="342900" indent="-342900">
              <a:buFontTx/>
              <a:buChar char="-"/>
            </a:pPr>
            <a:r>
              <a:rPr lang="en-US" sz="2200" dirty="0"/>
              <a:t>…</a:t>
            </a:r>
          </a:p>
          <a:p>
            <a:r>
              <a:rPr lang="en-US" sz="2200" dirty="0"/>
              <a:t>Use these to compute A</a:t>
            </a:r>
            <a:r>
              <a:rPr lang="en-US" sz="2200" baseline="30000" dirty="0"/>
              <a:t>n</a:t>
            </a:r>
          </a:p>
          <a:p>
            <a:r>
              <a:rPr lang="en-US" sz="2200" dirty="0"/>
              <a:t>(hint: look at the binary expansion of n)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03484"/>
              </p:ext>
            </p:extLst>
          </p:nvPr>
        </p:nvGraphicFramePr>
        <p:xfrm>
          <a:off x="2325462" y="3455586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38151" y="3559736"/>
            <a:ext cx="1915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Let </a:t>
            </a:r>
            <a:r>
              <a:rPr lang="en-US" sz="2800" b="1" dirty="0"/>
              <a:t>A =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44030"/>
              </p:ext>
            </p:extLst>
          </p:nvPr>
        </p:nvGraphicFramePr>
        <p:xfrm>
          <a:off x="3474660" y="4379885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98096"/>
              </p:ext>
            </p:extLst>
          </p:nvPr>
        </p:nvGraphicFramePr>
        <p:xfrm>
          <a:off x="1695086" y="4379885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56966" y="4484035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00820" y="4484035"/>
            <a:ext cx="530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2470" y="4389605"/>
            <a:ext cx="1570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Then </a:t>
            </a: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4656998" y="6630229"/>
            <a:ext cx="4063627" cy="6281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For example: A</a:t>
            </a:r>
            <a:r>
              <a:rPr lang="en-US" baseline="30000" dirty="0"/>
              <a:t>13</a:t>
            </a:r>
            <a:r>
              <a:rPr lang="en-US" dirty="0"/>
              <a:t> = A</a:t>
            </a:r>
            <a:r>
              <a:rPr lang="en-US" baseline="30000" dirty="0"/>
              <a:t>8</a:t>
            </a:r>
            <a:r>
              <a:rPr lang="en-US" dirty="0"/>
              <a:t> * A</a:t>
            </a:r>
            <a:r>
              <a:rPr lang="en-US" baseline="30000" dirty="0"/>
              <a:t>4</a:t>
            </a:r>
            <a:r>
              <a:rPr lang="en-US" dirty="0"/>
              <a:t> * A</a:t>
            </a:r>
          </a:p>
        </p:txBody>
      </p:sp>
    </p:spTree>
    <p:extLst>
      <p:ext uri="{BB962C8B-B14F-4D97-AF65-F5344CB8AC3E}">
        <p14:creationId xmlns:p14="http://schemas.microsoft.com/office/powerpoint/2010/main" val="373948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1" grpId="0"/>
      <p:bldP spid="19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closed formula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67042"/>
              </p:ext>
            </p:extLst>
          </p:nvPr>
        </p:nvGraphicFramePr>
        <p:xfrm>
          <a:off x="2191649" y="1838657"/>
          <a:ext cx="138821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  <a:gridCol w="694108">
                  <a:extLst>
                    <a:ext uri="{9D8B030D-6E8A-4147-A177-3AD203B41FA5}">
                      <a16:colId xmlns:a16="http://schemas.microsoft.com/office/drawing/2014/main" val="302714705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4338" y="1942807"/>
            <a:ext cx="1915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Let </a:t>
            </a:r>
            <a:r>
              <a:rPr lang="en-US" sz="2800" b="1" dirty="0"/>
              <a:t>A =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1006"/>
              </p:ext>
            </p:extLst>
          </p:nvPr>
        </p:nvGraphicFramePr>
        <p:xfrm>
          <a:off x="6735349" y="1742084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41206"/>
              </p:ext>
            </p:extLst>
          </p:nvPr>
        </p:nvGraphicFramePr>
        <p:xfrm>
          <a:off x="4955775" y="1742084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7655" y="1846234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1509" y="1846234"/>
            <a:ext cx="530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83159" y="1751804"/>
            <a:ext cx="1570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Then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559" y="3199641"/>
            <a:ext cx="1459507" cy="542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SVD</a:t>
            </a:r>
            <a:r>
              <a:rPr lang="en-US" sz="2800" dirty="0"/>
              <a:t>: </a:t>
            </a:r>
            <a:r>
              <a:rPr lang="en-US" sz="2800" b="1" dirty="0"/>
              <a:t>A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938366"/>
                  </p:ext>
                </p:extLst>
              </p:nvPr>
            </p:nvGraphicFramePr>
            <p:xfrm>
              <a:off x="2120199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938366"/>
                  </p:ext>
                </p:extLst>
              </p:nvPr>
            </p:nvGraphicFramePr>
            <p:xfrm>
              <a:off x="2120199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88" t="-763" r="-96471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5556" t="-763" r="-123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88" t="-95652" r="-96471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5556" t="-95652" r="-1235" b="-14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90701"/>
                  </p:ext>
                </p:extLst>
              </p:nvPr>
            </p:nvGraphicFramePr>
            <p:xfrm>
              <a:off x="4528163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90701"/>
                  </p:ext>
                </p:extLst>
              </p:nvPr>
            </p:nvGraphicFramePr>
            <p:xfrm>
              <a:off x="4528163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88" t="-763" r="-96471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5556" t="-763" r="-123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5556" t="-95652" r="-1235" b="-14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2009875"/>
                  </p:ext>
                </p:extLst>
              </p:nvPr>
            </p:nvGraphicFramePr>
            <p:xfrm>
              <a:off x="6936127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2009875"/>
                  </p:ext>
                </p:extLst>
              </p:nvPr>
            </p:nvGraphicFramePr>
            <p:xfrm>
              <a:off x="6936127" y="2875576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88" t="-763" r="-96471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5556" t="-763" r="-123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88" t="-95652" r="-96471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5556" t="-95652" r="-1235" b="-14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TextBox 22"/>
          <p:cNvSpPr txBox="1"/>
          <p:nvPr/>
        </p:nvSpPr>
        <p:spPr>
          <a:xfrm>
            <a:off x="609352" y="4539840"/>
            <a:ext cx="1743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 = UDU</a:t>
            </a:r>
            <a:r>
              <a:rPr lang="en-US" sz="2800" b="1" baseline="30000" dirty="0"/>
              <a:t>-1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587128" y="4539840"/>
            <a:ext cx="1081668" cy="4683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19380" y="4512405"/>
            <a:ext cx="51587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n</a:t>
            </a:r>
            <a:r>
              <a:rPr lang="en-US" sz="2800" b="1" dirty="0"/>
              <a:t> = (UDU</a:t>
            </a:r>
            <a:r>
              <a:rPr lang="en-US" sz="2800" b="1" baseline="30000" dirty="0"/>
              <a:t>-1</a:t>
            </a:r>
            <a:r>
              <a:rPr lang="en-US" sz="2800" b="1" dirty="0"/>
              <a:t>)*(UDU</a:t>
            </a:r>
            <a:r>
              <a:rPr lang="en-US" sz="2800" b="1" baseline="30000" dirty="0"/>
              <a:t>-1</a:t>
            </a:r>
            <a:r>
              <a:rPr lang="en-US" sz="2800" b="1" dirty="0"/>
              <a:t>)*…*(UDU</a:t>
            </a:r>
            <a:r>
              <a:rPr lang="en-US" sz="2800" b="1" baseline="30000" dirty="0"/>
              <a:t>-1</a:t>
            </a:r>
            <a:r>
              <a:rPr lang="en-US" sz="2800" b="1" dirty="0"/>
              <a:t>)</a:t>
            </a:r>
          </a:p>
          <a:p>
            <a:r>
              <a:rPr lang="en-US" sz="2800" b="1" dirty="0"/>
              <a:t>      = U * </a:t>
            </a:r>
            <a:r>
              <a:rPr lang="en-US" sz="2800" b="1" dirty="0" err="1"/>
              <a:t>D</a:t>
            </a:r>
            <a:r>
              <a:rPr lang="en-US" sz="2800" b="1" baseline="30000" dirty="0" err="1"/>
              <a:t>n</a:t>
            </a:r>
            <a:r>
              <a:rPr lang="en-US" sz="2800" b="1" baseline="30000" dirty="0"/>
              <a:t> </a:t>
            </a:r>
            <a:r>
              <a:rPr lang="en-US" sz="2800" b="1" dirty="0"/>
              <a:t>*</a:t>
            </a:r>
            <a:r>
              <a:rPr lang="en-US" sz="2800" b="1" baseline="30000" dirty="0"/>
              <a:t> </a:t>
            </a:r>
            <a:r>
              <a:rPr lang="en-US" sz="2800" b="1" dirty="0"/>
              <a:t>U</a:t>
            </a:r>
            <a:r>
              <a:rPr lang="en-US" sz="2800" b="1" baseline="30000" dirty="0"/>
              <a:t>-1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60664" y="5861081"/>
            <a:ext cx="93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n</a:t>
            </a:r>
            <a:r>
              <a:rPr lang="en-US" sz="2800" b="1" dirty="0"/>
              <a:t>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370568"/>
                  </p:ext>
                </p:extLst>
              </p:nvPr>
            </p:nvGraphicFramePr>
            <p:xfrm>
              <a:off x="2120199" y="5514199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370568"/>
                  </p:ext>
                </p:extLst>
              </p:nvPr>
            </p:nvGraphicFramePr>
            <p:xfrm>
              <a:off x="2120199" y="5514199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588" t="-763" r="-96471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5556" t="-763" r="-123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588" t="-96350" r="-96471" b="-2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5556" t="-96350" r="-1235" b="-2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4692440"/>
                  </p:ext>
                </p:extLst>
              </p:nvPr>
            </p:nvGraphicFramePr>
            <p:xfrm>
              <a:off x="4219380" y="5514199"/>
              <a:ext cx="2538271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02453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235818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nor/>
                                          </m:rPr>
                                          <a:rPr lang="en-US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4692440"/>
                  </p:ext>
                </p:extLst>
              </p:nvPr>
            </p:nvGraphicFramePr>
            <p:xfrm>
              <a:off x="4219380" y="5514199"/>
              <a:ext cx="2538271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02453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235818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467" t="-763" r="-95794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5911" t="-763" r="-98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5911" t="-96350" r="-985" b="-2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6004315"/>
                  </p:ext>
                </p:extLst>
              </p:nvPr>
            </p:nvGraphicFramePr>
            <p:xfrm>
              <a:off x="6936127" y="5514199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6004315"/>
                  </p:ext>
                </p:extLst>
              </p:nvPr>
            </p:nvGraphicFramePr>
            <p:xfrm>
              <a:off x="6936127" y="5514199"/>
              <a:ext cx="2015526" cy="1630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4219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981307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796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588" t="-763" r="-96471" b="-106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5556" t="-763" r="-1235" b="-106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83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588" t="-96350" r="-96471" b="-2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5556" t="-96350" r="-1235" b="-2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0025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9" grpId="0"/>
      <p:bldP spid="20" grpId="0"/>
      <p:bldP spid="15" grpId="0"/>
      <p:bldP spid="23" grpId="0"/>
      <p:bldP spid="12" grpId="0" animBg="1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closed formula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079078"/>
              </p:ext>
            </p:extLst>
          </p:nvPr>
        </p:nvGraphicFramePr>
        <p:xfrm>
          <a:off x="2430054" y="1707476"/>
          <a:ext cx="6941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08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327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6181824"/>
                  </p:ext>
                </p:extLst>
              </p:nvPr>
            </p:nvGraphicFramePr>
            <p:xfrm>
              <a:off x="650480" y="1707476"/>
              <a:ext cx="694108" cy="7252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410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</a:tblGrid>
                  <a:tr h="3274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3274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1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6181824"/>
                  </p:ext>
                </p:extLst>
              </p:nvPr>
            </p:nvGraphicFramePr>
            <p:xfrm>
              <a:off x="650480" y="1707476"/>
              <a:ext cx="694108" cy="7252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410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0" t="-1639" r="-1739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35947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0" t="-105085" r="-1739" b="-33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/>
          <p:cNvSpPr txBox="1"/>
          <p:nvPr/>
        </p:nvSpPr>
        <p:spPr>
          <a:xfrm>
            <a:off x="1412360" y="1811626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56214" y="1811626"/>
            <a:ext cx="530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baseline="30000" dirty="0"/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4588" y="2990864"/>
            <a:ext cx="25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9090098"/>
                  </p:ext>
                </p:extLst>
              </p:nvPr>
            </p:nvGraphicFramePr>
            <p:xfrm>
              <a:off x="1876177" y="2542662"/>
              <a:ext cx="1680362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9090098"/>
                  </p:ext>
                </p:extLst>
              </p:nvPr>
            </p:nvGraphicFramePr>
            <p:xfrm>
              <a:off x="1876177" y="2542662"/>
              <a:ext cx="1680362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04" t="-1075" r="-96479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5926" t="-1075" r="-1481" b="-1075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04" t="-95918" r="-96479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5926" t="-95918" r="-1481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224911"/>
                  </p:ext>
                </p:extLst>
              </p:nvPr>
            </p:nvGraphicFramePr>
            <p:xfrm>
              <a:off x="3863845" y="2542662"/>
              <a:ext cx="2116179" cy="12438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5867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03031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nor/>
                                          </m:rPr>
                                          <a:rPr lang="en-US" sz="140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224911"/>
                  </p:ext>
                </p:extLst>
              </p:nvPr>
            </p:nvGraphicFramePr>
            <p:xfrm>
              <a:off x="3863845" y="2542662"/>
              <a:ext cx="2116179" cy="11894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5867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03031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947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59" t="-1020" r="-96089" b="-10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6509" t="-1020" r="-1775" b="-10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47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6509" t="-101020" r="-1775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0191961"/>
                  </p:ext>
                </p:extLst>
              </p:nvPr>
            </p:nvGraphicFramePr>
            <p:xfrm>
              <a:off x="6287330" y="2556718"/>
              <a:ext cx="1680362" cy="11754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0191961"/>
                  </p:ext>
                </p:extLst>
              </p:nvPr>
            </p:nvGraphicFramePr>
            <p:xfrm>
              <a:off x="6287330" y="2556718"/>
              <a:ext cx="1680362" cy="11754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822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704" t="-1042" r="-96479" b="-10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5926" t="-1042" r="-1481" b="-104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704" t="-98980" r="-96479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5926" t="-98980" r="-1481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34756"/>
              </p:ext>
            </p:extLst>
          </p:nvPr>
        </p:nvGraphicFramePr>
        <p:xfrm>
          <a:off x="8186174" y="2580470"/>
          <a:ext cx="578684" cy="115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84">
                  <a:extLst>
                    <a:ext uri="{9D8B030D-6E8A-4147-A177-3AD203B41FA5}">
                      <a16:colId xmlns:a16="http://schemas.microsoft.com/office/drawing/2014/main" val="2351011183"/>
                    </a:ext>
                  </a:extLst>
                </a:gridCol>
              </a:tblGrid>
              <a:tr h="5797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91437"/>
                  </a:ext>
                </a:extLst>
              </a:tr>
              <a:tr h="5797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7955"/>
                  </a:ext>
                </a:extLst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344588" y="4344167"/>
            <a:ext cx="25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1152955"/>
                  </p:ext>
                </p:extLst>
              </p:nvPr>
            </p:nvGraphicFramePr>
            <p:xfrm>
              <a:off x="1876177" y="3895965"/>
              <a:ext cx="1680362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1152955"/>
                  </p:ext>
                </p:extLst>
              </p:nvPr>
            </p:nvGraphicFramePr>
            <p:xfrm>
              <a:off x="1876177" y="3895965"/>
              <a:ext cx="1680362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1075" r="-96479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5926" t="-1075" r="-1481" b="-1075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704" t="-95918" r="-96479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5926" t="-95918" r="-1481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Table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73215"/>
                  </p:ext>
                </p:extLst>
              </p:nvPr>
            </p:nvGraphicFramePr>
            <p:xfrm>
              <a:off x="3863845" y="3895965"/>
              <a:ext cx="2116179" cy="12438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5867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03031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nor/>
                                          </m:rPr>
                                          <a:rPr lang="en-US" sz="140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Table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73215"/>
                  </p:ext>
                </p:extLst>
              </p:nvPr>
            </p:nvGraphicFramePr>
            <p:xfrm>
              <a:off x="3863845" y="3895965"/>
              <a:ext cx="2116179" cy="11894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5867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103031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947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559" t="-1020" r="-96089" b="-10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6509" t="-1020" r="-1775" b="-10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47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6509" t="-101020" r="-1775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Table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805945"/>
                  </p:ext>
                </p:extLst>
              </p:nvPr>
            </p:nvGraphicFramePr>
            <p:xfrm>
              <a:off x="6287330" y="3910021"/>
              <a:ext cx="818124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Table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805945"/>
                  </p:ext>
                </p:extLst>
              </p:nvPr>
            </p:nvGraphicFramePr>
            <p:xfrm>
              <a:off x="6287330" y="3910021"/>
              <a:ext cx="818124" cy="11595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741" t="-1075" r="-1481" b="-1075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741" t="-95918" r="-1481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TextBox 46"/>
          <p:cNvSpPr txBox="1"/>
          <p:nvPr/>
        </p:nvSpPr>
        <p:spPr>
          <a:xfrm>
            <a:off x="1344588" y="5737901"/>
            <a:ext cx="25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274975"/>
                  </p:ext>
                </p:extLst>
              </p:nvPr>
            </p:nvGraphicFramePr>
            <p:xfrm>
              <a:off x="1876177" y="5289699"/>
              <a:ext cx="1680362" cy="12481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6096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63845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274975"/>
                  </p:ext>
                </p:extLst>
              </p:nvPr>
            </p:nvGraphicFramePr>
            <p:xfrm>
              <a:off x="1876177" y="5289699"/>
              <a:ext cx="1680362" cy="12481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2238">
                      <a:extLst>
                        <a:ext uri="{9D8B030D-6E8A-4147-A177-3AD203B41FA5}">
                          <a16:colId xmlns:a16="http://schemas.microsoft.com/office/drawing/2014/main" val="2351011183"/>
                        </a:ext>
                      </a:extLst>
                    </a:gridCol>
                    <a:gridCol w="818124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6096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704" t="-990" r="-96479" b="-105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105926" t="-990" r="-1481" b="-105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6384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704" t="-97143" r="-96479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105926" t="-97143" r="-1481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0" name="Table 4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2902221"/>
                  </p:ext>
                </p:extLst>
              </p:nvPr>
            </p:nvGraphicFramePr>
            <p:xfrm>
              <a:off x="3863845" y="5289699"/>
              <a:ext cx="1680363" cy="12438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0363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nor/>
                                          </m:rPr>
                                          <a:rPr lang="en-US" sz="140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0" name="Table 4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2902221"/>
                  </p:ext>
                </p:extLst>
              </p:nvPr>
            </p:nvGraphicFramePr>
            <p:xfrm>
              <a:off x="3863845" y="5289699"/>
              <a:ext cx="1680363" cy="12481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0363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6240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61" t="-971" r="-722" b="-10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6240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61" t="-100971" r="-722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1" name="TextBox 50"/>
          <p:cNvSpPr txBox="1"/>
          <p:nvPr/>
        </p:nvSpPr>
        <p:spPr>
          <a:xfrm>
            <a:off x="5544208" y="5695643"/>
            <a:ext cx="25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Table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759876"/>
                  </p:ext>
                </p:extLst>
              </p:nvPr>
            </p:nvGraphicFramePr>
            <p:xfrm>
              <a:off x="5980024" y="5289699"/>
              <a:ext cx="3398152" cy="14284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9815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5664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n-US" sz="1400" b="1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𝟓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n-US" sz="1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nor/>
                                          </m:rPr>
                                          <a:rPr lang="en-US" sz="140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Table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759876"/>
                  </p:ext>
                </p:extLst>
              </p:nvPr>
            </p:nvGraphicFramePr>
            <p:xfrm>
              <a:off x="5980024" y="5289699"/>
              <a:ext cx="3398152" cy="14305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98152">
                      <a:extLst>
                        <a:ext uri="{9D8B030D-6E8A-4147-A177-3AD203B41FA5}">
                          <a16:colId xmlns:a16="http://schemas.microsoft.com/office/drawing/2014/main" val="3027147053"/>
                        </a:ext>
                      </a:extLst>
                    </a:gridCol>
                  </a:tblGrid>
                  <a:tr h="837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179" t="-725" r="-358" b="-724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1291437"/>
                      </a:ext>
                    </a:extLst>
                  </a:tr>
                  <a:tr h="5931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179" t="-141837" r="-358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7879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2253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1" grpId="0"/>
      <p:bldP spid="42" grpId="0"/>
      <p:bldP spid="47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even more 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Comments</a:t>
            </a:r>
            <a:r>
              <a:rPr lang="en-US" sz="2400" dirty="0"/>
              <a:t>: The recursive formula doesn’t work mod p</a:t>
            </a:r>
          </a:p>
          <a:p>
            <a:r>
              <a:rPr lang="en-US" sz="2400" dirty="0"/>
              <a:t>Because the eigenvalues don’t work mod p</a:t>
            </a:r>
          </a:p>
        </p:txBody>
      </p:sp>
    </p:spTree>
    <p:extLst>
      <p:ext uri="{BB962C8B-B14F-4D97-AF65-F5344CB8AC3E}">
        <p14:creationId xmlns:p14="http://schemas.microsoft.com/office/powerpoint/2010/main" val="42956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Edit distance /</a:t>
            </a: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Sequence alignment</a:t>
            </a:r>
          </a:p>
        </p:txBody>
      </p:sp>
    </p:spTree>
    <p:extLst>
      <p:ext uri="{BB962C8B-B14F-4D97-AF65-F5344CB8AC3E}">
        <p14:creationId xmlns:p14="http://schemas.microsoft.com/office/powerpoint/2010/main" val="2365772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Two strings X and Y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find smallest number of edit operations required to convert X into Y.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61C7A3AF-7EB0-4B3F-8AE4-FA9006B58BCF}"/>
              </a:ext>
            </a:extLst>
          </p:cNvPr>
          <p:cNvSpPr/>
          <p:nvPr/>
        </p:nvSpPr>
        <p:spPr>
          <a:xfrm>
            <a:off x="3044733" y="3843337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Mismatch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2BE6D8D9-8ABD-43D6-B283-0F07447F221C}"/>
              </a:ext>
            </a:extLst>
          </p:cNvPr>
          <p:cNvSpPr/>
          <p:nvPr/>
        </p:nvSpPr>
        <p:spPr>
          <a:xfrm>
            <a:off x="3044733" y="4975613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Gap in X / Insertion in 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09739A0-238A-45DF-AF84-23C6BB7EB004}"/>
              </a:ext>
            </a:extLst>
          </p:cNvPr>
          <p:cNvSpPr/>
          <p:nvPr/>
        </p:nvSpPr>
        <p:spPr>
          <a:xfrm>
            <a:off x="5208814" y="4910137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T A G C G C G</a:t>
            </a:r>
          </a:p>
          <a:p>
            <a:pPr marL="0" indent="0">
              <a:buNone/>
            </a:pPr>
            <a:r>
              <a:rPr lang="en-CA" sz="2000" dirty="0"/>
              <a:t>Y = G T A G C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G C 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5254533" y="3767137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T A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 err="1">
                <a:solidFill>
                  <a:srgbClr val="FF0000"/>
                </a:solidFill>
              </a:rPr>
              <a:t>A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</a:t>
            </a:r>
          </a:p>
        </p:txBody>
      </p:sp>
      <p:sp>
        <p:nvSpPr>
          <p:cNvPr id="11" name="Rounded Rectangle 8">
            <a:extLst>
              <a:ext uri="{FF2B5EF4-FFF2-40B4-BE49-F238E27FC236}">
                <a16:creationId xmlns:a16="http://schemas.microsoft.com/office/drawing/2014/main" id="{E86831D5-9A50-46A3-99C9-DFB48D6B332B}"/>
              </a:ext>
            </a:extLst>
          </p:cNvPr>
          <p:cNvSpPr/>
          <p:nvPr/>
        </p:nvSpPr>
        <p:spPr>
          <a:xfrm>
            <a:off x="3044733" y="6042413"/>
            <a:ext cx="1924050" cy="6965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Gap in Y /</a:t>
            </a:r>
            <a:br>
              <a:rPr lang="en-US" sz="2000" dirty="0"/>
            </a:br>
            <a:r>
              <a:rPr lang="en-US" sz="2000" dirty="0"/>
              <a:t>Insertion in X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896F36-7DCD-44AF-827E-4ABEFF6489D3}"/>
              </a:ext>
            </a:extLst>
          </p:cNvPr>
          <p:cNvSpPr/>
          <p:nvPr/>
        </p:nvSpPr>
        <p:spPr>
          <a:xfrm>
            <a:off x="5208814" y="5976937"/>
            <a:ext cx="29413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T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C G C G</a:t>
            </a:r>
          </a:p>
          <a:p>
            <a:pPr marL="0" indent="0">
              <a:buNone/>
            </a:pPr>
            <a:r>
              <a:rPr lang="en-CA" sz="2000" dirty="0"/>
              <a:t>Y = G T G C G C G</a:t>
            </a:r>
          </a:p>
        </p:txBody>
      </p:sp>
    </p:spTree>
    <p:extLst>
      <p:ext uri="{BB962C8B-B14F-4D97-AF65-F5344CB8AC3E}">
        <p14:creationId xmlns:p14="http://schemas.microsoft.com/office/powerpoint/2010/main" val="32385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Two strings X and Y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find smallest number of edit operations required to convert X into Y.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u="sng" dirty="0"/>
              <a:t>Example</a:t>
            </a:r>
            <a:r>
              <a:rPr lang="en-US" sz="2000" dirty="0"/>
              <a:t>: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1C7A3AF-7EB0-4B3F-8AE4-FA9006B58BCF}"/>
              </a:ext>
            </a:extLst>
          </p:cNvPr>
          <p:cNvSpPr/>
          <p:nvPr/>
        </p:nvSpPr>
        <p:spPr>
          <a:xfrm>
            <a:off x="1086710" y="4493030"/>
            <a:ext cx="2367690" cy="8381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Optimal alignment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F84DA8E-F5D5-49F3-B1CA-F3FC3AE5CD92}"/>
              </a:ext>
            </a:extLst>
          </p:cNvPr>
          <p:cNvSpPr/>
          <p:nvPr/>
        </p:nvSpPr>
        <p:spPr>
          <a:xfrm>
            <a:off x="2164239" y="3360737"/>
            <a:ext cx="47659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X = </a:t>
            </a:r>
            <a:r>
              <a:rPr lang="en-CA" sz="2000" dirty="0"/>
              <a:t>G C </a:t>
            </a:r>
            <a:r>
              <a:rPr lang="en-CA" sz="2000" b="1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T A T G </a:t>
            </a:r>
            <a:r>
              <a:rPr lang="en-CA" sz="2000" b="1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   </a:t>
            </a:r>
            <a:r>
              <a:rPr lang="en-CA" sz="2000" dirty="0" err="1"/>
              <a:t>A</a:t>
            </a:r>
            <a:r>
              <a:rPr lang="en-CA" sz="2000" dirty="0"/>
              <a:t> C G C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Y = </a:t>
            </a:r>
            <a:r>
              <a:rPr lang="en-CA" sz="2000" dirty="0"/>
              <a:t>G C     T A T G </a:t>
            </a:r>
            <a:r>
              <a:rPr lang="en-CA" sz="2000" b="1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b="1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A C G C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3723481" y="4493030"/>
            <a:ext cx="4506912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C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–</a:t>
            </a:r>
            <a:r>
              <a:rPr lang="en-CA" sz="2000" dirty="0"/>
              <a:t> A C G C</a:t>
            </a:r>
          </a:p>
          <a:p>
            <a:pPr marL="0" indent="0">
              <a:buNone/>
            </a:pPr>
            <a:r>
              <a:rPr lang="en-CA" sz="2000" dirty="0"/>
              <a:t>Y = G C </a:t>
            </a:r>
            <a:r>
              <a:rPr lang="en-CA" sz="2000" dirty="0">
                <a:solidFill>
                  <a:srgbClr val="FF0000"/>
                </a:solidFill>
              </a:rPr>
              <a:t>– 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A C G C  </a:t>
            </a: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67015F51-3F68-4F5C-BA2E-C187D19569AC}"/>
              </a:ext>
            </a:extLst>
          </p:cNvPr>
          <p:cNvSpPr/>
          <p:nvPr/>
        </p:nvSpPr>
        <p:spPr>
          <a:xfrm>
            <a:off x="3723481" y="5610631"/>
            <a:ext cx="2253456" cy="68856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Edit Distance = 3</a:t>
            </a:r>
          </a:p>
        </p:txBody>
      </p:sp>
    </p:spTree>
    <p:extLst>
      <p:ext uri="{BB962C8B-B14F-4D97-AF65-F5344CB8AC3E}">
        <p14:creationId xmlns:p14="http://schemas.microsoft.com/office/powerpoint/2010/main" val="306075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Hamming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related (simpler) notion: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Two strings X and Y of the same length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number of mismatches between X to Y.</a:t>
            </a:r>
          </a:p>
          <a:p>
            <a:pPr>
              <a:defRPr/>
            </a:pPr>
            <a:endParaRPr lang="en-US" altLang="he-IL" sz="2000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Examples:</a:t>
            </a:r>
          </a:p>
          <a:p>
            <a:pPr>
              <a:defRPr/>
            </a:pPr>
            <a:endParaRPr lang="en-US" altLang="he-IL" sz="2000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Design a linear time algorithm that given two strings X,Y of length n,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computes the hamming distance between X and Y.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998537" y="3816401"/>
            <a:ext cx="31813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T A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A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 err="1">
                <a:solidFill>
                  <a:srgbClr val="FF0000"/>
                </a:solidFill>
              </a:rPr>
              <a:t>A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C G </a:t>
            </a:r>
            <a:r>
              <a:rPr lang="en-CA" sz="2000" dirty="0" err="1"/>
              <a:t>G</a:t>
            </a:r>
            <a:r>
              <a:rPr lang="en-CA" sz="2000" dirty="0"/>
              <a:t>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10962E-1967-4A9B-AACB-10DDD924989B}"/>
              </a:ext>
            </a:extLst>
          </p:cNvPr>
          <p:cNvSpPr/>
          <p:nvPr/>
        </p:nvSpPr>
        <p:spPr>
          <a:xfrm>
            <a:off x="2979737" y="4860875"/>
            <a:ext cx="27241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S T R </a:t>
            </a:r>
            <a:r>
              <a:rPr lang="en-CA" sz="2000" dirty="0">
                <a:solidFill>
                  <a:srgbClr val="FF0000"/>
                </a:solidFill>
              </a:rPr>
              <a:t>O</a:t>
            </a:r>
            <a:r>
              <a:rPr lang="en-CA" sz="2000" dirty="0"/>
              <a:t> N G </a:t>
            </a:r>
            <a:r>
              <a:rPr lang="en-CA" sz="2000" dirty="0">
                <a:solidFill>
                  <a:srgbClr val="FF0000"/>
                </a:solidFill>
              </a:rPr>
              <a:t>E R</a:t>
            </a:r>
          </a:p>
          <a:p>
            <a:pPr marL="0" indent="0">
              <a:buNone/>
            </a:pPr>
            <a:r>
              <a:rPr lang="en-CA" sz="2000" dirty="0"/>
              <a:t>Y = S T R </a:t>
            </a:r>
            <a:r>
              <a:rPr lang="en-CA" sz="2000" dirty="0">
                <a:solidFill>
                  <a:srgbClr val="FF0000"/>
                </a:solidFill>
              </a:rPr>
              <a:t>E </a:t>
            </a:r>
            <a:r>
              <a:rPr lang="en-CA" sz="2000" dirty="0"/>
              <a:t> N G </a:t>
            </a:r>
            <a:r>
              <a:rPr lang="en-CA" sz="2000" dirty="0">
                <a:solidFill>
                  <a:srgbClr val="FF0000"/>
                </a:solidFill>
              </a:rPr>
              <a:t>T H</a:t>
            </a:r>
          </a:p>
        </p:txBody>
      </p:sp>
      <p:sp>
        <p:nvSpPr>
          <p:cNvPr id="11" name="Rounded Rectangle 8">
            <a:extLst>
              <a:ext uri="{FF2B5EF4-FFF2-40B4-BE49-F238E27FC236}">
                <a16:creationId xmlns:a16="http://schemas.microsoft.com/office/drawing/2014/main" id="{D62FF161-2BB2-47D8-BC27-D1CF711FF454}"/>
              </a:ext>
            </a:extLst>
          </p:cNvPr>
          <p:cNvSpPr/>
          <p:nvPr/>
        </p:nvSpPr>
        <p:spPr>
          <a:xfrm>
            <a:off x="6138419" y="4860875"/>
            <a:ext cx="2230882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HamDist</a:t>
            </a:r>
            <a:r>
              <a:rPr lang="en-US" sz="2000" dirty="0"/>
              <a:t>(X,Y) = 3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97F3D804-1212-493C-87CC-9E402CF490DB}"/>
              </a:ext>
            </a:extLst>
          </p:cNvPr>
          <p:cNvSpPr/>
          <p:nvPr/>
        </p:nvSpPr>
        <p:spPr>
          <a:xfrm>
            <a:off x="4576319" y="3816401"/>
            <a:ext cx="2230882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HamDist</a:t>
            </a:r>
            <a:r>
              <a:rPr lang="en-US" sz="2000" dirty="0"/>
              <a:t>(X,Y) = 2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5884E0A-BB16-4677-8F2D-7B6C211330EC}"/>
              </a:ext>
            </a:extLst>
          </p:cNvPr>
          <p:cNvSpPr/>
          <p:nvPr/>
        </p:nvSpPr>
        <p:spPr>
          <a:xfrm>
            <a:off x="4325686" y="2771927"/>
            <a:ext cx="318135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T A </a:t>
            </a:r>
            <a:r>
              <a:rPr lang="en-CA" sz="2000" dirty="0">
                <a:solidFill>
                  <a:srgbClr val="FF0000"/>
                </a:solidFill>
              </a:rPr>
              <a:t>C G</a:t>
            </a:r>
            <a:r>
              <a:rPr lang="en-CA" sz="2000" dirty="0"/>
              <a:t> </a:t>
            </a:r>
            <a:r>
              <a:rPr lang="en-CA" sz="2000" dirty="0" err="1"/>
              <a:t>G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C G</a:t>
            </a:r>
            <a:r>
              <a:rPr lang="en-CA" sz="2000" dirty="0"/>
              <a:t> </a:t>
            </a:r>
            <a:r>
              <a:rPr lang="en-CA" sz="2000" dirty="0" err="1"/>
              <a:t>G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C A</a:t>
            </a:r>
          </a:p>
          <a:p>
            <a:pPr marL="0" indent="0">
              <a:buNone/>
            </a:pPr>
            <a:r>
              <a:rPr lang="en-CA" sz="2000" dirty="0"/>
              <a:t>Y = G T A </a:t>
            </a:r>
            <a:r>
              <a:rPr lang="en-CA" sz="2000" dirty="0" err="1">
                <a:solidFill>
                  <a:srgbClr val="FF0000"/>
                </a:solidFill>
              </a:rPr>
              <a:t>A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>
                <a:solidFill>
                  <a:srgbClr val="FF0000"/>
                </a:solidFill>
              </a:rPr>
              <a:t>G</a:t>
            </a:r>
            <a:r>
              <a:rPr lang="en-CA" sz="2000" dirty="0">
                <a:solidFill>
                  <a:srgbClr val="FF0000"/>
                </a:solidFill>
              </a:rPr>
              <a:t> C</a:t>
            </a:r>
            <a:r>
              <a:rPr lang="en-CA" sz="2000" dirty="0"/>
              <a:t> G </a:t>
            </a:r>
            <a:r>
              <a:rPr lang="en-CA" sz="2000" dirty="0" err="1">
                <a:solidFill>
                  <a:srgbClr val="FF0000"/>
                </a:solidFill>
              </a:rPr>
              <a:t>G</a:t>
            </a:r>
            <a:r>
              <a:rPr lang="en-CA" sz="2000" dirty="0">
                <a:solidFill>
                  <a:srgbClr val="FF0000"/>
                </a:solidFill>
              </a:rPr>
              <a:t> A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7933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this week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Fibonacci sequence (a warmup example)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Edit distance/Sequence alignment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Finding Hamiltonian path in time O(2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Finding a path of length k in time exp(k)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Color coding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 vs Hamming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Claim</a:t>
            </a:r>
            <a:r>
              <a:rPr lang="en-US" sz="2000" dirty="0"/>
              <a:t>: For two strings X, Y of equal length</a:t>
            </a:r>
          </a:p>
          <a:p>
            <a:r>
              <a:rPr lang="en-US" sz="2000" dirty="0"/>
              <a:t>	 </a:t>
            </a:r>
            <a:r>
              <a:rPr lang="en-US" sz="2000" dirty="0" err="1"/>
              <a:t>EditDist</a:t>
            </a:r>
            <a:r>
              <a:rPr lang="en-US" sz="2000" dirty="0"/>
              <a:t>(X, Y) &lt;= </a:t>
            </a:r>
            <a:r>
              <a:rPr lang="en-US" sz="2000" dirty="0" err="1"/>
              <a:t>HammingDist</a:t>
            </a:r>
            <a:r>
              <a:rPr lang="en-US" sz="2000" dirty="0"/>
              <a:t>(X, Y)</a:t>
            </a:r>
          </a:p>
          <a:p>
            <a:r>
              <a:rPr lang="en-US" sz="2000" u="sng" dirty="0"/>
              <a:t>Proof</a:t>
            </a:r>
            <a:r>
              <a:rPr lang="en-US" sz="2000" dirty="0"/>
              <a:t>: For edit distance we can use substitution only.</a:t>
            </a:r>
          </a:p>
          <a:p>
            <a:r>
              <a:rPr lang="en-CA" sz="2000" dirty="0"/>
              <a:t/>
            </a:r>
            <a:br>
              <a:rPr lang="en-CA" sz="2000" dirty="0"/>
            </a:br>
            <a:r>
              <a:rPr lang="en-CA" sz="2000" dirty="0"/>
              <a:t>What about the other direction? Is there any non-trivial relation?</a:t>
            </a:r>
          </a:p>
          <a:p>
            <a:r>
              <a:rPr lang="en-CA" sz="2000" u="sng" dirty="0"/>
              <a:t>Example</a:t>
            </a:r>
            <a:r>
              <a:rPr lang="en-CA" sz="2000" dirty="0"/>
              <a:t>:	X = </a:t>
            </a:r>
            <a:r>
              <a:rPr lang="en-CA" sz="2000" dirty="0" err="1"/>
              <a:t>ababababababababab</a:t>
            </a:r>
            <a:r>
              <a:rPr lang="en-CA" sz="2000" dirty="0"/>
              <a:t/>
            </a:r>
            <a:br>
              <a:rPr lang="en-CA" sz="2000" dirty="0"/>
            </a:br>
            <a:r>
              <a:rPr lang="en-CA" sz="2000" dirty="0"/>
              <a:t>		Y = </a:t>
            </a:r>
            <a:r>
              <a:rPr lang="en-CA" sz="2000" dirty="0" err="1"/>
              <a:t>bababababababababa</a:t>
            </a:r>
            <a:endParaRPr lang="en-CA" sz="2000" dirty="0"/>
          </a:p>
          <a:p>
            <a:r>
              <a:rPr lang="en-CA" sz="2000" u="sng" dirty="0"/>
              <a:t>Q1</a:t>
            </a:r>
            <a:r>
              <a:rPr lang="en-CA" sz="2000" dirty="0"/>
              <a:t>: What is the edit distance between X and Y?</a:t>
            </a:r>
          </a:p>
          <a:p>
            <a:r>
              <a:rPr lang="en-CA" sz="2000" u="sng" dirty="0"/>
              <a:t>A1</a:t>
            </a:r>
            <a:r>
              <a:rPr lang="en-CA" sz="2000" dirty="0"/>
              <a:t>: </a:t>
            </a:r>
            <a:r>
              <a:rPr lang="en-CA" sz="2000" dirty="0" err="1"/>
              <a:t>EditDist</a:t>
            </a:r>
            <a:r>
              <a:rPr lang="en-CA" sz="2000" dirty="0"/>
              <a:t>(X,Y) = 2 : remove a from the beginning of X and add a to the end.</a:t>
            </a:r>
          </a:p>
          <a:p>
            <a:r>
              <a:rPr lang="en-CA" sz="2000" dirty="0"/>
              <a:t>Q2: What is the </a:t>
            </a:r>
            <a:r>
              <a:rPr lang="en-US" sz="2000" dirty="0" err="1"/>
              <a:t>HammingDist</a:t>
            </a:r>
            <a:r>
              <a:rPr lang="en-US" sz="2000" dirty="0"/>
              <a:t>(X, Y)? </a:t>
            </a:r>
          </a:p>
          <a:p>
            <a:r>
              <a:rPr lang="en-US" sz="2000" dirty="0"/>
              <a:t>A2: </a:t>
            </a:r>
            <a:r>
              <a:rPr lang="en-US" sz="2000" dirty="0" err="1"/>
              <a:t>HammingDist</a:t>
            </a:r>
            <a:r>
              <a:rPr lang="en-US" sz="2000" dirty="0"/>
              <a:t>(X, Y) = n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80919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Two strings X and Y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Goal: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find smallest number of edit operations required to convert X into Y.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u="sng" dirty="0"/>
              <a:t>Allowed operations: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R – replace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 – insert into X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 – delete from X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F84DA8E-F5D5-49F3-B1CA-F3FC3AE5CD92}"/>
              </a:ext>
            </a:extLst>
          </p:cNvPr>
          <p:cNvSpPr/>
          <p:nvPr/>
        </p:nvSpPr>
        <p:spPr>
          <a:xfrm>
            <a:off x="3723481" y="3470007"/>
            <a:ext cx="4083685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X = </a:t>
            </a:r>
            <a:r>
              <a:rPr lang="en-CA" sz="2000" dirty="0"/>
              <a:t>G C G T A T G A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 err="1"/>
              <a:t>A</a:t>
            </a:r>
            <a:r>
              <a:rPr lang="en-CA" sz="2000" dirty="0"/>
              <a:t> C G C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Y = </a:t>
            </a:r>
            <a:r>
              <a:rPr lang="en-CA" sz="2000" dirty="0"/>
              <a:t>G C T A T G C G </a:t>
            </a:r>
            <a:r>
              <a:rPr lang="en-CA" sz="2000" dirty="0" err="1"/>
              <a:t>G</a:t>
            </a:r>
            <a:r>
              <a:rPr lang="en-CA" sz="2000" dirty="0"/>
              <a:t> C T A T A C G C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B7D347D-3755-4A53-A1CC-E8C307AD857E}"/>
              </a:ext>
            </a:extLst>
          </p:cNvPr>
          <p:cNvSpPr/>
          <p:nvPr/>
        </p:nvSpPr>
        <p:spPr>
          <a:xfrm>
            <a:off x="3723481" y="4493030"/>
            <a:ext cx="4252119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/>
              <a:t>X = G C </a:t>
            </a:r>
            <a:r>
              <a:rPr lang="en-CA" sz="2000" dirty="0">
                <a:solidFill>
                  <a:srgbClr val="FF0000"/>
                </a:solidFill>
              </a:rPr>
              <a:t>G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A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–</a:t>
            </a:r>
            <a:r>
              <a:rPr lang="en-CA" sz="2000" dirty="0"/>
              <a:t> A C G C</a:t>
            </a:r>
          </a:p>
          <a:p>
            <a:pPr marL="0" indent="0">
              <a:buNone/>
            </a:pPr>
            <a:r>
              <a:rPr lang="en-CA" sz="2000" dirty="0"/>
              <a:t>Y = G C </a:t>
            </a:r>
            <a:r>
              <a:rPr lang="en-CA" sz="2000" dirty="0">
                <a:solidFill>
                  <a:srgbClr val="FF0000"/>
                </a:solidFill>
              </a:rPr>
              <a:t>– </a:t>
            </a:r>
            <a:r>
              <a:rPr lang="en-CA" sz="2000" dirty="0"/>
              <a:t> T A T G </a:t>
            </a:r>
            <a:r>
              <a:rPr lang="en-CA" sz="2000" dirty="0">
                <a:solidFill>
                  <a:srgbClr val="FF0000"/>
                </a:solidFill>
              </a:rPr>
              <a:t>C</a:t>
            </a:r>
            <a:r>
              <a:rPr lang="en-CA" sz="2000" dirty="0"/>
              <a:t> G </a:t>
            </a:r>
            <a:r>
              <a:rPr lang="en-CA" sz="2000" dirty="0" err="1"/>
              <a:t>G</a:t>
            </a:r>
            <a:r>
              <a:rPr lang="en-CA" sz="2000" dirty="0"/>
              <a:t> C T A </a:t>
            </a:r>
            <a:r>
              <a:rPr lang="en-CA" sz="2000" dirty="0">
                <a:solidFill>
                  <a:srgbClr val="FF0000"/>
                </a:solidFill>
              </a:rPr>
              <a:t>T</a:t>
            </a:r>
            <a:r>
              <a:rPr lang="en-CA" sz="2000" dirty="0"/>
              <a:t> A C G C  </a:t>
            </a: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67015F51-3F68-4F5C-BA2E-C187D19569AC}"/>
              </a:ext>
            </a:extLst>
          </p:cNvPr>
          <p:cNvSpPr/>
          <p:nvPr/>
        </p:nvSpPr>
        <p:spPr>
          <a:xfrm>
            <a:off x="3723481" y="5727700"/>
            <a:ext cx="2253456" cy="5717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Edit Distance = 3</a:t>
            </a:r>
          </a:p>
        </p:txBody>
      </p:sp>
    </p:spTree>
    <p:extLst>
      <p:ext uri="{BB962C8B-B14F-4D97-AF65-F5344CB8AC3E}">
        <p14:creationId xmlns:p14="http://schemas.microsoft.com/office/powerpoint/2010/main" val="168216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Idea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input X of length n, and Y of length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Let OPT(</a:t>
            </a:r>
            <a:r>
              <a:rPr lang="en-US" sz="2000" dirty="0" err="1"/>
              <a:t>i,j</a:t>
            </a:r>
            <a:r>
              <a:rPr lang="en-US" sz="2000" dirty="0"/>
              <a:t>) = min cost of aligning prefix strings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X[1…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and Y[1…j].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Then, the goal is to compute OPT(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n,m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Suppose that (by recursion) we can solve the shorter subproblems.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want to compute OPT(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): we have 4 options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4.1 If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Y[j] : use the optimal alignment for X[1…i-1] and Y[1…j-1]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4.2 Try replacing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with Y[j]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4.3 Try deleting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4.4 Try appending Y[j] to X[1…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	</a:t>
            </a:r>
          </a:p>
          <a:p>
            <a:pPr marL="457200" indent="-457200">
              <a:buFont typeface="+mj-lt"/>
              <a:buAutoNum type="arabicPeriod" startAt="5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the best of the four options</a:t>
            </a:r>
          </a:p>
        </p:txBody>
      </p:sp>
    </p:spTree>
    <p:extLst>
      <p:ext uri="{BB962C8B-B14F-4D97-AF65-F5344CB8AC3E}">
        <p14:creationId xmlns:p14="http://schemas.microsoft.com/office/powerpoint/2010/main" val="322421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Two strings: X of length n and Y of length m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Find an optimal alignment of X and Y, i.e., smallest number of edit operations required to convert X into Y.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Algorithm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Define a matrix D[0…n,0….m],  so that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EditDist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 X[1…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, Y[1…j] 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 D[i,0] =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for all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=0…n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 D[0,j] = j for all j=0…m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&gt;0,j&gt;0 define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	(D[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j-1 ] + 1 		// Insert Y[j] after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   min 	(D[ i-1 , j ] + 1 		// Delete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          	(D[ i-1 , j-1 ] + 1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≠ Y[j]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// Match or Mismatch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15D75D58-9BB8-4C4F-B682-543506F01FB1}"/>
              </a:ext>
            </a:extLst>
          </p:cNvPr>
          <p:cNvSpPr/>
          <p:nvPr/>
        </p:nvSpPr>
        <p:spPr>
          <a:xfrm>
            <a:off x="4949999" y="4076700"/>
            <a:ext cx="3736802" cy="1193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Here: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1</a:t>
            </a:r>
            <a:r>
              <a:rPr lang="en-US" sz="2000" baseline="-25000" dirty="0"/>
              <a:t>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sz="2000" baseline="-25000" dirty="0"/>
              <a:t> ≠</a:t>
            </a:r>
            <a:r>
              <a:rPr lang="en-US" sz="2000" baseline="-25000" dirty="0"/>
              <a:t> Y[j]</a:t>
            </a:r>
            <a:r>
              <a:rPr lang="en-US" sz="2000" dirty="0"/>
              <a:t> = 1   	if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  <a:r>
              <a:rPr lang="en-CA" sz="2000" dirty="0"/>
              <a:t> ≠</a:t>
            </a:r>
            <a:r>
              <a:rPr lang="en-US" sz="2000" dirty="0"/>
              <a:t> Y[j]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1</a:t>
            </a:r>
            <a:r>
              <a:rPr lang="en-US" sz="2000" baseline="-25000" dirty="0"/>
              <a:t>X[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]</a:t>
            </a:r>
            <a:r>
              <a:rPr lang="en-CA" sz="2000" baseline="-25000" dirty="0"/>
              <a:t> ≠</a:t>
            </a:r>
            <a:r>
              <a:rPr lang="en-US" sz="2000" baseline="-25000" dirty="0"/>
              <a:t> Y[j]</a:t>
            </a:r>
            <a:r>
              <a:rPr lang="en-US" sz="2000" dirty="0"/>
              <a:t> = 0   	if X[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  <a:r>
              <a:rPr lang="en-CA" sz="2000" dirty="0"/>
              <a:t> =</a:t>
            </a:r>
            <a:r>
              <a:rPr lang="en-US" sz="2000" dirty="0"/>
              <a:t> Y[j]</a:t>
            </a:r>
          </a:p>
        </p:txBody>
      </p:sp>
    </p:spTree>
    <p:extLst>
      <p:ext uri="{BB962C8B-B14F-4D97-AF65-F5344CB8AC3E}">
        <p14:creationId xmlns:p14="http://schemas.microsoft.com/office/powerpoint/2010/main" val="130609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Example</a:t>
            </a:r>
            <a:r>
              <a:rPr lang="en-US" sz="2000" dirty="0"/>
              <a:t>: X = BLOCK   Y = BOOK: </a:t>
            </a:r>
          </a:p>
          <a:p>
            <a:r>
              <a:rPr lang="en-US" sz="2000" dirty="0"/>
              <a:t>A solution: (1) remove L and (2) replace C with O.</a:t>
            </a:r>
            <a:endParaRPr lang="en-CA" sz="2000" dirty="0"/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	(D[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, j-1 ] + 1 		// Insert Y[j] after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   min 	(D[ i-1 , j ] + 1 		// Delete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          	(D[ i-1, j-1 ] + 1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≠ Y[j]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// Match or Mismatch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E7045998-32FD-42F4-AA7C-A73C9E9B7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8" y="3907271"/>
            <a:ext cx="8310429" cy="3245602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BD69F8E8-5DDF-49E7-B5C1-CC25A065AA47}"/>
              </a:ext>
            </a:extLst>
          </p:cNvPr>
          <p:cNvGrpSpPr/>
          <p:nvPr/>
        </p:nvGrpSpPr>
        <p:grpSpPr>
          <a:xfrm>
            <a:off x="2678112" y="5269722"/>
            <a:ext cx="730329" cy="520700"/>
            <a:chOff x="6221412" y="5803900"/>
            <a:chExt cx="730329" cy="52070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FB97266-6B38-4D17-950C-142A4A7947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26341" y="5803900"/>
              <a:ext cx="7859" cy="5207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4200B50-1D44-443D-8CB9-94D4B7763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21412" y="6324600"/>
              <a:ext cx="704929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EA1277B-4F4F-4336-BF47-D188C3E1871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21412" y="5803900"/>
              <a:ext cx="730329" cy="5207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43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53309" y="1999843"/>
            <a:ext cx="8855643" cy="5051163"/>
          </a:xfrm>
        </p:spPr>
        <p:txBody>
          <a:bodyPr/>
          <a:lstStyle/>
          <a:p>
            <a:r>
              <a:rPr lang="en-US" sz="2000" u="sng" dirty="0"/>
              <a:t>Example</a:t>
            </a:r>
            <a:r>
              <a:rPr lang="en-US" sz="2000" dirty="0"/>
              <a:t>: X = BLOCK   Y = BOOK: </a:t>
            </a:r>
          </a:p>
          <a:p>
            <a:r>
              <a:rPr lang="en-US" sz="2000" dirty="0"/>
              <a:t>A solution: (1) remove L and (2) replace C with O.</a:t>
            </a:r>
            <a:endParaRPr lang="en-CA" sz="2000" dirty="0"/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	(D[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, j-1 ] + 1 		// Insert Y[j] after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   min 	(D[ i-1 , j ] + 1 		// Delete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          	(D[ i-1, j-1 ] + 1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≠ Y[j]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// Match or Mismatch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E7045998-32FD-42F4-AA7C-A73C9E9B7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8" y="3983471"/>
            <a:ext cx="8310429" cy="324560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200B50-1D44-443D-8CB9-94D4B776343A}"/>
              </a:ext>
            </a:extLst>
          </p:cNvPr>
          <p:cNvCxnSpPr>
            <a:cxnSpLocks/>
          </p:cNvCxnSpPr>
          <p:nvPr/>
        </p:nvCxnSpPr>
        <p:spPr>
          <a:xfrm flipH="1" flipV="1">
            <a:off x="6337300" y="5943600"/>
            <a:ext cx="614441" cy="4146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A1277B-4F4F-4336-BF47-D188C3E18711}"/>
              </a:ext>
            </a:extLst>
          </p:cNvPr>
          <p:cNvCxnSpPr>
            <a:cxnSpLocks/>
          </p:cNvCxnSpPr>
          <p:nvPr/>
        </p:nvCxnSpPr>
        <p:spPr>
          <a:xfrm flipH="1" flipV="1">
            <a:off x="7364412" y="6346290"/>
            <a:ext cx="730329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B75376-B245-4B29-A64A-204C51C910F6}"/>
              </a:ext>
            </a:extLst>
          </p:cNvPr>
          <p:cNvCxnSpPr>
            <a:cxnSpLocks/>
          </p:cNvCxnSpPr>
          <p:nvPr/>
        </p:nvCxnSpPr>
        <p:spPr>
          <a:xfrm flipH="1" flipV="1">
            <a:off x="5040312" y="5252534"/>
            <a:ext cx="645748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062BE-85FB-4656-9E5F-D346BA01625B}"/>
              </a:ext>
            </a:extLst>
          </p:cNvPr>
          <p:cNvCxnSpPr>
            <a:cxnSpLocks/>
          </p:cNvCxnSpPr>
          <p:nvPr/>
        </p:nvCxnSpPr>
        <p:spPr>
          <a:xfrm flipH="1">
            <a:off x="3884612" y="5252534"/>
            <a:ext cx="674688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B4C14E4-1F72-4635-86DC-58823A562DFF}"/>
              </a:ext>
            </a:extLst>
          </p:cNvPr>
          <p:cNvCxnSpPr>
            <a:cxnSpLocks/>
          </p:cNvCxnSpPr>
          <p:nvPr/>
        </p:nvCxnSpPr>
        <p:spPr>
          <a:xfrm flipH="1" flipV="1">
            <a:off x="2783369" y="4731834"/>
            <a:ext cx="730329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47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53309" y="1999843"/>
            <a:ext cx="8855643" cy="5051163"/>
          </a:xfrm>
        </p:spPr>
        <p:txBody>
          <a:bodyPr/>
          <a:lstStyle/>
          <a:p>
            <a:r>
              <a:rPr lang="en-US" sz="2000" u="sng" dirty="0"/>
              <a:t>Example</a:t>
            </a:r>
            <a:r>
              <a:rPr lang="en-US" sz="2000" dirty="0"/>
              <a:t>: X = BLOCK   Y = BOOK: </a:t>
            </a:r>
          </a:p>
          <a:p>
            <a:r>
              <a:rPr lang="en-US" sz="2000" dirty="0"/>
              <a:t>A solution: (1) replace L with O and (2) remove C.</a:t>
            </a:r>
            <a:endParaRPr lang="en-CA" sz="2000" dirty="0"/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	(D[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, j-1 ] + 1 		// Insert Y[j] after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   min 	(D[ i-1 , j ] + 1 		// Delete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          	(D[ i-1, j-1 ] + 1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≠ Y[j]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// Match or Mismatch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E7045998-32FD-42F4-AA7C-A73C9E9B7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8" y="3983471"/>
            <a:ext cx="8310429" cy="324560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FB97266-6B38-4D17-950C-142A4A79477F}"/>
              </a:ext>
            </a:extLst>
          </p:cNvPr>
          <p:cNvCxnSpPr>
            <a:cxnSpLocks/>
          </p:cNvCxnSpPr>
          <p:nvPr/>
        </p:nvCxnSpPr>
        <p:spPr>
          <a:xfrm flipH="1" flipV="1">
            <a:off x="5040312" y="5880100"/>
            <a:ext cx="669145" cy="4781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200B50-1D44-443D-8CB9-94D4B776343A}"/>
              </a:ext>
            </a:extLst>
          </p:cNvPr>
          <p:cNvCxnSpPr>
            <a:cxnSpLocks/>
          </p:cNvCxnSpPr>
          <p:nvPr/>
        </p:nvCxnSpPr>
        <p:spPr>
          <a:xfrm flipH="1">
            <a:off x="6246812" y="6358212"/>
            <a:ext cx="704929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A1277B-4F4F-4336-BF47-D188C3E18711}"/>
              </a:ext>
            </a:extLst>
          </p:cNvPr>
          <p:cNvCxnSpPr>
            <a:cxnSpLocks/>
          </p:cNvCxnSpPr>
          <p:nvPr/>
        </p:nvCxnSpPr>
        <p:spPr>
          <a:xfrm flipH="1" flipV="1">
            <a:off x="7364412" y="6346290"/>
            <a:ext cx="730329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062BE-85FB-4656-9E5F-D346BA01625B}"/>
              </a:ext>
            </a:extLst>
          </p:cNvPr>
          <p:cNvCxnSpPr>
            <a:cxnSpLocks/>
          </p:cNvCxnSpPr>
          <p:nvPr/>
        </p:nvCxnSpPr>
        <p:spPr>
          <a:xfrm flipH="1" flipV="1">
            <a:off x="3884612" y="5252534"/>
            <a:ext cx="730329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B4C14E4-1F72-4635-86DC-58823A562DFF}"/>
              </a:ext>
            </a:extLst>
          </p:cNvPr>
          <p:cNvCxnSpPr>
            <a:cxnSpLocks/>
          </p:cNvCxnSpPr>
          <p:nvPr/>
        </p:nvCxnSpPr>
        <p:spPr>
          <a:xfrm flipH="1" flipV="1">
            <a:off x="2783369" y="4731834"/>
            <a:ext cx="730329" cy="5207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6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 with costs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Algorithm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Define a matrix D[0…n,0….m],  so that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min-cost( X[1…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, Y[1…j] 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 D[i,0] =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*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δ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for all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=0…n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 D[0,j] = j*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δ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for all j=0…m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&gt;0,j&gt;0 define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	(D[ I , j-1 ] + 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δ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	// Insert Y[j] after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D[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i,j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=    min 	(D[ i-1 , j ] +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δ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	// Delete X[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from X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          	(D[ i-1 , j-1 ] +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α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X[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], Y[j]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	// Match or Mismatch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What is the running time?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The table is of size m*n, and computing each entry takes O(1) operations.\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Therefore, the running time is O(nm)</a:t>
            </a:r>
          </a:p>
        </p:txBody>
      </p:sp>
    </p:spTree>
    <p:extLst>
      <p:ext uri="{BB962C8B-B14F-4D97-AF65-F5344CB8AC3E}">
        <p14:creationId xmlns:p14="http://schemas.microsoft.com/office/powerpoint/2010/main" val="3608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Edit distance with costs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Theorem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There is an algorithm that given strings X and Y on inputs of length n, computes the edit distance is time O(n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B089B9AD-F713-4E9F-9562-737536B3B7AF}"/>
              </a:ext>
            </a:extLst>
          </p:cNvPr>
          <p:cNvSpPr/>
          <p:nvPr/>
        </p:nvSpPr>
        <p:spPr>
          <a:xfrm>
            <a:off x="1213196" y="2928938"/>
            <a:ext cx="4285904" cy="8509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Q: Can we design a faster algorithm?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9D4F38D9-288F-43B0-BDCE-1DAB6B51B6BC}"/>
              </a:ext>
            </a:extLst>
          </p:cNvPr>
          <p:cNvSpPr/>
          <p:nvPr/>
        </p:nvSpPr>
        <p:spPr>
          <a:xfrm>
            <a:off x="504984" y="4021405"/>
            <a:ext cx="8460001" cy="15592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A: Theorem. [</a:t>
            </a:r>
            <a:r>
              <a:rPr lang="en-US" sz="2000" dirty="0" err="1"/>
              <a:t>Backurs</a:t>
            </a:r>
            <a:r>
              <a:rPr lang="en-US" sz="2000" dirty="0"/>
              <a:t>–Indyk 2015] If can compute edit distance of two strings of length n in O(n</a:t>
            </a:r>
            <a:r>
              <a:rPr lang="en-US" sz="2000" baseline="30000" dirty="0"/>
              <a:t>1.99</a:t>
            </a:r>
            <a:r>
              <a:rPr lang="en-US" sz="2000" dirty="0"/>
              <a:t>) time,</a:t>
            </a:r>
          </a:p>
          <a:p>
            <a:r>
              <a:rPr lang="en-US" sz="2000" dirty="0"/>
              <a:t>then we can solve SAT with n variables and m clauses in poly(m) 2</a:t>
            </a:r>
            <a:r>
              <a:rPr lang="en-US" sz="2000" baseline="30000" dirty="0"/>
              <a:t>(1−δ)n</a:t>
            </a:r>
            <a:r>
              <a:rPr lang="en-US" sz="2000" dirty="0"/>
              <a:t> time for some constant δ &gt; 0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4CC629BC-D617-4556-A484-FA1AD4C40411}"/>
              </a:ext>
            </a:extLst>
          </p:cNvPr>
          <p:cNvSpPr/>
          <p:nvPr/>
        </p:nvSpPr>
        <p:spPr>
          <a:xfrm>
            <a:off x="1340196" y="5834822"/>
            <a:ext cx="6889404" cy="11653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 will talk about SAT next week.</a:t>
            </a:r>
          </a:p>
          <a:p>
            <a:r>
              <a:rPr lang="en-US" sz="2000" dirty="0"/>
              <a:t>But the points is: if we can solve Edit Distance faster, then we can solve some other problems faster than we expect possible</a:t>
            </a:r>
          </a:p>
        </p:txBody>
      </p:sp>
    </p:spTree>
    <p:extLst>
      <p:ext uri="{BB962C8B-B14F-4D97-AF65-F5344CB8AC3E}">
        <p14:creationId xmlns:p14="http://schemas.microsoft.com/office/powerpoint/2010/main" val="14030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The Shortest Path – Bellman-Ford Algorithm</a:t>
            </a:r>
          </a:p>
        </p:txBody>
      </p:sp>
    </p:spTree>
    <p:extLst>
      <p:ext uri="{BB962C8B-B14F-4D97-AF65-F5344CB8AC3E}">
        <p14:creationId xmlns:p14="http://schemas.microsoft.com/office/powerpoint/2010/main" val="409740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Dynamic Programming (DP)</a:t>
            </a:r>
          </a:p>
        </p:txBody>
      </p:sp>
    </p:spTree>
    <p:extLst>
      <p:ext uri="{BB962C8B-B14F-4D97-AF65-F5344CB8AC3E}">
        <p14:creationId xmlns:p14="http://schemas.microsoft.com/office/powerpoint/2010/main" val="911996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shortest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12948"/>
            <a:ext cx="8855643" cy="5051163"/>
          </a:xfrm>
        </p:spPr>
        <p:txBody>
          <a:bodyPr/>
          <a:lstStyle/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G= (V,E) with distances {c(e)&gt;0 : 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∈E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} on edges, and two vertices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s,t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∈V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Shortest path from s to t.</a:t>
            </a:r>
          </a:p>
          <a:p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Denote by </a:t>
            </a:r>
            <a:r>
              <a:rPr lang="en-US" sz="2000" u="sng" dirty="0" err="1">
                <a:latin typeface="Arial" panose="020B0604020202020204" pitchFamily="34" charset="0"/>
                <a:cs typeface="Arial" panose="020B0604020202020204" pitchFamily="34" charset="0"/>
              </a:rPr>
              <a:t>dist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u="sng" dirty="0" err="1">
                <a:latin typeface="Arial" panose="020B0604020202020204" pitchFamily="34" charset="0"/>
                <a:cs typeface="Arial" panose="020B0604020202020204" pitchFamily="34" charset="0"/>
              </a:rPr>
              <a:t>s,v,i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shortest path from s to v that uses at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edges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Observation1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One of the two cases always holds: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Either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s,v,i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dist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(s,v,i-1)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s,v,i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u,v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CA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∈E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 {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dist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(s,u,i-1) + c</a:t>
            </a:r>
            <a:r>
              <a:rPr lang="en-CA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CA" sz="20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u,v</a:t>
            </a:r>
            <a:r>
              <a:rPr lang="en-CA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 }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Observation2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 shortest path uses at most n-1 edges, where n=|V|</a:t>
            </a: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E003B93-6A58-4021-AC08-9DCE7A3029B7}"/>
              </a:ext>
            </a:extLst>
          </p:cNvPr>
          <p:cNvGrpSpPr>
            <a:grpSpLocks/>
          </p:cNvGrpSpPr>
          <p:nvPr/>
        </p:nvGrpSpPr>
        <p:grpSpPr bwMode="auto">
          <a:xfrm>
            <a:off x="1566419" y="5115343"/>
            <a:ext cx="7162800" cy="1219200"/>
            <a:chOff x="768" y="2064"/>
            <a:chExt cx="4512" cy="76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4CA38D7-0F56-4274-BE29-45ABEFA441D4}"/>
                </a:ext>
              </a:extLst>
            </p:cNvPr>
            <p:cNvSpPr/>
            <p:nvPr/>
          </p:nvSpPr>
          <p:spPr>
            <a:xfrm>
              <a:off x="768" y="230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FCE1B60-27C6-407C-B616-017D5140C505}"/>
                </a:ext>
              </a:extLst>
            </p:cNvPr>
            <p:cNvSpPr/>
            <p:nvPr/>
          </p:nvSpPr>
          <p:spPr>
            <a:xfrm>
              <a:off x="5088" y="230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t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EE9819C-0607-480F-9343-2C4957CC7567}"/>
                </a:ext>
              </a:extLst>
            </p:cNvPr>
            <p:cNvSpPr/>
            <p:nvPr/>
          </p:nvSpPr>
          <p:spPr>
            <a:xfrm>
              <a:off x="1440" y="206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687719A-0C41-44CE-B053-132E51460C7D}"/>
                </a:ext>
              </a:extLst>
            </p:cNvPr>
            <p:cNvSpPr/>
            <p:nvPr/>
          </p:nvSpPr>
          <p:spPr>
            <a:xfrm>
              <a:off x="2016" y="2640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E0E9ECD-7ECE-4A9B-904F-7E0BA6482E02}"/>
                </a:ext>
              </a:extLst>
            </p:cNvPr>
            <p:cNvSpPr/>
            <p:nvPr/>
          </p:nvSpPr>
          <p:spPr>
            <a:xfrm>
              <a:off x="2640" y="2112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u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3DB40D6-FAB7-4AC5-BA91-0D5E01D44B1C}"/>
                </a:ext>
              </a:extLst>
            </p:cNvPr>
            <p:cNvSpPr/>
            <p:nvPr/>
          </p:nvSpPr>
          <p:spPr>
            <a:xfrm>
              <a:off x="3504" y="2496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v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7B829B7-369D-4F0E-BCA2-D52C3FA27A0E}"/>
                </a:ext>
              </a:extLst>
            </p:cNvPr>
            <p:cNvSpPr/>
            <p:nvPr/>
          </p:nvSpPr>
          <p:spPr>
            <a:xfrm>
              <a:off x="4272" y="206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A5AEDC5-678F-4692-8AEC-344B818843EA}"/>
                </a:ext>
              </a:extLst>
            </p:cNvPr>
            <p:cNvCxnSpPr>
              <a:stCxn id="5" idx="6"/>
              <a:endCxn id="7" idx="2"/>
            </p:cNvCxnSpPr>
            <p:nvPr/>
          </p:nvCxnSpPr>
          <p:spPr>
            <a:xfrm flipV="1">
              <a:off x="960" y="2160"/>
              <a:ext cx="480" cy="2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97BF30D-202C-4509-951A-27EAE2C20D92}"/>
                </a:ext>
              </a:extLst>
            </p:cNvPr>
            <p:cNvCxnSpPr>
              <a:stCxn id="7" idx="5"/>
              <a:endCxn id="8" idx="1"/>
            </p:cNvCxnSpPr>
            <p:nvPr/>
          </p:nvCxnSpPr>
          <p:spPr>
            <a:xfrm rot="16200000" flipH="1">
              <a:off x="1604" y="2228"/>
              <a:ext cx="440" cy="4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40E17FE-55FE-4FCB-BF79-AECAD9B519F7}"/>
                </a:ext>
              </a:extLst>
            </p:cNvPr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2228" y="2228"/>
              <a:ext cx="392" cy="4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44F4BDA-948F-452D-8B32-7CEAD2F8AF31}"/>
                </a:ext>
              </a:extLst>
            </p:cNvPr>
            <p:cNvCxnSpPr>
              <a:stCxn id="9" idx="6"/>
              <a:endCxn id="10" idx="1"/>
            </p:cNvCxnSpPr>
            <p:nvPr/>
          </p:nvCxnSpPr>
          <p:spPr>
            <a:xfrm>
              <a:off x="2832" y="2208"/>
              <a:ext cx="700" cy="31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71D0918-9916-4BAD-93B9-A19E7EF833D0}"/>
                </a:ext>
              </a:extLst>
            </p:cNvPr>
            <p:cNvCxnSpPr>
              <a:stCxn id="10" idx="7"/>
              <a:endCxn id="11" idx="3"/>
            </p:cNvCxnSpPr>
            <p:nvPr/>
          </p:nvCxnSpPr>
          <p:spPr>
            <a:xfrm rot="5400000" flipH="1" flipV="1">
              <a:off x="3836" y="2060"/>
              <a:ext cx="296" cy="63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C008178-EEB8-42B2-B759-650912D07F08}"/>
                </a:ext>
              </a:extLst>
            </p:cNvPr>
            <p:cNvCxnSpPr>
              <a:stCxn id="11" idx="6"/>
              <a:endCxn id="6" idx="2"/>
            </p:cNvCxnSpPr>
            <p:nvPr/>
          </p:nvCxnSpPr>
          <p:spPr>
            <a:xfrm>
              <a:off x="4464" y="2160"/>
              <a:ext cx="624" cy="2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211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shortest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G= (V,E) with distances {c(e)&gt;0 : e</a:t>
            </a:r>
            <a:r>
              <a:rPr lang="en-CA" sz="2000" dirty="0"/>
              <a:t>∈E</a:t>
            </a:r>
            <a:r>
              <a:rPr lang="en-US" sz="2000" dirty="0"/>
              <a:t>} on edges, and two vertices </a:t>
            </a:r>
            <a:r>
              <a:rPr lang="en-US" sz="2000" dirty="0" err="1"/>
              <a:t>s,t</a:t>
            </a:r>
            <a:r>
              <a:rPr lang="en-CA" sz="2000" dirty="0"/>
              <a:t>∈V</a:t>
            </a:r>
            <a:r>
              <a:rPr lang="en-US" sz="2000" dirty="0"/>
              <a:t>.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Shortest path from s to t.</a:t>
            </a:r>
          </a:p>
          <a:p>
            <a:endParaRPr lang="en-US" sz="2000" baseline="-25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 matrix </a:t>
            </a:r>
            <a:r>
              <a:rPr lang="en-US" sz="2000" dirty="0" err="1"/>
              <a:t>dist</a:t>
            </a:r>
            <a:r>
              <a:rPr lang="en-US" sz="2000" dirty="0"/>
              <a:t> of dimensions V x n</a:t>
            </a:r>
            <a:br>
              <a:rPr lang="en-US" sz="2000" dirty="0"/>
            </a:br>
            <a:r>
              <a:rPr lang="en-US" sz="2000" dirty="0"/>
              <a:t>	//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v,i</a:t>
            </a:r>
            <a:r>
              <a:rPr lang="en-US" sz="2000" dirty="0"/>
              <a:t>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shortest path from s to v that uses at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edges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(s,0) = 0 and </a:t>
            </a:r>
            <a:r>
              <a:rPr lang="en-US" sz="2000" dirty="0" err="1"/>
              <a:t>dist</a:t>
            </a:r>
            <a:r>
              <a:rPr lang="en-US" sz="2000" dirty="0"/>
              <a:t>(v,0) = </a:t>
            </a:r>
            <a:r>
              <a:rPr lang="en-CA" sz="2000" dirty="0"/>
              <a:t>∞ for all </a:t>
            </a:r>
            <a:r>
              <a:rPr lang="en-CA" sz="2000" dirty="0" err="1"/>
              <a:t>v∈V</a:t>
            </a:r>
            <a:r>
              <a:rPr lang="en-CA" sz="2000" dirty="0"/>
              <a:t>\ {s}</a:t>
            </a:r>
          </a:p>
          <a:p>
            <a:pPr marL="457200" indent="-457200">
              <a:buAutoNum type="arabicPeriod"/>
            </a:pPr>
            <a:r>
              <a:rPr lang="en-CA" sz="2000" dirty="0"/>
              <a:t>For </a:t>
            </a:r>
            <a:r>
              <a:rPr lang="en-CA" sz="2000" dirty="0" err="1"/>
              <a:t>i</a:t>
            </a:r>
            <a:r>
              <a:rPr lang="en-CA" sz="2000" dirty="0"/>
              <a:t>=1…n  </a:t>
            </a:r>
          </a:p>
          <a:p>
            <a:pPr marL="342900" lvl="1" indent="0">
              <a:buNone/>
            </a:pPr>
            <a:r>
              <a:rPr lang="en-US" sz="2000" dirty="0"/>
              <a:t>	For each</a:t>
            </a:r>
            <a:r>
              <a:rPr lang="en-CA" sz="2000" dirty="0"/>
              <a:t> </a:t>
            </a:r>
            <a:r>
              <a:rPr lang="en-CA" sz="2000" dirty="0" err="1"/>
              <a:t>v∈V</a:t>
            </a:r>
            <a:endParaRPr lang="en-CA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1</a:t>
            </a:r>
            <a:r>
              <a:rPr lang="en-US" sz="2000" dirty="0"/>
              <a:t> = min 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r>
              <a:rPr lang="en-CA" sz="2000" baseline="-25000" dirty="0"/>
              <a:t>∈E</a:t>
            </a:r>
            <a:r>
              <a:rPr lang="en-CA" sz="2000" dirty="0"/>
              <a:t> { </a:t>
            </a:r>
            <a:r>
              <a:rPr lang="en-CA" sz="2000" dirty="0" err="1"/>
              <a:t>dist</a:t>
            </a:r>
            <a:r>
              <a:rPr lang="en-CA" sz="2000" dirty="0"/>
              <a:t>(u,i-1) + c</a:t>
            </a:r>
            <a:r>
              <a:rPr lang="en-CA" sz="2000" baseline="-25000" dirty="0"/>
              <a:t>(</a:t>
            </a:r>
            <a:r>
              <a:rPr lang="en-CA" sz="2000" baseline="-25000" dirty="0" err="1"/>
              <a:t>u,v</a:t>
            </a:r>
            <a:r>
              <a:rPr lang="en-CA" sz="2000" baseline="-25000" dirty="0"/>
              <a:t>)</a:t>
            </a:r>
            <a:r>
              <a:rPr lang="en-CA" sz="2000" dirty="0"/>
              <a:t> }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CA" sz="2000" dirty="0" err="1"/>
              <a:t>dist</a:t>
            </a:r>
            <a:r>
              <a:rPr lang="en-CA" sz="2000" dirty="0"/>
              <a:t>(v,i-1)</a:t>
            </a:r>
          </a:p>
          <a:p>
            <a:pPr marL="342900" lvl="1" indent="0">
              <a:buNone/>
            </a:pPr>
            <a:r>
              <a:rPr lang="en-US" sz="2000" dirty="0"/>
              <a:t>		Set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v,i</a:t>
            </a:r>
            <a:r>
              <a:rPr lang="en-US" sz="2000" dirty="0"/>
              <a:t>) = min(d</a:t>
            </a:r>
            <a:r>
              <a:rPr lang="en-US" sz="2000" baseline="-25000" dirty="0"/>
              <a:t>1</a:t>
            </a:r>
            <a:r>
              <a:rPr lang="en-US" sz="2000" dirty="0"/>
              <a:t>, d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</a:p>
          <a:p>
            <a:pPr marL="457200" indent="-457200">
              <a:buAutoNum type="arabicPeriod"/>
            </a:pPr>
            <a:r>
              <a:rPr lang="en-CA" sz="2000" dirty="0"/>
              <a:t>Return </a:t>
            </a:r>
            <a:r>
              <a:rPr lang="en-CA" sz="2000" dirty="0" err="1"/>
              <a:t>dist</a:t>
            </a:r>
            <a:r>
              <a:rPr lang="en-CA" sz="2000" dirty="0"/>
              <a:t>(t,n-1)</a:t>
            </a:r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41F50BAE-F2D4-445A-8240-65D43CA0BA63}"/>
              </a:ext>
            </a:extLst>
          </p:cNvPr>
          <p:cNvSpPr/>
          <p:nvPr/>
        </p:nvSpPr>
        <p:spPr>
          <a:xfrm>
            <a:off x="5034849" y="2637847"/>
            <a:ext cx="4540792" cy="9689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Correctness is usually done by induction on the distance between s and t.</a:t>
            </a: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7D0682CC-2700-4621-B8F8-0D070D00172A}"/>
              </a:ext>
            </a:extLst>
          </p:cNvPr>
          <p:cNvSpPr/>
          <p:nvPr/>
        </p:nvSpPr>
        <p:spPr>
          <a:xfrm>
            <a:off x="5136449" y="4996827"/>
            <a:ext cx="4236878" cy="7562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But let’s skip the proof of correctness</a:t>
            </a:r>
          </a:p>
        </p:txBody>
      </p:sp>
    </p:spTree>
    <p:extLst>
      <p:ext uri="{BB962C8B-B14F-4D97-AF65-F5344CB8AC3E}">
        <p14:creationId xmlns:p14="http://schemas.microsoft.com/office/powerpoint/2010/main" val="57955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shortest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G= (V,E) with distances {c(e)&gt;0 : e</a:t>
            </a:r>
            <a:r>
              <a:rPr lang="en-CA" sz="2000" dirty="0"/>
              <a:t>∈E</a:t>
            </a:r>
            <a:r>
              <a:rPr lang="en-US" sz="2000" dirty="0"/>
              <a:t>} on edges, and two vertices </a:t>
            </a:r>
            <a:r>
              <a:rPr lang="en-US" sz="2000" dirty="0" err="1"/>
              <a:t>s,t</a:t>
            </a:r>
            <a:r>
              <a:rPr lang="en-CA" sz="2000" dirty="0"/>
              <a:t>∈V</a:t>
            </a:r>
            <a:r>
              <a:rPr lang="en-US" sz="2000" dirty="0"/>
              <a:t>.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Shortest path from s to t.</a:t>
            </a:r>
          </a:p>
          <a:p>
            <a:endParaRPr lang="en-US" sz="2000" baseline="-25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 matrix </a:t>
            </a:r>
            <a:r>
              <a:rPr lang="en-US" sz="2000" dirty="0" err="1"/>
              <a:t>dist</a:t>
            </a:r>
            <a:r>
              <a:rPr lang="en-US" sz="2000" dirty="0"/>
              <a:t> of dimensions V x n</a:t>
            </a:r>
            <a:br>
              <a:rPr lang="en-US" sz="2000" dirty="0"/>
            </a:br>
            <a:r>
              <a:rPr lang="en-US" sz="2000" dirty="0"/>
              <a:t>	//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s,i</a:t>
            </a:r>
            <a:r>
              <a:rPr lang="en-US" sz="2000" dirty="0"/>
              <a:t>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shortest path from s to v that uses at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edges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(s,0) = 0 and </a:t>
            </a:r>
            <a:r>
              <a:rPr lang="en-US" sz="2000" dirty="0" err="1"/>
              <a:t>dist</a:t>
            </a:r>
            <a:r>
              <a:rPr lang="en-US" sz="2000" dirty="0"/>
              <a:t>(v,0) = </a:t>
            </a:r>
            <a:r>
              <a:rPr lang="en-CA" sz="2000" dirty="0"/>
              <a:t>∞ for all </a:t>
            </a:r>
            <a:r>
              <a:rPr lang="en-CA" sz="2000" dirty="0" err="1"/>
              <a:t>v∈V</a:t>
            </a:r>
            <a:r>
              <a:rPr lang="en-CA" sz="2000" dirty="0"/>
              <a:t>\ {s}</a:t>
            </a:r>
          </a:p>
          <a:p>
            <a:pPr marL="457200" indent="-457200">
              <a:buAutoNum type="arabicPeriod"/>
            </a:pPr>
            <a:r>
              <a:rPr lang="en-CA" sz="2000" dirty="0"/>
              <a:t>For </a:t>
            </a:r>
            <a:r>
              <a:rPr lang="en-CA" sz="2000" dirty="0" err="1"/>
              <a:t>i</a:t>
            </a:r>
            <a:r>
              <a:rPr lang="en-CA" sz="2000" dirty="0"/>
              <a:t>=1…n  </a:t>
            </a:r>
          </a:p>
          <a:p>
            <a:pPr marL="342900" lvl="1" indent="0">
              <a:buNone/>
            </a:pPr>
            <a:r>
              <a:rPr lang="en-US" sz="2000" dirty="0"/>
              <a:t>	For each</a:t>
            </a:r>
            <a:r>
              <a:rPr lang="en-CA" sz="2000" dirty="0"/>
              <a:t> </a:t>
            </a:r>
            <a:r>
              <a:rPr lang="en-CA" sz="2000" dirty="0" err="1"/>
              <a:t>v∈V</a:t>
            </a:r>
            <a:endParaRPr lang="en-CA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1</a:t>
            </a:r>
            <a:r>
              <a:rPr lang="en-US" sz="2000" dirty="0"/>
              <a:t> = min </a:t>
            </a:r>
            <a:r>
              <a:rPr lang="en-US" sz="2000" baseline="-25000" dirty="0"/>
              <a:t>u:(u,v)</a:t>
            </a:r>
            <a:r>
              <a:rPr lang="en-CA" sz="2000" baseline="-25000" dirty="0"/>
              <a:t>∈E</a:t>
            </a:r>
            <a:r>
              <a:rPr lang="en-CA" sz="2000" dirty="0"/>
              <a:t> { </a:t>
            </a:r>
            <a:r>
              <a:rPr lang="en-CA" sz="2000" dirty="0" err="1"/>
              <a:t>dist</a:t>
            </a:r>
            <a:r>
              <a:rPr lang="en-CA" sz="2000" dirty="0"/>
              <a:t>(u,i-1) + c</a:t>
            </a:r>
            <a:r>
              <a:rPr lang="en-CA" sz="2000" baseline="-25000" dirty="0"/>
              <a:t>(</a:t>
            </a:r>
            <a:r>
              <a:rPr lang="en-CA" sz="2000" baseline="-25000" dirty="0" err="1"/>
              <a:t>u,v</a:t>
            </a:r>
            <a:r>
              <a:rPr lang="en-CA" sz="2000" baseline="-25000" dirty="0"/>
              <a:t>)</a:t>
            </a:r>
            <a:r>
              <a:rPr lang="en-CA" sz="2000" dirty="0"/>
              <a:t> }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CA" sz="2000" dirty="0" err="1"/>
              <a:t>dist</a:t>
            </a:r>
            <a:r>
              <a:rPr lang="en-CA" sz="2000" dirty="0"/>
              <a:t>(v,i-1)</a:t>
            </a:r>
          </a:p>
          <a:p>
            <a:pPr marL="342900" lvl="1" indent="0">
              <a:buNone/>
            </a:pPr>
            <a:r>
              <a:rPr lang="en-US" sz="2000" dirty="0"/>
              <a:t>		Set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v,i</a:t>
            </a:r>
            <a:r>
              <a:rPr lang="en-US" sz="2000" dirty="0"/>
              <a:t>) = min(d</a:t>
            </a:r>
            <a:r>
              <a:rPr lang="en-US" sz="2000" baseline="-25000" dirty="0"/>
              <a:t>1</a:t>
            </a:r>
            <a:r>
              <a:rPr lang="en-US" sz="2000" dirty="0"/>
              <a:t>, d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</a:p>
          <a:p>
            <a:pPr marL="457200" indent="-457200">
              <a:buAutoNum type="arabicPeriod"/>
            </a:pPr>
            <a:r>
              <a:rPr lang="en-CA" sz="2000" dirty="0"/>
              <a:t>Return </a:t>
            </a:r>
            <a:r>
              <a:rPr lang="en-CA" sz="2000" dirty="0" err="1"/>
              <a:t>dist</a:t>
            </a:r>
            <a:r>
              <a:rPr lang="en-CA" sz="2000" dirty="0"/>
              <a:t>(t,n-1)</a:t>
            </a:r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41F50BAE-F2D4-445A-8240-65D43CA0BA63}"/>
              </a:ext>
            </a:extLst>
          </p:cNvPr>
          <p:cNvSpPr/>
          <p:nvPr/>
        </p:nvSpPr>
        <p:spPr>
          <a:xfrm>
            <a:off x="5249863" y="2815647"/>
            <a:ext cx="440055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 of the algorithm?</a:t>
            </a:r>
          </a:p>
        </p:txBody>
      </p:sp>
      <p:sp>
        <p:nvSpPr>
          <p:cNvPr id="19" name="Rounded Rectangle 8">
            <a:extLst>
              <a:ext uri="{FF2B5EF4-FFF2-40B4-BE49-F238E27FC236}">
                <a16:creationId xmlns:a16="http://schemas.microsoft.com/office/drawing/2014/main" id="{36B06668-A52E-4543-9996-F6496940DBF6}"/>
              </a:ext>
            </a:extLst>
          </p:cNvPr>
          <p:cNvSpPr/>
          <p:nvPr/>
        </p:nvSpPr>
        <p:spPr>
          <a:xfrm>
            <a:off x="6538913" y="4473927"/>
            <a:ext cx="3541712" cy="10759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n*n iterations</a:t>
            </a:r>
          </a:p>
          <a:p>
            <a:pPr marL="0" indent="0">
              <a:buNone/>
            </a:pPr>
            <a:r>
              <a:rPr lang="en-US" sz="2000" dirty="0"/>
              <a:t>Deg(v) steps in each iteration</a:t>
            </a:r>
          </a:p>
        </p:txBody>
      </p:sp>
      <p:sp>
        <p:nvSpPr>
          <p:cNvPr id="20" name="Rounded Rectangle 8">
            <a:extLst>
              <a:ext uri="{FF2B5EF4-FFF2-40B4-BE49-F238E27FC236}">
                <a16:creationId xmlns:a16="http://schemas.microsoft.com/office/drawing/2014/main" id="{4384ED9B-D8ED-4C32-9693-C18499014F55}"/>
              </a:ext>
            </a:extLst>
          </p:cNvPr>
          <p:cNvSpPr/>
          <p:nvPr/>
        </p:nvSpPr>
        <p:spPr>
          <a:xfrm>
            <a:off x="6602413" y="5917305"/>
            <a:ext cx="2971800" cy="8587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Total runtime is O(n</a:t>
            </a:r>
            <a:r>
              <a:rPr lang="en-US" sz="2000" baseline="30000" dirty="0"/>
              <a:t>3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509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general paradigm that in which a problem is solved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breaking it into smaller subproblems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tackling them one by one, smallest first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using the answers to small subproblems  solve the larger problem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Similar to the divide-and-conquer paradigm using recursion.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However, instead of recursive calls we use 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memorization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9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Simple Example:</a:t>
            </a: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Fibonacci sequence</a:t>
            </a:r>
          </a:p>
        </p:txBody>
      </p:sp>
    </p:spTree>
    <p:extLst>
      <p:ext uri="{BB962C8B-B14F-4D97-AF65-F5344CB8AC3E}">
        <p14:creationId xmlns:p14="http://schemas.microsoft.com/office/powerpoint/2010/main" val="261281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Fibonacci sequence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Fibonacci sequence</a:t>
            </a:r>
            <a:r>
              <a:rPr lang="en-US" sz="2400" dirty="0"/>
              <a:t>:</a:t>
            </a:r>
          </a:p>
          <a:p>
            <a:r>
              <a:rPr lang="en-US" sz="2400" dirty="0"/>
              <a:t>Fib(0) = 0,  Fib(1) = 1</a:t>
            </a:r>
          </a:p>
          <a:p>
            <a:r>
              <a:rPr lang="en-US" sz="2400" dirty="0"/>
              <a:t>Fib(n) = Fib(n-1) + Fib(n-2)  for all n&gt;1.</a:t>
            </a:r>
          </a:p>
          <a:p>
            <a:r>
              <a:rPr lang="en-US" sz="2400" dirty="0"/>
              <a:t>That is, the sequence is: 0, 1, 1, 2, 3, 5, 8, 13, 21, 34, 55, 89, 144…</a:t>
            </a:r>
          </a:p>
          <a:p>
            <a:endParaRPr lang="en-US" sz="2400" dirty="0"/>
          </a:p>
          <a:p>
            <a:r>
              <a:rPr lang="en-US" sz="2400" dirty="0"/>
              <a:t>Write an algorithm that gets an integer n&gt;=0 and outputs Fib(n).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69198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very inefficient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positive integer n</a:t>
            </a:r>
          </a:p>
          <a:p>
            <a:r>
              <a:rPr lang="en-US" sz="2400" u="sng" dirty="0"/>
              <a:t>Output</a:t>
            </a:r>
            <a:r>
              <a:rPr lang="en-US" sz="2400" dirty="0"/>
              <a:t>: Fib(n)</a:t>
            </a:r>
            <a:endParaRPr lang="en-US" sz="2400" baseline="-25000" dirty="0"/>
          </a:p>
          <a:p>
            <a:r>
              <a:rPr lang="en-US" sz="2400" u="sng" dirty="0"/>
              <a:t>Recursive algorithm</a:t>
            </a:r>
            <a:r>
              <a:rPr lang="en-US" sz="2400" dirty="0"/>
              <a:t>:</a:t>
            </a:r>
          </a:p>
          <a:p>
            <a:pPr marL="457200" indent="-457200">
              <a:buAutoNum type="arabicPeriod"/>
            </a:pPr>
            <a:r>
              <a:rPr lang="en-US" sz="2400" dirty="0"/>
              <a:t>If n &lt;= 1</a:t>
            </a:r>
          </a:p>
          <a:p>
            <a:r>
              <a:rPr lang="en-US" sz="2400" dirty="0"/>
              <a:t>		return n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Otherwise</a:t>
            </a:r>
          </a:p>
          <a:p>
            <a:r>
              <a:rPr lang="en-US" sz="2400" dirty="0"/>
              <a:t>	Let x = Fib(n-1)</a:t>
            </a:r>
          </a:p>
          <a:p>
            <a:r>
              <a:rPr lang="en-US" sz="2400" dirty="0"/>
              <a:t>	Let y = Fib(n-2)</a:t>
            </a:r>
          </a:p>
          <a:p>
            <a:r>
              <a:rPr lang="en-US" sz="2400" dirty="0"/>
              <a:t>	return </a:t>
            </a:r>
            <a:r>
              <a:rPr lang="en-US" sz="2400" dirty="0" err="1"/>
              <a:t>x+y</a:t>
            </a:r>
            <a:endParaRPr lang="en-US" sz="2400" dirty="0"/>
          </a:p>
          <a:p>
            <a:pPr marL="457200" indent="-457200">
              <a:buFont typeface="+mj-lt"/>
              <a:buAutoNum type="arabicPeriod" startAt="2"/>
            </a:pPr>
            <a:endParaRPr lang="en-US" sz="2400" dirty="0"/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3911600" y="1994764"/>
            <a:ext cx="5764213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runtime of the algorithm?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58B55D1E-EEAA-4129-A33E-B8DD07E8F2CB}"/>
              </a:ext>
            </a:extLst>
          </p:cNvPr>
          <p:cNvSpPr/>
          <p:nvPr/>
        </p:nvSpPr>
        <p:spPr>
          <a:xfrm>
            <a:off x="3911600" y="3132137"/>
            <a:ext cx="5764213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Denote by T(n) the runtime of Fib(n)</a:t>
            </a:r>
          </a:p>
          <a:p>
            <a:pPr marL="0" indent="0">
              <a:buNone/>
            </a:pPr>
            <a:r>
              <a:rPr lang="en-US" dirty="0"/>
              <a:t>Then          T(n) = T(n-1) + T(n-2) + O(1)</a:t>
            </a:r>
            <a:br>
              <a:rPr lang="en-US" dirty="0"/>
            </a:br>
            <a:r>
              <a:rPr lang="en-US" dirty="0"/>
              <a:t>		 &gt; 2*T(n-2) + O(1)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3911600" y="4694237"/>
            <a:ext cx="5764213" cy="936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T(n) &gt; 2*T(n-2) &gt; 4*T(n-4) &gt; 8*T(n-6)…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45F668C5-29E4-4826-ADC3-3F0339D7F22F}"/>
              </a:ext>
            </a:extLst>
          </p:cNvPr>
          <p:cNvSpPr/>
          <p:nvPr/>
        </p:nvSpPr>
        <p:spPr>
          <a:xfrm>
            <a:off x="5630189" y="5761038"/>
            <a:ext cx="2445424" cy="7275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T(n) &gt; 2</a:t>
            </a:r>
            <a:r>
              <a:rPr lang="en-US" baseline="30000" dirty="0"/>
              <a:t>n/2</a:t>
            </a:r>
            <a:r>
              <a:rPr lang="en-US" dirty="0"/>
              <a:t>=1.4</a:t>
            </a:r>
            <a:r>
              <a:rPr lang="en-US" baseline="30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5282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more 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positive integer n</a:t>
            </a:r>
          </a:p>
          <a:p>
            <a:r>
              <a:rPr lang="en-US" sz="2400" u="sng" dirty="0"/>
              <a:t>Output</a:t>
            </a:r>
            <a:r>
              <a:rPr lang="en-US" sz="2400" dirty="0"/>
              <a:t>: Fib(n)</a:t>
            </a:r>
            <a:endParaRPr lang="en-US" sz="2400" baseline="-25000" dirty="0"/>
          </a:p>
          <a:p>
            <a:endParaRPr lang="en-US" sz="2400" u="sng" dirty="0"/>
          </a:p>
          <a:p>
            <a:r>
              <a:rPr lang="en-US" sz="2400" u="sng" dirty="0"/>
              <a:t>A “dynamic programming approach” </a:t>
            </a:r>
            <a:r>
              <a:rPr lang="en-US" sz="2400" dirty="0"/>
              <a:t>:</a:t>
            </a:r>
          </a:p>
          <a:p>
            <a:pPr marL="457200" indent="-457200">
              <a:buAutoNum type="arabicPeriod"/>
            </a:pPr>
            <a:r>
              <a:rPr lang="en-US" sz="2400" dirty="0"/>
              <a:t>Create an array A[0…n]</a:t>
            </a:r>
          </a:p>
          <a:p>
            <a:pPr marL="457200" indent="-457200">
              <a:buAutoNum type="arabicPeriod"/>
            </a:pPr>
            <a:r>
              <a:rPr lang="en-US" sz="2400" dirty="0"/>
              <a:t>Set A[0] = 0</a:t>
            </a:r>
          </a:p>
          <a:p>
            <a:pPr marL="457200" indent="-457200">
              <a:buAutoNum type="arabicPeriod"/>
            </a:pPr>
            <a:r>
              <a:rPr lang="en-US" sz="2400" dirty="0"/>
              <a:t>Set A[1] = 1</a:t>
            </a:r>
          </a:p>
          <a:p>
            <a:pPr marL="457200" indent="-457200">
              <a:buAutoNum type="arabicPeriod"/>
            </a:pPr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=2…n</a:t>
            </a:r>
          </a:p>
          <a:p>
            <a:r>
              <a:rPr lang="en-US" sz="2400" dirty="0"/>
              <a:t>	A[</a:t>
            </a:r>
            <a:r>
              <a:rPr lang="en-US" sz="2400" dirty="0" err="1"/>
              <a:t>i</a:t>
            </a:r>
            <a:r>
              <a:rPr lang="en-US" sz="2400" dirty="0"/>
              <a:t>] = A[i-1] + A[i-2]</a:t>
            </a:r>
          </a:p>
          <a:p>
            <a:pPr marL="457200" indent="-457200">
              <a:buAutoNum type="arabicPeriod"/>
            </a:pPr>
            <a:r>
              <a:rPr lang="en-US" sz="2400" dirty="0"/>
              <a:t>Return A[n]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3937794" y="2463158"/>
            <a:ext cx="5764213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runtime of the algorithm?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5758356" y="3575398"/>
            <a:ext cx="1661948" cy="7023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T(n) = O(n)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C6A4D1C0-F883-4653-AECB-480C47D50810}"/>
              </a:ext>
            </a:extLst>
          </p:cNvPr>
          <p:cNvSpPr/>
          <p:nvPr/>
        </p:nvSpPr>
        <p:spPr>
          <a:xfrm>
            <a:off x="5276920" y="5599225"/>
            <a:ext cx="4178300" cy="936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We used memorization to avoid repeated recursive calls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4361793" y="4626569"/>
            <a:ext cx="5340214" cy="7023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Actually, it’s O(n</a:t>
            </a:r>
            <a:r>
              <a:rPr lang="en-US" baseline="30000" dirty="0"/>
              <a:t>2</a:t>
            </a:r>
            <a:r>
              <a:rPr lang="en-US" dirty="0"/>
              <a:t>) bit operations</a:t>
            </a:r>
            <a:br>
              <a:rPr lang="en-US" dirty="0"/>
            </a:br>
            <a:r>
              <a:rPr lang="en-US" dirty="0"/>
              <a:t>because each number is </a:t>
            </a:r>
            <a:r>
              <a:rPr lang="el-GR" dirty="0"/>
              <a:t>Θ(</a:t>
            </a:r>
            <a:r>
              <a:rPr lang="en-US" dirty="0"/>
              <a:t>n) digits long</a:t>
            </a:r>
          </a:p>
        </p:txBody>
      </p:sp>
    </p:spTree>
    <p:extLst>
      <p:ext uri="{BB962C8B-B14F-4D97-AF65-F5344CB8AC3E}">
        <p14:creationId xmlns:p14="http://schemas.microsoft.com/office/powerpoint/2010/main" val="350549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Fibonacci sequence – even more efficient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positive integer n</a:t>
            </a:r>
          </a:p>
          <a:p>
            <a:r>
              <a:rPr lang="en-US" sz="2400" u="sng" dirty="0"/>
              <a:t>Goal:</a:t>
            </a:r>
            <a:r>
              <a:rPr lang="en-US" sz="2400" dirty="0"/>
              <a:t> Compute Fib(n) in O(log(n)) operations.</a:t>
            </a:r>
          </a:p>
          <a:p>
            <a:r>
              <a:rPr lang="en-US" sz="2400" dirty="0">
                <a:latin typeface="Albany"/>
              </a:rPr>
              <a:t>Fib(n) uses </a:t>
            </a:r>
            <a:r>
              <a:rPr lang="el-GR" sz="2400" dirty="0">
                <a:latin typeface="Albany"/>
              </a:rPr>
              <a:t>Θ</a:t>
            </a:r>
            <a:r>
              <a:rPr lang="en-US" sz="2400" dirty="0">
                <a:latin typeface="Albany"/>
              </a:rPr>
              <a:t>(n) digits, which would imply O(n log(n)) time.</a:t>
            </a:r>
          </a:p>
          <a:p>
            <a:endParaRPr lang="en-US" sz="2400" dirty="0">
              <a:latin typeface="Albany"/>
            </a:endParaRPr>
          </a:p>
          <a:p>
            <a:r>
              <a:rPr lang="en-US" sz="2400" dirty="0">
                <a:latin typeface="Albany"/>
              </a:rPr>
              <a:t>But if we don’t want to worry about bit representation,</a:t>
            </a:r>
          </a:p>
          <a:p>
            <a:r>
              <a:rPr lang="en-US" sz="2400" dirty="0">
                <a:latin typeface="Albany"/>
              </a:rPr>
              <a:t>we can slightly change the goal:</a:t>
            </a:r>
          </a:p>
          <a:p>
            <a:r>
              <a:rPr lang="en-US" sz="2400" u="sng" dirty="0"/>
              <a:t>Input</a:t>
            </a:r>
            <a:r>
              <a:rPr lang="en-US" sz="2400" dirty="0"/>
              <a:t>: A positive integer n, and a prime p (say p=7)</a:t>
            </a:r>
          </a:p>
          <a:p>
            <a:r>
              <a:rPr lang="en-US" sz="2400" u="sng" dirty="0"/>
              <a:t>Goal:</a:t>
            </a:r>
            <a:r>
              <a:rPr lang="en-US" sz="2400" dirty="0"/>
              <a:t> Compute Fib(n) mod p in O(log(n)) time.</a:t>
            </a:r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193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4644</TotalTime>
  <Words>3150</Words>
  <Application>Microsoft Office PowerPoint</Application>
  <PresentationFormat>Custom</PresentationFormat>
  <Paragraphs>426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lyt blackandwhite</vt:lpstr>
      <vt:lpstr>PowerPoint Presentation</vt:lpstr>
      <vt:lpstr>Plan for this week</vt:lpstr>
      <vt:lpstr>PowerPoint Presentation</vt:lpstr>
      <vt:lpstr>Dynamic Programming</vt:lpstr>
      <vt:lpstr>PowerPoint Presentation</vt:lpstr>
      <vt:lpstr>Fibonacci sequence</vt:lpstr>
      <vt:lpstr>Fibonacci sequence – very inefficient</vt:lpstr>
      <vt:lpstr>Fibonacci sequence – more efficient</vt:lpstr>
      <vt:lpstr>Fibonacci sequence – even more efficient</vt:lpstr>
      <vt:lpstr>Fibonacci sequence – even more efficient</vt:lpstr>
      <vt:lpstr>Fibonacci sequence – even more efficient</vt:lpstr>
      <vt:lpstr>Fibonacci sequence – even more efficient</vt:lpstr>
      <vt:lpstr>Fibonacci sequence – closed formula</vt:lpstr>
      <vt:lpstr>Fibonacci sequence – closed formula</vt:lpstr>
      <vt:lpstr>Fibonacci sequence – even more efficient</vt:lpstr>
      <vt:lpstr>PowerPoint Presentation</vt:lpstr>
      <vt:lpstr>Edit distance</vt:lpstr>
      <vt:lpstr>Edit distance</vt:lpstr>
      <vt:lpstr>Hamming distance</vt:lpstr>
      <vt:lpstr>Edit distance vs Hamming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 with costs</vt:lpstr>
      <vt:lpstr>Edit distance with costs</vt:lpstr>
      <vt:lpstr>PowerPoint Presentation</vt:lpstr>
      <vt:lpstr>The shortest path problem</vt:lpstr>
      <vt:lpstr>The shortest path problem</vt:lpstr>
      <vt:lpstr>The shortest path problem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1737</cp:revision>
  <dcterms:created xsi:type="dcterms:W3CDTF">2017-07-19T12:15:02Z</dcterms:created>
  <dcterms:modified xsi:type="dcterms:W3CDTF">2022-02-28T22:51:37Z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