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2" r:id="rId3"/>
    <p:sldId id="540" r:id="rId4"/>
    <p:sldId id="551" r:id="rId5"/>
    <p:sldId id="545" r:id="rId6"/>
    <p:sldId id="552" r:id="rId7"/>
    <p:sldId id="546" r:id="rId8"/>
    <p:sldId id="553" r:id="rId9"/>
    <p:sldId id="554" r:id="rId10"/>
    <p:sldId id="550" r:id="rId11"/>
    <p:sldId id="555" r:id="rId12"/>
    <p:sldId id="556" r:id="rId13"/>
    <p:sldId id="557" r:id="rId14"/>
    <p:sldId id="558" r:id="rId15"/>
    <p:sldId id="398" r:id="rId1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7CD5A-106D-4639-B769-38B86DD7A575}" v="2334" dt="2022-03-07T06:58:43.4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8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78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06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05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7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6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0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48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82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12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64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05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7,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Rainbow-3-path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ECAAA06-F734-46BF-900F-8165C915AC95}"/>
              </a:ext>
            </a:extLst>
          </p:cNvPr>
          <p:cNvSpPr/>
          <p:nvPr/>
        </p:nvSpPr>
        <p:spPr>
          <a:xfrm>
            <a:off x="6383594" y="2943208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D9C7984-F12A-4052-B4C7-E0B546A0EBA5}"/>
              </a:ext>
            </a:extLst>
          </p:cNvPr>
          <p:cNvSpPr/>
          <p:nvPr/>
        </p:nvSpPr>
        <p:spPr>
          <a:xfrm>
            <a:off x="8389606" y="2575451"/>
            <a:ext cx="382761" cy="38867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AE37F2-0B27-4905-9065-F6B8972DF7F0}"/>
              </a:ext>
            </a:extLst>
          </p:cNvPr>
          <p:cNvSpPr/>
          <p:nvPr/>
        </p:nvSpPr>
        <p:spPr>
          <a:xfrm>
            <a:off x="6884032" y="4227794"/>
            <a:ext cx="382761" cy="38867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D2FF8A-FE19-4CD0-B884-5ECFBA67DDE8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6766355" y="2769787"/>
            <a:ext cx="1623251" cy="3677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2452A22-D128-44C7-BF9C-3368114D5440}"/>
              </a:ext>
            </a:extLst>
          </p:cNvPr>
          <p:cNvCxnSpPr>
            <a:cxnSpLocks/>
            <a:stCxn id="6" idx="7"/>
            <a:endCxn id="5" idx="3"/>
          </p:cNvCxnSpPr>
          <p:nvPr/>
        </p:nvCxnSpPr>
        <p:spPr>
          <a:xfrm flipV="1">
            <a:off x="7210739" y="2907204"/>
            <a:ext cx="1234921" cy="13775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 11">
            <a:extLst>
              <a:ext uri="{FF2B5EF4-FFF2-40B4-BE49-F238E27FC236}">
                <a16:creationId xmlns:a16="http://schemas.microsoft.com/office/drawing/2014/main" id="{689D0AE0-A3D2-42E6-92A4-A9A5CF8C6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507093"/>
              </p:ext>
            </p:extLst>
          </p:nvPr>
        </p:nvGraphicFramePr>
        <p:xfrm>
          <a:off x="720915" y="2271445"/>
          <a:ext cx="5316425" cy="3279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642">
                  <a:extLst>
                    <a:ext uri="{9D8B030D-6E8A-4147-A177-3AD203B41FA5}">
                      <a16:colId xmlns:a16="http://schemas.microsoft.com/office/drawing/2014/main" val="183798883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326412749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037622532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465224230"/>
                    </a:ext>
                  </a:extLst>
                </a:gridCol>
                <a:gridCol w="907783">
                  <a:extLst>
                    <a:ext uri="{9D8B030D-6E8A-4147-A177-3AD203B41FA5}">
                      <a16:colId xmlns:a16="http://schemas.microsoft.com/office/drawing/2014/main" val="951772493"/>
                    </a:ext>
                  </a:extLst>
                </a:gridCol>
              </a:tblGrid>
              <a:tr h="377007"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8847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{BLUE}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6633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{GREEN}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135447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{RED}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926739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{BLUE, GREEN}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66948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{RED, GREEN}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52966"/>
                  </a:ext>
                </a:extLst>
              </a:tr>
              <a:tr h="377007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{RED, BLUE}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15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{RED, BLUE, GREEN}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7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17993"/>
                  </a:ext>
                </a:extLst>
              </a:tr>
            </a:tbl>
          </a:graphicData>
        </a:graphic>
      </p:graphicFrame>
      <p:sp>
        <p:nvSpPr>
          <p:cNvPr id="30" name="Oval 29">
            <a:extLst>
              <a:ext uri="{FF2B5EF4-FFF2-40B4-BE49-F238E27FC236}">
                <a16:creationId xmlns:a16="http://schemas.microsoft.com/office/drawing/2014/main" id="{40B3436D-D5CA-4EEA-82B8-52C2A6ED9BCA}"/>
              </a:ext>
            </a:extLst>
          </p:cNvPr>
          <p:cNvSpPr/>
          <p:nvPr/>
        </p:nvSpPr>
        <p:spPr>
          <a:xfrm>
            <a:off x="8772367" y="4267464"/>
            <a:ext cx="382761" cy="3886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A24CC06-857F-4814-AAB7-796DF0C077C4}"/>
              </a:ext>
            </a:extLst>
          </p:cNvPr>
          <p:cNvCxnSpPr>
            <a:cxnSpLocks/>
            <a:stCxn id="30" idx="1"/>
            <a:endCxn id="4" idx="5"/>
          </p:cNvCxnSpPr>
          <p:nvPr/>
        </p:nvCxnSpPr>
        <p:spPr>
          <a:xfrm flipH="1" flipV="1">
            <a:off x="6710301" y="3274961"/>
            <a:ext cx="2118120" cy="10494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B9F8A48-FF37-4578-9FC5-54D400610EE2}"/>
              </a:ext>
            </a:extLst>
          </p:cNvPr>
          <p:cNvCxnSpPr>
            <a:cxnSpLocks/>
            <a:stCxn id="5" idx="4"/>
            <a:endCxn id="30" idx="0"/>
          </p:cNvCxnSpPr>
          <p:nvPr/>
        </p:nvCxnSpPr>
        <p:spPr>
          <a:xfrm>
            <a:off x="8580987" y="2964124"/>
            <a:ext cx="382761" cy="13033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2790074" y="4384395"/>
            <a:ext cx="769648" cy="488757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2566263" y="4873152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2899639" y="4656137"/>
            <a:ext cx="819510" cy="26902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3495338" y="4925165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3719149" y="4656137"/>
            <a:ext cx="720253" cy="26902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3719149" y="4656137"/>
            <a:ext cx="1636797" cy="26902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4436165" y="4873152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45" idx="0"/>
          </p:cNvCxnSpPr>
          <p:nvPr/>
        </p:nvCxnSpPr>
        <p:spPr>
          <a:xfrm flipH="1" flipV="1">
            <a:off x="3766240" y="4022498"/>
            <a:ext cx="893736" cy="850654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1" name="Rectangle: Rounded Corners 83">
            <a:extLst>
              <a:ext uri="{FF2B5EF4-FFF2-40B4-BE49-F238E27FC236}">
                <a16:creationId xmlns:a16="http://schemas.microsoft.com/office/drawing/2014/main" id="{501E37B5-7648-4CB2-90C7-1338712428E5}"/>
              </a:ext>
            </a:extLst>
          </p:cNvPr>
          <p:cNvSpPr/>
          <p:nvPr/>
        </p:nvSpPr>
        <p:spPr>
          <a:xfrm>
            <a:off x="5450236" y="4886007"/>
            <a:ext cx="447621" cy="333365"/>
          </a:xfrm>
          <a:prstGeom prst="roundRect">
            <a:avLst/>
          </a:prstGeom>
          <a:solidFill>
            <a:schemeClr val="accent1">
              <a:alpha val="16000"/>
            </a:schemeClr>
          </a:solidFill>
          <a:ln>
            <a:solidFill>
              <a:srgbClr val="FF0000">
                <a:alpha val="8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51" idx="0"/>
          </p:cNvCxnSpPr>
          <p:nvPr/>
        </p:nvCxnSpPr>
        <p:spPr>
          <a:xfrm flipH="1" flipV="1">
            <a:off x="2852548" y="4264394"/>
            <a:ext cx="2821499" cy="621613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6264298-0157-497D-965C-3A9D0884652A}"/>
              </a:ext>
            </a:extLst>
          </p:cNvPr>
          <p:cNvCxnSpPr>
            <a:cxnSpLocks/>
            <a:stCxn id="51" idx="0"/>
          </p:cNvCxnSpPr>
          <p:nvPr/>
        </p:nvCxnSpPr>
        <p:spPr>
          <a:xfrm flipH="1" flipV="1">
            <a:off x="3830779" y="4317813"/>
            <a:ext cx="1843268" cy="568194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52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33" grpId="0" animBg="1"/>
      <p:bldP spid="33" grpId="1" animBg="1"/>
      <p:bldP spid="45" grpId="0" animBg="1"/>
      <p:bldP spid="45" grpId="1" animBg="1"/>
      <p:bldP spid="51" grpId="0" animBg="1"/>
      <p:bldP spid="5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Rainbow-k-path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There is a DP based algorithm that solves the rainbow-k-path problem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where n is the number of vertices the graph</a:t>
                </a:r>
              </a:p>
              <a:p>
                <a:endParaRPr lang="en-US" sz="2000" u="sng" dirty="0"/>
              </a:p>
              <a:p>
                <a:r>
                  <a:rPr lang="en-US" sz="2000" u="sng" dirty="0"/>
                  <a:t>Algorithm</a:t>
                </a:r>
                <a:r>
                  <a:rPr lang="en-US" sz="2000" dirty="0"/>
                  <a:t>: We fill in the entries in the table as follows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For sets of size 1 we set T[ S</a:t>
                </a:r>
                <a:r>
                  <a:rPr lang="en-US" sz="2000" dirty="0" smtClean="0"/>
                  <a:t>={c},</a:t>
                </a:r>
                <a:r>
                  <a:rPr lang="en-US" sz="2000" dirty="0"/>
                  <a:t>v] = 1 if and only if C(v</a:t>
                </a:r>
                <a:r>
                  <a:rPr lang="en-US" sz="2000" dirty="0" smtClean="0"/>
                  <a:t>)=c</a:t>
                </a:r>
                <a:endParaRPr lang="en-US" sz="2000" dirty="0"/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000" dirty="0"/>
                  <a:t>For each 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=2…k </a:t>
                </a:r>
                <a:endParaRPr lang="en-US" sz="2000" dirty="0"/>
              </a:p>
              <a:p>
                <a:r>
                  <a:rPr lang="en-US" sz="2000" dirty="0"/>
                  <a:t>	2.1 For all S</a:t>
                </a:r>
                <a:r>
                  <a:rPr lang="en-US" sz="2000" dirty="0" smtClean="0"/>
                  <a:t>⊆[k] </a:t>
                </a:r>
                <a:r>
                  <a:rPr lang="en-US" sz="2000" dirty="0"/>
                  <a:t>with |S</a:t>
                </a:r>
                <a:r>
                  <a:rPr lang="en-US" sz="2000" dirty="0" smtClean="0"/>
                  <a:t>|=</a:t>
                </a:r>
                <a:r>
                  <a:rPr lang="en-US" sz="2000" dirty="0" err="1" smtClean="0"/>
                  <a:t>i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and </a:t>
                </a:r>
                <a:r>
                  <a:rPr lang="en-US" sz="2000" dirty="0" err="1"/>
                  <a:t>v</a:t>
                </a:r>
                <a:r>
                  <a:rPr lang="en-US" sz="2000" dirty="0" err="1" smtClean="0"/>
                  <a:t>∈V</a:t>
                </a:r>
                <a:r>
                  <a:rPr lang="en-US" sz="2000" dirty="0" smtClean="0"/>
                  <a:t> </a:t>
                </a:r>
                <a:r>
                  <a:rPr lang="en-US" sz="2000" dirty="0"/>
                  <a:t>do:</a:t>
                </a:r>
              </a:p>
              <a:p>
                <a:r>
                  <a:rPr lang="en-US" sz="2000" dirty="0"/>
                  <a:t>		Set T[</a:t>
                </a:r>
                <a:r>
                  <a:rPr lang="en-US" sz="2000" dirty="0" err="1"/>
                  <a:t>S,v</a:t>
                </a:r>
                <a:r>
                  <a:rPr lang="en-US" sz="2000" dirty="0"/>
                  <a:t>]=1 </a:t>
                </a:r>
                <a:r>
                  <a:rPr lang="en-US" sz="2000" dirty="0" err="1"/>
                  <a:t>iff</a:t>
                </a:r>
                <a:r>
                  <a:rPr lang="en-US" sz="2000" dirty="0"/>
                  <a:t> there is (</a:t>
                </a:r>
                <a:r>
                  <a:rPr lang="en-US" sz="2000" dirty="0" err="1"/>
                  <a:t>u,v</a:t>
                </a:r>
                <a:r>
                  <a:rPr lang="en-US" sz="2000" dirty="0"/>
                  <a:t>)∈E such that T[S-{C(v)}, u] = 1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en-US" sz="2000" dirty="0"/>
                  <a:t>G has a rainbow-k-path if and only if T[[k],u] = 1 for some vertex </a:t>
                </a:r>
                <a:r>
                  <a:rPr lang="en-US" sz="2000" dirty="0" err="1"/>
                  <a:t>u∈</a:t>
                </a:r>
                <a:r>
                  <a:rPr lang="en-US" sz="2000" dirty="0" err="1" smtClean="0"/>
                  <a:t>V</a:t>
                </a:r>
                <a:r>
                  <a:rPr lang="en-US" sz="2000" dirty="0" smtClean="0"/>
                  <a:t>.</a:t>
                </a:r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10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Finding a k-path in a graph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dirty="0"/>
              <a:t>But what if we are not given any colors, and we don’t have any restrictions…</a:t>
            </a:r>
          </a:p>
          <a:p>
            <a:endParaRPr lang="en-US" sz="2000" dirty="0"/>
          </a:p>
          <a:p>
            <a:r>
              <a:rPr lang="en-US" sz="2000" u="sng" dirty="0"/>
              <a:t>Input</a:t>
            </a:r>
            <a:r>
              <a:rPr lang="en-US" sz="2000" dirty="0"/>
              <a:t>: A graph G=(V,E) with |V|=n, and a parameter k.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A simple path of length k</a:t>
            </a:r>
          </a:p>
          <a:p>
            <a:endParaRPr lang="en-US" sz="2000" dirty="0"/>
          </a:p>
          <a:p>
            <a:r>
              <a:rPr lang="en-US" sz="2000" u="sng" dirty="0"/>
              <a:t>Idea</a:t>
            </a:r>
            <a:r>
              <a:rPr lang="en-US" sz="2000" dirty="0"/>
              <a:t>: Given a graph G, let’s assign random colors to the vertices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Consider a k-path in 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Let’s hope that the path gets all different colors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Run the rainbow-k-path algorithm</a:t>
            </a:r>
          </a:p>
        </p:txBody>
      </p:sp>
    </p:spTree>
    <p:extLst>
      <p:ext uri="{BB962C8B-B14F-4D97-AF65-F5344CB8AC3E}">
        <p14:creationId xmlns:p14="http://schemas.microsoft.com/office/powerpoint/2010/main" val="415716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Finding a k-path in a 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Algorithm</a:t>
                </a:r>
                <a:r>
                  <a:rPr lang="en-US" sz="2000" dirty="0"/>
                  <a:t>: Given a graph G, assign random colors to the vertices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Think of a k-path in G, and hope it gets all different colors (fingers crossed)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Run the rainbow-k-path algorithm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Repeat T times (or stop earlies if rainbow-k-path is found)</a:t>
                </a:r>
              </a:p>
              <a:p>
                <a:r>
                  <a:rPr lang="en-US" sz="2000" u="sng" dirty="0"/>
                  <a:t>Claim</a:t>
                </a:r>
                <a:r>
                  <a:rPr lang="en-US" sz="2000" dirty="0"/>
                  <a:t>: Assign to each vertex a random uniformly color in {1…k}.</a:t>
                </a:r>
              </a:p>
              <a:p>
                <a:r>
                  <a:rPr lang="en-US" sz="2000" dirty="0"/>
                  <a:t>Fix a path P=(v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,…</a:t>
                </a:r>
                <a:r>
                  <a:rPr lang="en-US" sz="2000" dirty="0" err="1"/>
                  <a:t>v</a:t>
                </a:r>
                <a:r>
                  <a:rPr lang="en-US" sz="2000" baseline="-25000" dirty="0" err="1"/>
                  <a:t>k</a:t>
                </a:r>
                <a:r>
                  <a:rPr lang="en-US" sz="2000" dirty="0"/>
                  <a:t>) of length k in G.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sees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all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colors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By Stirling’s approximation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!&gt;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. Therefore,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sees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all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colors</m:t>
                        </m:r>
                      </m:e>
                    </m:d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Therefore, each iteration has probability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&gt;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 of sampling all colors.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r="-2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66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Finding a k-path in a graph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Algorithm</a:t>
                </a:r>
                <a:r>
                  <a:rPr lang="en-US" sz="2000" dirty="0"/>
                  <a:t>: Given a graph G, assign random colors to the vertices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Think of a k-path in G, and hope it gets all different colors (fingers crossed)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Run the rainbow-k-path algorithm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Repeat T times (or stop earlies if rainbow-k-path is found)</a:t>
                </a:r>
              </a:p>
              <a:p>
                <a:r>
                  <a:rPr lang="en-US" sz="2000" u="sng" dirty="0"/>
                  <a:t>Claim</a:t>
                </a:r>
                <a:r>
                  <a:rPr lang="en-US" sz="2000" dirty="0"/>
                  <a:t>: Fix a path P=(v</a:t>
                </a:r>
                <a:r>
                  <a:rPr lang="en-US" sz="2000" baseline="-25000" dirty="0"/>
                  <a:t>1</a:t>
                </a:r>
                <a:r>
                  <a:rPr lang="en-US" sz="2000" dirty="0"/>
                  <a:t>,v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,…</a:t>
                </a:r>
                <a:r>
                  <a:rPr lang="en-US" sz="2000" dirty="0" err="1"/>
                  <a:t>v</a:t>
                </a:r>
                <a:r>
                  <a:rPr lang="en-US" sz="2000" baseline="-25000" dirty="0" err="1"/>
                  <a:t>k</a:t>
                </a:r>
                <a:r>
                  <a:rPr lang="en-US" sz="2000" dirty="0"/>
                  <a:t>) of length k in G. Then</a:t>
                </a:r>
                <a:endParaRPr lang="en-US" sz="2000" b="0" i="0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sees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all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colors</m:t>
                        </m:r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Each iteration has probability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≔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 of sampling all colors.</a:t>
                </a:r>
              </a:p>
              <a:p>
                <a:r>
                  <a:rPr lang="en-US" sz="2000" dirty="0"/>
                  <a:t>If we repeat T=10/p times, then </a:t>
                </a:r>
              </a:p>
              <a:p>
                <a:pPr algn="ctr"/>
                <a:r>
                  <a:rPr lang="en-US" sz="2000" dirty="0" err="1"/>
                  <a:t>Pr</a:t>
                </a:r>
                <a:r>
                  <a:rPr lang="en-US" sz="2000" dirty="0"/>
                  <a:t>[all iterations fail]&lt;(1-p)</a:t>
                </a:r>
                <a:r>
                  <a:rPr lang="en-US" sz="2000" baseline="30000" dirty="0"/>
                  <a:t>10/p</a:t>
                </a:r>
                <a:r>
                  <a:rPr lang="en-US" sz="2000" dirty="0"/>
                  <a:t>&lt;e</a:t>
                </a:r>
                <a:r>
                  <a:rPr lang="en-US" sz="2000" baseline="30000" dirty="0"/>
                  <a:t>-10</a:t>
                </a:r>
                <a:r>
                  <a:rPr lang="en-US" sz="2000" dirty="0"/>
                  <a:t>&lt;0.0001.</a:t>
                </a:r>
              </a:p>
              <a:p>
                <a:pPr algn="l"/>
                <a:r>
                  <a:rPr lang="en-US" sz="2000" u="sng" dirty="0"/>
                  <a:t>Total running time</a:t>
                </a:r>
                <a:r>
                  <a:rPr lang="en-US" sz="2000" dirty="0"/>
                  <a:t>: T*2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*poly(n) = </a:t>
                </a:r>
                <a:r>
                  <a:rPr lang="en-US" sz="2000" dirty="0" err="1"/>
                  <a:t>e</a:t>
                </a:r>
                <a:r>
                  <a:rPr lang="en-US" sz="2000" baseline="30000" dirty="0" err="1"/>
                  <a:t>k</a:t>
                </a:r>
                <a:r>
                  <a:rPr lang="en-US" sz="2000" dirty="0"/>
                  <a:t>*2</a:t>
                </a:r>
                <a:r>
                  <a:rPr lang="en-US" sz="2000" baseline="30000" dirty="0"/>
                  <a:t>k</a:t>
                </a:r>
                <a:r>
                  <a:rPr lang="en-US" sz="2000" dirty="0"/>
                  <a:t>*poly(n</a:t>
                </a:r>
                <a:r>
                  <a:rPr lang="en-US" sz="2000" dirty="0" smtClean="0"/>
                  <a:t>) &lt; poly(n)*6</a:t>
                </a:r>
                <a:r>
                  <a:rPr lang="en-US" sz="2000" baseline="30000" dirty="0" smtClean="0"/>
                  <a:t>k</a:t>
                </a:r>
                <a:r>
                  <a:rPr lang="en-US" sz="2000" dirty="0" smtClean="0"/>
                  <a:t>.</a:t>
                </a:r>
                <a:endParaRPr lang="en-US" sz="2000" dirty="0"/>
              </a:p>
              <a:p>
                <a:pPr algn="ctr"/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96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Dynamic programming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Finding a path of length k in time exp(k)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Color coding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Finding a path of length k</a:t>
            </a:r>
          </a:p>
        </p:txBody>
      </p:sp>
    </p:spTree>
    <p:extLst>
      <p:ext uri="{BB962C8B-B14F-4D97-AF65-F5344CB8AC3E}">
        <p14:creationId xmlns:p14="http://schemas.microsoft.com/office/powerpoint/2010/main" val="388169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Finding a path of length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Input</a:t>
                </a:r>
                <a:r>
                  <a:rPr lang="en-US" sz="2000" dirty="0"/>
                  <a:t>: A graph G=(V,E) with |V|=n, and a parameter k.</a:t>
                </a:r>
              </a:p>
              <a:p>
                <a:r>
                  <a:rPr lang="en-US" sz="2000" u="sng" dirty="0"/>
                  <a:t>Output</a:t>
                </a:r>
                <a:r>
                  <a:rPr lang="en-US" sz="2000" dirty="0"/>
                  <a:t>: A simple path of length k</a:t>
                </a:r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Example: A path of length 4</a:t>
                </a:r>
              </a:p>
              <a:p>
                <a:r>
                  <a:rPr lang="en-US" sz="2000" u="sng" dirty="0"/>
                  <a:t>A trivial solution</a:t>
                </a:r>
                <a:r>
                  <a:rPr lang="en-US" sz="2000" dirty="0"/>
                  <a:t>: try all sequences of length k, and check if it gives a solution</a:t>
                </a:r>
              </a:p>
              <a:p>
                <a:r>
                  <a:rPr lang="en-US" sz="2000" u="sng" dirty="0"/>
                  <a:t>Running time</a:t>
                </a:r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)) 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9A67FFF5-3876-49E1-8DC0-4894519C184E}"/>
              </a:ext>
            </a:extLst>
          </p:cNvPr>
          <p:cNvGrpSpPr/>
          <p:nvPr/>
        </p:nvGrpSpPr>
        <p:grpSpPr>
          <a:xfrm>
            <a:off x="2654299" y="2798621"/>
            <a:ext cx="5266077" cy="2522679"/>
            <a:chOff x="1688239" y="3001821"/>
            <a:chExt cx="5940758" cy="288502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ECAAA06-F734-46BF-900F-8165C915AC95}"/>
                </a:ext>
              </a:extLst>
            </p:cNvPr>
            <p:cNvSpPr/>
            <p:nvPr/>
          </p:nvSpPr>
          <p:spPr>
            <a:xfrm>
              <a:off x="2146300" y="345440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D9C7984-F12A-4052-B4C7-E0B546A0EBA5}"/>
                </a:ext>
              </a:extLst>
            </p:cNvPr>
            <p:cNvSpPr/>
            <p:nvPr/>
          </p:nvSpPr>
          <p:spPr>
            <a:xfrm>
              <a:off x="4409319" y="3033820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7AE37F2-0B27-4905-9065-F6B8972DF7F0}"/>
                </a:ext>
              </a:extLst>
            </p:cNvPr>
            <p:cNvSpPr/>
            <p:nvPr/>
          </p:nvSpPr>
          <p:spPr>
            <a:xfrm>
              <a:off x="6043748" y="300182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F80692E-2A6D-48AE-9C74-787C8F15678C}"/>
                </a:ext>
              </a:extLst>
            </p:cNvPr>
            <p:cNvSpPr/>
            <p:nvPr/>
          </p:nvSpPr>
          <p:spPr>
            <a:xfrm>
              <a:off x="7197197" y="4504527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334528A-14B7-43DD-9226-1F3EA743CBA2}"/>
                </a:ext>
              </a:extLst>
            </p:cNvPr>
            <p:cNvSpPr/>
            <p:nvPr/>
          </p:nvSpPr>
          <p:spPr>
            <a:xfrm>
              <a:off x="574689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E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64719C9-18B6-427D-87CD-D3F39A96DC63}"/>
                </a:ext>
              </a:extLst>
            </p:cNvPr>
            <p:cNvSpPr/>
            <p:nvPr/>
          </p:nvSpPr>
          <p:spPr>
            <a:xfrm>
              <a:off x="3520080" y="5442348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C86D22-1635-49F3-9039-3BAC19EAC02B}"/>
                </a:ext>
              </a:extLst>
            </p:cNvPr>
            <p:cNvCxnSpPr>
              <a:cxnSpLocks/>
              <a:stCxn id="5" idx="5"/>
              <a:endCxn id="8" idx="1"/>
            </p:cNvCxnSpPr>
            <p:nvPr/>
          </p:nvCxnSpPr>
          <p:spPr>
            <a:xfrm>
              <a:off x="4777883" y="3413225"/>
              <a:ext cx="1032251" cy="19563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C7EBB5-F220-40E1-AB75-806277EE4CE6}"/>
                </a:ext>
              </a:extLst>
            </p:cNvPr>
            <p:cNvCxnSpPr>
              <a:cxnSpLocks/>
              <a:stCxn id="9" idx="7"/>
              <a:endCxn id="7" idx="2"/>
            </p:cNvCxnSpPr>
            <p:nvPr/>
          </p:nvCxnSpPr>
          <p:spPr>
            <a:xfrm flipV="1">
              <a:off x="3888644" y="4726777"/>
              <a:ext cx="3308553" cy="78066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452A22-D128-44C7-BF9C-3368114D5440}"/>
                </a:ext>
              </a:extLst>
            </p:cNvPr>
            <p:cNvCxnSpPr>
              <a:cxnSpLocks/>
              <a:stCxn id="7" idx="1"/>
              <a:endCxn id="6" idx="5"/>
            </p:cNvCxnSpPr>
            <p:nvPr/>
          </p:nvCxnSpPr>
          <p:spPr>
            <a:xfrm flipH="1" flipV="1">
              <a:off x="6412312" y="3381225"/>
              <a:ext cx="848121" cy="118839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B572C7A-DFF9-4CEB-9DE4-E1C30C7DCEDD}"/>
                </a:ext>
              </a:extLst>
            </p:cNvPr>
            <p:cNvCxnSpPr>
              <a:cxnSpLocks/>
              <a:stCxn id="4" idx="5"/>
              <a:endCxn id="7" idx="2"/>
            </p:cNvCxnSpPr>
            <p:nvPr/>
          </p:nvCxnSpPr>
          <p:spPr>
            <a:xfrm>
              <a:off x="2514864" y="3833804"/>
              <a:ext cx="4682333" cy="89297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76BBA1A-73B6-4A1A-A080-57A8CBD7473E}"/>
                </a:ext>
              </a:extLst>
            </p:cNvPr>
            <p:cNvCxnSpPr>
              <a:cxnSpLocks/>
              <a:stCxn id="9" idx="0"/>
              <a:endCxn id="4" idx="4"/>
            </p:cNvCxnSpPr>
            <p:nvPr/>
          </p:nvCxnSpPr>
          <p:spPr>
            <a:xfrm flipH="1" flipV="1">
              <a:off x="2362200" y="3898900"/>
              <a:ext cx="1373780" cy="15434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3A4246C3-370F-489F-9966-3D571937EE70}"/>
                </a:ext>
              </a:extLst>
            </p:cNvPr>
            <p:cNvSpPr/>
            <p:nvPr/>
          </p:nvSpPr>
          <p:spPr>
            <a:xfrm>
              <a:off x="1688239" y="5304511"/>
              <a:ext cx="431800" cy="444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G</a:t>
              </a:r>
              <a:endParaRPr lang="en-CA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77AD89F3-C7BA-4FC0-B7BB-F160F12547DE}"/>
                </a:ext>
              </a:extLst>
            </p:cNvPr>
            <p:cNvCxnSpPr>
              <a:cxnSpLocks/>
              <a:stCxn id="43" idx="6"/>
              <a:endCxn id="9" idx="2"/>
            </p:cNvCxnSpPr>
            <p:nvPr/>
          </p:nvCxnSpPr>
          <p:spPr>
            <a:xfrm>
              <a:off x="2120039" y="5526761"/>
              <a:ext cx="1400041" cy="13783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4EDA15D-E9A5-48C3-B02E-37875CB69CFB}"/>
                </a:ext>
              </a:extLst>
            </p:cNvPr>
            <p:cNvCxnSpPr>
              <a:cxnSpLocks/>
              <a:stCxn id="4" idx="3"/>
              <a:endCxn id="43" idx="0"/>
            </p:cNvCxnSpPr>
            <p:nvPr/>
          </p:nvCxnSpPr>
          <p:spPr>
            <a:xfrm flipH="1">
              <a:off x="1904139" y="3833804"/>
              <a:ext cx="305397" cy="147070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C0F2963-8EB2-4D28-97A5-EC109E46EAF7}"/>
                </a:ext>
              </a:extLst>
            </p:cNvPr>
            <p:cNvCxnSpPr>
              <a:cxnSpLocks/>
              <a:stCxn id="43" idx="7"/>
              <a:endCxn id="5" idx="4"/>
            </p:cNvCxnSpPr>
            <p:nvPr/>
          </p:nvCxnSpPr>
          <p:spPr>
            <a:xfrm flipV="1">
              <a:off x="2056803" y="3478320"/>
              <a:ext cx="2568416" cy="18912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243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Finding a colorful path of length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dirty="0"/>
                  <a:t>Last time we saw a DP algorithm for </a:t>
                </a:r>
                <a:r>
                  <a:rPr lang="en-US" sz="2000" dirty="0" err="1"/>
                  <a:t>HamPath</a:t>
                </a:r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Toady we’ll see something similar for the k-path problem.</a:t>
                </a:r>
              </a:p>
              <a:p>
                <a:r>
                  <a:rPr lang="en-US" sz="2000" dirty="0"/>
                  <a:t>But first let’s consider the </a:t>
                </a:r>
                <a:r>
                  <a:rPr lang="en-US" sz="2000" b="1" i="1" dirty="0"/>
                  <a:t>rainbow-k-path problem</a:t>
                </a:r>
                <a:r>
                  <a:rPr lang="en-US" sz="2000" i="1" dirty="0"/>
                  <a:t>.</a:t>
                </a:r>
              </a:p>
              <a:p>
                <a:r>
                  <a:rPr lang="en-US" sz="2000" u="sng" dirty="0"/>
                  <a:t>Input</a:t>
                </a:r>
                <a:r>
                  <a:rPr lang="en-US" sz="2000" dirty="0"/>
                  <a:t>: A graph G=(V,E), and a color C(v)∈{1,…k} for each vertex </a:t>
                </a:r>
                <a:r>
                  <a:rPr lang="en-US" sz="2000" dirty="0" err="1"/>
                  <a:t>v∈V</a:t>
                </a:r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Goal</a:t>
                </a:r>
                <a:r>
                  <a:rPr lang="en-US" sz="2000" dirty="0"/>
                  <a:t>: Find a simple path of length k that sees all k colors.</a:t>
                </a:r>
              </a:p>
              <a:p>
                <a:endParaRPr lang="en-US" sz="2000" u="sng" dirty="0"/>
              </a:p>
              <a:p>
                <a:r>
                  <a:rPr lang="en-US" sz="2000" u="sng" dirty="0"/>
                  <a:t>Theorem</a:t>
                </a:r>
                <a:r>
                  <a:rPr lang="en-US" sz="2000" dirty="0"/>
                  <a:t>: There exists an (DP based) algorithm that solves the rainbow-k-path problem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where n is the number of vertices the graph</a:t>
                </a:r>
                <a:endParaRPr lang="en-US" sz="2000" u="sng" dirty="0"/>
              </a:p>
              <a:p>
                <a:endParaRPr lang="en-US" sz="2000" u="sng" dirty="0"/>
              </a:p>
              <a:p>
                <a:r>
                  <a:rPr lang="en-US" sz="2000" dirty="0"/>
                  <a:t>We will first solve the rainbow-k-path problem, and then use the solution to solve the k-path problem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449" r="-206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Rainbow-k-path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G=(V,E), and a color C(v)∈{1,…k} for each vertex </a:t>
            </a:r>
            <a:r>
              <a:rPr lang="en-US" sz="2000" dirty="0" err="1"/>
              <a:t>v∈V</a:t>
            </a:r>
            <a:endParaRPr lang="en-US" sz="2000" dirty="0"/>
          </a:p>
          <a:p>
            <a:r>
              <a:rPr lang="en-US" sz="2000" u="sng" dirty="0"/>
              <a:t>Goal</a:t>
            </a:r>
            <a:r>
              <a:rPr lang="en-US" sz="2000" dirty="0"/>
              <a:t>: Find a simple path of length k </a:t>
            </a:r>
            <a:r>
              <a:rPr lang="en-US" sz="2000" i="1" dirty="0"/>
              <a:t>that sees all k colors</a:t>
            </a:r>
            <a:r>
              <a:rPr lang="en-US" sz="2000" dirty="0"/>
              <a:t>.</a:t>
            </a:r>
            <a:endParaRPr lang="en-US" sz="2000" u="sng" dirty="0"/>
          </a:p>
          <a:p>
            <a:endParaRPr lang="en-US" sz="2000" u="sng" dirty="0"/>
          </a:p>
          <a:p>
            <a:r>
              <a:rPr lang="en-US" sz="2000" u="sng" dirty="0"/>
              <a:t>Approach</a:t>
            </a:r>
            <a:r>
              <a:rPr lang="en-US" sz="2000" dirty="0"/>
              <a:t>: Dynamic Programming.</a:t>
            </a:r>
          </a:p>
          <a:p>
            <a:r>
              <a:rPr lang="en-US" sz="2000" u="sng" dirty="0"/>
              <a:t>Idea</a:t>
            </a:r>
            <a:r>
              <a:rPr lang="en-US" sz="2000" dirty="0"/>
              <a:t>: Try to construct a rainbow-k-path, by walking along a path v</a:t>
            </a:r>
            <a:r>
              <a:rPr lang="en-US" sz="2000" baseline="-25000" dirty="0"/>
              <a:t>1</a:t>
            </a:r>
            <a:r>
              <a:rPr lang="en-US" sz="2000" dirty="0"/>
              <a:t>, v</a:t>
            </a:r>
            <a:r>
              <a:rPr lang="en-US" sz="2000" baseline="-25000" dirty="0"/>
              <a:t>2</a:t>
            </a:r>
            <a:r>
              <a:rPr lang="en-US" sz="2000" dirty="0"/>
              <a:t>,v</a:t>
            </a:r>
            <a:r>
              <a:rPr lang="en-US" sz="2000" baseline="-25000" dirty="0"/>
              <a:t>3</a:t>
            </a:r>
            <a:r>
              <a:rPr lang="en-US" sz="2000" dirty="0"/>
              <a:t>…</a:t>
            </a:r>
          </a:p>
          <a:p>
            <a:r>
              <a:rPr lang="en-US" sz="2000" dirty="0"/>
              <a:t>Suppose you visited t vertices so far: v</a:t>
            </a:r>
            <a:r>
              <a:rPr lang="en-US" sz="2000" baseline="-25000" dirty="0"/>
              <a:t>1</a:t>
            </a:r>
            <a:r>
              <a:rPr lang="en-US" sz="2000" dirty="0"/>
              <a:t>, v</a:t>
            </a:r>
            <a:r>
              <a:rPr lang="en-US" sz="2000" baseline="-25000" dirty="0"/>
              <a:t>2</a:t>
            </a:r>
            <a:r>
              <a:rPr lang="en-US" sz="2000" dirty="0"/>
              <a:t>,…</a:t>
            </a:r>
            <a:r>
              <a:rPr lang="en-US" sz="2000" dirty="0" err="1"/>
              <a:t>v</a:t>
            </a:r>
            <a:r>
              <a:rPr lang="en-US" sz="2000" baseline="-25000" dirty="0" err="1"/>
              <a:t>t</a:t>
            </a:r>
            <a:endParaRPr lang="en-US" sz="2000" dirty="0"/>
          </a:p>
          <a:p>
            <a:r>
              <a:rPr lang="en-US" sz="2000" u="sng" dirty="0"/>
              <a:t>Key observation</a:t>
            </a:r>
            <a:r>
              <a:rPr lang="en-US" sz="2000" dirty="0"/>
              <a:t>: You do not need to remember the vertices you have visited. You only need to remember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last vertex,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set of colors you visited.</a:t>
            </a:r>
          </a:p>
          <a:p>
            <a:r>
              <a:rPr lang="en-US" sz="2000" b="1" i="1" dirty="0"/>
              <a:t>Note</a:t>
            </a:r>
            <a:r>
              <a:rPr lang="en-US" sz="2000" i="1" dirty="0"/>
              <a:t>: there are no more than n*2</a:t>
            </a:r>
            <a:r>
              <a:rPr lang="en-US" sz="2000" i="1" baseline="30000" dirty="0"/>
              <a:t>k</a:t>
            </a:r>
            <a:r>
              <a:rPr lang="en-US" sz="2000" i="1" dirty="0"/>
              <a:t> choices for the colors</a:t>
            </a:r>
          </a:p>
        </p:txBody>
      </p:sp>
    </p:spTree>
    <p:extLst>
      <p:ext uri="{BB962C8B-B14F-4D97-AF65-F5344CB8AC3E}">
        <p14:creationId xmlns:p14="http://schemas.microsoft.com/office/powerpoint/2010/main" val="225005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Rainbow-k-path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There is a DP based algorithm that solves the rainbow-k-path problem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𝑝𝑜𝑙𝑦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where n is the number of vertices the graph</a:t>
                </a:r>
              </a:p>
              <a:p>
                <a:endParaRPr lang="en-US" sz="2000" u="sng" dirty="0"/>
              </a:p>
              <a:p>
                <a:r>
                  <a:rPr lang="en-US" sz="2000" u="sng" dirty="0"/>
                  <a:t>Approach</a:t>
                </a:r>
                <a:r>
                  <a:rPr lang="en-US" sz="2000" dirty="0"/>
                  <a:t>: Dynamic Programming. We construct a table T[</a:t>
                </a:r>
                <a:r>
                  <a:rPr lang="en-US" sz="2000" dirty="0" err="1"/>
                  <a:t>S,v</a:t>
                </a:r>
                <a:r>
                  <a:rPr lang="en-US" sz="2000" dirty="0"/>
                  <a:t>] ∈ {0,1}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dimensions are 2</a:t>
                </a:r>
                <a:r>
                  <a:rPr lang="en-US" sz="2000" baseline="30000" dirty="0"/>
                  <a:t>[k]</a:t>
                </a:r>
                <a:r>
                  <a:rPr lang="en-US" sz="2000" dirty="0"/>
                  <a:t> x n.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rows correspond to subsets S⊆[k] of colors in the path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columns correspond to the last vertex in the path</a:t>
                </a:r>
              </a:p>
              <a:p>
                <a:r>
                  <a:rPr lang="en-US" sz="2000" dirty="0"/>
                  <a:t>Define T[</a:t>
                </a:r>
                <a:r>
                  <a:rPr lang="en-US" sz="2000" dirty="0" err="1"/>
                  <a:t>S,v</a:t>
                </a:r>
                <a:r>
                  <a:rPr lang="en-US" sz="2000" dirty="0"/>
                  <a:t>] = 1 if and only if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 is a path with colors exactly those the colors in S, and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ends at </a:t>
                </a:r>
                <a:r>
                  <a:rPr lang="en-US" sz="2000" dirty="0" smtClean="0"/>
                  <a:t>v.</a:t>
                </a:r>
                <a:endParaRPr lang="en-US" sz="2000" dirty="0"/>
              </a:p>
              <a:p>
                <a:r>
                  <a:rPr lang="en-US" sz="2000" dirty="0"/>
                  <a:t>G has a rainbow-k-path if and only if T[[k],u] = 1 for some vertex </a:t>
                </a:r>
                <a:r>
                  <a:rPr lang="en-US" sz="2000" dirty="0" err="1"/>
                  <a:t>u∈V</a:t>
                </a:r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721" t="-1570" b="-1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03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Rainbow-k-path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spcAft>
                <a:spcPts val="415"/>
              </a:spcAft>
            </a:pPr>
            <a:r>
              <a:rPr lang="en-US" sz="2000" dirty="0"/>
              <a:t>We construct a table T[</a:t>
            </a:r>
            <a:r>
              <a:rPr lang="en-US" sz="2000" dirty="0" err="1"/>
              <a:t>S,v</a:t>
            </a:r>
            <a:r>
              <a:rPr lang="en-US" sz="2000" dirty="0"/>
              <a:t>] ∈ {0,1}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rows correspond to subsets S⊆[k] of the colors in the path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columns correspond to the last vertex in the path</a:t>
            </a:r>
          </a:p>
          <a:p>
            <a:pPr>
              <a:spcAft>
                <a:spcPts val="415"/>
              </a:spcAft>
            </a:pPr>
            <a:r>
              <a:rPr lang="en-US" sz="2000" dirty="0"/>
              <a:t>Define T[</a:t>
            </a:r>
            <a:r>
              <a:rPr lang="en-US" sz="2000" dirty="0" err="1"/>
              <a:t>S,v</a:t>
            </a:r>
            <a:r>
              <a:rPr lang="en-US" sz="2000" dirty="0"/>
              <a:t>] = 1 if and only if</a:t>
            </a:r>
          </a:p>
          <a:p>
            <a:pPr marL="342900" indent="-342900">
              <a:spcAft>
                <a:spcPts val="415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colors in the path are exactly those in the set S, and the path ends at v.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 We fill in the entries in the table as follows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sets of size 1 we set T[ S</a:t>
            </a:r>
            <a:r>
              <a:rPr lang="en-US" sz="2000" dirty="0" smtClean="0"/>
              <a:t>={c},</a:t>
            </a:r>
            <a:r>
              <a:rPr lang="en-US" sz="2000" dirty="0"/>
              <a:t>v] = 1 if and only if C(v</a:t>
            </a:r>
            <a:r>
              <a:rPr lang="en-US" sz="2000" dirty="0" smtClean="0"/>
              <a:t>)=c</a:t>
            </a:r>
            <a:endParaRPr lang="en-US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For each </a:t>
            </a:r>
            <a:r>
              <a:rPr lang="en-US" sz="2000" dirty="0" err="1" smtClean="0"/>
              <a:t>i</a:t>
            </a:r>
            <a:r>
              <a:rPr lang="en-US" sz="2000" dirty="0" smtClean="0"/>
              <a:t>=2…k </a:t>
            </a:r>
            <a:endParaRPr lang="en-US" sz="2000" dirty="0"/>
          </a:p>
          <a:p>
            <a:r>
              <a:rPr lang="en-US" sz="2000" dirty="0"/>
              <a:t>	2.1 For all S⊆V with |S</a:t>
            </a:r>
            <a:r>
              <a:rPr lang="en-US" sz="2000" dirty="0" smtClean="0"/>
              <a:t>|=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/>
              <a:t>v</a:t>
            </a:r>
            <a:r>
              <a:rPr lang="en-US" sz="2000" dirty="0" err="1" smtClean="0"/>
              <a:t>∈V</a:t>
            </a:r>
            <a:r>
              <a:rPr lang="en-US" sz="2000" dirty="0" smtClean="0"/>
              <a:t> </a:t>
            </a:r>
            <a:r>
              <a:rPr lang="en-US" sz="2000" dirty="0"/>
              <a:t>do:</a:t>
            </a:r>
          </a:p>
          <a:p>
            <a:r>
              <a:rPr lang="en-US" sz="2000" dirty="0"/>
              <a:t>		Set T[</a:t>
            </a:r>
            <a:r>
              <a:rPr lang="en-US" sz="2000" dirty="0" err="1"/>
              <a:t>S,v</a:t>
            </a:r>
            <a:r>
              <a:rPr lang="en-US" sz="2000" dirty="0"/>
              <a:t>]=1 </a:t>
            </a:r>
            <a:r>
              <a:rPr lang="en-US" sz="2000" dirty="0" err="1"/>
              <a:t>iff</a:t>
            </a:r>
            <a:r>
              <a:rPr lang="en-US" sz="2000" dirty="0"/>
              <a:t> there is (</a:t>
            </a:r>
            <a:r>
              <a:rPr lang="en-US" sz="2000" dirty="0" err="1"/>
              <a:t>u,v</a:t>
            </a:r>
            <a:r>
              <a:rPr lang="en-US" sz="2000" dirty="0"/>
              <a:t>)∈E such that T[S-{C(v)}, u] = 1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G has a rainbow-k-path if and only if T[[k],u] = 1 for some vertex </a:t>
            </a:r>
            <a:r>
              <a:rPr lang="en-US" sz="2000" dirty="0" err="1"/>
              <a:t>u∈V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635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algn="l"/>
            <a:r>
              <a:rPr lang="de-DE" sz="4000" dirty="0">
                <a:latin typeface="Arial" panose="020B0604020202020204" pitchFamily="34" charset="0"/>
                <a:cs typeface="Arial" panose="020B0604020202020204" pitchFamily="34" charset="0"/>
              </a:rPr>
              <a:t>Rainbow-k-path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r>
              <a:rPr lang="en-US" sz="2000" u="sng" dirty="0"/>
              <a:t>Algorithm</a:t>
            </a:r>
            <a:r>
              <a:rPr lang="en-US" sz="2000" dirty="0"/>
              <a:t>: We fill in the entries in the table as follows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sets of size 1 we set T[ S</a:t>
            </a:r>
            <a:r>
              <a:rPr lang="en-US" sz="2000" dirty="0" smtClean="0"/>
              <a:t>={c},</a:t>
            </a:r>
            <a:r>
              <a:rPr lang="en-US" sz="2000" dirty="0"/>
              <a:t>v] = 1 if and only if C(v</a:t>
            </a:r>
            <a:r>
              <a:rPr lang="en-US" sz="2000" dirty="0" smtClean="0"/>
              <a:t>)=c</a:t>
            </a:r>
            <a:endParaRPr lang="en-US" sz="20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For each </a:t>
            </a:r>
            <a:r>
              <a:rPr lang="en-US" sz="2000" dirty="0" err="1" smtClean="0"/>
              <a:t>i</a:t>
            </a:r>
            <a:r>
              <a:rPr lang="en-US" sz="2000" dirty="0" smtClean="0"/>
              <a:t>=2…k </a:t>
            </a:r>
            <a:endParaRPr lang="en-US" sz="2000" dirty="0"/>
          </a:p>
          <a:p>
            <a:r>
              <a:rPr lang="en-US" sz="2000" dirty="0"/>
              <a:t>	2.1 For all S</a:t>
            </a:r>
            <a:r>
              <a:rPr lang="en-US" sz="2000" dirty="0" smtClean="0"/>
              <a:t>⊆[k] </a:t>
            </a:r>
            <a:r>
              <a:rPr lang="en-US" sz="2000" dirty="0"/>
              <a:t>with |S</a:t>
            </a:r>
            <a:r>
              <a:rPr lang="en-US" sz="2000" dirty="0" smtClean="0"/>
              <a:t>|=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 smtClean="0"/>
              <a:t>v∈V</a:t>
            </a:r>
            <a:r>
              <a:rPr lang="en-US" sz="2000" dirty="0" smtClean="0"/>
              <a:t> </a:t>
            </a:r>
            <a:r>
              <a:rPr lang="en-US" sz="2000" dirty="0"/>
              <a:t>do:</a:t>
            </a:r>
          </a:p>
          <a:p>
            <a:r>
              <a:rPr lang="en-US" sz="2000" dirty="0"/>
              <a:t>		Set T[</a:t>
            </a:r>
            <a:r>
              <a:rPr lang="en-US" sz="2000" dirty="0" err="1"/>
              <a:t>S,v</a:t>
            </a:r>
            <a:r>
              <a:rPr lang="en-US" sz="2000" dirty="0"/>
              <a:t>]=1 </a:t>
            </a:r>
            <a:r>
              <a:rPr lang="en-US" sz="2000" dirty="0" err="1"/>
              <a:t>iff</a:t>
            </a:r>
            <a:r>
              <a:rPr lang="en-US" sz="2000" dirty="0"/>
              <a:t> there is (</a:t>
            </a:r>
            <a:r>
              <a:rPr lang="en-US" sz="2000" dirty="0" err="1"/>
              <a:t>u,v</a:t>
            </a:r>
            <a:r>
              <a:rPr lang="en-US" sz="2000" dirty="0"/>
              <a:t>)∈E such that T[S-{C(v)}, u] = 1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G has a rainbow-k-path if and only if T[[k],u] = 1 for some vertex </a:t>
            </a:r>
            <a:r>
              <a:rPr lang="en-US" sz="2000" dirty="0" err="1"/>
              <a:t>u∈</a:t>
            </a:r>
            <a:r>
              <a:rPr lang="en-US" sz="2000" dirty="0" err="1" smtClean="0"/>
              <a:t>V</a:t>
            </a:r>
            <a:r>
              <a:rPr lang="en-US" sz="2000" dirty="0" smtClean="0"/>
              <a:t>.</a:t>
            </a:r>
            <a:endParaRPr lang="en-US" sz="2000" dirty="0"/>
          </a:p>
          <a:p>
            <a:pPr marL="457200" indent="-457200">
              <a:buFont typeface="+mj-lt"/>
              <a:buAutoNum type="arabicPeriod" startAt="3"/>
            </a:pPr>
            <a:endParaRPr lang="en-US" sz="2000" dirty="0"/>
          </a:p>
          <a:p>
            <a:r>
              <a:rPr lang="en-US" sz="2000" u="sng" dirty="0"/>
              <a:t>Correctness</a:t>
            </a:r>
            <a:r>
              <a:rPr lang="en-US" sz="2000" dirty="0"/>
              <a:t>: clear by definition of T.</a:t>
            </a:r>
          </a:p>
          <a:p>
            <a:r>
              <a:rPr lang="en-US" sz="2000" u="sng" dirty="0"/>
              <a:t>Running time</a:t>
            </a:r>
            <a:r>
              <a:rPr lang="en-US" sz="2000" dirty="0"/>
              <a:t>: Size of T is O(n*2</a:t>
            </a:r>
            <a:r>
              <a:rPr lang="en-US" sz="2000" baseline="30000" dirty="0"/>
              <a:t>k</a:t>
            </a:r>
            <a:r>
              <a:rPr lang="en-US" sz="2000" dirty="0"/>
              <a:t>), computing an entry is done in poly(n) time.</a:t>
            </a:r>
          </a:p>
          <a:p>
            <a:r>
              <a:rPr lang="en-US" sz="2000" dirty="0"/>
              <a:t>Therefore, the total time is poly(n)*2</a:t>
            </a:r>
            <a:r>
              <a:rPr lang="en-US" sz="2000" baseline="30000" dirty="0"/>
              <a:t>k</a:t>
            </a:r>
            <a:r>
              <a:rPr lang="en-US" sz="2000" dirty="0"/>
              <a:t>.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703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4859</TotalTime>
  <Words>1410</Words>
  <Application>Microsoft Office PowerPoint</Application>
  <PresentationFormat>Custom</PresentationFormat>
  <Paragraphs>156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lyt blackandwhite</vt:lpstr>
      <vt:lpstr>PowerPoint Presentation</vt:lpstr>
      <vt:lpstr>Plan for today</vt:lpstr>
      <vt:lpstr>PowerPoint Presentation</vt:lpstr>
      <vt:lpstr>Finding a path of length k</vt:lpstr>
      <vt:lpstr>Finding a colorful path of length k</vt:lpstr>
      <vt:lpstr>Rainbow-k-path problem</vt:lpstr>
      <vt:lpstr>Rainbow-k-path problem</vt:lpstr>
      <vt:lpstr>Rainbow-k-path problem</vt:lpstr>
      <vt:lpstr>Rainbow-k-path problem</vt:lpstr>
      <vt:lpstr>Rainbow-3-path problem</vt:lpstr>
      <vt:lpstr>Rainbow-k-path problem</vt:lpstr>
      <vt:lpstr>Finding a k-path in a graph</vt:lpstr>
      <vt:lpstr>Finding a k-path in a graph</vt:lpstr>
      <vt:lpstr>Finding a k-path in a graph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1906</cp:revision>
  <dcterms:created xsi:type="dcterms:W3CDTF">2017-07-19T12:15:02Z</dcterms:created>
  <dcterms:modified xsi:type="dcterms:W3CDTF">2022-03-07T23:31:55Z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