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7"/>
  </p:notesMasterIdLst>
  <p:handoutMasterIdLst>
    <p:handoutMasterId r:id="rId48"/>
  </p:handoutMasterIdLst>
  <p:sldIdLst>
    <p:sldId id="256" r:id="rId3"/>
    <p:sldId id="567" r:id="rId4"/>
    <p:sldId id="568" r:id="rId5"/>
    <p:sldId id="536" r:id="rId6"/>
    <p:sldId id="537" r:id="rId7"/>
    <p:sldId id="546" r:id="rId8"/>
    <p:sldId id="548" r:id="rId9"/>
    <p:sldId id="550" r:id="rId10"/>
    <p:sldId id="551" r:id="rId11"/>
    <p:sldId id="552" r:id="rId12"/>
    <p:sldId id="553" r:id="rId13"/>
    <p:sldId id="557" r:id="rId14"/>
    <p:sldId id="558" r:id="rId15"/>
    <p:sldId id="559" r:id="rId16"/>
    <p:sldId id="560" r:id="rId17"/>
    <p:sldId id="561" r:id="rId18"/>
    <p:sldId id="562" r:id="rId19"/>
    <p:sldId id="563" r:id="rId20"/>
    <p:sldId id="564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65" r:id="rId32"/>
    <p:sldId id="566" r:id="rId33"/>
    <p:sldId id="569" r:id="rId34"/>
    <p:sldId id="570" r:id="rId35"/>
    <p:sldId id="571" r:id="rId36"/>
    <p:sldId id="572" r:id="rId37"/>
    <p:sldId id="573" r:id="rId38"/>
    <p:sldId id="574" r:id="rId39"/>
    <p:sldId id="575" r:id="rId40"/>
    <p:sldId id="576" r:id="rId41"/>
    <p:sldId id="577" r:id="rId42"/>
    <p:sldId id="513" r:id="rId43"/>
    <p:sldId id="578" r:id="rId44"/>
    <p:sldId id="579" r:id="rId45"/>
    <p:sldId id="334" r:id="rId4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C0A695-7478-4508-A8CF-454DB7EFEF54}" v="5" dt="2023-01-17T06:57:13.7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79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microsoft.com/office/2016/11/relationships/changesInfo" Target="changesInfos/changesInfo1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  <pc:spChg chg="mod">
          <ac:chgData name="Igor Shinkar" userId="db6eb1b41a9778dd" providerId="LiveId" clId="{C4C7B6E7-AA42-46BF-B72A-26C315BF79C1}" dt="2023-01-08T22:29:34.461" v="118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  <pc:spChg chg="mod">
          <ac:chgData name="Igor Shinkar" userId="db6eb1b41a9778dd" providerId="LiveId" clId="{C4C7B6E7-AA42-46BF-B72A-26C315BF79C1}" dt="2023-01-08T22:19:54.283" v="108" actId="20577"/>
          <ac:spMkLst>
            <pc:docMk/>
            <pc:sldMk cId="915010586" sldId="50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  <pc:spChg chg="mod">
          <ac:chgData name="Igor Shinkar" userId="db6eb1b41a9778dd" providerId="LiveId" clId="{C4C7B6E7-AA42-46BF-B72A-26C315BF79C1}" dt="2023-01-11T19:51:15.295" v="245" actId="20577"/>
          <ac:spMkLst>
            <pc:docMk/>
            <pc:sldMk cId="2812135973" sldId="50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  <pc:spChg chg="mod">
          <ac:chgData name="Igor Shinkar" userId="db6eb1b41a9778dd" providerId="LiveId" clId="{C4C7B6E7-AA42-46BF-B72A-26C315BF79C1}" dt="2023-01-11T20:12:38.943" v="264" actId="20577"/>
          <ac:spMkLst>
            <pc:docMk/>
            <pc:sldMk cId="3744354784" sldId="509"/>
            <ac:spMk id="3" creationId="{00000000-0000-0000-0000-000000000000}"/>
          </ac:spMkLst>
        </pc:spChg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  <pc:spChg chg="mod">
          <ac:chgData name="Igor Shinkar" userId="db6eb1b41a9778dd" providerId="LiveId" clId="{C4C7B6E7-AA42-46BF-B72A-26C315BF79C1}" dt="2023-01-08T22:18:47.258" v="36" actId="20577"/>
          <ac:spMkLst>
            <pc:docMk/>
            <pc:sldMk cId="3574181270" sldId="511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  <pc:spChg chg="mod">
          <ac:chgData name="Igor Shinkar" userId="db6eb1b41a9778dd" providerId="LiveId" clId="{C4C7B6E7-AA42-46BF-B72A-26C315BF79C1}" dt="2023-01-13T18:54:06.446" v="313" actId="20577"/>
          <ac:spMkLst>
            <pc:docMk/>
            <pc:sldMk cId="284162790" sldId="521"/>
            <ac:spMk id="25" creationId="{FF215D40-041F-47DE-B346-3EDF93C13E20}"/>
          </ac:spMkLst>
        </pc:spChg>
        <pc:spChg chg="mod">
          <ac:chgData name="Igor Shinkar" userId="db6eb1b41a9778dd" providerId="LiveId" clId="{C4C7B6E7-AA42-46BF-B72A-26C315BF79C1}" dt="2023-01-13T18:52:17.257" v="287" actId="1076"/>
          <ac:spMkLst>
            <pc:docMk/>
            <pc:sldMk cId="284162790" sldId="521"/>
            <ac:spMk id="26" creationId="{C4CF4464-88A3-4DE4-ADA8-201254708F05}"/>
          </ac:spMkLst>
        </pc:spChg>
        <pc:spChg chg="mod">
          <ac:chgData name="Igor Shinkar" userId="db6eb1b41a9778dd" providerId="LiveId" clId="{C4C7B6E7-AA42-46BF-B72A-26C315BF79C1}" dt="2023-01-13T18:52:22.581" v="292" actId="14100"/>
          <ac:spMkLst>
            <pc:docMk/>
            <pc:sldMk cId="284162790" sldId="521"/>
            <ac:spMk id="34" creationId="{862FFE9F-093D-4F63-9416-D5D12CEE20A7}"/>
          </ac:spMkLst>
        </pc:spChg>
        <pc:spChg chg="mod">
          <ac:chgData name="Igor Shinkar" userId="db6eb1b41a9778dd" providerId="LiveId" clId="{C4C7B6E7-AA42-46BF-B72A-26C315BF79C1}" dt="2023-01-13T18:52:58.525" v="304" actId="6549"/>
          <ac:spMkLst>
            <pc:docMk/>
            <pc:sldMk cId="284162790" sldId="521"/>
            <ac:spMk id="38" creationId="{10503A82-07C1-45D9-9482-AC72C67FC00F}"/>
          </ac:spMkLst>
        </pc:spChg>
        <pc:spChg chg="mod">
          <ac:chgData name="Igor Shinkar" userId="db6eb1b41a9778dd" providerId="LiveId" clId="{C4C7B6E7-AA42-46BF-B72A-26C315BF79C1}" dt="2023-01-13T18:51:58.792" v="276" actId="20577"/>
          <ac:spMkLst>
            <pc:docMk/>
            <pc:sldMk cId="284162790" sldId="521"/>
            <ac:spMk id="39" creationId="{EEF9F277-00F3-4767-8D7A-58EF63BBD798}"/>
          </ac:spMkLst>
        </pc:spChg>
        <pc:spChg chg="mod">
          <ac:chgData name="Igor Shinkar" userId="db6eb1b41a9778dd" providerId="LiveId" clId="{C4C7B6E7-AA42-46BF-B72A-26C315BF79C1}" dt="2023-01-13T18:52:09.011" v="282" actId="14100"/>
          <ac:spMkLst>
            <pc:docMk/>
            <pc:sldMk cId="284162790" sldId="521"/>
            <ac:spMk id="41" creationId="{5836835E-45A3-4D08-8A47-CEA87F7F2797}"/>
          </ac:spMkLst>
        </pc:spChg>
        <pc:grpChg chg="mod">
          <ac:chgData name="Igor Shinkar" userId="db6eb1b41a9778dd" providerId="LiveId" clId="{C4C7B6E7-AA42-46BF-B72A-26C315BF79C1}" dt="2023-01-13T18:54:09.396" v="314" actId="14100"/>
          <ac:grpSpMkLst>
            <pc:docMk/>
            <pc:sldMk cId="284162790" sldId="521"/>
            <ac:grpSpMk id="24" creationId="{55BC8358-B1E6-44F4-ADC3-68DD41322E55}"/>
          </ac:grpSpMkLst>
        </pc:grpChg>
        <pc:cxnChg chg="mod">
          <ac:chgData name="Igor Shinkar" userId="db6eb1b41a9778dd" providerId="LiveId" clId="{C4C7B6E7-AA42-46BF-B72A-26C315BF79C1}" dt="2023-01-13T18:52:17.257" v="287" actId="1076"/>
          <ac:cxnSpMkLst>
            <pc:docMk/>
            <pc:sldMk cId="284162790" sldId="521"/>
            <ac:cxnSpMk id="27" creationId="{58EF7CBF-3A4A-4279-988A-24658770613F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0" creationId="{87CCD04A-D802-4677-8D0A-67AF6A6E3163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2" creationId="{4D3C9932-E86C-4ACE-A047-8EC822A7737F}"/>
          </ac:cxnSpMkLst>
        </pc:cxnChg>
        <pc:cxnChg chg="mod">
          <ac:chgData name="Igor Shinkar" userId="db6eb1b41a9778dd" providerId="LiveId" clId="{C4C7B6E7-AA42-46BF-B72A-26C315BF79C1}" dt="2023-01-13T18:52:22.581" v="292" actId="14100"/>
          <ac:cxnSpMkLst>
            <pc:docMk/>
            <pc:sldMk cId="284162790" sldId="521"/>
            <ac:cxnSpMk id="36" creationId="{CF489D3B-4EFE-439E-A005-C273808BBC9D}"/>
          </ac:cxnSpMkLst>
        </pc:cxnChg>
        <pc:cxnChg chg="mod">
          <ac:chgData name="Igor Shinkar" userId="db6eb1b41a9778dd" providerId="LiveId" clId="{C4C7B6E7-AA42-46BF-B72A-26C315BF79C1}" dt="2023-01-13T18:52:33.488" v="302" actId="14100"/>
          <ac:cxnSpMkLst>
            <pc:docMk/>
            <pc:sldMk cId="284162790" sldId="521"/>
            <ac:cxnSpMk id="40" creationId="{3BB48B5F-B699-456F-8DA0-FFA302B15507}"/>
          </ac:cxnSpMkLst>
        </pc:cxnChg>
        <pc:cxnChg chg="mod">
          <ac:chgData name="Igor Shinkar" userId="db6eb1b41a9778dd" providerId="LiveId" clId="{C4C7B6E7-AA42-46BF-B72A-26C315BF79C1}" dt="2023-01-13T18:52:09.011" v="282" actId="14100"/>
          <ac:cxnSpMkLst>
            <pc:docMk/>
            <pc:sldMk cId="284162790" sldId="521"/>
            <ac:cxnSpMk id="42" creationId="{A7B904B5-0E7D-464A-B3A0-AF0EE0104CD6}"/>
          </ac:cxnSpMkLst>
        </pc:cxnChg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  <pc:spChg chg="mod">
          <ac:chgData name="Igor Shinkar" userId="db6eb1b41a9778dd" providerId="LiveId" clId="{C4C7B6E7-AA42-46BF-B72A-26C315BF79C1}" dt="2023-01-13T19:03:23.131" v="341" actId="20577"/>
          <ac:spMkLst>
            <pc:docMk/>
            <pc:sldMk cId="1495137352" sldId="523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  <pc:spChg chg="mod">
          <ac:chgData name="Igor Shinkar" userId="db6eb1b41a9778dd" providerId="LiveId" clId="{C4C7B6E7-AA42-46BF-B72A-26C315BF79C1}" dt="2023-01-08T22:24:30.413" v="110" actId="20577"/>
          <ac:spMkLst>
            <pc:docMk/>
            <pc:sldMk cId="1980821399" sldId="536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  <pc:spChg chg="mod">
          <ac:chgData name="Igor Shinkar" userId="db6eb1b41a9778dd" providerId="LiveId" clId="{C4C7B6E7-AA42-46BF-B72A-26C315BF79C1}" dt="2023-01-13T19:26:20.303" v="401" actId="20577"/>
          <ac:spMkLst>
            <pc:docMk/>
            <pc:sldMk cId="1402092979" sldId="537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  <pc:spChg chg="mod">
          <ac:chgData name="Igor Shinkar" userId="db6eb1b41a9778dd" providerId="LiveId" clId="{C4C7B6E7-AA42-46BF-B72A-26C315BF79C1}" dt="2023-01-13T19:31:23.081" v="415" actId="20577"/>
          <ac:spMkLst>
            <pc:docMk/>
            <pc:sldMk cId="1985219997" sldId="540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  <pc:spChg chg="mod">
          <ac:chgData name="Igor Shinkar" userId="db6eb1b41a9778dd" providerId="LiveId" clId="{C4C7B6E7-AA42-46BF-B72A-26C315BF79C1}" dt="2023-01-11T20:53:48.266" v="267" actId="20577"/>
          <ac:spMkLst>
            <pc:docMk/>
            <pc:sldMk cId="613735698" sldId="548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  <pc:spChg chg="mod">
          <ac:chgData name="Igor Shinkar" userId="db6eb1b41a9778dd" providerId="LiveId" clId="{9BC0A695-7478-4508-A8CF-454DB7EFEF54}" dt="2023-01-18T19:31:51.052" v="12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  <pc:spChg chg="mod">
          <ac:chgData name="Igor Shinkar" userId="db6eb1b41a9778dd" providerId="LiveId" clId="{9BC0A695-7478-4508-A8CF-454DB7EFEF54}" dt="2023-01-17T06:57:13.792" v="10" actId="6549"/>
          <ac:spMkLst>
            <pc:docMk/>
            <pc:sldMk cId="3089987187" sldId="513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  <pc:spChg chg="mod">
          <ac:chgData name="Igor Shinkar" userId="db6eb1b41a9778dd" providerId="LiveId" clId="{9BC0A695-7478-4508-A8CF-454DB7EFEF54}" dt="2023-01-17T06:42:01.680" v="6"/>
          <ac:spMkLst>
            <pc:docMk/>
            <pc:sldMk cId="1402092979" sldId="537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805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275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2966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9301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884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486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240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247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40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168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687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34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698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0258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9254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3553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04898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89638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55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33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5198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9243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41377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783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3793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46515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938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0486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5726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5177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436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2514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5774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0363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4731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8650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02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7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850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938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68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oracle.com/javase/8/docs/api/java/util/Iterator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03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 </a:t>
            </a:r>
            <a:r>
              <a:rPr lang="en-US" sz="2000" dirty="0">
                <a:solidFill>
                  <a:schemeClr val="tx1"/>
                </a:solidFill>
              </a:rPr>
              <a:t>Comparable&lt;T&gt;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Usually, we will set T to be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r>
              <a:rPr lang="en-US" sz="2000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But we may let T be a different class.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have to be related to </a:t>
            </a:r>
            <a:r>
              <a:rPr lang="en-US" sz="2000" dirty="0" err="1">
                <a:solidFill>
                  <a:schemeClr val="tx1"/>
                </a:solidFill>
              </a:rPr>
              <a:t>MyClass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chemeClr val="tx1"/>
                </a:solidFill>
              </a:rPr>
              <a:t>T does not need to be Comparable itself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chemeClr val="tx1"/>
                </a:solidFill>
              </a:rPr>
              <a:t>T.compareTo</a:t>
            </a:r>
            <a:r>
              <a:rPr lang="en-US" sz="2000" dirty="0">
                <a:solidFill>
                  <a:schemeClr val="tx1"/>
                </a:solidFill>
              </a:rPr>
              <a:t>(…) may not be defined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</a:rPr>
              <a:t>[See MyComparableClass.java]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124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Searching and sorting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.equals() method we can write a single linear search method that will work for all classes.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.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compareTo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method we can write a single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BinarySearch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method  that will work for all classes. In order to do this, we write a Generic method.</a:t>
            </a: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 a bit unusual: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&lt;T&gt;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findElement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 ,T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 {…}</a:t>
            </a: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static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extends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Comparable&lt;T&gt;&gt;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 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mergeSort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ArrayList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&lt;T&gt; a) {…}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[See SearchUnsorted.java, SearchSorted.java ,MergeSort.java]</a:t>
            </a:r>
          </a:p>
          <a:p>
            <a:pPr>
              <a:defRPr/>
            </a:pP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0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</a:p>
        </p:txBody>
      </p:sp>
    </p:spTree>
    <p:extLst>
      <p:ext uri="{BB962C8B-B14F-4D97-AF65-F5344CB8AC3E}">
        <p14:creationId xmlns:p14="http://schemas.microsoft.com/office/powerpoint/2010/main" val="1017942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Reading from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File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File(</a:t>
            </a:r>
            <a:r>
              <a:rPr lang="en-US" altLang="he-IL" sz="2000" dirty="0" err="1"/>
              <a:t>fileName</a:t>
            </a:r>
            <a:r>
              <a:rPr lang="en-US" altLang="he-IL" sz="2000" dirty="0"/>
              <a:t>);</a:t>
            </a:r>
          </a:p>
          <a:p>
            <a:r>
              <a:rPr lang="en-US" altLang="he-IL" sz="2000" dirty="0"/>
              <a:t>Scanner reader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dirty="0"/>
              <a:t>Scanner(file);</a:t>
            </a:r>
          </a:p>
          <a:p>
            <a:r>
              <a:rPr lang="en-US" altLang="he-IL" sz="2000" dirty="0"/>
              <a:t>String </a:t>
            </a:r>
            <a:r>
              <a:rPr lang="en-US" altLang="he-IL" sz="2000" dirty="0" err="1"/>
              <a:t>firstLine</a:t>
            </a:r>
            <a:r>
              <a:rPr lang="en-US" altLang="he-IL" sz="2000" dirty="0"/>
              <a:t> = </a:t>
            </a:r>
            <a:r>
              <a:rPr lang="en-US" altLang="he-IL" sz="2000" dirty="0" err="1"/>
              <a:t>reader.nextLine</a:t>
            </a:r>
            <a:r>
              <a:rPr lang="en-US" altLang="he-IL" sz="2000" dirty="0"/>
              <a:t>();	// reads the first line of the file</a:t>
            </a:r>
          </a:p>
          <a:p>
            <a:r>
              <a:rPr lang="en-US" altLang="he-IL" sz="2000" dirty="0"/>
              <a:t>String str = </a:t>
            </a:r>
            <a:r>
              <a:rPr lang="en-US" altLang="he-IL" sz="2000" dirty="0" err="1"/>
              <a:t>reader.next</a:t>
            </a:r>
            <a:r>
              <a:rPr lang="en-US" altLang="he-IL" sz="2000" dirty="0"/>
              <a:t>(); 		// reads a string until reaching space</a:t>
            </a:r>
          </a:p>
          <a:p>
            <a:r>
              <a:rPr lang="en-US" altLang="he-IL" sz="2000" b="1" dirty="0">
                <a:solidFill>
                  <a:srgbClr val="C00000"/>
                </a:solidFill>
              </a:rPr>
              <a:t>int</a:t>
            </a:r>
            <a:r>
              <a:rPr lang="en-US" altLang="he-IL" sz="2000" dirty="0"/>
              <a:t> ID = </a:t>
            </a:r>
            <a:r>
              <a:rPr lang="en-US" altLang="he-IL" sz="2000" dirty="0" err="1"/>
              <a:t>reader.nextInt</a:t>
            </a:r>
            <a:r>
              <a:rPr lang="en-US" altLang="he-IL" sz="2000" dirty="0"/>
              <a:t>(); 		// reads an int</a:t>
            </a:r>
          </a:p>
          <a:p>
            <a:r>
              <a:rPr lang="en-US" altLang="he-IL" sz="2000" dirty="0"/>
              <a:t>	// We assume that we know the structure of the file</a:t>
            </a:r>
          </a:p>
          <a:p>
            <a:r>
              <a:rPr lang="en-US" altLang="he-IL" sz="2000" dirty="0" err="1"/>
              <a:t>reader.hasNext</a:t>
            </a:r>
            <a:r>
              <a:rPr lang="en-US" altLang="he-IL" sz="2000" dirty="0"/>
              <a:t>() 	// Returns true if scanner has more tokens</a:t>
            </a:r>
          </a:p>
          <a:p>
            <a:r>
              <a:rPr lang="en-US" altLang="he-IL" sz="2000" dirty="0" err="1"/>
              <a:t>reader.close</a:t>
            </a:r>
            <a:r>
              <a:rPr lang="en-US" altLang="he-IL" sz="2000" dirty="0"/>
              <a:t>()		// important to close the file in the end</a:t>
            </a:r>
          </a:p>
          <a:p>
            <a:b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</a:b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ReadFromFile.java]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365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Writing to a file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b="1" dirty="0"/>
              <a:t>File</a:t>
            </a:r>
            <a:r>
              <a:rPr lang="en-US" altLang="he-IL" sz="2000" dirty="0"/>
              <a:t> </a:t>
            </a:r>
            <a:r>
              <a:rPr lang="en-US" altLang="he-IL" sz="2000" dirty="0" err="1"/>
              <a:t>file</a:t>
            </a:r>
            <a:r>
              <a:rPr lang="en-US" altLang="he-IL" sz="2000" dirty="0"/>
              <a:t> = </a:t>
            </a:r>
            <a:r>
              <a:rPr lang="en-US" altLang="he-IL" sz="2000" b="1" dirty="0">
                <a:solidFill>
                  <a:srgbClr val="C00000"/>
                </a:solidFill>
              </a:rPr>
              <a:t>new </a:t>
            </a:r>
            <a:r>
              <a:rPr lang="en-US" altLang="he-IL" sz="2000" b="1" dirty="0"/>
              <a:t>File</a:t>
            </a:r>
            <a:r>
              <a:rPr lang="en-US" altLang="he-IL" sz="2000" dirty="0"/>
              <a:t>(</a:t>
            </a:r>
            <a:r>
              <a:rPr lang="en-US" altLang="he-IL" sz="2000" dirty="0" err="1">
                <a:solidFill>
                  <a:schemeClr val="tx2"/>
                </a:solidFill>
              </a:rPr>
              <a:t>nameOfFile</a:t>
            </a:r>
            <a:r>
              <a:rPr lang="en-US" altLang="he-IL" sz="2000" dirty="0"/>
              <a:t>)</a:t>
            </a:r>
            <a:r>
              <a:rPr lang="en-US" altLang="he-IL" sz="2000" b="1" dirty="0"/>
              <a:t>;</a:t>
            </a:r>
          </a:p>
          <a:p>
            <a:r>
              <a:rPr lang="en-US" altLang="he-IL" sz="2000" b="1" dirty="0" err="1"/>
              <a:t>PrintWriter</a:t>
            </a:r>
            <a:r>
              <a:rPr lang="en-US" altLang="he-IL" sz="2000" dirty="0"/>
              <a:t> output = </a:t>
            </a:r>
            <a:r>
              <a:rPr lang="en-US" altLang="he-IL" sz="2000" b="1" dirty="0">
                <a:solidFill>
                  <a:srgbClr val="C00000"/>
                </a:solidFill>
              </a:rPr>
              <a:t>new</a:t>
            </a:r>
            <a:r>
              <a:rPr lang="en-US" altLang="he-IL" sz="2000" b="1" dirty="0"/>
              <a:t> </a:t>
            </a:r>
            <a:r>
              <a:rPr lang="en-US" altLang="he-IL" sz="2000" b="1" dirty="0" err="1"/>
              <a:t>PrintWriter</a:t>
            </a:r>
            <a:r>
              <a:rPr lang="en-US" altLang="he-IL" sz="2000" dirty="0"/>
              <a:t>(file);</a:t>
            </a:r>
          </a:p>
          <a:p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(“string");</a:t>
            </a: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</a:t>
            </a:r>
            <a:r>
              <a:rPr lang="en-US" altLang="he-IL" sz="2000" dirty="0" err="1"/>
              <a:t>.print</a:t>
            </a:r>
            <a:r>
              <a:rPr lang="en-US" altLang="he-IL" sz="2000" dirty="0"/>
              <a:t>(123);</a:t>
            </a:r>
          </a:p>
          <a:p>
            <a:r>
              <a:rPr lang="en-US" altLang="he-IL" sz="2000" dirty="0">
                <a:cs typeface="Times New Roman" panose="02020603050405020304" pitchFamily="18" charset="0"/>
              </a:rPr>
              <a:t>…</a:t>
            </a:r>
          </a:p>
          <a:p>
            <a:endParaRPr lang="en-US" altLang="he-IL" sz="2000" dirty="0">
              <a:cs typeface="Times New Roman" panose="02020603050405020304" pitchFamily="18" charset="0"/>
            </a:endParaRPr>
          </a:p>
          <a:p>
            <a:r>
              <a:rPr lang="en-US" altLang="he-IL" sz="2000" dirty="0" err="1">
                <a:cs typeface="Times New Roman" panose="02020603050405020304" pitchFamily="18" charset="0"/>
              </a:rPr>
              <a:t>output.close</a:t>
            </a:r>
            <a:r>
              <a:rPr lang="en-US" altLang="he-IL" sz="2000" dirty="0">
                <a:cs typeface="Times New Roman" panose="02020603050405020304" pitchFamily="18" charset="0"/>
              </a:rPr>
              <a:t>()</a:t>
            </a:r>
          </a:p>
          <a:p>
            <a:endParaRPr lang="en-US" altLang="he-IL" sz="2000" dirty="0"/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WriteToFile.java]</a:t>
            </a: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7564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Java from command line</a:t>
            </a:r>
          </a:p>
        </p:txBody>
      </p:sp>
    </p:spTree>
    <p:extLst>
      <p:ext uri="{BB962C8B-B14F-4D97-AF65-F5344CB8AC3E}">
        <p14:creationId xmlns:p14="http://schemas.microsoft.com/office/powerpoint/2010/main" val="1359584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Java from command line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compile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javac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/MyClass.java</a:t>
            </a: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This creates a file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MyClass.class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Use </a:t>
            </a:r>
            <a:r>
              <a:rPr lang="en-US" altLang="he-IL" sz="2000" b="1" i="1" dirty="0">
                <a:ea typeface="Arial Unicode MS" pitchFamily="34" charset="-128"/>
                <a:cs typeface="Times New Roman" pitchFamily="18" charset="0"/>
              </a:rPr>
              <a:t>java</a:t>
            </a: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 to run your program</a:t>
            </a: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i="1" dirty="0" err="1">
                <a:ea typeface="Arial Unicode MS" pitchFamily="34" charset="-128"/>
                <a:cs typeface="Times New Roman" pitchFamily="18" charset="0"/>
              </a:rPr>
              <a:t>mypackage.MyClass</a:t>
            </a: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i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itchFamily="18" charset="0"/>
              </a:rPr>
              <a:t>[See CommandLineExample.java]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74559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Using command line arguments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We may want to run our program with arguments, e.g.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&gt; java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CommLine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 “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abc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cde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” 1234</a:t>
            </a:r>
          </a:p>
          <a:p>
            <a:pPr>
              <a:defRPr/>
            </a:pP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The arguments are passed to </a:t>
            </a:r>
            <a:r>
              <a:rPr lang="en-US" altLang="he-IL" sz="2000" b="1" dirty="0">
                <a:ea typeface="Arial Unicode MS" pitchFamily="34" charset="-128"/>
                <a:cs typeface="Times New Roman" pitchFamily="18" charset="0"/>
              </a:rPr>
              <a:t>main </a:t>
            </a:r>
            <a:r>
              <a:rPr lang="en-US" altLang="he-IL" sz="2000" dirty="0">
                <a:ea typeface="Arial Unicode MS" pitchFamily="34" charset="-128"/>
                <a:cs typeface="Times New Roman" pitchFamily="18" charset="0"/>
              </a:rPr>
              <a:t>method, and are stored in </a:t>
            </a:r>
            <a:r>
              <a:rPr lang="en-US" altLang="he-IL" sz="2000" dirty="0" err="1">
                <a:ea typeface="Arial Unicode MS" pitchFamily="34" charset="-128"/>
                <a:cs typeface="Times New Roman" pitchFamily="18" charset="0"/>
              </a:rPr>
              <a:t>args</a:t>
            </a: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	public static void </a:t>
            </a:r>
            <a:r>
              <a:rPr lang="en-US" sz="2000" b="1" dirty="0"/>
              <a:t>main(String[] </a:t>
            </a:r>
            <a:r>
              <a:rPr lang="en-US" sz="2000" b="1" dirty="0" err="1"/>
              <a:t>args</a:t>
            </a:r>
            <a:r>
              <a:rPr lang="en-US" sz="2000" b="1" dirty="0"/>
              <a:t>)</a:t>
            </a: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endParaRPr lang="en-US" altLang="he-IL" sz="2000" b="1" dirty="0">
              <a:ea typeface="Arial Unicode MS" pitchFamily="34" charset="-128"/>
              <a:cs typeface="Times New Roman" pitchFamily="18" charset="0"/>
            </a:endParaRPr>
          </a:p>
          <a:p>
            <a:pPr>
              <a:defRPr/>
            </a:pPr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</a:rPr>
              <a:t>[See CommandLineExample.java]</a:t>
            </a:r>
          </a:p>
          <a:p>
            <a:pPr>
              <a:defRPr/>
            </a:pPr>
            <a:endParaRPr lang="en-US" altLang="he-IL" sz="2000" dirty="0"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82F0111C-6FE9-4864-B74B-D956ECE02E44}"/>
              </a:ext>
            </a:extLst>
          </p:cNvPr>
          <p:cNvSpPr/>
          <p:nvPr/>
        </p:nvSpPr>
        <p:spPr>
          <a:xfrm rot="7795794">
            <a:off x="6162650" y="3885950"/>
            <a:ext cx="615833" cy="2305412"/>
          </a:xfrm>
          <a:prstGeom prst="downArrow">
            <a:avLst>
              <a:gd name="adj1" fmla="val 50000"/>
              <a:gd name="adj2" fmla="val 640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3598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Exceptions</a:t>
            </a:r>
          </a:p>
        </p:txBody>
      </p:sp>
    </p:spTree>
    <p:extLst>
      <p:ext uri="{BB962C8B-B14F-4D97-AF65-F5344CB8AC3E}">
        <p14:creationId xmlns:p14="http://schemas.microsoft.com/office/powerpoint/2010/main" val="1813894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i="1" dirty="0"/>
              <a:t>An exception</a:t>
            </a:r>
            <a:r>
              <a:rPr lang="en-US" altLang="he-IL" sz="2000" dirty="0"/>
              <a:t> is an event, which occurs during the execution of a program, that disrupts the normal flow of the program's instructions. </a:t>
            </a:r>
          </a:p>
          <a:p>
            <a:r>
              <a:rPr lang="en-US" altLang="he-IL" sz="2000" u="sng" dirty="0"/>
              <a:t>Examples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Division by zero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Illegal argument, e.g. radius &lt; 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Accessing a null pointer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File not found or wrong format of a file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Hardware issue</a:t>
            </a:r>
          </a:p>
          <a:p>
            <a:r>
              <a:rPr lang="en-US" altLang="he-IL" sz="2000" dirty="0"/>
              <a:t>When an error occurs, the method creates a special </a:t>
            </a:r>
            <a:r>
              <a:rPr lang="en-US" altLang="he-IL" sz="2000" i="1" dirty="0"/>
              <a:t>object</a:t>
            </a:r>
            <a:r>
              <a:rPr lang="en-US" altLang="he-IL" sz="2000" dirty="0"/>
              <a:t>, called </a:t>
            </a:r>
            <a:r>
              <a:rPr lang="en-US" altLang="he-IL" sz="2000" b="1" dirty="0"/>
              <a:t>an exception</a:t>
            </a:r>
            <a:r>
              <a:rPr lang="en-US" altLang="he-IL" sz="2000" dirty="0"/>
              <a:t>, and hands it off to the runtime system.</a:t>
            </a:r>
          </a:p>
          <a:p>
            <a:r>
              <a:rPr lang="en-US" altLang="he-IL" sz="2000" dirty="0"/>
              <a:t>Exception contains information about the error, including its type and the state of the program when the error occurred. 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36263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altLang="he-IL" sz="6000" dirty="0"/>
              <a:t>Generics</a:t>
            </a: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282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Creating an exception and handing it to the runtime system is called </a:t>
            </a:r>
            <a:r>
              <a:rPr lang="en-US" altLang="he-IL" sz="2000" b="1" dirty="0"/>
              <a:t>throwing an exception</a:t>
            </a:r>
            <a:r>
              <a:rPr lang="en-US" altLang="he-IL" sz="2000" dirty="0"/>
              <a:t>.</a:t>
            </a:r>
          </a:p>
          <a:p>
            <a:r>
              <a:rPr lang="en-US" altLang="he-IL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re-throw the exception further</a:t>
            </a:r>
          </a:p>
          <a:p>
            <a:r>
              <a:rPr lang="en-US" altLang="he-IL" sz="2000" dirty="0"/>
              <a:t>If an exception is thrown all the way up to the Java Virtual Machine (i.e., from main method), or ignored, then the program </a:t>
            </a:r>
            <a:r>
              <a:rPr lang="en-US" altLang="he-IL" sz="2000" b="1" dirty="0">
                <a:solidFill>
                  <a:srgbClr val="FF0000"/>
                </a:solidFill>
              </a:rPr>
              <a:t>crashes</a:t>
            </a:r>
            <a:r>
              <a:rPr lang="en-US" altLang="he-IL" sz="2000" dirty="0"/>
              <a:t>.</a:t>
            </a:r>
          </a:p>
          <a:p>
            <a:endParaRPr lang="en-US" altLang="he-IL" sz="2000" dirty="0"/>
          </a:p>
          <a:p>
            <a:r>
              <a:rPr lang="en-US" altLang="he-IL" sz="2000" u="sng" dirty="0"/>
              <a:t>Important</a:t>
            </a:r>
            <a:r>
              <a:rPr lang="en-US" altLang="he-IL" sz="2000" dirty="0"/>
              <a:t>: Exception is not returned. It is thrown.</a:t>
            </a:r>
          </a:p>
          <a:p>
            <a:r>
              <a:rPr lang="en-US" altLang="he-IL" sz="2000" dirty="0"/>
              <a:t>Throwing an exception breaks the natural flow of the program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020262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200149" y="2812256"/>
            <a:ext cx="8239113" cy="4170320"/>
            <a:chOff x="1200149" y="2812256"/>
            <a:chExt cx="8239113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200149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2101849" y="4025106"/>
              <a:ext cx="2036763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0908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constructors: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 String message)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Throwable(String message, Throwable cause)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i="1" dirty="0"/>
          </a:p>
        </p:txBody>
      </p:sp>
    </p:spTree>
    <p:extLst>
      <p:ext uri="{BB962C8B-B14F-4D97-AF65-F5344CB8AC3E}">
        <p14:creationId xmlns:p14="http://schemas.microsoft.com/office/powerpoint/2010/main" val="128989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The class Throwable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Has the following methods: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getMessage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detail message string of this throwable.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Throwable </a:t>
            </a:r>
            <a:r>
              <a:rPr lang="en-US" altLang="he-IL" sz="2000" i="1" dirty="0" err="1"/>
              <a:t>getCause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cause of this throwable or null.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 err="1"/>
              <a:t>StackTraceElement</a:t>
            </a:r>
            <a:r>
              <a:rPr lang="en-US" altLang="he-IL" sz="2000" i="1" dirty="0"/>
              <a:t>[] </a:t>
            </a:r>
            <a:r>
              <a:rPr lang="en-US" altLang="he-IL" sz="2000" i="1" dirty="0" err="1"/>
              <a:t>getStackTrace</a:t>
            </a:r>
            <a:r>
              <a:rPr lang="en-US" altLang="he-IL" sz="2000" i="1" dirty="0"/>
              <a:t>()</a:t>
            </a:r>
          </a:p>
          <a:p>
            <a:r>
              <a:rPr lang="en-US" altLang="he-IL" sz="2000" dirty="0"/>
              <a:t>Returns the stack trace.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i="1" dirty="0"/>
              <a:t>String </a:t>
            </a:r>
            <a:r>
              <a:rPr lang="en-US" altLang="he-IL" sz="2000" i="1" dirty="0" err="1"/>
              <a:t>printStackTrace</a:t>
            </a:r>
            <a:r>
              <a:rPr lang="en-US" altLang="he-IL" sz="2000" i="1" dirty="0"/>
              <a:t> ()</a:t>
            </a:r>
          </a:p>
          <a:p>
            <a:r>
              <a:rPr lang="en-US" altLang="he-IL" sz="2000" dirty="0"/>
              <a:t>Prints this throwable and its stack trace.</a:t>
            </a:r>
          </a:p>
        </p:txBody>
      </p:sp>
    </p:spTree>
    <p:extLst>
      <p:ext uri="{BB962C8B-B14F-4D97-AF65-F5344CB8AC3E}">
        <p14:creationId xmlns:p14="http://schemas.microsoft.com/office/powerpoint/2010/main" val="3316670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1. Checked exceptions</a:t>
            </a:r>
            <a:r>
              <a:rPr lang="en-US" altLang="he-IL" sz="2000" dirty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These are exceptional conditions that a well-written application should </a:t>
            </a:r>
            <a:r>
              <a:rPr lang="en-US" altLang="he-IL" sz="2000" b="1" dirty="0"/>
              <a:t>anticipate and recover from</a:t>
            </a:r>
            <a:r>
              <a:rPr lang="en-US" altLang="he-IL" sz="20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Usually are subclasses of </a:t>
            </a:r>
            <a:r>
              <a:rPr lang="en-US" altLang="he-IL" sz="2000" dirty="0" err="1"/>
              <a:t>java.lang</a:t>
            </a:r>
            <a:r>
              <a:rPr lang="en-US" altLang="he-IL" sz="2000" dirty="0"/>
              <a:t>. Exception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An unexpected parameter that the method cannot handle (e.g. a circle has radius &lt; 0).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Trying to read from file that does not exist.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Reading from file with a wrong format.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They are subject to the Catch or Specify Requirement. 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02347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2. Unchecked exceptions: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java.lang.RuntimeException</a:t>
            </a:r>
            <a:endParaRPr lang="en-US" altLang="he-IL" sz="2000" dirty="0"/>
          </a:p>
          <a:p>
            <a:r>
              <a:rPr lang="en-US" altLang="he-IL" sz="2000" dirty="0"/>
              <a:t>They are, unfortunately, so abundant, that it would be almost impossible to try to catch and handle these.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NullPointerException</a:t>
            </a:r>
            <a:r>
              <a:rPr lang="en-US" altLang="he-IL" sz="2000" dirty="0"/>
              <a:t>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IndexOutOfBoundsException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ArithmeticException</a:t>
            </a:r>
            <a:r>
              <a:rPr lang="en-US" altLang="he-IL" sz="2000" dirty="0"/>
              <a:t>  (e.g., division by zero)</a:t>
            </a:r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13973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Three kinds of 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3. Errors:</a:t>
            </a:r>
          </a:p>
          <a:p>
            <a:r>
              <a:rPr lang="en-US" altLang="he-IL" sz="2000" dirty="0"/>
              <a:t>These are subclasses of </a:t>
            </a:r>
            <a:r>
              <a:rPr lang="en-US" altLang="he-IL" sz="2000" dirty="0" err="1"/>
              <a:t>java.lang.Error</a:t>
            </a:r>
            <a:endParaRPr lang="en-US" altLang="he-IL" sz="2000" dirty="0"/>
          </a:p>
          <a:p>
            <a:r>
              <a:rPr lang="en-US" altLang="he-IL" sz="2000" dirty="0"/>
              <a:t>These are exceptional conditions that are external to the application (e.g. due to hardware or system errors)</a:t>
            </a:r>
          </a:p>
          <a:p>
            <a:r>
              <a:rPr lang="en-US" altLang="he-IL" sz="2000" dirty="0"/>
              <a:t>Examples: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LinkageError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OutOfMemoryError</a:t>
            </a:r>
            <a:endParaRPr lang="en-US" altLang="he-I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IOError</a:t>
            </a:r>
            <a:endParaRPr lang="en-US" altLang="he-IL" sz="2000" dirty="0"/>
          </a:p>
          <a:p>
            <a:endParaRPr lang="en-US" altLang="he-IL" sz="2000" dirty="0"/>
          </a:p>
          <a:p>
            <a:r>
              <a:rPr lang="en-US" altLang="he-IL" sz="2000" dirty="0"/>
              <a:t>The compiler does not make sure that you check for those.</a:t>
            </a:r>
          </a:p>
          <a:p>
            <a:endParaRPr lang="en-US" altLang="he-IL" sz="2000" dirty="0"/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363040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Exceptions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Exceptions are objects, just like everything else in Java.</a:t>
            </a:r>
          </a:p>
          <a:p>
            <a:r>
              <a:rPr lang="en-US" altLang="he-IL" sz="2000" dirty="0"/>
              <a:t>In particular, they inherit from Object.</a:t>
            </a:r>
          </a:p>
          <a:p>
            <a:endParaRPr lang="en-US" altLang="he-IL" sz="2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A1546BD-8988-4978-9E68-B3F79531D7C6}"/>
              </a:ext>
            </a:extLst>
          </p:cNvPr>
          <p:cNvGrpSpPr/>
          <p:nvPr/>
        </p:nvGrpSpPr>
        <p:grpSpPr>
          <a:xfrm>
            <a:off x="1080176" y="2812256"/>
            <a:ext cx="8359086" cy="4170320"/>
            <a:chOff x="1080176" y="2812256"/>
            <a:chExt cx="8359086" cy="41703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913E91F-7741-46B4-89C6-4A48AED28C2C}"/>
                </a:ext>
              </a:extLst>
            </p:cNvPr>
            <p:cNvSpPr/>
            <p:nvPr/>
          </p:nvSpPr>
          <p:spPr>
            <a:xfrm>
              <a:off x="3236912" y="3534568"/>
              <a:ext cx="1803400" cy="4905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Throwable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92A436-1C3E-401E-836A-AE6883288DB3}"/>
                </a:ext>
              </a:extLst>
            </p:cNvPr>
            <p:cNvSpPr/>
            <p:nvPr/>
          </p:nvSpPr>
          <p:spPr>
            <a:xfrm>
              <a:off x="3236912" y="281225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Object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4B00427-E66A-436E-BAFB-27EBDE272839}"/>
                </a:ext>
              </a:extLst>
            </p:cNvPr>
            <p:cNvSpPr/>
            <p:nvPr/>
          </p:nvSpPr>
          <p:spPr>
            <a:xfrm>
              <a:off x="1080176" y="4368006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Error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620561-E5E0-484C-BC75-C890F1D11A04}"/>
                </a:ext>
              </a:extLst>
            </p:cNvPr>
            <p:cNvSpPr/>
            <p:nvPr/>
          </p:nvSpPr>
          <p:spPr>
            <a:xfrm>
              <a:off x="4443412" y="436641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>
                  <a:solidFill>
                    <a:schemeClr val="tx1"/>
                  </a:solidFill>
                </a:rPr>
                <a:t>Exception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490244-1F3D-4838-9811-0AAFFC4A4362}"/>
                </a:ext>
              </a:extLst>
            </p:cNvPr>
            <p:cNvSpPr/>
            <p:nvPr/>
          </p:nvSpPr>
          <p:spPr>
            <a:xfrm>
              <a:off x="6064249" y="5166518"/>
              <a:ext cx="1979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RuntimeException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77E743-E4A1-4A50-B8DE-C589146300F6}"/>
                </a:ext>
              </a:extLst>
            </p:cNvPr>
            <p:cNvSpPr/>
            <p:nvPr/>
          </p:nvSpPr>
          <p:spPr>
            <a:xfrm>
              <a:off x="3146598" y="5155578"/>
              <a:ext cx="18034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IOException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5CE21F5-693A-4835-BF78-25E3FD08563B}"/>
                </a:ext>
              </a:extLst>
            </p:cNvPr>
            <p:cNvSpPr/>
            <p:nvPr/>
          </p:nvSpPr>
          <p:spPr>
            <a:xfrm>
              <a:off x="7159612" y="5931420"/>
              <a:ext cx="2279650" cy="49053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NullPointerException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2DE27F-7D4D-4483-A628-CE401F715EB7}"/>
                </a:ext>
              </a:extLst>
            </p:cNvPr>
            <p:cNvSpPr/>
            <p:nvPr/>
          </p:nvSpPr>
          <p:spPr>
            <a:xfrm>
              <a:off x="4638673" y="6493626"/>
              <a:ext cx="3122613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IndexOutOfBoundsException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D454797-0593-462A-88E8-BBDE2311FE26}"/>
                </a:ext>
              </a:extLst>
            </p:cNvPr>
            <p:cNvSpPr/>
            <p:nvPr/>
          </p:nvSpPr>
          <p:spPr>
            <a:xfrm>
              <a:off x="2049964" y="6068508"/>
              <a:ext cx="2413000" cy="4889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defRPr/>
              </a:pPr>
              <a:r>
                <a:rPr lang="en-US" b="1" i="1" dirty="0" err="1">
                  <a:solidFill>
                    <a:schemeClr val="tx1"/>
                  </a:solidFill>
                </a:rPr>
                <a:t>FileNotFoundException</a:t>
              </a:r>
              <a:endParaRPr lang="en-US" b="1" i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1D95D2-8829-4A8D-8A61-3A549B5A7BDA}"/>
                </a:ext>
              </a:extLst>
            </p:cNvPr>
            <p:cNvCxnSpPr>
              <a:stCxn id="5" idx="2"/>
              <a:endCxn id="4" idx="0"/>
            </p:cNvCxnSpPr>
            <p:nvPr/>
          </p:nvCxnSpPr>
          <p:spPr>
            <a:xfrm>
              <a:off x="4138612" y="3301206"/>
              <a:ext cx="0" cy="23336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235C0F1-5675-4D18-BD0C-B603D6429DFC}"/>
                </a:ext>
              </a:extLst>
            </p:cNvPr>
            <p:cNvCxnSpPr>
              <a:stCxn id="8" idx="2"/>
              <a:endCxn id="10" idx="0"/>
            </p:cNvCxnSpPr>
            <p:nvPr/>
          </p:nvCxnSpPr>
          <p:spPr>
            <a:xfrm>
              <a:off x="7054056" y="5655468"/>
              <a:ext cx="1245381" cy="27595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71E7BDC6-21B6-4AFA-80C9-BC875F8A8715}"/>
                </a:ext>
              </a:extLst>
            </p:cNvPr>
            <p:cNvCxnSpPr>
              <a:cxnSpLocks/>
              <a:stCxn id="8" idx="2"/>
              <a:endCxn id="11" idx="0"/>
            </p:cNvCxnSpPr>
            <p:nvPr/>
          </p:nvCxnSpPr>
          <p:spPr>
            <a:xfrm flipH="1">
              <a:off x="6199980" y="5655468"/>
              <a:ext cx="854076" cy="838158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3BA6C30-79A3-4D79-B4D7-132DEBA746F6}"/>
                </a:ext>
              </a:extLst>
            </p:cNvPr>
            <p:cNvCxnSpPr>
              <a:stCxn id="9" idx="2"/>
              <a:endCxn id="12" idx="0"/>
            </p:cNvCxnSpPr>
            <p:nvPr/>
          </p:nvCxnSpPr>
          <p:spPr>
            <a:xfrm flipH="1">
              <a:off x="3256464" y="5644528"/>
              <a:ext cx="791834" cy="42398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9802823-1737-4D98-B160-AE3B50D433CC}"/>
                </a:ext>
              </a:extLst>
            </p:cNvPr>
            <p:cNvCxnSpPr>
              <a:stCxn id="9" idx="0"/>
              <a:endCxn id="7" idx="2"/>
            </p:cNvCxnSpPr>
            <p:nvPr/>
          </p:nvCxnSpPr>
          <p:spPr>
            <a:xfrm flipV="1">
              <a:off x="4048298" y="4855368"/>
              <a:ext cx="1296814" cy="30021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5A6370A-DD58-4268-B480-9C781A10946D}"/>
                </a:ext>
              </a:extLst>
            </p:cNvPr>
            <p:cNvCxnSpPr>
              <a:stCxn id="7" idx="2"/>
              <a:endCxn id="8" idx="0"/>
            </p:cNvCxnSpPr>
            <p:nvPr/>
          </p:nvCxnSpPr>
          <p:spPr>
            <a:xfrm>
              <a:off x="5345112" y="4855368"/>
              <a:ext cx="1709737" cy="31115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A7C0C4-17ED-487D-87A9-ECF967EDC15D}"/>
                </a:ext>
              </a:extLst>
            </p:cNvPr>
            <p:cNvCxnSpPr>
              <a:stCxn id="4" idx="2"/>
              <a:endCxn id="7" idx="0"/>
            </p:cNvCxnSpPr>
            <p:nvPr/>
          </p:nvCxnSpPr>
          <p:spPr>
            <a:xfrm>
              <a:off x="4138612" y="4025106"/>
              <a:ext cx="1206500" cy="341312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62FB6E-1DAB-43D7-ABC2-41F1902D99E2}"/>
                </a:ext>
              </a:extLst>
            </p:cNvPr>
            <p:cNvCxnSpPr>
              <a:stCxn id="4" idx="2"/>
              <a:endCxn id="6" idx="0"/>
            </p:cNvCxnSpPr>
            <p:nvPr/>
          </p:nvCxnSpPr>
          <p:spPr>
            <a:xfrm flipH="1">
              <a:off x="1981876" y="4025106"/>
              <a:ext cx="2156736" cy="342900"/>
            </a:xfrm>
            <a:prstGeom prst="line">
              <a:avLst/>
            </a:prstGeom>
            <a:ln w="2540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65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How to throw an exception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Syntax: 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i="1" dirty="0" err="1"/>
              <a:t>someThrowableObject</a:t>
            </a:r>
            <a:r>
              <a:rPr lang="en-US" sz="2000" dirty="0"/>
              <a:t>;</a:t>
            </a:r>
          </a:p>
          <a:p>
            <a:pPr>
              <a:defRPr/>
            </a:pPr>
            <a:r>
              <a:rPr lang="en-US" sz="2000" dirty="0"/>
              <a:t>Remember: </a:t>
            </a:r>
            <a:r>
              <a:rPr lang="en-US" sz="2000" i="1" dirty="0" err="1"/>
              <a:t>someThrowableObject</a:t>
            </a:r>
            <a:r>
              <a:rPr lang="en-US" sz="2000" i="1" dirty="0"/>
              <a:t> must be crated using a corresponding constructor.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 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IllegalArgumentException</a:t>
            </a:r>
            <a:r>
              <a:rPr lang="en-US" sz="2000" dirty="0"/>
              <a:t>(“radius &lt; 0”);</a:t>
            </a:r>
          </a:p>
          <a:p>
            <a:pPr>
              <a:defRPr/>
            </a:pPr>
            <a:r>
              <a:rPr lang="en-US" sz="2000" dirty="0"/>
              <a:t>or</a:t>
            </a: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dirty="0" err="1"/>
              <a:t>PizzaException</a:t>
            </a:r>
            <a:r>
              <a:rPr lang="en-US" sz="2000" dirty="0"/>
              <a:t> ex = </a:t>
            </a:r>
            <a:r>
              <a:rPr lang="en-US" sz="2000" b="1" dirty="0">
                <a:solidFill>
                  <a:srgbClr val="C00000"/>
                </a:solidFill>
              </a:rPr>
              <a:t>new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PizzaException</a:t>
            </a:r>
            <a:r>
              <a:rPr lang="en-US" sz="2000" dirty="0"/>
              <a:t>(“Pizza with pineapples”)</a:t>
            </a:r>
            <a:endParaRPr lang="en-US" sz="2000" dirty="0">
              <a:solidFill>
                <a:srgbClr val="C00000"/>
              </a:solidFill>
            </a:endParaRPr>
          </a:p>
          <a:p>
            <a:pPr>
              <a:defRPr/>
            </a:pPr>
            <a:r>
              <a:rPr lang="en-US" sz="2000" dirty="0">
                <a:solidFill>
                  <a:srgbClr val="C00000"/>
                </a:solidFill>
              </a:rPr>
              <a:t>	</a:t>
            </a:r>
            <a:r>
              <a:rPr lang="en-US" sz="2000" b="1" dirty="0">
                <a:solidFill>
                  <a:srgbClr val="C00000"/>
                </a:solidFill>
              </a:rPr>
              <a:t>throw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/>
              <a:t>ex;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2000" dirty="0"/>
          </a:p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5567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Catch or Specify Requirement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After a method throws an exception, the calling methods can either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catch and handle the exception, or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re-throw the exception – declared in the method</a:t>
            </a:r>
          </a:p>
          <a:p>
            <a:pPr>
              <a:defRPr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/>
              <a:t>finally </a:t>
            </a:r>
            <a:r>
              <a:rPr lang="en-US" sz="2000" dirty="0"/>
              <a:t>{} block</a:t>
            </a:r>
          </a:p>
          <a:p>
            <a:pPr>
              <a:defRPr/>
            </a:pPr>
            <a:endParaRPr lang="en-US" sz="2000" dirty="0"/>
          </a:p>
          <a:p>
            <a:pPr>
              <a:defRPr/>
            </a:pPr>
            <a:r>
              <a:rPr lang="en-US" sz="2000" dirty="0"/>
              <a:t>[See Circle.java ]</a:t>
            </a:r>
          </a:p>
        </p:txBody>
      </p:sp>
    </p:spTree>
    <p:extLst>
      <p:ext uri="{BB962C8B-B14F-4D97-AF65-F5344CB8AC3E}">
        <p14:creationId xmlns:p14="http://schemas.microsoft.com/office/powerpoint/2010/main" val="324850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Generics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08847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Recall the syntax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class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MyArray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&lt;E&gt;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int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findElement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 , E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elt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) {…}</a:t>
            </a:r>
          </a:p>
          <a:p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public static</a:t>
            </a:r>
            <a:r>
              <a:rPr lang="en-US" altLang="he-IL" sz="2000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extends 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Comparable&lt;E&gt;&gt;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mergeSort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&lt;E&gt; a) {…}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he-IL" sz="2000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Let’s see more examples.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[MyArrays.java]</a:t>
            </a:r>
          </a:p>
        </p:txBody>
      </p:sp>
    </p:spTree>
    <p:extLst>
      <p:ext uri="{BB962C8B-B14F-4D97-AF65-F5344CB8AC3E}">
        <p14:creationId xmlns:p14="http://schemas.microsoft.com/office/powerpoint/2010/main" val="4281939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Coding </a:t>
            </a:r>
            <a:r>
              <a:rPr lang="en-US" altLang="he-IL" sz="6000" dirty="0"/>
              <a:t>style</a:t>
            </a: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 conventions</a:t>
            </a:r>
          </a:p>
        </p:txBody>
      </p:sp>
    </p:spTree>
    <p:extLst>
      <p:ext uri="{BB962C8B-B14F-4D97-AF65-F5344CB8AC3E}">
        <p14:creationId xmlns:p14="http://schemas.microsoft.com/office/powerpoint/2010/main" val="22331871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Coding style conventions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Class names should use the </a:t>
            </a:r>
            <a:r>
              <a:rPr lang="en-US" altLang="he-IL" sz="2000" dirty="0" err="1"/>
              <a:t>UpperCamelCase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Array, Car, LinkedList, </a:t>
            </a:r>
            <a:r>
              <a:rPr lang="en-US" altLang="he-IL" sz="2000" dirty="0" err="1"/>
              <a:t>UndergraduateStudent</a:t>
            </a:r>
            <a:endParaRPr lang="en-US" altLang="he-IL" sz="2000" dirty="0"/>
          </a:p>
          <a:p>
            <a:r>
              <a:rPr lang="en-US" altLang="he-IL" sz="2000" dirty="0"/>
              <a:t>Methods and variable names should the </a:t>
            </a:r>
            <a:r>
              <a:rPr lang="en-US" altLang="he-IL" sz="2000" dirty="0" err="1"/>
              <a:t>lowerCamelCase</a:t>
            </a:r>
            <a:r>
              <a:rPr lang="en-US" altLang="he-IL" sz="200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listOfGrades</a:t>
            </a:r>
            <a:r>
              <a:rPr lang="en-US" altLang="he-IL" sz="2000" dirty="0"/>
              <a:t>; 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;  sort(); </a:t>
            </a:r>
            <a:r>
              <a:rPr lang="en-US" altLang="he-IL" sz="2000" dirty="0" err="1"/>
              <a:t>printAllStudents</a:t>
            </a:r>
            <a:r>
              <a:rPr lang="en-US" altLang="he-IL" sz="2000" dirty="0"/>
              <a:t>(); </a:t>
            </a:r>
            <a:r>
              <a:rPr lang="en-US" altLang="he-IL" sz="2000" dirty="0" err="1"/>
              <a:t>toString</a:t>
            </a:r>
            <a:r>
              <a:rPr lang="en-US" altLang="he-IL" sz="2000" dirty="0"/>
              <a:t>()</a:t>
            </a:r>
          </a:p>
          <a:p>
            <a:r>
              <a:rPr lang="en-US" altLang="he-IL" sz="2000" dirty="0"/>
              <a:t>Constant names are written using all uppercase letters with underscores to separate the words: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dirty="0"/>
              <a:t>MAX_SIZE; NUMBER_OF_ELEMENTS; </a:t>
            </a:r>
          </a:p>
          <a:p>
            <a:r>
              <a:rPr lang="en-US" altLang="he-IL" sz="2000" dirty="0"/>
              <a:t>Indentations, brackets – please make it readable</a:t>
            </a:r>
          </a:p>
          <a:p>
            <a:r>
              <a:rPr lang="en-US" altLang="he-IL" sz="2000" dirty="0"/>
              <a:t>All names must descriptive: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chemeClr val="accent6">
                    <a:lumMod val="75000"/>
                  </a:schemeClr>
                </a:solidFill>
              </a:rPr>
              <a:t>Good</a:t>
            </a:r>
            <a:r>
              <a:rPr lang="en-US" altLang="he-IL" sz="2000" dirty="0"/>
              <a:t> 	- 	</a:t>
            </a:r>
            <a:r>
              <a:rPr lang="en-US" altLang="he-IL" sz="2000" dirty="0" err="1"/>
              <a:t>firstName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listOfMembers</a:t>
            </a:r>
            <a:r>
              <a:rPr lang="en-US" altLang="he-IL" sz="2000" dirty="0"/>
              <a:t>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he-IL" sz="2000" b="1" dirty="0">
                <a:solidFill>
                  <a:srgbClr val="FF0000"/>
                </a:solidFill>
              </a:rPr>
              <a:t>Bad</a:t>
            </a:r>
            <a:r>
              <a:rPr lang="en-US" altLang="he-IL" sz="2000" dirty="0"/>
              <a:t> 		-	</a:t>
            </a:r>
            <a:r>
              <a:rPr lang="en-US" altLang="he-IL" sz="2000" dirty="0" err="1"/>
              <a:t>fnm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xstr</a:t>
            </a:r>
            <a:r>
              <a:rPr lang="en-US" altLang="he-IL" sz="2000" dirty="0"/>
              <a:t>, </a:t>
            </a:r>
            <a:r>
              <a:rPr lang="en-US" altLang="he-IL" sz="2000" dirty="0" err="1"/>
              <a:t>lst</a:t>
            </a:r>
            <a:br>
              <a:rPr lang="en-US" altLang="he-IL" sz="2000" dirty="0"/>
            </a:b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177342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13936683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Design patterns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/>
              <a:t>A design patterns is a general, reusable solution to a commonly occurring problem within a given context in software design.</a:t>
            </a:r>
          </a:p>
          <a:p>
            <a:r>
              <a:rPr lang="en-US" altLang="he-IL" sz="2000" dirty="0"/>
              <a:t>It is a description or template for how to solve a problem that can be used in many different situations.</a:t>
            </a:r>
          </a:p>
          <a:p>
            <a:r>
              <a:rPr lang="en-US" altLang="he-IL" sz="2000" dirty="0"/>
              <a:t>Design patterns are formalized best practices that programmers use to solve common problems when designing an application or system.</a:t>
            </a:r>
          </a:p>
          <a:p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39036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Singleton</a:t>
            </a:r>
          </a:p>
        </p:txBody>
      </p:sp>
    </p:spTree>
    <p:extLst>
      <p:ext uri="{BB962C8B-B14F-4D97-AF65-F5344CB8AC3E}">
        <p14:creationId xmlns:p14="http://schemas.microsoft.com/office/powerpoint/2010/main" val="22084002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Suppose we want to write a class that allows to have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of this class.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If we want an instance of this class, we should get the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same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object as everyone else.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 example, we want an object representing a database that will be shared by all users of our application.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How would we implement this?</a:t>
            </a:r>
          </a:p>
        </p:txBody>
      </p:sp>
    </p:spTree>
    <p:extLst>
      <p:ext uri="{BB962C8B-B14F-4D97-AF65-F5344CB8AC3E}">
        <p14:creationId xmlns:p14="http://schemas.microsoft.com/office/powerpoint/2010/main" val="403737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Singleton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pattern restricts the instantiation of a class to only 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one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object.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is useful when exactly one object is needed to coordinate actions across the system. </a:t>
            </a: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static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getInstance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{} // returns the unique instance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</a:t>
            </a:r>
            <a:r>
              <a:rPr lang="en-US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Singleton() {…} //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constructor!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endParaRPr lang="en-US" altLang="he-IL" sz="2000" i="1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private static 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Singleton instance; 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// the unique instance</a:t>
            </a:r>
          </a:p>
          <a:p>
            <a:pPr>
              <a:spcAft>
                <a:spcPts val="0"/>
              </a:spcAft>
              <a:defRPr/>
            </a:pP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…more data fields, e.g., DB connection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Singleton.java]</a:t>
            </a:r>
          </a:p>
        </p:txBody>
      </p:sp>
    </p:spTree>
    <p:extLst>
      <p:ext uri="{BB962C8B-B14F-4D97-AF65-F5344CB8AC3E}">
        <p14:creationId xmlns:p14="http://schemas.microsoft.com/office/powerpoint/2010/main" val="15398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Factory</a:t>
            </a:r>
          </a:p>
        </p:txBody>
      </p:sp>
    </p:spTree>
    <p:extLst>
      <p:ext uri="{BB962C8B-B14F-4D97-AF65-F5344CB8AC3E}">
        <p14:creationId xmlns:p14="http://schemas.microsoft.com/office/powerpoint/2010/main" val="16674950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Factory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Factory pattern is one of the most used design patterns in Java.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This pattern provides a simple way to create an object.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MyFactory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MyClass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createAnObject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(“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typeOfObject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”)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	 // create an object of the required type and return it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FactoryDemo.java]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85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Builder</a:t>
            </a:r>
          </a:p>
        </p:txBody>
      </p:sp>
    </p:spTree>
    <p:extLst>
      <p:ext uri="{BB962C8B-B14F-4D97-AF65-F5344CB8AC3E}">
        <p14:creationId xmlns:p14="http://schemas.microsoft.com/office/powerpoint/2010/main" val="1548663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Iterators</a:t>
            </a:r>
          </a:p>
        </p:txBody>
      </p:sp>
    </p:spTree>
    <p:extLst>
      <p:ext uri="{BB962C8B-B14F-4D97-AF65-F5344CB8AC3E}">
        <p14:creationId xmlns:p14="http://schemas.microsoft.com/office/powerpoint/2010/main" val="19808213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Builder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Builder pattern is also very useful.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Provides a way to create a customized object.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u="sng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Ingredients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: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class</a:t>
            </a:r>
            <a:r>
              <a:rPr lang="en-US" altLang="he-IL" sz="2000" b="1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setTypeOfObject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	… }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MyBuilder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setParameter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(…)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	{…}</a:t>
            </a:r>
          </a:p>
          <a:p>
            <a:pPr>
              <a:spcAft>
                <a:spcPts val="0"/>
              </a:spcAft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  <a:defRPr/>
            </a:pP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</a:t>
            </a:r>
            <a:r>
              <a:rPr lang="en-US" altLang="he-IL" sz="2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public </a:t>
            </a:r>
            <a:r>
              <a:rPr lang="en-US" altLang="he-IL" sz="2000" i="1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MyClass</a:t>
            </a:r>
            <a:r>
              <a:rPr lang="en-US" altLang="he-IL" sz="2000" i="1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build()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 {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	 // create an object of the required type and return it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	}</a:t>
            </a:r>
          </a:p>
          <a:p>
            <a:pPr>
              <a:spcAft>
                <a:spcPts val="0"/>
              </a:spcAft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}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[see BuilderDemo.java]</a:t>
            </a:r>
          </a:p>
          <a:p>
            <a:pPr>
              <a:defRPr/>
            </a:pP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44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More on Object Oriented Design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dirty="0"/>
              <a:t>To learn OOP and design patterns in depth I recommend: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CMPT213 - Object oriented design in Java (Brian Fraser)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CMPT276 - Intro Software Engineering (Saba </a:t>
            </a:r>
            <a:r>
              <a:rPr lang="en-US" sz="2000" dirty="0" err="1"/>
              <a:t>Alimadadi</a:t>
            </a:r>
            <a:r>
              <a:rPr lang="en-US" sz="20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CMPT373 - Software Development </a:t>
            </a:r>
            <a:r>
              <a:rPr lang="en-US" sz="2000"/>
              <a:t>Methods (Nick </a:t>
            </a:r>
            <a:r>
              <a:rPr lang="en-US" sz="2000" dirty="0"/>
              <a:t>Sumner)</a:t>
            </a:r>
          </a:p>
        </p:txBody>
      </p:sp>
    </p:spTree>
    <p:extLst>
      <p:ext uri="{BB962C8B-B14F-4D97-AF65-F5344CB8AC3E}">
        <p14:creationId xmlns:p14="http://schemas.microsoft.com/office/powerpoint/2010/main" val="308998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Streams in Java</a:t>
            </a:r>
          </a:p>
        </p:txBody>
      </p:sp>
    </p:spTree>
    <p:extLst>
      <p:ext uri="{BB962C8B-B14F-4D97-AF65-F5344CB8AC3E}">
        <p14:creationId xmlns:p14="http://schemas.microsoft.com/office/powerpoint/2010/main" val="66370297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Streams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Streams in Java allow us to process a collection of objects.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 collection can be an array, a list, or any other collection of objects.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They support various methods on a collection which can be pipelined to produce the desired result, such as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filter(),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map(),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reduce(), 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forEach</a:t>
            </a: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()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sorted()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etc.</a:t>
            </a:r>
            <a:b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</a:b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Streams don’t change the original data structures.</a:t>
            </a:r>
          </a:p>
          <a:p>
            <a:pPr>
              <a:defRPr/>
            </a:pPr>
            <a:r>
              <a:rPr lang="en-US" altLang="he-IL" sz="2000" dirty="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See [</a:t>
            </a:r>
            <a:r>
              <a:rPr lang="en-US" altLang="he-IL" sz="2000" err="1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UsingStreams</a:t>
            </a:r>
            <a:r>
              <a:rPr lang="en-US" altLang="he-IL" sz="2000">
                <a:solidFill>
                  <a:schemeClr val="tx1"/>
                </a:solidFill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.java]</a:t>
            </a:r>
            <a:endParaRPr lang="en-US" altLang="he-IL" sz="2000" dirty="0">
              <a:solidFill>
                <a:schemeClr val="tx1"/>
              </a:solidFill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02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Iterators in Java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An iterator is an object that allows us to go over a collection.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Simple example: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List&lt;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GeometricShape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&gt; 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  = …;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Iterator&lt;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GeometricShape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&gt; it =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arrayList.iterator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while( 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it.hasNext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 )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System.out.println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2000" dirty="0" err="1">
                <a:ea typeface="Arial Unicode MS" pitchFamily="34" charset="-128"/>
                <a:cs typeface="Times New Roman" panose="02020603050405020304" pitchFamily="18" charset="0"/>
              </a:rPr>
              <a:t>it.next</a:t>
            </a:r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());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The iterator holds an inner state that “remembers” which element is to be returned next.`</a:t>
            </a: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Read more on this at</a:t>
            </a:r>
          </a:p>
          <a:p>
            <a:r>
              <a:rPr lang="en-US" altLang="he-IL" sz="2000" i="1" dirty="0">
                <a:ea typeface="Arial Unicode MS" pitchFamily="34" charset="-128"/>
                <a:cs typeface="Times New Roman" panose="02020603050405020304" pitchFamily="18" charset="0"/>
                <a:hlinkClick r:id="rId3"/>
              </a:rPr>
              <a:t>https://docs.oracle.com/javase/8/docs/api/java/util/Iterator.html</a:t>
            </a:r>
            <a:endParaRPr lang="en-US" altLang="he-IL" sz="2000" i="1" dirty="0">
              <a:ea typeface="Arial Unicode MS" pitchFamily="34" charset="-128"/>
              <a:cs typeface="Times New Roman" panose="02020603050405020304" pitchFamily="18" charset="0"/>
            </a:endParaRPr>
          </a:p>
          <a:p>
            <a:r>
              <a:rPr lang="en-US" altLang="he-IL" sz="2000" dirty="0">
                <a:ea typeface="Arial Unicode MS" pitchFamily="34" charset="-128"/>
                <a:cs typeface="Times New Roman" panose="02020603050405020304" pitchFamily="18" charset="0"/>
              </a:rPr>
              <a:t>[See UsingLists.java]</a:t>
            </a:r>
          </a:p>
        </p:txBody>
      </p:sp>
    </p:spTree>
    <p:extLst>
      <p:ext uri="{BB962C8B-B14F-4D97-AF65-F5344CB8AC3E}">
        <p14:creationId xmlns:p14="http://schemas.microsoft.com/office/powerpoint/2010/main" val="1402092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Comparing Objects:</a:t>
            </a: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2124676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Comparing objects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We are familiar with algorithms for sorting an array of integers.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But we may want to sort arrays of other classes.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u="sng" dirty="0">
                <a:ea typeface="Arial Unicode MS" pitchFamily="34" charset="-128"/>
                <a:cs typeface="+mn-cs"/>
              </a:rPr>
              <a:t>Example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: we want to sort an array of used cars according to their price.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do it we need a way to compare two objects of type Car.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this we use: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The method .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compareTo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() from the Comparable interface</a:t>
            </a:r>
          </a:p>
        </p:txBody>
      </p:sp>
    </p:spTree>
    <p:extLst>
      <p:ext uri="{BB962C8B-B14F-4D97-AF65-F5344CB8AC3E}">
        <p14:creationId xmlns:p14="http://schemas.microsoft.com/office/powerpoint/2010/main" val="370030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.</a:t>
            </a:r>
            <a:r>
              <a:rPr lang="en-US" altLang="he-IL" dirty="0" err="1"/>
              <a:t>compareTo</a:t>
            </a:r>
            <a:r>
              <a:rPr lang="en-US" altLang="he-IL" dirty="0"/>
              <a:t>()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dirty="0">
                <a:ea typeface="Arial Unicode MS" pitchFamily="34" charset="-128"/>
                <a:cs typeface="+mn-cs"/>
              </a:rPr>
              <a:t>To be able to sort/search an array of objects it we need a way to compare two objects.</a:t>
            </a: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We do it by implementing the </a:t>
            </a:r>
            <a:r>
              <a:rPr lang="en-US" altLang="he-IL" sz="2000" b="1" dirty="0">
                <a:ea typeface="Arial Unicode MS" pitchFamily="34" charset="-128"/>
                <a:cs typeface="+mn-cs"/>
              </a:rPr>
              <a:t>Comparable </a:t>
            </a:r>
            <a:r>
              <a:rPr lang="en-US" altLang="he-IL" sz="2000" b="1" dirty="0">
                <a:solidFill>
                  <a:srgbClr val="C00000"/>
                </a:solidFill>
                <a:ea typeface="Arial Unicode MS" pitchFamily="34" charset="-128"/>
                <a:cs typeface="+mn-cs"/>
              </a:rPr>
              <a:t>interface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  <a:p>
            <a:r>
              <a:rPr lang="en-US" altLang="he-IL" sz="2000" dirty="0">
                <a:ea typeface="Arial Unicode MS" pitchFamily="34" charset="-128"/>
                <a:cs typeface="+mn-cs"/>
              </a:rPr>
              <a:t>For example, if we want to be able to use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Arrays.sort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(…) or </a:t>
            </a:r>
            <a:r>
              <a:rPr lang="en-US" altLang="he-IL" sz="2000" dirty="0" err="1">
                <a:ea typeface="Arial Unicode MS" pitchFamily="34" charset="-128"/>
                <a:cs typeface="+mn-cs"/>
              </a:rPr>
              <a:t>Collections.sort</a:t>
            </a:r>
            <a:r>
              <a:rPr lang="en-US" altLang="he-IL" sz="2000" dirty="0">
                <a:ea typeface="Arial Unicode MS" pitchFamily="34" charset="-128"/>
                <a:cs typeface="+mn-cs"/>
              </a:rPr>
              <a:t>(...), the class must implement the Comparable interface.</a:t>
            </a:r>
          </a:p>
          <a:p>
            <a:endParaRPr lang="en-US" altLang="he-IL" sz="2000" dirty="0">
              <a:ea typeface="Arial Unicode MS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05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altLang="he-IL" dirty="0"/>
              <a:t>Implementing Comparable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rgbClr val="C00000"/>
                </a:solidFill>
              </a:rPr>
              <a:t>public class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err="1"/>
              <a:t>MyClass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C00000"/>
                </a:solidFill>
              </a:rPr>
              <a:t>implements</a:t>
            </a:r>
            <a:r>
              <a:rPr lang="en-US" sz="2000" dirty="0"/>
              <a:t> Comparable&lt;Student&gt;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Comparable&lt;T&gt; interface has only one method: </a:t>
            </a:r>
            <a:r>
              <a:rPr lang="en-US" sz="2000" b="1" i="1" dirty="0">
                <a:solidFill>
                  <a:srgbClr val="C00000"/>
                </a:solidFill>
              </a:rPr>
              <a:t>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dirty="0"/>
              <a:t>The only requirement of this interface is that </a:t>
            </a:r>
            <a:r>
              <a:rPr lang="en-US" sz="2000" dirty="0" err="1"/>
              <a:t>MyClass</a:t>
            </a:r>
            <a:r>
              <a:rPr lang="en-US" sz="2000" dirty="0"/>
              <a:t> implements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</a:t>
            </a:r>
            <a:r>
              <a:rPr lang="en-US" sz="2000" dirty="0"/>
              <a:t>. </a:t>
            </a:r>
          </a:p>
          <a:p>
            <a:pPr>
              <a:defRPr/>
            </a:pPr>
            <a:r>
              <a:rPr lang="en-US" sz="2000" dirty="0"/>
              <a:t>The method </a:t>
            </a:r>
            <a:r>
              <a:rPr lang="en-US" sz="2000" b="1" i="1" dirty="0">
                <a:solidFill>
                  <a:srgbClr val="C00000"/>
                </a:solidFill>
              </a:rPr>
              <a:t>public int </a:t>
            </a:r>
            <a:r>
              <a:rPr lang="en-US" sz="2000" i="1" dirty="0" err="1"/>
              <a:t>compareTo</a:t>
            </a:r>
            <a:r>
              <a:rPr lang="en-US" sz="2000" i="1" dirty="0"/>
              <a:t>(T </a:t>
            </a:r>
            <a:r>
              <a:rPr lang="en-US" sz="2000" i="1" dirty="0" err="1"/>
              <a:t>otherObj</a:t>
            </a:r>
            <a:r>
              <a:rPr lang="en-US" sz="2000" i="1" dirty="0"/>
              <a:t>) </a:t>
            </a:r>
            <a:r>
              <a:rPr lang="en-US" sz="2000" dirty="0"/>
              <a:t> returns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negative integer if this object is less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a positive integer if this object is greater than other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US" sz="2000" dirty="0"/>
              <a:t>returns zero if the two objects are equal</a:t>
            </a:r>
          </a:p>
          <a:p>
            <a:pPr>
              <a:defRPr/>
            </a:pPr>
            <a:r>
              <a:rPr lang="en-US" sz="2000" dirty="0"/>
              <a:t>Typically, obj1.compare(obj2) == 0 if and only is obj1.equals(obj2)</a:t>
            </a:r>
          </a:p>
        </p:txBody>
      </p:sp>
    </p:spTree>
    <p:extLst>
      <p:ext uri="{BB962C8B-B14F-4D97-AF65-F5344CB8AC3E}">
        <p14:creationId xmlns:p14="http://schemas.microsoft.com/office/powerpoint/2010/main" val="4195139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2203</TotalTime>
  <Words>2060</Words>
  <Application>Microsoft Office PowerPoint</Application>
  <PresentationFormat>Custom</PresentationFormat>
  <Paragraphs>319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Albany</vt:lpstr>
      <vt:lpstr>Arial</vt:lpstr>
      <vt:lpstr>Calibri</vt:lpstr>
      <vt:lpstr>Times New Roman</vt:lpstr>
      <vt:lpstr>Wingdings</vt:lpstr>
      <vt:lpstr>water</vt:lpstr>
      <vt:lpstr>lyt blackandwhite</vt:lpstr>
      <vt:lpstr>PowerPoint Presentation</vt:lpstr>
      <vt:lpstr>PowerPoint Presentation</vt:lpstr>
      <vt:lpstr>Generics</vt:lpstr>
      <vt:lpstr>PowerPoint Presentation</vt:lpstr>
      <vt:lpstr>Iterators in Java </vt:lpstr>
      <vt:lpstr>PowerPoint Presentation</vt:lpstr>
      <vt:lpstr>Comparing objects</vt:lpstr>
      <vt:lpstr>.compareTo()</vt:lpstr>
      <vt:lpstr>Implementing Comparable</vt:lpstr>
      <vt:lpstr>Implementing Comparable</vt:lpstr>
      <vt:lpstr>Searching and sorting</vt:lpstr>
      <vt:lpstr>PowerPoint Presentation</vt:lpstr>
      <vt:lpstr>Reading from a file</vt:lpstr>
      <vt:lpstr>Writing to a file</vt:lpstr>
      <vt:lpstr>PowerPoint Presentation</vt:lpstr>
      <vt:lpstr>Java from command line</vt:lpstr>
      <vt:lpstr>Using command line arguments</vt:lpstr>
      <vt:lpstr>PowerPoint Presentation</vt:lpstr>
      <vt:lpstr>Exceptions</vt:lpstr>
      <vt:lpstr>Exceptions</vt:lpstr>
      <vt:lpstr>Exceptions</vt:lpstr>
      <vt:lpstr>The class Throwable</vt:lpstr>
      <vt:lpstr>The class Throwable</vt:lpstr>
      <vt:lpstr>Three kinds of exceptions</vt:lpstr>
      <vt:lpstr>Three kinds of exceptions</vt:lpstr>
      <vt:lpstr>Three kinds of exceptions</vt:lpstr>
      <vt:lpstr>Exceptions</vt:lpstr>
      <vt:lpstr>How to throw an exception</vt:lpstr>
      <vt:lpstr>Catch or Specify Requirement</vt:lpstr>
      <vt:lpstr>PowerPoint Presentation</vt:lpstr>
      <vt:lpstr>Coding style conventions</vt:lpstr>
      <vt:lpstr>PowerPoint Presentation</vt:lpstr>
      <vt:lpstr>Design patterns</vt:lpstr>
      <vt:lpstr>PowerPoint Presentation</vt:lpstr>
      <vt:lpstr>Singleton</vt:lpstr>
      <vt:lpstr>Singleton</vt:lpstr>
      <vt:lpstr>PowerPoint Presentation</vt:lpstr>
      <vt:lpstr>Factory</vt:lpstr>
      <vt:lpstr>PowerPoint Presentation</vt:lpstr>
      <vt:lpstr>Builder</vt:lpstr>
      <vt:lpstr>More on Object Oriented Design</vt:lpstr>
      <vt:lpstr>PowerPoint Presentation</vt:lpstr>
      <vt:lpstr>Streams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2023-01-18T19:31:52Z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