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35"/>
  </p:notesMasterIdLst>
  <p:sldIdLst>
    <p:sldId id="256" r:id="rId2"/>
    <p:sldId id="537" r:id="rId3"/>
    <p:sldId id="555" r:id="rId4"/>
    <p:sldId id="333" r:id="rId5"/>
    <p:sldId id="381" r:id="rId6"/>
    <p:sldId id="347" r:id="rId7"/>
    <p:sldId id="334" r:id="rId8"/>
    <p:sldId id="338" r:id="rId9"/>
    <p:sldId id="335" r:id="rId10"/>
    <p:sldId id="339" r:id="rId11"/>
    <p:sldId id="358" r:id="rId12"/>
    <p:sldId id="337" r:id="rId13"/>
    <p:sldId id="349" r:id="rId14"/>
    <p:sldId id="348" r:id="rId15"/>
    <p:sldId id="341" r:id="rId16"/>
    <p:sldId id="344" r:id="rId17"/>
    <p:sldId id="345" r:id="rId18"/>
    <p:sldId id="342" r:id="rId19"/>
    <p:sldId id="343" r:id="rId20"/>
    <p:sldId id="360" r:id="rId21"/>
    <p:sldId id="534" r:id="rId22"/>
    <p:sldId id="361" r:id="rId23"/>
    <p:sldId id="359" r:id="rId24"/>
    <p:sldId id="364" r:id="rId25"/>
    <p:sldId id="365" r:id="rId26"/>
    <p:sldId id="366" r:id="rId27"/>
    <p:sldId id="367" r:id="rId28"/>
    <p:sldId id="368" r:id="rId29"/>
    <p:sldId id="369" r:id="rId30"/>
    <p:sldId id="373" r:id="rId31"/>
    <p:sldId id="372" r:id="rId32"/>
    <p:sldId id="370" r:id="rId33"/>
    <p:sldId id="291" r:id="rId34"/>
  </p:sldIdLst>
  <p:sldSz cx="10080625" cy="7559675"/>
  <p:notesSz cx="7559675" cy="10691813"/>
  <p:defaultTextStyle>
    <a:defPPr>
      <a:defRPr lang="en-GB"/>
    </a:defPPr>
    <a:lvl1pPr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1pPr>
    <a:lvl2pPr marL="742950" indent="-28575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2pPr>
    <a:lvl3pPr marL="11430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3pPr>
    <a:lvl4pPr marL="16002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4pPr>
    <a:lvl5pPr marL="20574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D1BEE9B-54FC-42B3-9D0E-7CD8BCCB79F3}" v="3" dt="2026-03-10T17:00:51.58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43" autoAdjust="0"/>
    <p:restoredTop sz="94660"/>
  </p:normalViewPr>
  <p:slideViewPr>
    <p:cSldViewPr>
      <p:cViewPr varScale="1">
        <p:scale>
          <a:sx n="71" d="100"/>
          <a:sy n="71" d="100"/>
        </p:scale>
        <p:origin x="912" y="53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gor Shinkar" userId="db6eb1b41a9778dd" providerId="LiveId" clId="{4644BABF-BCFA-4D73-975E-C70878E09904}"/>
    <pc:docChg chg="undo custSel addSld delSld modSld">
      <pc:chgData name="Igor Shinkar" userId="db6eb1b41a9778dd" providerId="LiveId" clId="{4644BABF-BCFA-4D73-975E-C70878E09904}" dt="2026-03-10T17:00:51.586" v="214" actId="207"/>
      <pc:docMkLst>
        <pc:docMk/>
      </pc:docMkLst>
      <pc:sldChg chg="modSp mod">
        <pc:chgData name="Igor Shinkar" userId="db6eb1b41a9778dd" providerId="LiveId" clId="{4644BABF-BCFA-4D73-975E-C70878E09904}" dt="2026-02-27T16:03:48.951" v="1" actId="20577"/>
        <pc:sldMkLst>
          <pc:docMk/>
          <pc:sldMk cId="0" sldId="256"/>
        </pc:sldMkLst>
        <pc:spChg chg="mod">
          <ac:chgData name="Igor Shinkar" userId="db6eb1b41a9778dd" providerId="LiveId" clId="{4644BABF-BCFA-4D73-975E-C70878E09904}" dt="2026-02-27T16:03:48.951" v="1" actId="20577"/>
          <ac:spMkLst>
            <pc:docMk/>
            <pc:sldMk cId="0" sldId="256"/>
            <ac:spMk id="4097" creationId="{00000000-0000-0000-0000-000000000000}"/>
          </ac:spMkLst>
        </pc:spChg>
      </pc:sldChg>
      <pc:sldChg chg="addSp modSp mod modAnim">
        <pc:chgData name="Igor Shinkar" userId="db6eb1b41a9778dd" providerId="LiveId" clId="{4644BABF-BCFA-4D73-975E-C70878E09904}" dt="2026-03-04T17:56:36.147" v="80" actId="404"/>
        <pc:sldMkLst>
          <pc:docMk/>
          <pc:sldMk cId="4159486940" sldId="366"/>
        </pc:sldMkLst>
        <pc:spChg chg="add mod">
          <ac:chgData name="Igor Shinkar" userId="db6eb1b41a9778dd" providerId="LiveId" clId="{4644BABF-BCFA-4D73-975E-C70878E09904}" dt="2026-03-04T17:53:17.508" v="10" actId="1076"/>
          <ac:spMkLst>
            <pc:docMk/>
            <pc:sldMk cId="4159486940" sldId="366"/>
            <ac:spMk id="3" creationId="{331744CC-4A26-368E-DC14-4688BC225B74}"/>
          </ac:spMkLst>
        </pc:spChg>
        <pc:spChg chg="add mod">
          <ac:chgData name="Igor Shinkar" userId="db6eb1b41a9778dd" providerId="LiveId" clId="{4644BABF-BCFA-4D73-975E-C70878E09904}" dt="2026-03-04T17:56:09.899" v="48" actId="1076"/>
          <ac:spMkLst>
            <pc:docMk/>
            <pc:sldMk cId="4159486940" sldId="366"/>
            <ac:spMk id="4" creationId="{ADD778E1-A1A5-6AAB-BE6E-6236B5451AA6}"/>
          </ac:spMkLst>
        </pc:spChg>
        <pc:spChg chg="add mod">
          <ac:chgData name="Igor Shinkar" userId="db6eb1b41a9778dd" providerId="LiveId" clId="{4644BABF-BCFA-4D73-975E-C70878E09904}" dt="2026-03-04T17:55:56.389" v="46" actId="14100"/>
          <ac:spMkLst>
            <pc:docMk/>
            <pc:sldMk cId="4159486940" sldId="366"/>
            <ac:spMk id="5" creationId="{845C950F-184D-4C9B-3492-570B862D00FB}"/>
          </ac:spMkLst>
        </pc:spChg>
        <pc:spChg chg="mod">
          <ac:chgData name="Igor Shinkar" userId="db6eb1b41a9778dd" providerId="LiveId" clId="{4644BABF-BCFA-4D73-975E-C70878E09904}" dt="2026-03-04T17:56:36.147" v="80" actId="404"/>
          <ac:spMkLst>
            <pc:docMk/>
            <pc:sldMk cId="4159486940" sldId="366"/>
            <ac:spMk id="35842" creationId="{00000000-0000-0000-0000-000000000000}"/>
          </ac:spMkLst>
        </pc:spChg>
      </pc:sldChg>
      <pc:sldChg chg="addSp delSp modSp mod modAnim">
        <pc:chgData name="Igor Shinkar" userId="db6eb1b41a9778dd" providerId="LiveId" clId="{4644BABF-BCFA-4D73-975E-C70878E09904}" dt="2026-03-04T17:58:07.961" v="85" actId="20577"/>
        <pc:sldMkLst>
          <pc:docMk/>
          <pc:sldMk cId="2371931609" sldId="367"/>
        </pc:sldMkLst>
        <pc:spChg chg="add mod">
          <ac:chgData name="Igor Shinkar" userId="db6eb1b41a9778dd" providerId="LiveId" clId="{4644BABF-BCFA-4D73-975E-C70878E09904}" dt="2026-03-04T17:57:25.226" v="81"/>
          <ac:spMkLst>
            <pc:docMk/>
            <pc:sldMk cId="2371931609" sldId="367"/>
            <ac:spMk id="4" creationId="{84CAEEB9-B8F2-175A-38B2-38C7DE699988}"/>
          </ac:spMkLst>
        </pc:spChg>
        <pc:spChg chg="mod">
          <ac:chgData name="Igor Shinkar" userId="db6eb1b41a9778dd" providerId="LiveId" clId="{4644BABF-BCFA-4D73-975E-C70878E09904}" dt="2026-03-04T17:58:07.961" v="85" actId="20577"/>
          <ac:spMkLst>
            <pc:docMk/>
            <pc:sldMk cId="2371931609" sldId="367"/>
            <ac:spMk id="35842" creationId="{00000000-0000-0000-0000-000000000000}"/>
          </ac:spMkLst>
        </pc:spChg>
      </pc:sldChg>
      <pc:sldChg chg="addSp modSp modAnim">
        <pc:chgData name="Igor Shinkar" userId="db6eb1b41a9778dd" providerId="LiveId" clId="{4644BABF-BCFA-4D73-975E-C70878E09904}" dt="2026-03-04T18:00:49.474" v="131" actId="14100"/>
        <pc:sldMkLst>
          <pc:docMk/>
          <pc:sldMk cId="2567933811" sldId="368"/>
        </pc:sldMkLst>
        <pc:spChg chg="add mod">
          <ac:chgData name="Igor Shinkar" userId="db6eb1b41a9778dd" providerId="LiveId" clId="{4644BABF-BCFA-4D73-975E-C70878E09904}" dt="2026-03-04T18:00:49.474" v="131" actId="14100"/>
          <ac:spMkLst>
            <pc:docMk/>
            <pc:sldMk cId="2567933811" sldId="368"/>
            <ac:spMk id="2" creationId="{5DDD3040-E978-F89D-2437-FE378CD3231E}"/>
          </ac:spMkLst>
        </pc:spChg>
      </pc:sldChg>
      <pc:sldChg chg="modSp mod">
        <pc:chgData name="Igor Shinkar" userId="db6eb1b41a9778dd" providerId="LiveId" clId="{4644BABF-BCFA-4D73-975E-C70878E09904}" dt="2026-03-10T16:59:00.011" v="211" actId="20577"/>
        <pc:sldMkLst>
          <pc:docMk/>
          <pc:sldMk cId="2156888401" sldId="370"/>
        </pc:sldMkLst>
        <pc:spChg chg="mod">
          <ac:chgData name="Igor Shinkar" userId="db6eb1b41a9778dd" providerId="LiveId" clId="{4644BABF-BCFA-4D73-975E-C70878E09904}" dt="2026-03-10T16:59:00.011" v="211" actId="20577"/>
          <ac:spMkLst>
            <pc:docMk/>
            <pc:sldMk cId="2156888401" sldId="370"/>
            <ac:spMk id="35841" creationId="{00000000-0000-0000-0000-000000000000}"/>
          </ac:spMkLst>
        </pc:spChg>
        <pc:spChg chg="mod">
          <ac:chgData name="Igor Shinkar" userId="db6eb1b41a9778dd" providerId="LiveId" clId="{4644BABF-BCFA-4D73-975E-C70878E09904}" dt="2026-03-04T18:11:58.517" v="202" actId="20577"/>
          <ac:spMkLst>
            <pc:docMk/>
            <pc:sldMk cId="2156888401" sldId="370"/>
            <ac:spMk id="35842" creationId="{00000000-0000-0000-0000-000000000000}"/>
          </ac:spMkLst>
        </pc:spChg>
      </pc:sldChg>
      <pc:sldChg chg="modSp modAnim">
        <pc:chgData name="Igor Shinkar" userId="db6eb1b41a9778dd" providerId="LiveId" clId="{4644BABF-BCFA-4D73-975E-C70878E09904}" dt="2026-03-04T18:05:41.551" v="198" actId="113"/>
        <pc:sldMkLst>
          <pc:docMk/>
          <pc:sldMk cId="3537146753" sldId="373"/>
        </pc:sldMkLst>
        <pc:spChg chg="mod">
          <ac:chgData name="Igor Shinkar" userId="db6eb1b41a9778dd" providerId="LiveId" clId="{4644BABF-BCFA-4D73-975E-C70878E09904}" dt="2026-03-04T18:05:41.551" v="198" actId="113"/>
          <ac:spMkLst>
            <pc:docMk/>
            <pc:sldMk cId="3537146753" sldId="373"/>
            <ac:spMk id="35842" creationId="{00000000-0000-0000-0000-000000000000}"/>
          </ac:spMkLst>
        </pc:spChg>
      </pc:sldChg>
      <pc:sldChg chg="del">
        <pc:chgData name="Igor Shinkar" userId="db6eb1b41a9778dd" providerId="LiveId" clId="{4644BABF-BCFA-4D73-975E-C70878E09904}" dt="2026-03-10T16:57:10.930" v="204" actId="47"/>
        <pc:sldMkLst>
          <pc:docMk/>
          <pc:sldMk cId="309808609" sldId="374"/>
        </pc:sldMkLst>
      </pc:sldChg>
      <pc:sldChg chg="del">
        <pc:chgData name="Igor Shinkar" userId="db6eb1b41a9778dd" providerId="LiveId" clId="{4644BABF-BCFA-4D73-975E-C70878E09904}" dt="2026-03-10T16:57:10.930" v="204" actId="47"/>
        <pc:sldMkLst>
          <pc:docMk/>
          <pc:sldMk cId="3117425549" sldId="376"/>
        </pc:sldMkLst>
      </pc:sldChg>
      <pc:sldChg chg="del">
        <pc:chgData name="Igor Shinkar" userId="db6eb1b41a9778dd" providerId="LiveId" clId="{4644BABF-BCFA-4D73-975E-C70878E09904}" dt="2026-03-10T16:57:10.930" v="204" actId="47"/>
        <pc:sldMkLst>
          <pc:docMk/>
          <pc:sldMk cId="811978212" sldId="377"/>
        </pc:sldMkLst>
      </pc:sldChg>
      <pc:sldChg chg="modSp del">
        <pc:chgData name="Igor Shinkar" userId="db6eb1b41a9778dd" providerId="LiveId" clId="{4644BABF-BCFA-4D73-975E-C70878E09904}" dt="2026-03-10T16:57:10.930" v="204" actId="47"/>
        <pc:sldMkLst>
          <pc:docMk/>
          <pc:sldMk cId="2605734658" sldId="378"/>
        </pc:sldMkLst>
      </pc:sldChg>
      <pc:sldChg chg="del">
        <pc:chgData name="Igor Shinkar" userId="db6eb1b41a9778dd" providerId="LiveId" clId="{4644BABF-BCFA-4D73-975E-C70878E09904}" dt="2026-03-10T16:57:10.930" v="204" actId="47"/>
        <pc:sldMkLst>
          <pc:docMk/>
          <pc:sldMk cId="1646364036" sldId="379"/>
        </pc:sldMkLst>
      </pc:sldChg>
      <pc:sldChg chg="del">
        <pc:chgData name="Igor Shinkar" userId="db6eb1b41a9778dd" providerId="LiveId" clId="{4644BABF-BCFA-4D73-975E-C70878E09904}" dt="2026-03-10T16:57:10.930" v="204" actId="47"/>
        <pc:sldMkLst>
          <pc:docMk/>
          <pc:sldMk cId="3896904154" sldId="380"/>
        </pc:sldMkLst>
      </pc:sldChg>
      <pc:sldChg chg="del">
        <pc:chgData name="Igor Shinkar" userId="db6eb1b41a9778dd" providerId="LiveId" clId="{4644BABF-BCFA-4D73-975E-C70878E09904}" dt="2026-03-10T16:57:10.930" v="204" actId="47"/>
        <pc:sldMkLst>
          <pc:docMk/>
          <pc:sldMk cId="1368136810" sldId="382"/>
        </pc:sldMkLst>
      </pc:sldChg>
      <pc:sldChg chg="del">
        <pc:chgData name="Igor Shinkar" userId="db6eb1b41a9778dd" providerId="LiveId" clId="{4644BABF-BCFA-4D73-975E-C70878E09904}" dt="2026-03-10T16:57:10.930" v="204" actId="47"/>
        <pc:sldMkLst>
          <pc:docMk/>
          <pc:sldMk cId="1409847061" sldId="383"/>
        </pc:sldMkLst>
      </pc:sldChg>
      <pc:sldChg chg="del">
        <pc:chgData name="Igor Shinkar" userId="db6eb1b41a9778dd" providerId="LiveId" clId="{4644BABF-BCFA-4D73-975E-C70878E09904}" dt="2026-03-10T16:57:10.930" v="204" actId="47"/>
        <pc:sldMkLst>
          <pc:docMk/>
          <pc:sldMk cId="4158014421" sldId="384"/>
        </pc:sldMkLst>
      </pc:sldChg>
      <pc:sldChg chg="del">
        <pc:chgData name="Igor Shinkar" userId="db6eb1b41a9778dd" providerId="LiveId" clId="{4644BABF-BCFA-4D73-975E-C70878E09904}" dt="2026-03-10T16:57:10.930" v="204" actId="47"/>
        <pc:sldMkLst>
          <pc:docMk/>
          <pc:sldMk cId="2781786719" sldId="385"/>
        </pc:sldMkLst>
      </pc:sldChg>
      <pc:sldChg chg="del">
        <pc:chgData name="Igor Shinkar" userId="db6eb1b41a9778dd" providerId="LiveId" clId="{4644BABF-BCFA-4D73-975E-C70878E09904}" dt="2026-03-10T16:57:10.930" v="204" actId="47"/>
        <pc:sldMkLst>
          <pc:docMk/>
          <pc:sldMk cId="848183378" sldId="386"/>
        </pc:sldMkLst>
      </pc:sldChg>
      <pc:sldChg chg="del">
        <pc:chgData name="Igor Shinkar" userId="db6eb1b41a9778dd" providerId="LiveId" clId="{4644BABF-BCFA-4D73-975E-C70878E09904}" dt="2026-03-10T16:57:10.930" v="204" actId="47"/>
        <pc:sldMkLst>
          <pc:docMk/>
          <pc:sldMk cId="288513736" sldId="387"/>
        </pc:sldMkLst>
      </pc:sldChg>
      <pc:sldChg chg="del">
        <pc:chgData name="Igor Shinkar" userId="db6eb1b41a9778dd" providerId="LiveId" clId="{4644BABF-BCFA-4D73-975E-C70878E09904}" dt="2026-03-10T16:57:10.930" v="204" actId="47"/>
        <pc:sldMkLst>
          <pc:docMk/>
          <pc:sldMk cId="3591404521" sldId="388"/>
        </pc:sldMkLst>
      </pc:sldChg>
      <pc:sldChg chg="del">
        <pc:chgData name="Igor Shinkar" userId="db6eb1b41a9778dd" providerId="LiveId" clId="{4644BABF-BCFA-4D73-975E-C70878E09904}" dt="2026-03-10T16:57:10.930" v="204" actId="47"/>
        <pc:sldMkLst>
          <pc:docMk/>
          <pc:sldMk cId="970939335" sldId="389"/>
        </pc:sldMkLst>
      </pc:sldChg>
      <pc:sldChg chg="del">
        <pc:chgData name="Igor Shinkar" userId="db6eb1b41a9778dd" providerId="LiveId" clId="{4644BABF-BCFA-4D73-975E-C70878E09904}" dt="2026-03-10T16:57:10.930" v="204" actId="47"/>
        <pc:sldMkLst>
          <pc:docMk/>
          <pc:sldMk cId="727145135" sldId="390"/>
        </pc:sldMkLst>
      </pc:sldChg>
      <pc:sldChg chg="del">
        <pc:chgData name="Igor Shinkar" userId="db6eb1b41a9778dd" providerId="LiveId" clId="{4644BABF-BCFA-4D73-975E-C70878E09904}" dt="2026-03-10T16:57:10.930" v="204" actId="47"/>
        <pc:sldMkLst>
          <pc:docMk/>
          <pc:sldMk cId="1131994703" sldId="391"/>
        </pc:sldMkLst>
      </pc:sldChg>
      <pc:sldChg chg="del">
        <pc:chgData name="Igor Shinkar" userId="db6eb1b41a9778dd" providerId="LiveId" clId="{4644BABF-BCFA-4D73-975E-C70878E09904}" dt="2026-03-10T16:57:10.930" v="204" actId="47"/>
        <pc:sldMkLst>
          <pc:docMk/>
          <pc:sldMk cId="2968826639" sldId="392"/>
        </pc:sldMkLst>
      </pc:sldChg>
      <pc:sldChg chg="del">
        <pc:chgData name="Igor Shinkar" userId="db6eb1b41a9778dd" providerId="LiveId" clId="{4644BABF-BCFA-4D73-975E-C70878E09904}" dt="2026-03-10T16:57:10.930" v="204" actId="47"/>
        <pc:sldMkLst>
          <pc:docMk/>
          <pc:sldMk cId="3818713786" sldId="393"/>
        </pc:sldMkLst>
      </pc:sldChg>
      <pc:sldChg chg="del">
        <pc:chgData name="Igor Shinkar" userId="db6eb1b41a9778dd" providerId="LiveId" clId="{4644BABF-BCFA-4D73-975E-C70878E09904}" dt="2026-03-10T16:57:10.930" v="204" actId="47"/>
        <pc:sldMkLst>
          <pc:docMk/>
          <pc:sldMk cId="1019427866" sldId="394"/>
        </pc:sldMkLst>
      </pc:sldChg>
      <pc:sldChg chg="del">
        <pc:chgData name="Igor Shinkar" userId="db6eb1b41a9778dd" providerId="LiveId" clId="{4644BABF-BCFA-4D73-975E-C70878E09904}" dt="2026-03-10T16:57:10.930" v="204" actId="47"/>
        <pc:sldMkLst>
          <pc:docMk/>
          <pc:sldMk cId="1277841783" sldId="395"/>
        </pc:sldMkLst>
      </pc:sldChg>
      <pc:sldChg chg="del">
        <pc:chgData name="Igor Shinkar" userId="db6eb1b41a9778dd" providerId="LiveId" clId="{4644BABF-BCFA-4D73-975E-C70878E09904}" dt="2026-03-10T16:57:10.930" v="204" actId="47"/>
        <pc:sldMkLst>
          <pc:docMk/>
          <pc:sldMk cId="1555973161" sldId="396"/>
        </pc:sldMkLst>
      </pc:sldChg>
      <pc:sldChg chg="del">
        <pc:chgData name="Igor Shinkar" userId="db6eb1b41a9778dd" providerId="LiveId" clId="{4644BABF-BCFA-4D73-975E-C70878E09904}" dt="2026-03-10T16:57:10.930" v="204" actId="47"/>
        <pc:sldMkLst>
          <pc:docMk/>
          <pc:sldMk cId="3605897420" sldId="397"/>
        </pc:sldMkLst>
      </pc:sldChg>
      <pc:sldChg chg="del">
        <pc:chgData name="Igor Shinkar" userId="db6eb1b41a9778dd" providerId="LiveId" clId="{4644BABF-BCFA-4D73-975E-C70878E09904}" dt="2026-03-10T16:57:10.930" v="204" actId="47"/>
        <pc:sldMkLst>
          <pc:docMk/>
          <pc:sldMk cId="1208105115" sldId="398"/>
        </pc:sldMkLst>
      </pc:sldChg>
      <pc:sldChg chg="del">
        <pc:chgData name="Igor Shinkar" userId="db6eb1b41a9778dd" providerId="LiveId" clId="{4644BABF-BCFA-4D73-975E-C70878E09904}" dt="2026-03-10T16:57:10.930" v="204" actId="47"/>
        <pc:sldMkLst>
          <pc:docMk/>
          <pc:sldMk cId="2018169564" sldId="407"/>
        </pc:sldMkLst>
      </pc:sldChg>
      <pc:sldChg chg="del">
        <pc:chgData name="Igor Shinkar" userId="db6eb1b41a9778dd" providerId="LiveId" clId="{4644BABF-BCFA-4D73-975E-C70878E09904}" dt="2026-03-10T16:57:10.930" v="204" actId="47"/>
        <pc:sldMkLst>
          <pc:docMk/>
          <pc:sldMk cId="1596935392" sldId="535"/>
        </pc:sldMkLst>
      </pc:sldChg>
      <pc:sldChg chg="del">
        <pc:chgData name="Igor Shinkar" userId="db6eb1b41a9778dd" providerId="LiveId" clId="{4644BABF-BCFA-4D73-975E-C70878E09904}" dt="2026-03-10T16:57:10.930" v="204" actId="47"/>
        <pc:sldMkLst>
          <pc:docMk/>
          <pc:sldMk cId="1519282645" sldId="536"/>
        </pc:sldMkLst>
      </pc:sldChg>
      <pc:sldChg chg="modSp add">
        <pc:chgData name="Igor Shinkar" userId="db6eb1b41a9778dd" providerId="LiveId" clId="{4644BABF-BCFA-4D73-975E-C70878E09904}" dt="2026-03-10T17:00:39.892" v="212" actId="207"/>
        <pc:sldMkLst>
          <pc:docMk/>
          <pc:sldMk cId="439593828" sldId="537"/>
        </pc:sldMkLst>
        <pc:spChg chg="mod">
          <ac:chgData name="Igor Shinkar" userId="db6eb1b41a9778dd" providerId="LiveId" clId="{4644BABF-BCFA-4D73-975E-C70878E09904}" dt="2026-03-10T17:00:39.892" v="212" actId="207"/>
          <ac:spMkLst>
            <pc:docMk/>
            <pc:sldMk cId="439593828" sldId="537"/>
            <ac:spMk id="3" creationId="{00000000-0000-0000-0000-000000000000}"/>
          </ac:spMkLst>
        </pc:spChg>
      </pc:sldChg>
      <pc:sldChg chg="modSp add modAnim">
        <pc:chgData name="Igor Shinkar" userId="db6eb1b41a9778dd" providerId="LiveId" clId="{4644BABF-BCFA-4D73-975E-C70878E09904}" dt="2026-03-10T17:00:51.586" v="214" actId="207"/>
        <pc:sldMkLst>
          <pc:docMk/>
          <pc:sldMk cId="4008006747" sldId="555"/>
        </pc:sldMkLst>
        <pc:spChg chg="mod">
          <ac:chgData name="Igor Shinkar" userId="db6eb1b41a9778dd" providerId="LiveId" clId="{4644BABF-BCFA-4D73-975E-C70878E09904}" dt="2026-03-10T17:00:51.586" v="214" actId="207"/>
          <ac:spMkLst>
            <pc:docMk/>
            <pc:sldMk cId="4008006747" sldId="555"/>
            <ac:spMk id="3" creationId="{8CF739BD-0D1D-5104-84A9-62EC2A75F1A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 cap="sq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8" name="AutoShape 6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9" name="AutoShape 7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0" name="AutoShape 8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1" name="AutoShape 9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2" name="AutoShape 10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3" name="Rectangle 1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276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84" name="Rectangle 1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30913" cy="479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/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0" y="0"/>
            <a:ext cx="3281363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4278313" y="0"/>
            <a:ext cx="3281362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0" y="10156825"/>
            <a:ext cx="3281363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4278313" y="10156825"/>
            <a:ext cx="3281362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9449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02308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85922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33304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21688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41590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38041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03384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14456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76690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3031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92374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3111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33831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72461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423146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45481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043037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778013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645094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15539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16FE57-A588-D05D-0758-85C5C1D67D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FF27733-8E3C-4F53-E464-6C044AF6D1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4F89EAF-C638-B52A-0377-DE21E339DB6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09657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831429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310515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028988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68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43396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11095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51882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9272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3111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3230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2209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99205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50125" y="684213"/>
            <a:ext cx="2208213" cy="50593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0725" y="684213"/>
            <a:ext cx="6477000" cy="505936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78952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0538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11232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0725" y="1949450"/>
            <a:ext cx="4341813" cy="379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4938" y="1949450"/>
            <a:ext cx="4343400" cy="379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0687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02158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25367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149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116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81930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20725" y="684213"/>
            <a:ext cx="84423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20725" y="1949450"/>
            <a:ext cx="8837613" cy="379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539750" y="6318250"/>
            <a:ext cx="2347913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3267075" y="6346825"/>
            <a:ext cx="3195638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6831013" y="6346825"/>
            <a:ext cx="23479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2pPr>
      <a:lvl3pPr marL="1143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3pPr>
      <a:lvl4pPr marL="1600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4pPr>
      <a:lvl5pPr marL="20574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25146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6pPr>
      <a:lvl7pPr marL="29718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7pPr>
      <a:lvl8pPr marL="3429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8pPr>
      <a:lvl9pPr marL="3886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9pPr>
    </p:titleStyle>
    <p:bodyStyle>
      <a:lvl1pPr marL="342900" indent="-342900" algn="l" defTabSz="457200" rtl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s.sfu.ca/~ishinkar/teaching/spring26/cmpt125/exams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s.sfu.ca/~ishinkar/teaching/spring26/cmpt125/exams.html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body"/>
          </p:nvPr>
        </p:nvSpPr>
        <p:spPr>
          <a:xfrm>
            <a:off x="720725" y="1444625"/>
            <a:ext cx="8855075" cy="5688013"/>
          </a:xfrm>
          <a:ln/>
        </p:spPr>
        <p:txBody>
          <a:bodyPr tIns="31680" anchor="t"/>
          <a:lstStyle/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80"/>
              </a:solidFill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de-DE" altLang="en-US" sz="3600" b="1" dirty="0">
                <a:solidFill>
                  <a:srgbClr val="000080"/>
                </a:solidFill>
              </a:rPr>
              <a:t>CMPT 125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br>
              <a:rPr lang="de-DE" altLang="en-US" sz="3600" b="1" dirty="0">
                <a:solidFill>
                  <a:srgbClr val="000080"/>
                </a:solidFill>
              </a:rPr>
            </a:br>
            <a:r>
              <a:rPr lang="de-DE" altLang="en-US" sz="3600" b="1" dirty="0">
                <a:solidFill>
                  <a:srgbClr val="000080"/>
                </a:solidFill>
              </a:rPr>
              <a:t>Introduction to Computing Science</a:t>
            </a:r>
            <a:br>
              <a:rPr lang="de-DE" altLang="en-US" sz="3600" b="1" dirty="0">
                <a:solidFill>
                  <a:srgbClr val="000080"/>
                </a:solidFill>
              </a:rPr>
            </a:br>
            <a:r>
              <a:rPr lang="de-DE" altLang="en-US" sz="3600" b="1" dirty="0">
                <a:solidFill>
                  <a:srgbClr val="000080"/>
                </a:solidFill>
              </a:rPr>
              <a:t>and Programming II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80"/>
              </a:solidFill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de-DE" altLang="en-US" sz="3600" b="1" dirty="0">
                <a:solidFill>
                  <a:srgbClr val="000080"/>
                </a:solidFill>
              </a:rPr>
              <a:t>Week 08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FF"/>
              </a:solidFill>
            </a:endParaRPr>
          </a:p>
          <a:p>
            <a:pPr algn="l"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Implementing Stack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u="sng" dirty="0">
                <a:ea typeface="Arial Unicode MS" panose="020B0604020202020204" pitchFamily="34" charset="-128"/>
                <a:cs typeface="Times New Roman" panose="02020603050405020304" pitchFamily="18" charset="0"/>
              </a:rPr>
              <a:t>Question: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 How would you implement Stack?</a:t>
            </a:r>
          </a:p>
        </p:txBody>
      </p:sp>
    </p:spTree>
    <p:extLst>
      <p:ext uri="{BB962C8B-B14F-4D97-AF65-F5344CB8AC3E}">
        <p14:creationId xmlns:p14="http://schemas.microsoft.com/office/powerpoint/2010/main" val="220979985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6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6000" dirty="0"/>
              <a:t>Back to</a:t>
            </a:r>
            <a:br>
              <a:rPr lang="de-DE" altLang="en-US" sz="6000" dirty="0"/>
            </a:br>
            <a:r>
              <a:rPr lang="de-DE" altLang="en-US" sz="6000" dirty="0"/>
              <a:t>abstract data types</a:t>
            </a:r>
          </a:p>
        </p:txBody>
      </p:sp>
    </p:spTree>
    <p:extLst>
      <p:ext uri="{BB962C8B-B14F-4D97-AF65-F5344CB8AC3E}">
        <p14:creationId xmlns:p14="http://schemas.microsoft.com/office/powerpoint/2010/main" val="342133940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Abstract Data Type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Abstract data type (ADT):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A collection of data and a set of allowed operations on that data.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000" b="1" i="1" u="sng" dirty="0">
                <a:ea typeface="Arial Unicode MS" panose="020B0604020202020204" pitchFamily="34" charset="-128"/>
                <a:cs typeface="Times New Roman" panose="02020603050405020304" pitchFamily="18" charset="0"/>
              </a:rPr>
              <a:t>Describes data + operations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Does not specify how the data is stored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Does not specify how the operations are carried out</a:t>
            </a:r>
          </a:p>
        </p:txBody>
      </p:sp>
      <p:sp>
        <p:nvSpPr>
          <p:cNvPr id="5" name="Google Shape;75;p18"/>
          <p:cNvSpPr txBox="1"/>
          <p:nvPr/>
        </p:nvSpPr>
        <p:spPr>
          <a:xfrm>
            <a:off x="1001712" y="5549106"/>
            <a:ext cx="2698200" cy="881063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002060"/>
                </a:solidFill>
              </a:rPr>
              <a:t>Implementation</a:t>
            </a:r>
            <a:br>
              <a:rPr lang="en-US" sz="2400" dirty="0">
                <a:solidFill>
                  <a:srgbClr val="002060"/>
                </a:solidFill>
              </a:rPr>
            </a:br>
            <a:r>
              <a:rPr lang="en-US" sz="2400" dirty="0">
                <a:solidFill>
                  <a:srgbClr val="002060"/>
                </a:solidFill>
              </a:rPr>
              <a:t>of an ADT</a:t>
            </a:r>
            <a:endParaRPr sz="2400" dirty="0">
              <a:solidFill>
                <a:srgbClr val="002060"/>
              </a:solidFill>
            </a:endParaRPr>
          </a:p>
        </p:txBody>
      </p:sp>
      <p:sp>
        <p:nvSpPr>
          <p:cNvPr id="6" name="Google Shape;76;p18"/>
          <p:cNvSpPr txBox="1"/>
          <p:nvPr/>
        </p:nvSpPr>
        <p:spPr>
          <a:xfrm>
            <a:off x="6533112" y="5549105"/>
            <a:ext cx="2698200" cy="881064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002060"/>
                </a:solidFill>
              </a:rPr>
              <a:t>User</a:t>
            </a:r>
            <a:endParaRPr sz="2400" dirty="0">
              <a:solidFill>
                <a:srgbClr val="002060"/>
              </a:solidFill>
            </a:endParaRPr>
          </a:p>
        </p:txBody>
      </p:sp>
      <p:sp>
        <p:nvSpPr>
          <p:cNvPr id="7" name="Google Shape;77;p18"/>
          <p:cNvSpPr/>
          <p:nvPr/>
        </p:nvSpPr>
        <p:spPr>
          <a:xfrm>
            <a:off x="4002762" y="5532437"/>
            <a:ext cx="2227500" cy="914400"/>
          </a:xfrm>
          <a:prstGeom prst="roundRect">
            <a:avLst>
              <a:gd name="adj" fmla="val 16667"/>
            </a:avLst>
          </a:prstGeom>
          <a:solidFill>
            <a:schemeClr val="bg1">
              <a:lumMod val="85000"/>
            </a:schemeClr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	</a:t>
            </a:r>
            <a:endParaRPr>
              <a:solidFill>
                <a:schemeClr val="dk1"/>
              </a:solidFill>
            </a:endParaRPr>
          </a:p>
        </p:txBody>
      </p:sp>
      <p:cxnSp>
        <p:nvCxnSpPr>
          <p:cNvPr id="8" name="Google Shape;78;p18"/>
          <p:cNvCxnSpPr>
            <a:stCxn id="7" idx="1"/>
            <a:endCxn id="5" idx="3"/>
          </p:cNvCxnSpPr>
          <p:nvPr/>
        </p:nvCxnSpPr>
        <p:spPr>
          <a:xfrm flipH="1">
            <a:off x="3699912" y="5989637"/>
            <a:ext cx="302850" cy="1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triangle" w="med" len="med"/>
            <a:tailEnd type="triangle" w="med" len="med"/>
          </a:ln>
        </p:spPr>
      </p:cxnSp>
      <p:cxnSp>
        <p:nvCxnSpPr>
          <p:cNvPr id="9" name="Google Shape;79;p18"/>
          <p:cNvCxnSpPr>
            <a:stCxn id="7" idx="3"/>
            <a:endCxn id="6" idx="1"/>
          </p:cNvCxnSpPr>
          <p:nvPr/>
        </p:nvCxnSpPr>
        <p:spPr>
          <a:xfrm>
            <a:off x="6230262" y="5989637"/>
            <a:ext cx="30285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triangle" w="med" len="med"/>
            <a:tailEnd type="triangle" w="med" len="med"/>
          </a:ln>
        </p:spPr>
      </p:cxnSp>
      <p:sp>
        <p:nvSpPr>
          <p:cNvPr id="12" name="Google Shape;82;p18"/>
          <p:cNvSpPr txBox="1"/>
          <p:nvPr/>
        </p:nvSpPr>
        <p:spPr>
          <a:xfrm>
            <a:off x="4054362" y="5744376"/>
            <a:ext cx="21243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002060"/>
                </a:solidFill>
              </a:rPr>
              <a:t>Interact via an interface</a:t>
            </a:r>
            <a:endParaRPr dirty="0">
              <a:solidFill>
                <a:srgbClr val="002060"/>
              </a:solidFill>
            </a:endParaRPr>
          </a:p>
        </p:txBody>
      </p:sp>
      <p:sp>
        <p:nvSpPr>
          <p:cNvPr id="27" name="Rectangle 5"/>
          <p:cNvSpPr>
            <a:spLocks noChangeArrowheads="1"/>
          </p:cNvSpPr>
          <p:nvPr/>
        </p:nvSpPr>
        <p:spPr bwMode="auto">
          <a:xfrm>
            <a:off x="3287712" y="4125119"/>
            <a:ext cx="4648200" cy="1102518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algn="ctr"/>
            <a:r>
              <a:rPr lang="en-US" sz="2200" dirty="0"/>
              <a:t>The definition is independent from the implementation</a:t>
            </a:r>
          </a:p>
        </p:txBody>
      </p:sp>
    </p:spTree>
    <p:extLst>
      <p:ext uri="{BB962C8B-B14F-4D97-AF65-F5344CB8AC3E}">
        <p14:creationId xmlns:p14="http://schemas.microsoft.com/office/powerpoint/2010/main" val="268516329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2" grpId="0"/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Software Engineering Principles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Encapsulation</a:t>
            </a:r>
          </a:p>
          <a:p>
            <a:pPr lvl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Bundle related data and operations together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Modularity</a:t>
            </a:r>
          </a:p>
          <a:p>
            <a:pPr lvl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break up a problem into smaller, manageable programming tasks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Information Hiding</a:t>
            </a:r>
          </a:p>
          <a:p>
            <a:pPr lvl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keep the implementation details private</a:t>
            </a:r>
          </a:p>
          <a:p>
            <a:pPr lvl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keep the interface stable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Finding a good selection of interfaces is the foundation for writing large scale software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358207997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Interfaces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An interface refers to data and a set of operations of the data.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Parametrized by inputs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Serves as a contract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Why use interfaces?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dirty="0"/>
              <a:t>Code re-usage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dirty="0"/>
              <a:t>Code independence</a:t>
            </a:r>
            <a:endParaRPr lang="en-US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Allows modifying parts of the implementations without the need to change the entire program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69395393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8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More examples of</a:t>
            </a:r>
            <a:br>
              <a:rPr lang="de-DE" altLang="en-US" sz="8000" dirty="0"/>
            </a:br>
            <a:r>
              <a:rPr lang="de-DE" altLang="en-US" sz="8000" dirty="0"/>
              <a:t>ADTs</a:t>
            </a:r>
          </a:p>
        </p:txBody>
      </p:sp>
    </p:spTree>
    <p:extLst>
      <p:ext uri="{BB962C8B-B14F-4D97-AF65-F5344CB8AC3E}">
        <p14:creationId xmlns:p14="http://schemas.microsoft.com/office/powerpoint/2010/main" val="30186074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Queue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u="sng" dirty="0">
                <a:ea typeface="Arial Unicode MS" panose="020B0604020202020204" pitchFamily="34" charset="-128"/>
                <a:cs typeface="Times New Roman" panose="02020603050405020304" pitchFamily="18" charset="0"/>
              </a:rPr>
              <a:t>A queue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: an ordered collection of items with the following operations: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enqueue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(item): add an item to the queue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dequeue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(): remove an item from the queue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isEmpty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():  checks if </a:t>
            </a:r>
            <a:r>
              <a:rPr lang="en-US" altLang="he-IL" sz="2200">
                <a:ea typeface="Arial Unicode MS" panose="020B0604020202020204" pitchFamily="34" charset="-128"/>
                <a:cs typeface="Times New Roman" panose="02020603050405020304" pitchFamily="18" charset="0"/>
              </a:rPr>
              <a:t>the queue is 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queue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Removal follows a first-in-first-out order (FIFO)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200" b="1" u="sng" dirty="0"/>
              <a:t>Usage: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dirty="0"/>
              <a:t>Waitlist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dirty="0"/>
              <a:t>Documents sent to printer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dirty="0"/>
              <a:t>Line at a supermarket</a:t>
            </a:r>
          </a:p>
        </p:txBody>
      </p:sp>
    </p:spTree>
    <p:extLst>
      <p:ext uri="{BB962C8B-B14F-4D97-AF65-F5344CB8AC3E}">
        <p14:creationId xmlns:p14="http://schemas.microsoft.com/office/powerpoint/2010/main" val="387277071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Queue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u="sng" dirty="0">
                <a:ea typeface="Arial Unicode MS" panose="020B0604020202020204" pitchFamily="34" charset="-128"/>
                <a:cs typeface="Times New Roman" panose="02020603050405020304" pitchFamily="18" charset="0"/>
              </a:rPr>
              <a:t>A queue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: an ordered collection of items with the following operations: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enqueue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(item): add an item to the queue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dequeue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(): remove an item from the queue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isEmpty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():  checks if the queue is queue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Removal follows a first-in-first-out order (FIFO)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/>
              <a:t>There is no bound on the number of element in the set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u="sng" dirty="0">
                <a:ea typeface="Arial Unicode MS" panose="020B0604020202020204" pitchFamily="34" charset="-128"/>
                <a:cs typeface="Times New Roman" panose="02020603050405020304" pitchFamily="18" charset="0"/>
              </a:rPr>
              <a:t>Question: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 How would you implement Queue?</a:t>
            </a:r>
            <a:endParaRPr lang="en-US" sz="2200" dirty="0"/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392167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Dynamic array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u="sng" dirty="0">
                <a:ea typeface="Arial Unicode MS" panose="020B0604020202020204" pitchFamily="34" charset="-128"/>
                <a:cs typeface="Times New Roman" panose="02020603050405020304" pitchFamily="18" charset="0"/>
              </a:rPr>
              <a:t>A dynamic array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: is an array with the following operations: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init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(): create an empty array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set_value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 (index, item): set array[index]=item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get_value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 (index): get array[index]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2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/>
              <a:t>There is no bound on the number of element in the array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u="sng" dirty="0">
                <a:ea typeface="Arial Unicode MS" panose="020B0604020202020204" pitchFamily="34" charset="-128"/>
                <a:cs typeface="Times New Roman" panose="02020603050405020304" pitchFamily="18" charset="0"/>
              </a:rPr>
              <a:t>Question: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 How would you implement Dynamic array?</a:t>
            </a:r>
            <a:endParaRPr lang="en-US" sz="2200" dirty="0"/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065657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Set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u="sng" dirty="0">
                <a:ea typeface="Arial Unicode MS" panose="020B0604020202020204" pitchFamily="34" charset="-128"/>
                <a:cs typeface="Times New Roman" panose="02020603050405020304" pitchFamily="18" charset="0"/>
              </a:rPr>
              <a:t>Set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: is a bag of element with the following operations: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init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(): create an empty set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add(item): add an item to the set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contains?(item): checks if the set contain item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remove(item): removes an item from the set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is_empty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?: checks if the set is empty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2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/>
              <a:t>There is no bound on the number of element in the set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u="sng" dirty="0">
                <a:ea typeface="Arial Unicode MS" panose="020B0604020202020204" pitchFamily="34" charset="-128"/>
                <a:cs typeface="Times New Roman" panose="02020603050405020304" pitchFamily="18" charset="0"/>
              </a:rPr>
              <a:t>Question: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 How would you implement Set?</a:t>
            </a:r>
            <a:endParaRPr lang="en-US" sz="2200" dirty="0"/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090935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Midterm – March 6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Midterm will be on March 6, during the Friday class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The exam will be in person</a:t>
            </a:r>
            <a:endParaRPr lang="de-DE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Format: 100 minutes, 4 questions each with several items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Closed books. Only pens/pencils are allowed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Please bring your student IDs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Includes all material learned until Feb 28 (lectures, labs, assignents)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For previous exams, see </a:t>
            </a:r>
            <a:r>
              <a:rPr lang="de-DE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https://www.cs.sfu.ca/~ishinkar/teaching/spring26/cmpt125/exams.html</a:t>
            </a:r>
            <a:b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(In some offerings the midterm was a bit later, and covered more material)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Solve all practice problems on piazza/leetcode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The links are under piazza Resources</a:t>
            </a:r>
          </a:p>
        </p:txBody>
      </p:sp>
    </p:spTree>
    <p:extLst>
      <p:ext uri="{BB962C8B-B14F-4D97-AF65-F5344CB8AC3E}">
        <p14:creationId xmlns:p14="http://schemas.microsoft.com/office/powerpoint/2010/main" val="43959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6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6000"/>
              <a:t>Implementing a stack</a:t>
            </a:r>
            <a:endParaRPr lang="de-DE" altLang="en-US" sz="6000" dirty="0"/>
          </a:p>
        </p:txBody>
      </p:sp>
    </p:spTree>
    <p:extLst>
      <p:ext uri="{BB962C8B-B14F-4D97-AF65-F5344CB8AC3E}">
        <p14:creationId xmlns:p14="http://schemas.microsoft.com/office/powerpoint/2010/main" val="416241292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Stack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u="sng" dirty="0">
                <a:ea typeface="Arial Unicode MS" panose="020B0604020202020204" pitchFamily="34" charset="-128"/>
                <a:cs typeface="Times New Roman" panose="02020603050405020304" pitchFamily="18" charset="0"/>
              </a:rPr>
              <a:t>A stack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: an ordered collection of items with the following operations: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push(item): add an item to the stack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pop(): remove an item from the stack, and return its value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isEmpty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():  checks if the stack is empty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Removal follows a last-in-first-out order (LIFO)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init</a:t>
            </a:r>
            <a:r>
              <a:rPr lang="en-US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push(3)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push(5)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pop()  -- returns 5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push(1)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push(3)</a:t>
            </a:r>
          </a:p>
          <a:p>
            <a:pPr marL="0" indent="0"/>
            <a:endParaRPr lang="en-US" sz="22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4200938" y="4535663"/>
          <a:ext cx="617008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008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4200938" y="4538750"/>
          <a:ext cx="617008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008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202112" y="4538750"/>
          <a:ext cx="617008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008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202112" y="4538750"/>
          <a:ext cx="617008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008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4201525" y="4538750"/>
          <a:ext cx="617008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008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4202112" y="4541837"/>
          <a:ext cx="617008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008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391460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Implementing Stack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u="sng" dirty="0">
                <a:ea typeface="Arial Unicode MS" panose="020B0604020202020204" pitchFamily="34" charset="-128"/>
                <a:cs typeface="Times New Roman" panose="02020603050405020304" pitchFamily="18" charset="0"/>
              </a:rPr>
              <a:t>A stack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: an ordered collection of items with the following operations: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create(): creates an empty stack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push(item): add an item to the top of the stack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pop(): remove an item from the top of the stack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isEmpty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():  checks if the stack is empty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peek(): return the top element (without removing it)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Removal follows a last-in-first-out order (LIFO)</a:t>
            </a:r>
            <a:endParaRPr lang="en-US" altLang="he-IL" sz="2200" i="1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72722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Implementing Stack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u="sng" dirty="0">
                <a:ea typeface="Arial Unicode MS" panose="020B0604020202020204" pitchFamily="34" charset="-128"/>
                <a:cs typeface="Times New Roman" panose="02020603050405020304" pitchFamily="18" charset="0"/>
              </a:rPr>
              <a:t>Question: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 How would you implement Stack?</a:t>
            </a:r>
          </a:p>
          <a:p>
            <a:pPr marL="0" indent="0"/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/>
            <a:r>
              <a:rPr lang="en-US" sz="2200" dirty="0"/>
              <a:t>	</a:t>
            </a:r>
            <a:r>
              <a:rPr lang="en-US" sz="2200" dirty="0" err="1"/>
              <a:t>typedef</a:t>
            </a:r>
            <a:r>
              <a:rPr lang="en-US" sz="2200" dirty="0"/>
              <a:t> </a:t>
            </a:r>
            <a:r>
              <a:rPr lang="en-US" sz="2200" dirty="0" err="1"/>
              <a:t>struct</a:t>
            </a:r>
            <a:r>
              <a:rPr lang="en-US" sz="2200" dirty="0"/>
              <a:t> {</a:t>
            </a:r>
          </a:p>
          <a:p>
            <a:pPr marL="0" indent="0"/>
            <a:r>
              <a:rPr lang="en-US" sz="2200" dirty="0"/>
              <a:t>		???</a:t>
            </a:r>
          </a:p>
          <a:p>
            <a:pPr marL="0" indent="0"/>
            <a:r>
              <a:rPr lang="en-US" sz="2200" dirty="0"/>
              <a:t>	} </a:t>
            </a:r>
            <a:r>
              <a:rPr lang="en-US" sz="2200" dirty="0" err="1"/>
              <a:t>stack_t</a:t>
            </a:r>
            <a:r>
              <a:rPr lang="en-US" sz="2200" dirty="0"/>
              <a:t>; </a:t>
            </a:r>
          </a:p>
          <a:p>
            <a:pPr marL="0" indent="0"/>
            <a:endParaRPr lang="en-US" sz="22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Caveat: Stack does not have a bound on its capacity.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Want the capacity to be bounded by the limitations of your computer</a:t>
            </a:r>
          </a:p>
        </p:txBody>
      </p:sp>
    </p:spTree>
    <p:extLst>
      <p:ext uri="{BB962C8B-B14F-4D97-AF65-F5344CB8AC3E}">
        <p14:creationId xmlns:p14="http://schemas.microsoft.com/office/powerpoint/2010/main" val="20473377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8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Queue</a:t>
            </a:r>
          </a:p>
        </p:txBody>
      </p:sp>
    </p:spTree>
    <p:extLst>
      <p:ext uri="{BB962C8B-B14F-4D97-AF65-F5344CB8AC3E}">
        <p14:creationId xmlns:p14="http://schemas.microsoft.com/office/powerpoint/2010/main" val="114761224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Queue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u="sng" dirty="0">
                <a:ea typeface="Arial Unicode MS" panose="020B0604020202020204" pitchFamily="34" charset="-128"/>
                <a:cs typeface="Times New Roman" panose="02020603050405020304" pitchFamily="18" charset="0"/>
              </a:rPr>
              <a:t>A queue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: an ordered collection of items with the following operations: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create(): creates a new queue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enqueue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(item): add an item to the queue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dequeue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(): remove an item from the queue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isEmpty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():  checks if the stack is queue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Removal follows a first-in-first-out order (FIFO)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/>
              <a:t>There is no bound on the number of element in the set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u="sng" dirty="0">
                <a:ea typeface="Arial Unicode MS" panose="020B0604020202020204" pitchFamily="34" charset="-128"/>
                <a:cs typeface="Times New Roman" panose="02020603050405020304" pitchFamily="18" charset="0"/>
              </a:rPr>
              <a:t>Question: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 How would you implement Queue?</a:t>
            </a:r>
            <a:endParaRPr lang="en-US" sz="2200" dirty="0"/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713359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Queue - implementation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Use array: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000" dirty="0"/>
              <a:t>Create Queue: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he-IL" sz="2000" dirty="0"/>
              <a:t>Create an array + pointer to end of the list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000" dirty="0" err="1"/>
              <a:t>Enqueue</a:t>
            </a:r>
            <a:endParaRPr lang="en-US" altLang="he-IL" sz="2000" dirty="0"/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he-IL" sz="2000" dirty="0"/>
              <a:t>Add the element in the end of the list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000" dirty="0" err="1"/>
              <a:t>Dequeue</a:t>
            </a:r>
            <a:endParaRPr lang="en-US" altLang="he-IL" sz="2000" dirty="0"/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he-IL" sz="2000" dirty="0"/>
              <a:t>Remove the element from the </a:t>
            </a:r>
            <a:r>
              <a:rPr lang="en-US" altLang="he-IL" sz="2000" dirty="0">
                <a:solidFill>
                  <a:srgbClr val="FF0000"/>
                </a:solidFill>
              </a:rPr>
              <a:t>0</a:t>
            </a:r>
            <a:r>
              <a:rPr lang="en-US" altLang="he-IL" sz="2000" dirty="0"/>
              <a:t> position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000" dirty="0" err="1"/>
              <a:t>IsEmpty</a:t>
            </a:r>
            <a:endParaRPr lang="en-US" altLang="he-IL" sz="2000" dirty="0"/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he-IL" sz="2000" dirty="0"/>
              <a:t>Check if Tail==0</a:t>
            </a:r>
          </a:p>
          <a:p>
            <a:pPr marL="0" indent="0"/>
            <a:r>
              <a:rPr lang="en-US" altLang="he-IL" sz="2200" b="1" dirty="0"/>
              <a:t>Note that </a:t>
            </a:r>
            <a:r>
              <a:rPr lang="en-US" altLang="he-IL" sz="2200" b="1" dirty="0" err="1"/>
              <a:t>dequeue</a:t>
            </a:r>
            <a:r>
              <a:rPr lang="en-US" altLang="he-IL" sz="2200" b="1" dirty="0"/>
              <a:t>() is </a:t>
            </a:r>
            <a:r>
              <a:rPr lang="en-US" altLang="he-IL" sz="2200" b="1" dirty="0">
                <a:solidFill>
                  <a:srgbClr val="FF0000"/>
                </a:solidFill>
              </a:rPr>
              <a:t>very inefficient</a:t>
            </a:r>
            <a:r>
              <a:rPr lang="en-US" altLang="he-IL" sz="2200" b="1" dirty="0"/>
              <a:t>!</a:t>
            </a:r>
          </a:p>
          <a:p>
            <a:pPr marL="0" indent="0"/>
            <a:r>
              <a:rPr lang="en-US" altLang="he-IL" sz="2200" b="1" dirty="0"/>
              <a:t>					why?</a:t>
            </a:r>
          </a:p>
          <a:p>
            <a:pPr marL="0" indent="0"/>
            <a:r>
              <a:rPr lang="en-US" altLang="he-IL" sz="2200" b="1" dirty="0"/>
              <a:t>					</a:t>
            </a:r>
            <a:r>
              <a:rPr lang="en-US" altLang="he-IL" sz="2200" b="1" dirty="0">
                <a:solidFill>
                  <a:srgbClr val="FF0000"/>
                </a:solidFill>
              </a:rPr>
              <a:t>because need to shift everything to the left</a:t>
            </a:r>
            <a:endParaRPr lang="en-US" altLang="he-IL" sz="2200" dirty="0">
              <a:solidFill>
                <a:srgbClr val="FF000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5421312" y="2179637"/>
          <a:ext cx="328401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7335">
                  <a:extLst>
                    <a:ext uri="{9D8B030D-6E8A-4147-A177-3AD203B41FA5}">
                      <a16:colId xmlns:a16="http://schemas.microsoft.com/office/drawing/2014/main" val="2004960366"/>
                    </a:ext>
                  </a:extLst>
                </a:gridCol>
                <a:gridCol w="547335">
                  <a:extLst>
                    <a:ext uri="{9D8B030D-6E8A-4147-A177-3AD203B41FA5}">
                      <a16:colId xmlns:a16="http://schemas.microsoft.com/office/drawing/2014/main" val="347696647"/>
                    </a:ext>
                  </a:extLst>
                </a:gridCol>
                <a:gridCol w="547335">
                  <a:extLst>
                    <a:ext uri="{9D8B030D-6E8A-4147-A177-3AD203B41FA5}">
                      <a16:colId xmlns:a16="http://schemas.microsoft.com/office/drawing/2014/main" val="3333822315"/>
                    </a:ext>
                  </a:extLst>
                </a:gridCol>
                <a:gridCol w="547335">
                  <a:extLst>
                    <a:ext uri="{9D8B030D-6E8A-4147-A177-3AD203B41FA5}">
                      <a16:colId xmlns:a16="http://schemas.microsoft.com/office/drawing/2014/main" val="4104323508"/>
                    </a:ext>
                  </a:extLst>
                </a:gridCol>
                <a:gridCol w="547335">
                  <a:extLst>
                    <a:ext uri="{9D8B030D-6E8A-4147-A177-3AD203B41FA5}">
                      <a16:colId xmlns:a16="http://schemas.microsoft.com/office/drawing/2014/main" val="2639112459"/>
                    </a:ext>
                  </a:extLst>
                </a:gridCol>
                <a:gridCol w="547335">
                  <a:extLst>
                    <a:ext uri="{9D8B030D-6E8A-4147-A177-3AD203B41FA5}">
                      <a16:colId xmlns:a16="http://schemas.microsoft.com/office/drawing/2014/main" val="21684757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6452792"/>
                  </a:ext>
                </a:extLst>
              </a:tr>
            </a:tbl>
          </a:graphicData>
        </a:graphic>
      </p:graphicFrame>
      <p:cxnSp>
        <p:nvCxnSpPr>
          <p:cNvPr id="7" name="Straight Arrow Connector 6"/>
          <p:cNvCxnSpPr>
            <a:stCxn id="9" idx="0"/>
          </p:cNvCxnSpPr>
          <p:nvPr/>
        </p:nvCxnSpPr>
        <p:spPr bwMode="auto">
          <a:xfrm flipH="1" flipV="1">
            <a:off x="7935910" y="2550477"/>
            <a:ext cx="304800" cy="626592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7935910" y="3177069"/>
            <a:ext cx="609600" cy="404507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Tail</a:t>
            </a: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331744CC-4A26-368E-DC14-4688BC225B74}"/>
              </a:ext>
            </a:extLst>
          </p:cNvPr>
          <p:cNvSpPr/>
          <p:nvPr/>
        </p:nvSpPr>
        <p:spPr bwMode="auto">
          <a:xfrm rot="10800000">
            <a:off x="8890002" y="2105977"/>
            <a:ext cx="838198" cy="444500"/>
          </a:xfrm>
          <a:prstGeom prst="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CA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DD778E1-A1A5-6AAB-BE6E-6236B5451AA6}"/>
              </a:ext>
            </a:extLst>
          </p:cNvPr>
          <p:cNvSpPr/>
          <p:nvPr/>
        </p:nvSpPr>
        <p:spPr bwMode="auto">
          <a:xfrm>
            <a:off x="6682316" y="3704043"/>
            <a:ext cx="762000" cy="404507"/>
          </a:xfrm>
          <a:prstGeom prst="rect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O(1)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45C950F-184D-4C9B-3492-570B862D00FB}"/>
              </a:ext>
            </a:extLst>
          </p:cNvPr>
          <p:cNvSpPr/>
          <p:nvPr/>
        </p:nvSpPr>
        <p:spPr bwMode="auto">
          <a:xfrm>
            <a:off x="7063316" y="4604691"/>
            <a:ext cx="2296584" cy="404507"/>
          </a:xfrm>
          <a:prstGeom prst="rect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O(size of the queue)</a:t>
            </a:r>
          </a:p>
        </p:txBody>
      </p:sp>
    </p:spTree>
    <p:extLst>
      <p:ext uri="{BB962C8B-B14F-4D97-AF65-F5344CB8AC3E}">
        <p14:creationId xmlns:p14="http://schemas.microsoft.com/office/powerpoint/2010/main" val="415948694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Queue – a better implementation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Use array: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/>
              <a:t>Create Queue: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he-IL" sz="2200" dirty="0"/>
              <a:t>Create an array + 2 pointers:</a:t>
            </a:r>
            <a:br>
              <a:rPr lang="en-US" altLang="he-IL" sz="2200" dirty="0"/>
            </a:br>
            <a:r>
              <a:rPr lang="en-US" altLang="he-IL" sz="2200" dirty="0"/>
              <a:t>	one to the head, and one to the tail of the list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 err="1"/>
              <a:t>Enqueue</a:t>
            </a:r>
            <a:endParaRPr lang="en-US" altLang="he-IL" sz="2200" dirty="0"/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he-IL" sz="2200" dirty="0"/>
              <a:t>Add the element in the tail, update the tail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 err="1"/>
              <a:t>Dequeue</a:t>
            </a:r>
            <a:endParaRPr lang="en-US" altLang="he-IL" sz="2200" dirty="0"/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he-IL" sz="2200" dirty="0"/>
              <a:t>Remove the element from the head, update the head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/>
          </a:p>
          <a:p>
            <a:pPr>
              <a:defRPr/>
            </a:pPr>
            <a:endParaRPr lang="en-US" altLang="he-IL" sz="2200" dirty="0"/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5421312" y="2179637"/>
          <a:ext cx="328401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7335">
                  <a:extLst>
                    <a:ext uri="{9D8B030D-6E8A-4147-A177-3AD203B41FA5}">
                      <a16:colId xmlns:a16="http://schemas.microsoft.com/office/drawing/2014/main" val="2004960366"/>
                    </a:ext>
                  </a:extLst>
                </a:gridCol>
                <a:gridCol w="547335">
                  <a:extLst>
                    <a:ext uri="{9D8B030D-6E8A-4147-A177-3AD203B41FA5}">
                      <a16:colId xmlns:a16="http://schemas.microsoft.com/office/drawing/2014/main" val="347696647"/>
                    </a:ext>
                  </a:extLst>
                </a:gridCol>
                <a:gridCol w="547335">
                  <a:extLst>
                    <a:ext uri="{9D8B030D-6E8A-4147-A177-3AD203B41FA5}">
                      <a16:colId xmlns:a16="http://schemas.microsoft.com/office/drawing/2014/main" val="3333822315"/>
                    </a:ext>
                  </a:extLst>
                </a:gridCol>
                <a:gridCol w="547335">
                  <a:extLst>
                    <a:ext uri="{9D8B030D-6E8A-4147-A177-3AD203B41FA5}">
                      <a16:colId xmlns:a16="http://schemas.microsoft.com/office/drawing/2014/main" val="4104323508"/>
                    </a:ext>
                  </a:extLst>
                </a:gridCol>
                <a:gridCol w="547335">
                  <a:extLst>
                    <a:ext uri="{9D8B030D-6E8A-4147-A177-3AD203B41FA5}">
                      <a16:colId xmlns:a16="http://schemas.microsoft.com/office/drawing/2014/main" val="2639112459"/>
                    </a:ext>
                  </a:extLst>
                </a:gridCol>
                <a:gridCol w="547335">
                  <a:extLst>
                    <a:ext uri="{9D8B030D-6E8A-4147-A177-3AD203B41FA5}">
                      <a16:colId xmlns:a16="http://schemas.microsoft.com/office/drawing/2014/main" val="21684757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6452792"/>
                  </a:ext>
                </a:extLst>
              </a:tr>
            </a:tbl>
          </a:graphicData>
        </a:graphic>
      </p:graphicFrame>
      <p:cxnSp>
        <p:nvCxnSpPr>
          <p:cNvPr id="7" name="Straight Arrow Connector 6"/>
          <p:cNvCxnSpPr>
            <a:stCxn id="9" idx="0"/>
          </p:cNvCxnSpPr>
          <p:nvPr/>
        </p:nvCxnSpPr>
        <p:spPr bwMode="auto">
          <a:xfrm flipH="1" flipV="1">
            <a:off x="7935910" y="2550477"/>
            <a:ext cx="939803" cy="626592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8570913" y="3177069"/>
            <a:ext cx="609600" cy="404507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Tail</a:t>
            </a:r>
          </a:p>
        </p:txBody>
      </p:sp>
      <p:cxnSp>
        <p:nvCxnSpPr>
          <p:cNvPr id="8" name="Straight Arrow Connector 7"/>
          <p:cNvCxnSpPr>
            <a:stCxn id="10" idx="2"/>
          </p:cNvCxnSpPr>
          <p:nvPr/>
        </p:nvCxnSpPr>
        <p:spPr bwMode="auto">
          <a:xfrm>
            <a:off x="5056451" y="1927414"/>
            <a:ext cx="1203061" cy="252223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4691590" y="1522907"/>
            <a:ext cx="729722" cy="404507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Head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84CAEEB9-B8F2-175A-38B2-38C7DE699988}"/>
              </a:ext>
            </a:extLst>
          </p:cNvPr>
          <p:cNvSpPr/>
          <p:nvPr/>
        </p:nvSpPr>
        <p:spPr bwMode="auto">
          <a:xfrm rot="10800000">
            <a:off x="8890002" y="2105977"/>
            <a:ext cx="838198" cy="444500"/>
          </a:xfrm>
          <a:prstGeom prst="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CA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7193160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Queue – a better implementation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he-IL" sz="20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Init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()	          [_, _, _, _, _, _, _, _] </a:t>
            </a:r>
            <a:r>
              <a:rPr lang="en-US" altLang="he-IL" sz="2000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head=0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US" altLang="he-IL" sz="2000" dirty="0">
                <a:solidFill>
                  <a:srgbClr val="0000CC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tail=0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he-IL" sz="2000" dirty="0">
              <a:solidFill>
                <a:srgbClr val="0000CC"/>
              </a:solidFill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he-IL" sz="20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Enqueue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(1)  [1, _, _, _, _, _, _, _] </a:t>
            </a:r>
            <a:r>
              <a:rPr lang="en-US" altLang="he-IL" sz="2000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head=0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US" altLang="he-IL" sz="2000" dirty="0">
                <a:solidFill>
                  <a:srgbClr val="0000CC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tail=1</a:t>
            </a:r>
            <a:endParaRPr lang="en-US" altLang="he-IL" sz="20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altLang="he-IL" sz="20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Enqueue(2)  [1,2, _, _, _, _, _, _]  </a:t>
            </a:r>
            <a:r>
              <a:rPr lang="en-US" altLang="he-IL" sz="2000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head=0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US" altLang="he-IL" sz="2000" dirty="0">
                <a:solidFill>
                  <a:srgbClr val="0000CC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tail=2</a:t>
            </a:r>
            <a:endParaRPr lang="en-US" altLang="he-IL" sz="20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altLang="he-IL" sz="20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Enqueue(2)  [1,2, 3, _, _, _, _, _]  </a:t>
            </a:r>
            <a:r>
              <a:rPr lang="en-US" altLang="he-IL" sz="2000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head=0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US" altLang="he-IL" sz="2000" dirty="0">
                <a:solidFill>
                  <a:srgbClr val="0000CC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tail=3</a:t>
            </a:r>
            <a:endParaRPr lang="en-US" altLang="he-IL" sz="20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altLang="he-IL" sz="20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Dequeue()  [1, 2, 3, _, _, _, _, _] </a:t>
            </a:r>
            <a:r>
              <a:rPr lang="en-US" altLang="he-IL" sz="2000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head=1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US" altLang="he-IL" sz="2000" dirty="0">
                <a:solidFill>
                  <a:srgbClr val="0000CC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tail=3</a:t>
            </a:r>
            <a:endParaRPr lang="en-US" altLang="he-IL" sz="20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altLang="he-IL" sz="20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2103452" y="2280444"/>
            <a:ext cx="355600" cy="400050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 flipV="1">
            <a:off x="2472336" y="2254250"/>
            <a:ext cx="196850" cy="452438"/>
          </a:xfrm>
          <a:prstGeom prst="straightConnector1">
            <a:avLst/>
          </a:prstGeom>
          <a:ln w="5080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1992312" y="3179762"/>
            <a:ext cx="357188" cy="400050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 flipV="1">
            <a:off x="2613024" y="3125820"/>
            <a:ext cx="195262" cy="454025"/>
          </a:xfrm>
          <a:prstGeom prst="straightConnector1">
            <a:avLst/>
          </a:prstGeom>
          <a:ln w="5080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1935310" y="4081603"/>
            <a:ext cx="355600" cy="401638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1916112" y="5020539"/>
            <a:ext cx="355600" cy="400050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 flipV="1">
            <a:off x="2846143" y="4081603"/>
            <a:ext cx="195263" cy="454025"/>
          </a:xfrm>
          <a:prstGeom prst="straightConnector1">
            <a:avLst/>
          </a:prstGeom>
          <a:ln w="5080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 flipV="1">
            <a:off x="3059112" y="5038484"/>
            <a:ext cx="195262" cy="454025"/>
          </a:xfrm>
          <a:prstGeom prst="straightConnector1">
            <a:avLst/>
          </a:prstGeom>
          <a:ln w="5080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37124" y="6222378"/>
            <a:ext cx="1255188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Returns 1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E0568DEB-466D-4CDD-9A5E-3D6F1220626A}"/>
              </a:ext>
            </a:extLst>
          </p:cNvPr>
          <p:cNvCxnSpPr/>
          <p:nvPr/>
        </p:nvCxnSpPr>
        <p:spPr>
          <a:xfrm flipV="1">
            <a:off x="2144712" y="5970587"/>
            <a:ext cx="355600" cy="400050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D9C81A7A-9D5E-473D-9421-26523EEBBEC4}"/>
              </a:ext>
            </a:extLst>
          </p:cNvPr>
          <p:cNvCxnSpPr/>
          <p:nvPr/>
        </p:nvCxnSpPr>
        <p:spPr>
          <a:xfrm flipH="1" flipV="1">
            <a:off x="3041406" y="5913437"/>
            <a:ext cx="195262" cy="454025"/>
          </a:xfrm>
          <a:prstGeom prst="straightConnector1">
            <a:avLst/>
          </a:prstGeom>
          <a:ln w="5080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5">
            <a:extLst>
              <a:ext uri="{FF2B5EF4-FFF2-40B4-BE49-F238E27FC236}">
                <a16:creationId xmlns:a16="http://schemas.microsoft.com/office/drawing/2014/main" id="{5DDD3040-E978-F89D-2437-FE378CD323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8712" y="2412689"/>
            <a:ext cx="2209800" cy="1443348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Queue is empty if head==tail</a:t>
            </a:r>
          </a:p>
        </p:txBody>
      </p:sp>
    </p:spTree>
    <p:extLst>
      <p:ext uri="{BB962C8B-B14F-4D97-AF65-F5344CB8AC3E}">
        <p14:creationId xmlns:p14="http://schemas.microsoft.com/office/powerpoint/2010/main" val="256793381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Queue – a better implementation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r>
              <a:rPr lang="en-US" altLang="he-IL" sz="2200" dirty="0"/>
              <a:t>Q1: What if the tail reaches the end of the array?</a:t>
            </a:r>
          </a:p>
          <a:p>
            <a:r>
              <a:rPr lang="en-US" altLang="he-IL" sz="2200" dirty="0"/>
              <a:t>Should we increase capacity?</a:t>
            </a:r>
          </a:p>
          <a:p>
            <a:endParaRPr lang="en-US" altLang="he-IL" sz="22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he-IL" sz="24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…		      	[1, 2, 3, 4, 5, 6, 7, 8] </a:t>
            </a:r>
            <a:r>
              <a:rPr lang="en-US" altLang="he-IL" sz="2400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head=0</a:t>
            </a:r>
            <a:r>
              <a:rPr lang="en-US" altLang="he-IL" sz="24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US" altLang="he-IL" sz="2400" dirty="0">
                <a:solidFill>
                  <a:srgbClr val="0000CC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tail=7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he-IL" sz="2400" dirty="0">
              <a:solidFill>
                <a:srgbClr val="0000CC"/>
              </a:solidFill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he-IL" sz="24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Enqueue</a:t>
            </a:r>
            <a:r>
              <a:rPr lang="en-US" altLang="he-IL" sz="24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(9) 	[1, 2, 3, 4, 5, 6, 7, 8] </a:t>
            </a:r>
            <a:r>
              <a:rPr lang="en-US" altLang="he-IL" sz="2400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head=0</a:t>
            </a:r>
            <a:r>
              <a:rPr lang="en-US" altLang="he-IL" sz="24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US" altLang="he-IL" sz="2400" dirty="0">
                <a:solidFill>
                  <a:srgbClr val="0000CC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tail=???</a:t>
            </a:r>
            <a:endParaRPr lang="en-US" altLang="he-IL" sz="24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altLang="he-IL" sz="24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endParaRPr lang="en-US" altLang="he-IL" sz="2200" dirty="0"/>
          </a:p>
          <a:p>
            <a:pPr marL="0" indent="0"/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V="1">
            <a:off x="2382837" y="3833779"/>
            <a:ext cx="357188" cy="400050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flipH="1" flipV="1">
            <a:off x="5116512" y="3833779"/>
            <a:ext cx="195262" cy="454025"/>
          </a:xfrm>
          <a:prstGeom prst="straightConnector1">
            <a:avLst/>
          </a:prstGeom>
          <a:ln w="5080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V="1">
            <a:off x="2382837" y="4868846"/>
            <a:ext cx="357188" cy="400050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 flipV="1">
            <a:off x="5497512" y="4814871"/>
            <a:ext cx="195262" cy="454025"/>
          </a:xfrm>
          <a:prstGeom prst="straightConnector1">
            <a:avLst/>
          </a:prstGeom>
          <a:ln w="5080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40854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90E17B-578C-F570-274F-2AA5AC0EE1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87966-58E7-7D00-D60B-C2AA752B11F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altLang="en-US" dirty="0"/>
              <a:t>Lab Exam –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March 13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F739BD-0D1D-5104-84A9-62EC2A75F1A7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Lab exam will be on March 13, during your regular tutorial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You need to come to CSIL during your section</a:t>
            </a:r>
            <a:endParaRPr lang="de-DE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Duration: 50 minutes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200" dirty="0"/>
              <a:t>The format is similar to what you get for the assignments: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he-IL" sz="2200" dirty="0"/>
              <a:t>you get a pdf with instructions, and a bunch of .c/.h files.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he-IL" sz="2200" dirty="0"/>
              <a:t>You need to implement the required functions in the file </a:t>
            </a:r>
            <a:r>
              <a:rPr lang="en-US" altLang="he-IL" sz="2200" dirty="0" err="1"/>
              <a:t>labexam.c</a:t>
            </a:r>
            <a:r>
              <a:rPr lang="en-US" altLang="he-IL" sz="2200" dirty="0"/>
              <a:t>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he-IL" sz="2200" dirty="0"/>
              <a:t>You need to submit </a:t>
            </a:r>
            <a:r>
              <a:rPr lang="en-US" altLang="he-IL" sz="2200" dirty="0" err="1"/>
              <a:t>labexam.c</a:t>
            </a:r>
            <a:r>
              <a:rPr lang="en-US" altLang="he-IL" sz="2200" dirty="0"/>
              <a:t> to </a:t>
            </a:r>
            <a:r>
              <a:rPr lang="en-US" altLang="he-IL" sz="2200" dirty="0" err="1"/>
              <a:t>coursys</a:t>
            </a:r>
            <a:r>
              <a:rPr lang="en-US" altLang="he-IL" sz="2200" dirty="0"/>
              <a:t>.</a:t>
            </a:r>
            <a:br>
              <a:rPr lang="en-US" altLang="he-IL" sz="2200" dirty="0"/>
            </a:b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Open books/internet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Includes all material learned until Feb 28 (lectures, labs, assignents)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For previous exams, see </a:t>
            </a:r>
            <a:r>
              <a:rPr lang="de-DE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https://www.cs.sfu.ca/~ishinkar/teaching/spring26/cmpt125/exams.html</a:t>
            </a:r>
            <a:endParaRPr lang="de-DE" sz="20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006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Queue – a better implementation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r>
              <a:rPr lang="en-US" altLang="he-IL" sz="2200" dirty="0"/>
              <a:t>Q1: Should we increase capacity if tail reaches the end of the array?</a:t>
            </a:r>
          </a:p>
          <a:p>
            <a:r>
              <a:rPr lang="en-US" altLang="he-IL" sz="2200" dirty="0"/>
              <a:t>But what if some elements at the front have already been removed?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he-IL" sz="24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…		      	[_, _, _, 4, 5, 6, 7, 8] </a:t>
            </a:r>
            <a:r>
              <a:rPr lang="en-US" altLang="he-IL" sz="2400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head=3</a:t>
            </a:r>
            <a:r>
              <a:rPr lang="en-US" altLang="he-IL" sz="24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US" altLang="he-IL" sz="2400" dirty="0">
                <a:solidFill>
                  <a:srgbClr val="0000CC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tail=7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he-IL" sz="2400" dirty="0">
              <a:solidFill>
                <a:srgbClr val="0000CC"/>
              </a:solidFill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he-IL" sz="24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Enqueue</a:t>
            </a:r>
            <a:r>
              <a:rPr lang="en-US" altLang="he-IL" sz="24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(9) 	[9, _, _, 4, 5, 6, 7, 8] </a:t>
            </a:r>
            <a:r>
              <a:rPr lang="en-US" altLang="he-IL" sz="2400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head=3</a:t>
            </a:r>
            <a:r>
              <a:rPr lang="en-US" altLang="he-IL" sz="24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US" altLang="he-IL" sz="2400" dirty="0">
                <a:solidFill>
                  <a:srgbClr val="0000CC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tail=0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he-IL" sz="2400" dirty="0">
              <a:solidFill>
                <a:srgbClr val="0000CC"/>
              </a:solidFill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he-IL" sz="2400" i="1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**Note that the values in the array were not really deleted.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he-IL" sz="2400" i="1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**In reality values are whatever we left there:</a:t>
            </a:r>
          </a:p>
          <a:p>
            <a:pPr marL="0" indent="0"/>
            <a:r>
              <a:rPr lang="en-US" altLang="he-IL" sz="24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Enqueue(9) 	[9, 2, 3, 4, 5, 6, 7, 8] </a:t>
            </a:r>
            <a:r>
              <a:rPr lang="en-US" altLang="he-IL" sz="2400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head=3</a:t>
            </a:r>
            <a:r>
              <a:rPr lang="en-US" altLang="he-IL" sz="24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US" altLang="he-IL" sz="2400" dirty="0">
                <a:solidFill>
                  <a:srgbClr val="0000CC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tail=0</a:t>
            </a:r>
          </a:p>
          <a:p>
            <a:pPr marL="0" indent="0"/>
            <a:r>
              <a:rPr lang="en-US" altLang="he-IL" sz="2400" dirty="0">
                <a:solidFill>
                  <a:srgbClr val="0000CC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							</a:t>
            </a:r>
            <a:r>
              <a:rPr lang="en-US" altLang="he-IL" sz="2400" b="1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The state of the queue is [4,5,6,7,8,9]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he-IL" sz="2400" dirty="0">
              <a:solidFill>
                <a:srgbClr val="FF0000"/>
              </a:solidFill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altLang="he-IL" sz="24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endParaRPr lang="en-US" altLang="he-IL" sz="2200" dirty="0"/>
          </a:p>
          <a:p>
            <a:pPr marL="0" indent="0"/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V="1">
            <a:off x="3363912" y="3357579"/>
            <a:ext cx="357188" cy="400050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flipH="1" flipV="1">
            <a:off x="5116512" y="3357579"/>
            <a:ext cx="195262" cy="454025"/>
          </a:xfrm>
          <a:prstGeom prst="straightConnector1">
            <a:avLst/>
          </a:prstGeom>
          <a:ln w="5080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V="1">
            <a:off x="3363912" y="4365658"/>
            <a:ext cx="357188" cy="400050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 flipV="1">
            <a:off x="2754312" y="4365658"/>
            <a:ext cx="195262" cy="454025"/>
          </a:xfrm>
          <a:prstGeom prst="straightConnector1">
            <a:avLst/>
          </a:prstGeom>
          <a:ln w="5080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3363912" y="6450012"/>
            <a:ext cx="357188" cy="400050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 flipV="1">
            <a:off x="2754312" y="6450012"/>
            <a:ext cx="195262" cy="454025"/>
          </a:xfrm>
          <a:prstGeom prst="straightConnector1">
            <a:avLst/>
          </a:prstGeom>
          <a:ln w="5080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714675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Queue – a better implementation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r>
              <a:rPr lang="en-US" altLang="he-IL" sz="2200" dirty="0"/>
              <a:t>Q1: What if the tail reaches the end of the array?</a:t>
            </a:r>
          </a:p>
          <a:p>
            <a:r>
              <a:rPr lang="en-US" altLang="he-IL" sz="2200" dirty="0"/>
              <a:t>Should we increase capacity?</a:t>
            </a:r>
          </a:p>
          <a:p>
            <a:endParaRPr lang="en-US" altLang="he-IL" sz="2200" dirty="0"/>
          </a:p>
          <a:p>
            <a:r>
              <a:rPr lang="en-US" altLang="he-IL" sz="2200" dirty="0"/>
              <a:t>Q2: What if part of the array </a:t>
            </a:r>
            <a:r>
              <a:rPr lang="en-US" altLang="he-IL" sz="2200" i="1" dirty="0"/>
              <a:t>is not used </a:t>
            </a:r>
            <a:r>
              <a:rPr lang="en-US" altLang="he-IL" sz="2200" dirty="0"/>
              <a:t>because the head moved too?</a:t>
            </a:r>
          </a:p>
          <a:p>
            <a:r>
              <a:rPr lang="en-US" altLang="he-IL" sz="2200" dirty="0"/>
              <a:t>A: Move the indices cyclically</a:t>
            </a:r>
          </a:p>
          <a:p>
            <a:endParaRPr lang="en-US" altLang="he-IL" sz="2200" dirty="0"/>
          </a:p>
          <a:p>
            <a:r>
              <a:rPr lang="en-US" altLang="he-IL" sz="2200" dirty="0"/>
              <a:t>Q3: What happens when there is no more room for new elements?</a:t>
            </a:r>
          </a:p>
          <a:p>
            <a:r>
              <a:rPr lang="en-US" altLang="he-IL" sz="2200" dirty="0"/>
              <a:t>A: </a:t>
            </a:r>
            <a:r>
              <a:rPr lang="en-US" altLang="he-IL" sz="2200"/>
              <a:t>Then we </a:t>
            </a:r>
            <a:r>
              <a:rPr lang="en-US" altLang="he-IL" sz="2200" dirty="0"/>
              <a:t>should increase capacity.</a:t>
            </a:r>
          </a:p>
          <a:p>
            <a:endParaRPr lang="en-US" altLang="he-IL" sz="2200" dirty="0"/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682744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Queue – </a:t>
            </a:r>
            <a:r>
              <a:rPr lang="de-DE" altLang="en-US"/>
              <a:t>a cyclic implementation</a:t>
            </a:r>
            <a:endParaRPr lang="de-DE" altLang="en-US" dirty="0"/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Example:      [_, _, _, _,  _, 6, 7,_] </a:t>
            </a:r>
            <a:r>
              <a:rPr lang="en-US" altLang="he-IL" sz="2000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head=5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US" altLang="he-IL" sz="2000" dirty="0">
                <a:solidFill>
                  <a:srgbClr val="0000CC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tail=7 : </a:t>
            </a:r>
            <a:r>
              <a:rPr lang="en-US" altLang="he-IL" sz="20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queue=[6,7]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he-IL" sz="20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Enqueue(8)  [_, _, _, _, _,  6, 7,8] </a:t>
            </a:r>
            <a:r>
              <a:rPr lang="en-US" altLang="he-IL" sz="2000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head=5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US" altLang="he-IL" sz="2000" dirty="0">
                <a:solidFill>
                  <a:srgbClr val="0000CC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tail=0 : </a:t>
            </a:r>
            <a:r>
              <a:rPr lang="en-US" altLang="he-IL" sz="20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queue=[6,7,8]</a:t>
            </a:r>
            <a:endParaRPr lang="en-US" altLang="he-IL" sz="2000" dirty="0">
              <a:solidFill>
                <a:srgbClr val="0000CC"/>
              </a:solidFill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altLang="he-IL" sz="20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Enqueue(9)  [9, _, _, _, _, 6, 7,8] </a:t>
            </a:r>
            <a:r>
              <a:rPr lang="en-US" altLang="he-IL" sz="2000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head=5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US" altLang="he-IL" sz="2000" dirty="0">
                <a:solidFill>
                  <a:srgbClr val="0000CC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tail=1  : </a:t>
            </a:r>
            <a:r>
              <a:rPr lang="en-US" altLang="he-IL" sz="20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queue=[6,7,8,9]</a:t>
            </a:r>
            <a:endParaRPr lang="en-US" altLang="he-IL" sz="20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altLang="he-IL" sz="20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…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Enqueue(12)  [9,10, 11,12, _, 6, 7,8] </a:t>
            </a:r>
            <a:r>
              <a:rPr lang="en-US" altLang="he-IL" sz="2000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head=5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US" altLang="he-IL" sz="2000" dirty="0">
                <a:solidFill>
                  <a:srgbClr val="0000CC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tail=5  : </a:t>
            </a:r>
            <a:r>
              <a:rPr lang="en-US" altLang="he-IL" sz="16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queue=[6,7,8,9,10,11,12]</a:t>
            </a:r>
            <a:endParaRPr lang="en-US" altLang="he-IL" sz="20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altLang="he-IL" sz="20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Enqueue(13) ---- Increase capacity 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  <a:sym typeface="Wingdings" panose="05000000000000000000" pitchFamily="2" charset="2"/>
              </a:rPr>
              <a:t> [6,7,8,9,10,11,12,13, _, _, _, _, _,]</a:t>
            </a:r>
            <a:endParaRPr lang="en-US" altLang="he-IL" sz="20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V="1">
            <a:off x="3665537" y="2255837"/>
            <a:ext cx="177800" cy="454025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flipH="1" flipV="1">
            <a:off x="4354512" y="2255837"/>
            <a:ext cx="195263" cy="454025"/>
          </a:xfrm>
          <a:prstGeom prst="straightConnector1">
            <a:avLst/>
          </a:prstGeom>
          <a:ln w="5080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V="1">
            <a:off x="3659270" y="3171826"/>
            <a:ext cx="177800" cy="427037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3659270" y="4078288"/>
            <a:ext cx="130175" cy="376236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 flipV="1">
            <a:off x="2297112" y="3171826"/>
            <a:ext cx="195263" cy="454025"/>
          </a:xfrm>
          <a:prstGeom prst="straightConnector1">
            <a:avLst/>
          </a:prstGeom>
          <a:ln w="5080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 flipV="1">
            <a:off x="2592094" y="4078288"/>
            <a:ext cx="195263" cy="454025"/>
          </a:xfrm>
          <a:prstGeom prst="straightConnector1">
            <a:avLst/>
          </a:prstGeom>
          <a:ln w="5080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3570370" y="5481634"/>
            <a:ext cx="219075" cy="403225"/>
          </a:xfrm>
          <a:prstGeom prst="straightConnector1">
            <a:avLst/>
          </a:prstGeom>
          <a:ln w="5080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 flipV="1">
            <a:off x="4121619" y="5456235"/>
            <a:ext cx="195262" cy="454025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F9E722A6-2D10-47E1-A146-35F5B39856E8}"/>
              </a:ext>
            </a:extLst>
          </p:cNvPr>
          <p:cNvCxnSpPr>
            <a:cxnSpLocks/>
          </p:cNvCxnSpPr>
          <p:nvPr/>
        </p:nvCxnSpPr>
        <p:spPr>
          <a:xfrm flipH="1" flipV="1">
            <a:off x="7478712" y="6442071"/>
            <a:ext cx="161925" cy="412536"/>
          </a:xfrm>
          <a:prstGeom prst="straightConnector1">
            <a:avLst/>
          </a:prstGeom>
          <a:ln w="5080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101CA61-925A-4422-9FAD-8C3DD7F1792B}"/>
              </a:ext>
            </a:extLst>
          </p:cNvPr>
          <p:cNvCxnSpPr/>
          <p:nvPr/>
        </p:nvCxnSpPr>
        <p:spPr>
          <a:xfrm flipV="1">
            <a:off x="5012206" y="6400200"/>
            <a:ext cx="130175" cy="376236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688840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Grp="1" noChangeArrowheads="1"/>
          </p:cNvSpPr>
          <p:nvPr>
            <p:ph type="body"/>
          </p:nvPr>
        </p:nvSpPr>
        <p:spPr>
          <a:xfrm>
            <a:off x="720725" y="1949450"/>
            <a:ext cx="8855075" cy="4808538"/>
          </a:xfrm>
          <a:ln/>
        </p:spPr>
        <p:txBody>
          <a:bodyPr tIns="52920" anchor="t"/>
          <a:lstStyle/>
          <a:p>
            <a:pPr marL="431800" indent="-307975">
              <a:spcAft>
                <a:spcPts val="1425"/>
              </a:spcAft>
              <a:buClrTx/>
              <a:buSzPct val="45000"/>
              <a:buFontTx/>
              <a:buNone/>
              <a:tabLst>
                <a:tab pos="431800" algn="l"/>
                <a:tab pos="544513" algn="l"/>
                <a:tab pos="1001713" algn="l"/>
                <a:tab pos="1458913" algn="l"/>
                <a:tab pos="1916113" algn="l"/>
                <a:tab pos="2373313" algn="l"/>
                <a:tab pos="2830513" algn="l"/>
                <a:tab pos="3287713" algn="l"/>
                <a:tab pos="3744913" algn="l"/>
                <a:tab pos="4202113" algn="l"/>
                <a:tab pos="4659313" algn="l"/>
                <a:tab pos="5116513" algn="l"/>
                <a:tab pos="5573713" algn="l"/>
                <a:tab pos="6030913" algn="l"/>
                <a:tab pos="6488113" algn="l"/>
                <a:tab pos="6945313" algn="l"/>
                <a:tab pos="7402513" algn="l"/>
                <a:tab pos="7859713" algn="l"/>
                <a:tab pos="8316913" algn="l"/>
                <a:tab pos="8774113" algn="l"/>
                <a:tab pos="9231313" algn="l"/>
              </a:tabLst>
            </a:pPr>
            <a:r>
              <a:rPr lang="de-DE" altLang="en-US" sz="6000">
                <a:solidFill>
                  <a:srgbClr val="0000CC"/>
                </a:solidFill>
              </a:rPr>
              <a:t>Questions?</a:t>
            </a:r>
          </a:p>
          <a:p>
            <a:pPr marL="431800" indent="-307975">
              <a:spcAft>
                <a:spcPts val="1425"/>
              </a:spcAft>
              <a:buClrTx/>
              <a:buSzPct val="45000"/>
              <a:buFontTx/>
              <a:buNone/>
              <a:tabLst>
                <a:tab pos="431800" algn="l"/>
                <a:tab pos="544513" algn="l"/>
                <a:tab pos="1001713" algn="l"/>
                <a:tab pos="1458913" algn="l"/>
                <a:tab pos="1916113" algn="l"/>
                <a:tab pos="2373313" algn="l"/>
                <a:tab pos="2830513" algn="l"/>
                <a:tab pos="3287713" algn="l"/>
                <a:tab pos="3744913" algn="l"/>
                <a:tab pos="4202113" algn="l"/>
                <a:tab pos="4659313" algn="l"/>
                <a:tab pos="5116513" algn="l"/>
                <a:tab pos="5573713" algn="l"/>
                <a:tab pos="6030913" algn="l"/>
                <a:tab pos="6488113" algn="l"/>
                <a:tab pos="6945313" algn="l"/>
                <a:tab pos="7402513" algn="l"/>
                <a:tab pos="7859713" algn="l"/>
                <a:tab pos="8316913" algn="l"/>
                <a:tab pos="8774113" algn="l"/>
                <a:tab pos="9231313" algn="l"/>
              </a:tabLst>
            </a:pPr>
            <a:r>
              <a:rPr lang="de-DE" altLang="en-US" sz="6000">
                <a:solidFill>
                  <a:srgbClr val="0000CC"/>
                </a:solidFill>
              </a:rPr>
              <a:t>Comments?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8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Abstract data types</a:t>
            </a:r>
          </a:p>
        </p:txBody>
      </p:sp>
    </p:spTree>
    <p:extLst>
      <p:ext uri="{BB962C8B-B14F-4D97-AF65-F5344CB8AC3E}">
        <p14:creationId xmlns:p14="http://schemas.microsoft.com/office/powerpoint/2010/main" val="286053761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/>
              <a:t>Today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415925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400" dirty="0"/>
              <a:t>Abstract data types</a:t>
            </a:r>
          </a:p>
          <a:p>
            <a:pPr marL="815975" lvl="1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Stack</a:t>
            </a:r>
          </a:p>
          <a:p>
            <a:pPr marL="815975" lvl="1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Queue</a:t>
            </a:r>
          </a:p>
          <a:p>
            <a:pPr marL="815975" lvl="1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Linked List</a:t>
            </a:r>
            <a:br>
              <a:rPr lang="de-DE" altLang="en-US" sz="2000" dirty="0"/>
            </a:br>
            <a:endParaRPr lang="de-DE" altLang="en-US" sz="2000" dirty="0"/>
          </a:p>
        </p:txBody>
      </p:sp>
    </p:spTree>
    <p:extLst>
      <p:ext uri="{BB962C8B-B14F-4D97-AF65-F5344CB8AC3E}">
        <p14:creationId xmlns:p14="http://schemas.microsoft.com/office/powerpoint/2010/main" val="93962849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Abstract Data Type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Abstract data type (ADT):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A collection of data and a set of allowed operations on that data.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000" b="1" i="1" u="sng" dirty="0">
                <a:ea typeface="Arial Unicode MS" panose="020B0604020202020204" pitchFamily="34" charset="-128"/>
                <a:cs typeface="Times New Roman" panose="02020603050405020304" pitchFamily="18" charset="0"/>
              </a:rPr>
              <a:t>Describes data + operations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Does not specify how the data is stored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Does not specify how the operations are carried out</a:t>
            </a:r>
          </a:p>
        </p:txBody>
      </p:sp>
      <p:sp>
        <p:nvSpPr>
          <p:cNvPr id="5" name="Google Shape;75;p18"/>
          <p:cNvSpPr txBox="1"/>
          <p:nvPr/>
        </p:nvSpPr>
        <p:spPr>
          <a:xfrm>
            <a:off x="773112" y="5141355"/>
            <a:ext cx="2698200" cy="881063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002060"/>
                </a:solidFill>
              </a:rPr>
              <a:t>Implementation</a:t>
            </a:r>
            <a:br>
              <a:rPr lang="en-US" sz="2400" dirty="0">
                <a:solidFill>
                  <a:srgbClr val="002060"/>
                </a:solidFill>
              </a:rPr>
            </a:br>
            <a:r>
              <a:rPr lang="en-US" sz="2400" dirty="0">
                <a:solidFill>
                  <a:srgbClr val="002060"/>
                </a:solidFill>
              </a:rPr>
              <a:t>of an ADT</a:t>
            </a:r>
            <a:endParaRPr sz="2400" dirty="0">
              <a:solidFill>
                <a:srgbClr val="002060"/>
              </a:solidFill>
            </a:endParaRPr>
          </a:p>
        </p:txBody>
      </p:sp>
      <p:sp>
        <p:nvSpPr>
          <p:cNvPr id="6" name="Google Shape;76;p18"/>
          <p:cNvSpPr txBox="1"/>
          <p:nvPr/>
        </p:nvSpPr>
        <p:spPr>
          <a:xfrm>
            <a:off x="6304512" y="5141354"/>
            <a:ext cx="2698200" cy="881064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002060"/>
                </a:solidFill>
              </a:rPr>
              <a:t>User</a:t>
            </a:r>
            <a:endParaRPr sz="2400" dirty="0">
              <a:solidFill>
                <a:srgbClr val="002060"/>
              </a:solidFill>
            </a:endParaRPr>
          </a:p>
        </p:txBody>
      </p:sp>
      <p:sp>
        <p:nvSpPr>
          <p:cNvPr id="7" name="Google Shape;77;p18"/>
          <p:cNvSpPr/>
          <p:nvPr/>
        </p:nvSpPr>
        <p:spPr>
          <a:xfrm>
            <a:off x="3774162" y="5124686"/>
            <a:ext cx="2227500" cy="914400"/>
          </a:xfrm>
          <a:prstGeom prst="roundRect">
            <a:avLst>
              <a:gd name="adj" fmla="val 16667"/>
            </a:avLst>
          </a:prstGeom>
          <a:solidFill>
            <a:schemeClr val="bg1">
              <a:lumMod val="85000"/>
            </a:schemeClr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	</a:t>
            </a:r>
            <a:endParaRPr>
              <a:solidFill>
                <a:schemeClr val="dk1"/>
              </a:solidFill>
            </a:endParaRPr>
          </a:p>
        </p:txBody>
      </p:sp>
      <p:cxnSp>
        <p:nvCxnSpPr>
          <p:cNvPr id="8" name="Google Shape;78;p18"/>
          <p:cNvCxnSpPr>
            <a:stCxn id="7" idx="1"/>
            <a:endCxn id="5" idx="3"/>
          </p:cNvCxnSpPr>
          <p:nvPr/>
        </p:nvCxnSpPr>
        <p:spPr>
          <a:xfrm flipH="1">
            <a:off x="3471312" y="5581886"/>
            <a:ext cx="302850" cy="1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triangle" w="med" len="med"/>
            <a:tailEnd type="triangle" w="med" len="med"/>
          </a:ln>
        </p:spPr>
      </p:cxnSp>
      <p:cxnSp>
        <p:nvCxnSpPr>
          <p:cNvPr id="9" name="Google Shape;79;p18"/>
          <p:cNvCxnSpPr>
            <a:stCxn id="7" idx="3"/>
            <a:endCxn id="6" idx="1"/>
          </p:cNvCxnSpPr>
          <p:nvPr/>
        </p:nvCxnSpPr>
        <p:spPr>
          <a:xfrm>
            <a:off x="6001662" y="5581886"/>
            <a:ext cx="30285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triangle" w="med" len="med"/>
            <a:tailEnd type="triangle" w="med" len="med"/>
          </a:ln>
        </p:spPr>
      </p:cxnSp>
      <p:sp>
        <p:nvSpPr>
          <p:cNvPr id="12" name="Google Shape;82;p18"/>
          <p:cNvSpPr txBox="1"/>
          <p:nvPr/>
        </p:nvSpPr>
        <p:spPr>
          <a:xfrm>
            <a:off x="3825762" y="5336625"/>
            <a:ext cx="21243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002060"/>
                </a:solidFill>
              </a:rPr>
              <a:t>Interact via an interface</a:t>
            </a:r>
            <a:endParaRPr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53872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Example: Stack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u="sng" dirty="0">
                <a:ea typeface="Arial Unicode MS" panose="020B0604020202020204" pitchFamily="34" charset="-128"/>
                <a:cs typeface="Times New Roman" panose="02020603050405020304" pitchFamily="18" charset="0"/>
              </a:rPr>
              <a:t>A stack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: an ordered collection of items with the following operations: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push(item): add an item to the stack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pop(): remove an item from the stack, and return its value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isEmpty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():  checks if the stack is empty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Removal follows a last-in-first-out order (LIFO)</a:t>
            </a:r>
            <a:endParaRPr lang="en-US" altLang="he-IL" sz="2200" i="1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4" name="Google Shape;62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36687" y="4388437"/>
            <a:ext cx="1623150" cy="259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7076309" y="3374359"/>
            <a:ext cx="2286000" cy="368207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693" y="4287737"/>
            <a:ext cx="1863062" cy="246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7209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Example: Stack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u="sng" dirty="0">
                <a:ea typeface="Arial Unicode MS" panose="020B0604020202020204" pitchFamily="34" charset="-128"/>
                <a:cs typeface="Times New Roman" panose="02020603050405020304" pitchFamily="18" charset="0"/>
              </a:rPr>
              <a:t>A stack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: an ordered collection of items with the following operations: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push(item): add an item to the stack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pop(): remove an item from the stack, and return its value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isEmpty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():  checks if the stack is empty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Removal follows a last-in-first-out order (LIFO)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init</a:t>
            </a:r>
            <a:r>
              <a:rPr lang="en-US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push(3)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push(5)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pop()  -- returns 5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push(1)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push(3)</a:t>
            </a:r>
          </a:p>
          <a:p>
            <a:pPr marL="0" indent="0"/>
            <a:endParaRPr lang="en-US" sz="22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8663646"/>
              </p:ext>
            </p:extLst>
          </p:nvPr>
        </p:nvGraphicFramePr>
        <p:xfrm>
          <a:off x="4200938" y="4535663"/>
          <a:ext cx="617008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008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6727088"/>
              </p:ext>
            </p:extLst>
          </p:nvPr>
        </p:nvGraphicFramePr>
        <p:xfrm>
          <a:off x="4200938" y="4538750"/>
          <a:ext cx="617008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008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2419744"/>
              </p:ext>
            </p:extLst>
          </p:nvPr>
        </p:nvGraphicFramePr>
        <p:xfrm>
          <a:off x="4202112" y="4538750"/>
          <a:ext cx="617008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008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8816247"/>
              </p:ext>
            </p:extLst>
          </p:nvPr>
        </p:nvGraphicFramePr>
        <p:xfrm>
          <a:off x="4202112" y="4538750"/>
          <a:ext cx="617008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008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5278400"/>
              </p:ext>
            </p:extLst>
          </p:nvPr>
        </p:nvGraphicFramePr>
        <p:xfrm>
          <a:off x="4201525" y="4538750"/>
          <a:ext cx="617008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008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2497947"/>
              </p:ext>
            </p:extLst>
          </p:nvPr>
        </p:nvGraphicFramePr>
        <p:xfrm>
          <a:off x="4202112" y="4541837"/>
          <a:ext cx="617008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008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1891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Example: Stack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u="sng" dirty="0">
                <a:ea typeface="Arial Unicode MS" panose="020B0604020202020204" pitchFamily="34" charset="-128"/>
                <a:cs typeface="Times New Roman" panose="02020603050405020304" pitchFamily="18" charset="0"/>
              </a:rPr>
              <a:t>A stack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: an ordered collection of items with the following operations: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push(item): add an item to the stack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pop(): remove an item from the stack, and return its value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isEmpty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():  checks if the stack is empty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Removal follows a last-in-first-out order (LIFO)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2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200" b="1" u="sng" dirty="0"/>
              <a:t>Usage: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dirty="0"/>
              <a:t>Stacks in execution of a program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dirty="0"/>
              <a:t>Undo operation in paint/notepad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200" dirty="0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532313" y="4160837"/>
            <a:ext cx="4648200" cy="1102518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algn="ctr"/>
            <a:r>
              <a:rPr lang="en-US" sz="2200" dirty="0"/>
              <a:t>The definition is independent from the implementation</a:t>
            </a:r>
          </a:p>
        </p:txBody>
      </p:sp>
    </p:spTree>
    <p:extLst>
      <p:ext uri="{BB962C8B-B14F-4D97-AF65-F5344CB8AC3E}">
        <p14:creationId xmlns:p14="http://schemas.microsoft.com/office/powerpoint/2010/main" val="277639507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2761</TotalTime>
  <Words>1964</Words>
  <Application>Microsoft Office PowerPoint</Application>
  <PresentationFormat>Custom</PresentationFormat>
  <Paragraphs>299</Paragraphs>
  <Slides>33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8" baseType="lpstr">
      <vt:lpstr>Arial</vt:lpstr>
      <vt:lpstr>Arial Unicode MS</vt:lpstr>
      <vt:lpstr>Times New Roman</vt:lpstr>
      <vt:lpstr>Wingdings</vt:lpstr>
      <vt:lpstr>Office Theme</vt:lpstr>
      <vt:lpstr>PowerPoint Presentation</vt:lpstr>
      <vt:lpstr>Midterm – March 6</vt:lpstr>
      <vt:lpstr>Lab Exam – March 13</vt:lpstr>
      <vt:lpstr>PowerPoint Presentation</vt:lpstr>
      <vt:lpstr>Today</vt:lpstr>
      <vt:lpstr>Abstract Data Type</vt:lpstr>
      <vt:lpstr>Example: Stack</vt:lpstr>
      <vt:lpstr>Example: Stack</vt:lpstr>
      <vt:lpstr>Example: Stack</vt:lpstr>
      <vt:lpstr>Implementing Stack</vt:lpstr>
      <vt:lpstr>PowerPoint Presentation</vt:lpstr>
      <vt:lpstr>Abstract Data Type</vt:lpstr>
      <vt:lpstr>Software Engineering Principles</vt:lpstr>
      <vt:lpstr>Interfaces</vt:lpstr>
      <vt:lpstr>PowerPoint Presentation</vt:lpstr>
      <vt:lpstr>Queue</vt:lpstr>
      <vt:lpstr>Queue</vt:lpstr>
      <vt:lpstr>Dynamic array</vt:lpstr>
      <vt:lpstr>Set</vt:lpstr>
      <vt:lpstr>PowerPoint Presentation</vt:lpstr>
      <vt:lpstr>Stack</vt:lpstr>
      <vt:lpstr>Implementing Stack</vt:lpstr>
      <vt:lpstr>Implementing Stack</vt:lpstr>
      <vt:lpstr>PowerPoint Presentation</vt:lpstr>
      <vt:lpstr>Queue</vt:lpstr>
      <vt:lpstr>Queue - implementation</vt:lpstr>
      <vt:lpstr>Queue – a better implementation</vt:lpstr>
      <vt:lpstr>Queue – a better implementation</vt:lpstr>
      <vt:lpstr>Queue – a better implementation</vt:lpstr>
      <vt:lpstr>Queue – a better implementation</vt:lpstr>
      <vt:lpstr>Queue – a better implementation</vt:lpstr>
      <vt:lpstr>Queue – a cyclic implementation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</dc:title>
  <dc:creator>Igor Shinkar</dc:creator>
  <cp:lastModifiedBy>Igor Shinkar</cp:lastModifiedBy>
  <cp:revision>932</cp:revision>
  <cp:lastPrinted>1601-01-01T00:00:00Z</cp:lastPrinted>
  <dcterms:created xsi:type="dcterms:W3CDTF">2017-07-19T19:15:02Z</dcterms:created>
  <dcterms:modified xsi:type="dcterms:W3CDTF">2026-03-10T17:00:52Z</dcterms:modified>
</cp:coreProperties>
</file>