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48"/>
  </p:notesMasterIdLst>
  <p:sldIdLst>
    <p:sldId id="256" r:id="rId3"/>
    <p:sldId id="477" r:id="rId4"/>
    <p:sldId id="421" r:id="rId5"/>
    <p:sldId id="470" r:id="rId6"/>
    <p:sldId id="423" r:id="rId7"/>
    <p:sldId id="424" r:id="rId8"/>
    <p:sldId id="425" r:id="rId9"/>
    <p:sldId id="440" r:id="rId10"/>
    <p:sldId id="427" r:id="rId11"/>
    <p:sldId id="428" r:id="rId12"/>
    <p:sldId id="429" r:id="rId13"/>
    <p:sldId id="430" r:id="rId14"/>
    <p:sldId id="431" r:id="rId15"/>
    <p:sldId id="432" r:id="rId16"/>
    <p:sldId id="433" r:id="rId17"/>
    <p:sldId id="434" r:id="rId18"/>
    <p:sldId id="463" r:id="rId19"/>
    <p:sldId id="435" r:id="rId20"/>
    <p:sldId id="473" r:id="rId21"/>
    <p:sldId id="472" r:id="rId22"/>
    <p:sldId id="441" r:id="rId23"/>
    <p:sldId id="442" r:id="rId24"/>
    <p:sldId id="443" r:id="rId25"/>
    <p:sldId id="444" r:id="rId26"/>
    <p:sldId id="445" r:id="rId27"/>
    <p:sldId id="446" r:id="rId28"/>
    <p:sldId id="460" r:id="rId29"/>
    <p:sldId id="461" r:id="rId30"/>
    <p:sldId id="466" r:id="rId31"/>
    <p:sldId id="436" r:id="rId32"/>
    <p:sldId id="437" r:id="rId33"/>
    <p:sldId id="438" r:id="rId34"/>
    <p:sldId id="467" r:id="rId35"/>
    <p:sldId id="439" r:id="rId36"/>
    <p:sldId id="464" r:id="rId37"/>
    <p:sldId id="468" r:id="rId38"/>
    <p:sldId id="475" r:id="rId39"/>
    <p:sldId id="476" r:id="rId40"/>
    <p:sldId id="469" r:id="rId41"/>
    <p:sldId id="478" r:id="rId42"/>
    <p:sldId id="480" r:id="rId43"/>
    <p:sldId id="479" r:id="rId44"/>
    <p:sldId id="481" r:id="rId45"/>
    <p:sldId id="462" r:id="rId46"/>
    <p:sldId id="291" r:id="rId47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1D727E-0A6A-471D-B2A5-5A4CECA44690}" v="285" dt="2026-03-27T17:35:33.7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94660"/>
  </p:normalViewPr>
  <p:slideViewPr>
    <p:cSldViewPr>
      <p:cViewPr varScale="1">
        <p:scale>
          <a:sx n="71" d="100"/>
          <a:sy n="71" d="100"/>
        </p:scale>
        <p:origin x="1670" y="53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microsoft.com/office/2016/11/relationships/changesInfo" Target="changesInfos/changesInfo1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644BABF-BCFA-4D73-975E-C70878E09904}"/>
    <pc:docChg chg="custSel addSld delSld modSld">
      <pc:chgData name="Igor Shinkar" userId="db6eb1b41a9778dd" providerId="LiveId" clId="{4644BABF-BCFA-4D73-975E-C70878E09904}" dt="2026-03-27T17:35:33.758" v="322" actId="5793"/>
      <pc:docMkLst>
        <pc:docMk/>
      </pc:docMkLst>
      <pc:sldChg chg="modSp modAnim">
        <pc:chgData name="Igor Shinkar" userId="db6eb1b41a9778dd" providerId="LiveId" clId="{4644BABF-BCFA-4D73-975E-C70878E09904}" dt="2026-03-25T19:58:11.347" v="308" actId="20577"/>
        <pc:sldMkLst>
          <pc:docMk/>
          <pc:sldMk cId="991138581" sldId="441"/>
        </pc:sldMkLst>
        <pc:spChg chg="mod">
          <ac:chgData name="Igor Shinkar" userId="db6eb1b41a9778dd" providerId="LiveId" clId="{4644BABF-BCFA-4D73-975E-C70878E09904}" dt="2026-03-25T19:58:11.347" v="308" actId="20577"/>
          <ac:spMkLst>
            <pc:docMk/>
            <pc:sldMk cId="991138581" sldId="441"/>
            <ac:spMk id="5122" creationId="{00000000-0000-0000-0000-000000000000}"/>
          </ac:spMkLst>
        </pc:spChg>
      </pc:sldChg>
      <pc:sldChg chg="modSp">
        <pc:chgData name="Igor Shinkar" userId="db6eb1b41a9778dd" providerId="LiveId" clId="{4644BABF-BCFA-4D73-975E-C70878E09904}" dt="2026-03-24T05:02:29.713" v="20" actId="20577"/>
        <pc:sldMkLst>
          <pc:docMk/>
          <pc:sldMk cId="3977341797" sldId="466"/>
        </pc:sldMkLst>
        <pc:spChg chg="mod">
          <ac:chgData name="Igor Shinkar" userId="db6eb1b41a9778dd" providerId="LiveId" clId="{4644BABF-BCFA-4D73-975E-C70878E09904}" dt="2026-03-24T05:02:29.713" v="20" actId="20577"/>
          <ac:spMkLst>
            <pc:docMk/>
            <pc:sldMk cId="3977341797" sldId="466"/>
            <ac:spMk id="5122" creationId="{00000000-0000-0000-0000-000000000000}"/>
          </ac:spMkLst>
        </pc:spChg>
      </pc:sldChg>
      <pc:sldChg chg="modSp modAnim">
        <pc:chgData name="Igor Shinkar" userId="db6eb1b41a9778dd" providerId="LiveId" clId="{4644BABF-BCFA-4D73-975E-C70878E09904}" dt="2026-03-24T05:01:36.498" v="1" actId="20577"/>
        <pc:sldMkLst>
          <pc:docMk/>
          <pc:sldMk cId="2944212273" sldId="472"/>
        </pc:sldMkLst>
        <pc:spChg chg="mod">
          <ac:chgData name="Igor Shinkar" userId="db6eb1b41a9778dd" providerId="LiveId" clId="{4644BABF-BCFA-4D73-975E-C70878E09904}" dt="2026-03-24T05:01:36.498" v="1" actId="20577"/>
          <ac:spMkLst>
            <pc:docMk/>
            <pc:sldMk cId="2944212273" sldId="472"/>
            <ac:spMk id="5122" creationId="{4D0F4D24-1888-C1F4-4AC7-0B352D8D7A21}"/>
          </ac:spMkLst>
        </pc:spChg>
      </pc:sldChg>
      <pc:sldChg chg="delSp modSp mod modAnim">
        <pc:chgData name="Igor Shinkar" userId="db6eb1b41a9778dd" providerId="LiveId" clId="{4644BABF-BCFA-4D73-975E-C70878E09904}" dt="2026-03-24T05:03:18.437" v="24" actId="20577"/>
        <pc:sldMkLst>
          <pc:docMk/>
          <pc:sldMk cId="2108843535" sldId="475"/>
        </pc:sldMkLst>
        <pc:spChg chg="mod">
          <ac:chgData name="Igor Shinkar" userId="db6eb1b41a9778dd" providerId="LiveId" clId="{4644BABF-BCFA-4D73-975E-C70878E09904}" dt="2026-03-24T05:03:13.902" v="23" actId="6549"/>
          <ac:spMkLst>
            <pc:docMk/>
            <pc:sldMk cId="2108843535" sldId="475"/>
            <ac:spMk id="2" creationId="{56D35AA7-1C20-C12C-EA7C-CAAFF158631F}"/>
          </ac:spMkLst>
        </pc:spChg>
        <pc:spChg chg="mod">
          <ac:chgData name="Igor Shinkar" userId="db6eb1b41a9778dd" providerId="LiveId" clId="{4644BABF-BCFA-4D73-975E-C70878E09904}" dt="2026-03-24T05:03:18.437" v="24" actId="20577"/>
          <ac:spMkLst>
            <pc:docMk/>
            <pc:sldMk cId="2108843535" sldId="475"/>
            <ac:spMk id="5122" creationId="{AC3DB9ED-FBE8-9303-4125-16CD9D13EDA5}"/>
          </ac:spMkLst>
        </pc:spChg>
      </pc:sldChg>
      <pc:sldChg chg="modSp add mod modAnim">
        <pc:chgData name="Igor Shinkar" userId="db6eb1b41a9778dd" providerId="LiveId" clId="{4644BABF-BCFA-4D73-975E-C70878E09904}" dt="2026-03-25T16:33:43.028" v="299" actId="20577"/>
        <pc:sldMkLst>
          <pc:docMk/>
          <pc:sldMk cId="14309569" sldId="477"/>
        </pc:sldMkLst>
        <pc:spChg chg="mod">
          <ac:chgData name="Igor Shinkar" userId="db6eb1b41a9778dd" providerId="LiveId" clId="{4644BABF-BCFA-4D73-975E-C70878E09904}" dt="2026-03-25T16:27:39.816" v="57" actId="20577"/>
          <ac:spMkLst>
            <pc:docMk/>
            <pc:sldMk cId="14309569" sldId="477"/>
            <ac:spMk id="5121" creationId="{DE09A968-16CA-974B-318E-374D67E70C73}"/>
          </ac:spMkLst>
        </pc:spChg>
        <pc:spChg chg="mod">
          <ac:chgData name="Igor Shinkar" userId="db6eb1b41a9778dd" providerId="LiveId" clId="{4644BABF-BCFA-4D73-975E-C70878E09904}" dt="2026-03-25T16:33:43.028" v="299" actId="20577"/>
          <ac:spMkLst>
            <pc:docMk/>
            <pc:sldMk cId="14309569" sldId="477"/>
            <ac:spMk id="5122" creationId="{586CBC51-E35B-4C58-5990-7279E8E36A4E}"/>
          </ac:spMkLst>
        </pc:spChg>
      </pc:sldChg>
      <pc:sldChg chg="modSp modAnim">
        <pc:chgData name="Igor Shinkar" userId="db6eb1b41a9778dd" providerId="LiveId" clId="{4644BABF-BCFA-4D73-975E-C70878E09904}" dt="2026-03-27T17:35:33.758" v="322" actId="5793"/>
        <pc:sldMkLst>
          <pc:docMk/>
          <pc:sldMk cId="4190534533" sldId="479"/>
        </pc:sldMkLst>
        <pc:spChg chg="mod">
          <ac:chgData name="Igor Shinkar" userId="db6eb1b41a9778dd" providerId="LiveId" clId="{4644BABF-BCFA-4D73-975E-C70878E09904}" dt="2026-03-27T17:35:33.758" v="322" actId="5793"/>
          <ac:spMkLst>
            <pc:docMk/>
            <pc:sldMk cId="4190534533" sldId="479"/>
            <ac:spMk id="5122" creationId="{16EF02F5-B5A1-A392-D6A9-207689CE9BC9}"/>
          </ac:spMkLst>
        </pc:spChg>
      </pc:sldChg>
      <pc:sldChg chg="modSp modAnim">
        <pc:chgData name="Igor Shinkar" userId="db6eb1b41a9778dd" providerId="LiveId" clId="{4644BABF-BCFA-4D73-975E-C70878E09904}" dt="2026-03-27T17:35:20.993" v="314" actId="6549"/>
        <pc:sldMkLst>
          <pc:docMk/>
          <pc:sldMk cId="2469495491" sldId="480"/>
        </pc:sldMkLst>
        <pc:spChg chg="mod">
          <ac:chgData name="Igor Shinkar" userId="db6eb1b41a9778dd" providerId="LiveId" clId="{4644BABF-BCFA-4D73-975E-C70878E09904}" dt="2026-03-27T17:35:20.993" v="314" actId="6549"/>
          <ac:spMkLst>
            <pc:docMk/>
            <pc:sldMk cId="2469495491" sldId="480"/>
            <ac:spMk id="5122" creationId="{3BDDA7A0-09E4-4EC7-9E78-50433EB7040A}"/>
          </ac:spMkLst>
        </pc:spChg>
      </pc:sldChg>
      <pc:sldChg chg="modSp modAnim">
        <pc:chgData name="Igor Shinkar" userId="db6eb1b41a9778dd" providerId="LiveId" clId="{4644BABF-BCFA-4D73-975E-C70878E09904}" dt="2026-03-27T17:35:29.195" v="318" actId="5793"/>
        <pc:sldMkLst>
          <pc:docMk/>
          <pc:sldMk cId="1118061723" sldId="481"/>
        </pc:sldMkLst>
        <pc:spChg chg="mod">
          <ac:chgData name="Igor Shinkar" userId="db6eb1b41a9778dd" providerId="LiveId" clId="{4644BABF-BCFA-4D73-975E-C70878E09904}" dt="2026-03-27T17:35:29.195" v="318" actId="5793"/>
          <ac:spMkLst>
            <pc:docMk/>
            <pc:sldMk cId="1118061723" sldId="481"/>
            <ac:spMk id="5122" creationId="{185F76B9-929B-E850-68D1-AB0435C5C05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5549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393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39444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7922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91476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79651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75159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7055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69603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B32907-B1CA-95CF-711D-27C136829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1CC1F110-58E3-79EC-BA2D-D230F54E3B3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E74FC74A-CAC9-9E58-F95C-F66888366D0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8439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E0D260-E538-4470-07BF-95763F12A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BFFFA6E2-EABC-C6B9-6C64-FCBC0135C9F3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895A0365-E4A6-18F0-DB56-D639C661D14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1247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594D79-8306-399D-1997-61CAE7456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AB4D54E9-5206-694A-0E21-0043A857D42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8593E401-F4ED-F941-629F-5E69A191E7C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32871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15491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00015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8927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5896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62193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671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88203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10174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0718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73330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97956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8927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14076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90570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088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761022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69852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23D2A3-C887-9C00-D2D0-9C3B0A911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083EF1A7-0589-F4CE-0C74-361F932AA41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5C7707E9-DB69-5073-F635-5C671EA96C2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9282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582208-8436-41DC-BA64-C391EE433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0BC291E8-5176-BB89-A933-1CBDA63D71D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324BCEBE-C490-EE1B-C6F2-670BF6422D0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481197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4425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754144-0DFB-78DA-A9A1-E662C100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CEB01C89-6F31-A6BB-5078-FA06AB7C6D1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0A835FA6-C7E8-6276-39A7-8B7C0BEAB9C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939479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6012F8-5A89-B6EC-B4FC-48D82DF60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A3B462E1-AE0C-8DE1-4AB8-0072469FF501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5EADB569-DD23-B5BE-9A62-92829B63E0E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68723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6E5038-D0C5-A201-C3AE-9B6349955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1A625D6A-0E7A-6EBA-41FC-07E1BA2A6643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999F2669-73A0-9566-8F0E-5622D636BE1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88106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5C547E-776A-5664-B4D9-E217EF394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C5AD63F1-66D7-8F04-422E-54E09FD08A6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9882297B-DCEC-60B1-2E01-5854C9000AB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66966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1B1B58-3486-4595-90C0-9185FBB6A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5D867B23-1600-51A4-A441-41E0A0B0AC6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90646435-CB9D-6524-2555-F130521EE31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35309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29747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190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5424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323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4009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07229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266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7713" y="720725"/>
            <a:ext cx="2065337" cy="57419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0113" y="720725"/>
            <a:ext cx="6045200" cy="574198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8109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1733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1170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979613"/>
            <a:ext cx="4054475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6988" y="1979613"/>
            <a:ext cx="4056062" cy="44831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32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79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600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3971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36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85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720725"/>
            <a:ext cx="8262937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979613"/>
            <a:ext cx="8262937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7227888" y="688657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Week 11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 function that finds a given item in a BST (or returns NULL).</a:t>
            </a:r>
            <a:br>
              <a:rPr lang="en-US" altLang="he-IL" sz="2000" dirty="0"/>
            </a:br>
            <a:endParaRPr lang="en-US" altLang="he-IL" sz="2000" dirty="0"/>
          </a:p>
          <a:p>
            <a:pPr marL="0" indent="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find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root, int item)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 == NULL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NULL;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(root-&gt;data == item)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root;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root-&gt;data &gt;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find( root-&gt;left, item) 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else // if ( root-&gt;data &lt;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find( root-&gt;right, item) 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5" y="3094037"/>
            <a:ext cx="4257675" cy="34861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6889" y="2221648"/>
            <a:ext cx="144780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find( 7 )</a:t>
            </a:r>
          </a:p>
        </p:txBody>
      </p:sp>
      <p:cxnSp>
        <p:nvCxnSpPr>
          <p:cNvPr id="3" name="Straight Arrow Connector 2"/>
          <p:cNvCxnSpPr/>
          <p:nvPr/>
        </p:nvCxnSpPr>
        <p:spPr bwMode="auto">
          <a:xfrm flipV="1">
            <a:off x="4743947" y="3301262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 bwMode="auto">
          <a:xfrm flipV="1">
            <a:off x="3735583" y="4450877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 bwMode="auto">
          <a:xfrm flipV="1">
            <a:off x="5657453" y="6139207"/>
            <a:ext cx="609600" cy="4409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703619" y="6453988"/>
            <a:ext cx="2300631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Found</a:t>
            </a:r>
          </a:p>
        </p:txBody>
      </p:sp>
    </p:spTree>
    <p:extLst>
      <p:ext uri="{BB962C8B-B14F-4D97-AF65-F5344CB8AC3E}">
        <p14:creationId xmlns:p14="http://schemas.microsoft.com/office/powerpoint/2010/main" val="38938970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 function that finds a given item in a BST (or returns NULL).</a:t>
            </a:r>
            <a:br>
              <a:rPr lang="en-US" altLang="he-IL" sz="2000" dirty="0"/>
            </a:br>
            <a:endParaRPr lang="en-US" altLang="he-IL" sz="2000" dirty="0"/>
          </a:p>
          <a:p>
            <a:pPr marL="0" indent="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find (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root,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item)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 == NULL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NULL;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(root-&gt;data == item)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root;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root-&gt;data &gt;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find( root-&gt;left, item) 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else // if ( root-&gt;data &lt;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 find( root-&gt;right, item) 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5" y="2865437"/>
            <a:ext cx="4257675" cy="37147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80982" y="2518937"/>
            <a:ext cx="144780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find( 8 )</a:t>
            </a:r>
          </a:p>
        </p:txBody>
      </p:sp>
      <p:cxnSp>
        <p:nvCxnSpPr>
          <p:cNvPr id="3" name="Straight Arrow Connector 2"/>
          <p:cNvCxnSpPr/>
          <p:nvPr/>
        </p:nvCxnSpPr>
        <p:spPr bwMode="auto">
          <a:xfrm flipV="1">
            <a:off x="4743947" y="3301262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 bwMode="auto">
          <a:xfrm flipV="1">
            <a:off x="3735583" y="4450877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 bwMode="auto">
          <a:xfrm flipV="1">
            <a:off x="5657453" y="6139207"/>
            <a:ext cx="609600" cy="4409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234857" y="6562907"/>
            <a:ext cx="3454792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Not found</a:t>
            </a:r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 flipV="1">
            <a:off x="7156352" y="6497296"/>
            <a:ext cx="581219" cy="64443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420782A-D3B8-45F2-B8BA-08FB8280C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7112" y="906534"/>
            <a:ext cx="3544887" cy="90686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The running time is:</a:t>
            </a:r>
            <a:br>
              <a:rPr lang="en-US" altLang="en-US" sz="2200" dirty="0"/>
            </a:br>
            <a:r>
              <a:rPr lang="en-US" altLang="en-US" sz="2200" dirty="0"/>
              <a:t>O(depth of the tree)</a:t>
            </a:r>
          </a:p>
        </p:txBody>
      </p:sp>
    </p:spTree>
    <p:extLst>
      <p:ext uri="{BB962C8B-B14F-4D97-AF65-F5344CB8AC3E}">
        <p14:creationId xmlns:p14="http://schemas.microsoft.com/office/powerpoint/2010/main" val="18101028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442" y="2988983"/>
            <a:ext cx="4257675" cy="37147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an </a:t>
            </a:r>
            <a:r>
              <a:rPr lang="en-US" altLang="he-IL" sz="2000" b="1" dirty="0">
                <a:solidFill>
                  <a:srgbClr val="FF0000"/>
                </a:solidFill>
              </a:rPr>
              <a:t>iterative</a:t>
            </a:r>
            <a:r>
              <a:rPr lang="en-US" altLang="he-IL" sz="2000" dirty="0"/>
              <a:t> function that finds a given item in a BST (or returns NULL)</a:t>
            </a:r>
            <a:br>
              <a:rPr lang="en-US" altLang="he-IL" sz="2000" dirty="0"/>
            </a:br>
            <a:endParaRPr lang="en-US" altLang="he-IL" sz="2000" dirty="0"/>
          </a:p>
          <a:p>
            <a:pPr marL="0" indent="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find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root,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item) {</a:t>
            </a:r>
          </a:p>
          <a:p>
            <a:pPr marL="0" indent="0">
              <a:defRPr/>
            </a:pP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current = root;</a:t>
            </a:r>
          </a:p>
          <a:p>
            <a:pPr marL="0" indent="0">
              <a:defRPr/>
            </a:pP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while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current != NULL &amp;&amp; current-&gt;data != item)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if (current-&gt;data &gt; item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 current = current-&gt;left;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else  	// current-&gt;data &lt; item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current = current-&gt;right;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}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return current;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80982" y="2518937"/>
            <a:ext cx="144780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find( 16 )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4973314" y="3311334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 bwMode="auto">
          <a:xfrm flipV="1">
            <a:off x="6831538" y="4588753"/>
            <a:ext cx="1524736" cy="64370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 flipV="1">
            <a:off x="7142162" y="6179980"/>
            <a:ext cx="609600" cy="44098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691129" y="6498652"/>
            <a:ext cx="2300631" cy="8651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Found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723062" y="2338587"/>
            <a:ext cx="3117850" cy="77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Running time: O(depth of the tree)</a:t>
            </a:r>
          </a:p>
        </p:txBody>
      </p:sp>
    </p:spTree>
    <p:extLst>
      <p:ext uri="{BB962C8B-B14F-4D97-AF65-F5344CB8AC3E}">
        <p14:creationId xmlns:p14="http://schemas.microsoft.com/office/powerpoint/2010/main" val="5192058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5" y="2729084"/>
            <a:ext cx="4257675" cy="37147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912" y="2729084"/>
            <a:ext cx="4385468" cy="480395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 function that adds a given element to a binary search tree.</a:t>
            </a:r>
          </a:p>
          <a:p>
            <a:pPr marL="0" indent="0">
              <a:defRPr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add_item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binary_tree_t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tree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item)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// implement me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277118" y="2179637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add_item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( 6 )</a:t>
            </a: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4743947" y="3092060"/>
            <a:ext cx="1921870" cy="975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 bwMode="auto">
          <a:xfrm flipV="1">
            <a:off x="4166393" y="4405974"/>
            <a:ext cx="1524736" cy="64370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 bwMode="auto">
          <a:xfrm flipH="1" flipV="1">
            <a:off x="6665817" y="6025378"/>
            <a:ext cx="1422495" cy="65199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31757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/>
              <a:t>List A</a:t>
            </a:r>
            <a:r>
              <a:rPr lang="en-US" sz="2200"/>
              <a:t>: </a:t>
            </a:r>
            <a:r>
              <a:rPr lang="en-US" sz="2200" dirty="0"/>
              <a:t>4, 2, 6, 1, 3 , 5, 7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2C84038-5F7F-4B21-B9F8-39D9081C95FF}"/>
              </a:ext>
            </a:extLst>
          </p:cNvPr>
          <p:cNvSpPr/>
          <p:nvPr/>
        </p:nvSpPr>
        <p:spPr bwMode="auto">
          <a:xfrm>
            <a:off x="6259512" y="27130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1B670C3-0867-424E-B9D9-37D2B5AF2417}"/>
              </a:ext>
            </a:extLst>
          </p:cNvPr>
          <p:cNvSpPr/>
          <p:nvPr/>
        </p:nvSpPr>
        <p:spPr bwMode="auto">
          <a:xfrm>
            <a:off x="5497512" y="3551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46C0CC8-3A8B-4C8D-ABD5-062AEF2CB0F3}"/>
              </a:ext>
            </a:extLst>
          </p:cNvPr>
          <p:cNvCxnSpPr>
            <a:cxnSpLocks/>
            <a:stCxn id="2" idx="3"/>
            <a:endCxn id="6" idx="7"/>
          </p:cNvCxnSpPr>
          <p:nvPr/>
        </p:nvCxnSpPr>
        <p:spPr bwMode="auto">
          <a:xfrm flipH="1">
            <a:off x="5952797" y="31032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2570CBD3-7A53-4E3E-8AFB-F9B832B69CF5}"/>
              </a:ext>
            </a:extLst>
          </p:cNvPr>
          <p:cNvSpPr/>
          <p:nvPr/>
        </p:nvSpPr>
        <p:spPr bwMode="auto">
          <a:xfrm>
            <a:off x="7116598" y="3551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FA535E4-8FB1-4ACD-B725-72468EDC2206}"/>
              </a:ext>
            </a:extLst>
          </p:cNvPr>
          <p:cNvCxnSpPr>
            <a:cxnSpLocks/>
            <a:stCxn id="2" idx="5"/>
            <a:endCxn id="10" idx="0"/>
          </p:cNvCxnSpPr>
          <p:nvPr/>
        </p:nvCxnSpPr>
        <p:spPr bwMode="auto">
          <a:xfrm>
            <a:off x="6714797" y="31032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5189BF77-887C-4201-BF29-694B03FEF4C5}"/>
              </a:ext>
            </a:extLst>
          </p:cNvPr>
          <p:cNvSpPr/>
          <p:nvPr/>
        </p:nvSpPr>
        <p:spPr bwMode="auto">
          <a:xfrm>
            <a:off x="4773612" y="441167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C197F6C-7803-413F-81B1-5526CC8CB6F1}"/>
              </a:ext>
            </a:extLst>
          </p:cNvPr>
          <p:cNvCxnSpPr>
            <a:cxnSpLocks/>
            <a:endCxn id="17" idx="7"/>
          </p:cNvCxnSpPr>
          <p:nvPr/>
        </p:nvCxnSpPr>
        <p:spPr bwMode="auto">
          <a:xfrm flipH="1">
            <a:off x="5228897" y="396372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283F9168-20AB-461C-8246-3ABDB8D9A356}"/>
              </a:ext>
            </a:extLst>
          </p:cNvPr>
          <p:cNvSpPr/>
          <p:nvPr/>
        </p:nvSpPr>
        <p:spPr bwMode="auto">
          <a:xfrm>
            <a:off x="5910124" y="45069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776861D-9EBD-434C-B9B5-8CE448717135}"/>
              </a:ext>
            </a:extLst>
          </p:cNvPr>
          <p:cNvCxnSpPr>
            <a:cxnSpLocks/>
            <a:stCxn id="6" idx="5"/>
            <a:endCxn id="19" idx="0"/>
          </p:cNvCxnSpPr>
          <p:nvPr/>
        </p:nvCxnSpPr>
        <p:spPr bwMode="auto">
          <a:xfrm>
            <a:off x="5952797" y="39414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F2454DF1-7719-4B79-B109-AE8D0BC366C3}"/>
              </a:ext>
            </a:extLst>
          </p:cNvPr>
          <p:cNvSpPr/>
          <p:nvPr/>
        </p:nvSpPr>
        <p:spPr bwMode="auto">
          <a:xfrm>
            <a:off x="6616199" y="45138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214F42E-63F4-44D0-9F2F-6632E3EEFDA1}"/>
              </a:ext>
            </a:extLst>
          </p:cNvPr>
          <p:cNvCxnSpPr>
            <a:cxnSpLocks/>
            <a:stCxn id="10" idx="3"/>
            <a:endCxn id="23" idx="0"/>
          </p:cNvCxnSpPr>
          <p:nvPr/>
        </p:nvCxnSpPr>
        <p:spPr bwMode="auto">
          <a:xfrm flipH="1">
            <a:off x="6882899" y="39414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CFBA383B-B6B0-4597-B04B-E7997C574FA9}"/>
              </a:ext>
            </a:extLst>
          </p:cNvPr>
          <p:cNvSpPr/>
          <p:nvPr/>
        </p:nvSpPr>
        <p:spPr bwMode="auto">
          <a:xfrm>
            <a:off x="7518399" y="45396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4912110-7242-4EDD-9904-B25FAA6FA664}"/>
              </a:ext>
            </a:extLst>
          </p:cNvPr>
          <p:cNvCxnSpPr>
            <a:cxnSpLocks/>
            <a:endCxn id="29" idx="0"/>
          </p:cNvCxnSpPr>
          <p:nvPr/>
        </p:nvCxnSpPr>
        <p:spPr bwMode="auto">
          <a:xfrm>
            <a:off x="7561072" y="39741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7799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7" grpId="0" animBg="1"/>
      <p:bldP spid="19" grpId="0" animBg="1"/>
      <p:bldP spid="23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 B</a:t>
            </a:r>
            <a:r>
              <a:rPr lang="en-US" sz="2200" dirty="0"/>
              <a:t>: 1, 2, 3, 4, 5, 6, 7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C3FAB08-1CE6-435C-B9C2-41E91DB2FDC3}"/>
              </a:ext>
            </a:extLst>
          </p:cNvPr>
          <p:cNvSpPr/>
          <p:nvPr/>
        </p:nvSpPr>
        <p:spPr bwMode="auto">
          <a:xfrm>
            <a:off x="3744912" y="231780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B8213D7-2CAE-4565-8EB5-D5A32E92D418}"/>
              </a:ext>
            </a:extLst>
          </p:cNvPr>
          <p:cNvSpPr/>
          <p:nvPr/>
        </p:nvSpPr>
        <p:spPr bwMode="auto">
          <a:xfrm>
            <a:off x="4278312" y="30178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91BB06F-BC36-402E-B058-B1F3557F0978}"/>
              </a:ext>
            </a:extLst>
          </p:cNvPr>
          <p:cNvCxnSpPr>
            <a:cxnSpLocks/>
            <a:stCxn id="4" idx="4"/>
            <a:endCxn id="6" idx="0"/>
          </p:cNvCxnSpPr>
          <p:nvPr/>
        </p:nvCxnSpPr>
        <p:spPr bwMode="auto">
          <a:xfrm>
            <a:off x="4011612" y="2775008"/>
            <a:ext cx="533400" cy="24282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47C36959-91CC-48B8-ADA4-3E0FD2CE5A84}"/>
              </a:ext>
            </a:extLst>
          </p:cNvPr>
          <p:cNvSpPr/>
          <p:nvPr/>
        </p:nvSpPr>
        <p:spPr bwMode="auto">
          <a:xfrm>
            <a:off x="5040312" y="369713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86E16CE-EA60-44F8-A699-3C87C621B06A}"/>
              </a:ext>
            </a:extLst>
          </p:cNvPr>
          <p:cNvCxnSpPr>
            <a:cxnSpLocks/>
            <a:stCxn id="6" idx="5"/>
            <a:endCxn id="10" idx="0"/>
          </p:cNvCxnSpPr>
          <p:nvPr/>
        </p:nvCxnSpPr>
        <p:spPr bwMode="auto">
          <a:xfrm>
            <a:off x="4733597" y="3408082"/>
            <a:ext cx="573415" cy="28904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50394FAB-E652-427C-9800-E15159A9E4B1}"/>
              </a:ext>
            </a:extLst>
          </p:cNvPr>
          <p:cNvSpPr/>
          <p:nvPr/>
        </p:nvSpPr>
        <p:spPr bwMode="auto">
          <a:xfrm>
            <a:off x="5726112" y="439659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B0FF9A3-C963-4995-AB59-5C5A4A840F71}"/>
              </a:ext>
            </a:extLst>
          </p:cNvPr>
          <p:cNvCxnSpPr>
            <a:cxnSpLocks/>
            <a:stCxn id="10" idx="5"/>
            <a:endCxn id="12" idx="0"/>
          </p:cNvCxnSpPr>
          <p:nvPr/>
        </p:nvCxnSpPr>
        <p:spPr bwMode="auto">
          <a:xfrm>
            <a:off x="5495597" y="4087375"/>
            <a:ext cx="497215" cy="3092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23DD8CED-552C-4569-BF0E-45801F7565E8}"/>
              </a:ext>
            </a:extLst>
          </p:cNvPr>
          <p:cNvSpPr/>
          <p:nvPr/>
        </p:nvSpPr>
        <p:spPr bwMode="auto">
          <a:xfrm>
            <a:off x="6301290" y="525768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B365EEB-C280-48FD-99D5-05757F0FDC51}"/>
              </a:ext>
            </a:extLst>
          </p:cNvPr>
          <p:cNvCxnSpPr>
            <a:cxnSpLocks/>
            <a:endCxn id="14" idx="0"/>
          </p:cNvCxnSpPr>
          <p:nvPr/>
        </p:nvCxnSpPr>
        <p:spPr bwMode="auto">
          <a:xfrm>
            <a:off x="6034590" y="4862238"/>
            <a:ext cx="533400" cy="3954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36E5CE88-1B79-48AB-95E0-96EFBECC8D30}"/>
              </a:ext>
            </a:extLst>
          </p:cNvPr>
          <p:cNvSpPr/>
          <p:nvPr/>
        </p:nvSpPr>
        <p:spPr bwMode="auto">
          <a:xfrm>
            <a:off x="7005095" y="604837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BA2C14-5BC6-4A9C-B2ED-B151C4421397}"/>
              </a:ext>
            </a:extLst>
          </p:cNvPr>
          <p:cNvCxnSpPr>
            <a:cxnSpLocks/>
            <a:endCxn id="16" idx="0"/>
          </p:cNvCxnSpPr>
          <p:nvPr/>
        </p:nvCxnSpPr>
        <p:spPr bwMode="auto">
          <a:xfrm>
            <a:off x="6738395" y="5652933"/>
            <a:ext cx="533400" cy="3954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D02FAFEE-DB45-4BF4-A109-648F0429BC89}"/>
              </a:ext>
            </a:extLst>
          </p:cNvPr>
          <p:cNvSpPr/>
          <p:nvPr/>
        </p:nvSpPr>
        <p:spPr bwMode="auto">
          <a:xfrm>
            <a:off x="7687642" y="683260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76E2950-1E8B-4B33-AA12-AD71104B861C}"/>
              </a:ext>
            </a:extLst>
          </p:cNvPr>
          <p:cNvCxnSpPr>
            <a:cxnSpLocks/>
            <a:endCxn id="18" idx="0"/>
          </p:cNvCxnSpPr>
          <p:nvPr/>
        </p:nvCxnSpPr>
        <p:spPr bwMode="auto">
          <a:xfrm>
            <a:off x="7420942" y="6437159"/>
            <a:ext cx="533400" cy="39544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69416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 C</a:t>
            </a:r>
            <a:r>
              <a:rPr lang="en-US" sz="2200" dirty="0"/>
              <a:t>: 1, 2, 3, 7, 6, 5, 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38C7D66-6A74-44F1-866F-78786CEA24FE}"/>
              </a:ext>
            </a:extLst>
          </p:cNvPr>
          <p:cNvSpPr/>
          <p:nvPr/>
        </p:nvSpPr>
        <p:spPr bwMode="auto">
          <a:xfrm>
            <a:off x="5272646" y="299305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D9FEC8A-9394-42DD-9D11-B39184C6E1B3}"/>
              </a:ext>
            </a:extLst>
          </p:cNvPr>
          <p:cNvCxnSpPr>
            <a:cxnSpLocks/>
            <a:stCxn id="8" idx="5"/>
            <a:endCxn id="6" idx="0"/>
          </p:cNvCxnSpPr>
          <p:nvPr/>
        </p:nvCxnSpPr>
        <p:spPr bwMode="auto">
          <a:xfrm>
            <a:off x="5114597" y="2798482"/>
            <a:ext cx="424749" cy="19457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8B503524-67AE-41C8-A68B-DB6E40C16A15}"/>
              </a:ext>
            </a:extLst>
          </p:cNvPr>
          <p:cNvSpPr/>
          <p:nvPr/>
        </p:nvSpPr>
        <p:spPr bwMode="auto">
          <a:xfrm>
            <a:off x="4659312" y="2408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06E511-CB15-48BF-BDF3-EFC2E596E4C1}"/>
              </a:ext>
            </a:extLst>
          </p:cNvPr>
          <p:cNvSpPr/>
          <p:nvPr/>
        </p:nvSpPr>
        <p:spPr bwMode="auto">
          <a:xfrm>
            <a:off x="5806046" y="37036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5989CC2-2DCB-4566-91E9-959E7D1DFB10}"/>
              </a:ext>
            </a:extLst>
          </p:cNvPr>
          <p:cNvCxnSpPr>
            <a:cxnSpLocks/>
            <a:stCxn id="6" idx="5"/>
            <a:endCxn id="12" idx="0"/>
          </p:cNvCxnSpPr>
          <p:nvPr/>
        </p:nvCxnSpPr>
        <p:spPr bwMode="auto">
          <a:xfrm>
            <a:off x="5727931" y="3383301"/>
            <a:ext cx="344815" cy="32033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992296E9-A685-499B-81D8-DAAB57011FCB}"/>
              </a:ext>
            </a:extLst>
          </p:cNvPr>
          <p:cNvSpPr/>
          <p:nvPr/>
        </p:nvSpPr>
        <p:spPr bwMode="auto">
          <a:xfrm>
            <a:off x="6417561" y="448117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D2FD5F-3D8A-4430-8F91-4F5EB14D6F6B}"/>
              </a:ext>
            </a:extLst>
          </p:cNvPr>
          <p:cNvCxnSpPr>
            <a:cxnSpLocks/>
            <a:stCxn id="12" idx="5"/>
            <a:endCxn id="20" idx="0"/>
          </p:cNvCxnSpPr>
          <p:nvPr/>
        </p:nvCxnSpPr>
        <p:spPr bwMode="auto">
          <a:xfrm>
            <a:off x="6261331" y="4093882"/>
            <a:ext cx="422930" cy="38729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208A8C90-F3C1-4CC2-A73E-65A11C251A28}"/>
              </a:ext>
            </a:extLst>
          </p:cNvPr>
          <p:cNvSpPr/>
          <p:nvPr/>
        </p:nvSpPr>
        <p:spPr bwMode="auto">
          <a:xfrm>
            <a:off x="5806046" y="522922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BD33907-05E6-4772-B89D-22C3EECC9A63}"/>
              </a:ext>
            </a:extLst>
          </p:cNvPr>
          <p:cNvCxnSpPr>
            <a:cxnSpLocks/>
            <a:stCxn id="20" idx="4"/>
            <a:endCxn id="23" idx="0"/>
          </p:cNvCxnSpPr>
          <p:nvPr/>
        </p:nvCxnSpPr>
        <p:spPr bwMode="auto">
          <a:xfrm flipH="1">
            <a:off x="6072746" y="4938373"/>
            <a:ext cx="611515" cy="29085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4BDCB838-1029-49A6-B290-FB9C452F22CF}"/>
              </a:ext>
            </a:extLst>
          </p:cNvPr>
          <p:cNvSpPr/>
          <p:nvPr/>
        </p:nvSpPr>
        <p:spPr bwMode="auto">
          <a:xfrm>
            <a:off x="5114597" y="586057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7695DDD-1C90-4D23-A3DD-3E35C2E7F1F8}"/>
              </a:ext>
            </a:extLst>
          </p:cNvPr>
          <p:cNvCxnSpPr>
            <a:cxnSpLocks/>
            <a:stCxn id="23" idx="3"/>
            <a:endCxn id="26" idx="0"/>
          </p:cNvCxnSpPr>
          <p:nvPr/>
        </p:nvCxnSpPr>
        <p:spPr bwMode="auto">
          <a:xfrm flipH="1">
            <a:off x="5381297" y="5619469"/>
            <a:ext cx="502864" cy="24110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BC984F8E-17EC-4955-A00E-006D816F914F}"/>
              </a:ext>
            </a:extLst>
          </p:cNvPr>
          <p:cNvSpPr/>
          <p:nvPr/>
        </p:nvSpPr>
        <p:spPr bwMode="auto">
          <a:xfrm>
            <a:off x="4392612" y="652227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BA06F10-2DF8-447A-AB5A-75C6DBAD65A8}"/>
              </a:ext>
            </a:extLst>
          </p:cNvPr>
          <p:cNvCxnSpPr>
            <a:cxnSpLocks/>
            <a:endCxn id="29" idx="0"/>
          </p:cNvCxnSpPr>
          <p:nvPr/>
        </p:nvCxnSpPr>
        <p:spPr bwMode="auto">
          <a:xfrm flipH="1">
            <a:off x="4659312" y="6256202"/>
            <a:ext cx="556280" cy="2660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1164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20" grpId="0" animBg="1"/>
      <p:bldP spid="23" grpId="0" animBg="1"/>
      <p:bldP spid="26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 D</a:t>
            </a:r>
            <a:r>
              <a:rPr lang="en-US" sz="2200" dirty="0"/>
              <a:t>: 1, 7, 2, 6, 3, 5, 4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38C7D66-6A74-44F1-866F-78786CEA24FE}"/>
              </a:ext>
            </a:extLst>
          </p:cNvPr>
          <p:cNvSpPr/>
          <p:nvPr/>
        </p:nvSpPr>
        <p:spPr bwMode="auto">
          <a:xfrm>
            <a:off x="5047922" y="309842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D9FEC8A-9394-42DD-9D11-B39184C6E1B3}"/>
              </a:ext>
            </a:extLst>
          </p:cNvPr>
          <p:cNvCxnSpPr>
            <a:cxnSpLocks/>
            <a:stCxn id="8" idx="5"/>
            <a:endCxn id="6" idx="0"/>
          </p:cNvCxnSpPr>
          <p:nvPr/>
        </p:nvCxnSpPr>
        <p:spPr bwMode="auto">
          <a:xfrm>
            <a:off x="4803447" y="2850876"/>
            <a:ext cx="511175" cy="2475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8B503524-67AE-41C8-A68B-DB6E40C16A15}"/>
              </a:ext>
            </a:extLst>
          </p:cNvPr>
          <p:cNvSpPr/>
          <p:nvPr/>
        </p:nvSpPr>
        <p:spPr bwMode="auto">
          <a:xfrm>
            <a:off x="4348162" y="246063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06E511-CB15-48BF-BDF3-EFC2E596E4C1}"/>
              </a:ext>
            </a:extLst>
          </p:cNvPr>
          <p:cNvSpPr/>
          <p:nvPr/>
        </p:nvSpPr>
        <p:spPr bwMode="auto">
          <a:xfrm>
            <a:off x="4654917" y="378156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5989CC2-2DCB-4566-91E9-959E7D1DFB10}"/>
              </a:ext>
            </a:extLst>
          </p:cNvPr>
          <p:cNvCxnSpPr>
            <a:cxnSpLocks/>
            <a:stCxn id="6" idx="4"/>
            <a:endCxn id="12" idx="0"/>
          </p:cNvCxnSpPr>
          <p:nvPr/>
        </p:nvCxnSpPr>
        <p:spPr bwMode="auto">
          <a:xfrm flipH="1">
            <a:off x="4921617" y="3555628"/>
            <a:ext cx="393005" cy="2259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992296E9-A685-499B-81D8-DAAB57011FCB}"/>
              </a:ext>
            </a:extLst>
          </p:cNvPr>
          <p:cNvSpPr/>
          <p:nvPr/>
        </p:nvSpPr>
        <p:spPr bwMode="auto">
          <a:xfrm>
            <a:off x="5405996" y="447913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ED2FD5F-3D8A-4430-8F91-4F5EB14D6F6B}"/>
              </a:ext>
            </a:extLst>
          </p:cNvPr>
          <p:cNvCxnSpPr>
            <a:cxnSpLocks/>
            <a:stCxn id="12" idx="4"/>
            <a:endCxn id="20" idx="0"/>
          </p:cNvCxnSpPr>
          <p:nvPr/>
        </p:nvCxnSpPr>
        <p:spPr bwMode="auto">
          <a:xfrm>
            <a:off x="4921617" y="4238766"/>
            <a:ext cx="751079" cy="24036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Oval 22">
            <a:extLst>
              <a:ext uri="{FF2B5EF4-FFF2-40B4-BE49-F238E27FC236}">
                <a16:creationId xmlns:a16="http://schemas.microsoft.com/office/drawing/2014/main" id="{208A8C90-F3C1-4CC2-A73E-65A11C251A28}"/>
              </a:ext>
            </a:extLst>
          </p:cNvPr>
          <p:cNvSpPr/>
          <p:nvPr/>
        </p:nvSpPr>
        <p:spPr bwMode="auto">
          <a:xfrm>
            <a:off x="5047922" y="520670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BD33907-05E6-4772-B89D-22C3EECC9A63}"/>
              </a:ext>
            </a:extLst>
          </p:cNvPr>
          <p:cNvCxnSpPr>
            <a:cxnSpLocks/>
            <a:stCxn id="20" idx="4"/>
            <a:endCxn id="23" idx="0"/>
          </p:cNvCxnSpPr>
          <p:nvPr/>
        </p:nvCxnSpPr>
        <p:spPr bwMode="auto">
          <a:xfrm flipH="1">
            <a:off x="5314622" y="4936331"/>
            <a:ext cx="358074" cy="2703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4BDCB838-1029-49A6-B290-FB9C452F22CF}"/>
              </a:ext>
            </a:extLst>
          </p:cNvPr>
          <p:cNvSpPr/>
          <p:nvPr/>
        </p:nvSpPr>
        <p:spPr bwMode="auto">
          <a:xfrm>
            <a:off x="5581322" y="588984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7695DDD-1C90-4D23-A3DD-3E35C2E7F1F8}"/>
              </a:ext>
            </a:extLst>
          </p:cNvPr>
          <p:cNvCxnSpPr>
            <a:cxnSpLocks/>
            <a:stCxn id="23" idx="4"/>
            <a:endCxn id="26" idx="0"/>
          </p:cNvCxnSpPr>
          <p:nvPr/>
        </p:nvCxnSpPr>
        <p:spPr bwMode="auto">
          <a:xfrm>
            <a:off x="5314622" y="5663908"/>
            <a:ext cx="533400" cy="22593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BC984F8E-17EC-4955-A00E-006D816F914F}"/>
              </a:ext>
            </a:extLst>
          </p:cNvPr>
          <p:cNvSpPr/>
          <p:nvPr/>
        </p:nvSpPr>
        <p:spPr bwMode="auto">
          <a:xfrm>
            <a:off x="4881562" y="665736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BA06F10-2DF8-447A-AB5A-75C6DBAD65A8}"/>
              </a:ext>
            </a:extLst>
          </p:cNvPr>
          <p:cNvCxnSpPr>
            <a:cxnSpLocks/>
            <a:stCxn id="26" idx="4"/>
            <a:endCxn id="29" idx="0"/>
          </p:cNvCxnSpPr>
          <p:nvPr/>
        </p:nvCxnSpPr>
        <p:spPr bwMode="auto">
          <a:xfrm flipH="1">
            <a:off x="5148262" y="6347046"/>
            <a:ext cx="699760" cy="31032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229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  <p:bldP spid="20" grpId="0" animBg="1"/>
      <p:bldP spid="23" grpId="0" animBg="1"/>
      <p:bldP spid="26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Create a Binary Search Tree from the following list of insertions:</a:t>
            </a:r>
          </a:p>
          <a:p>
            <a:pPr>
              <a:defRPr/>
            </a:pPr>
            <a:r>
              <a:rPr lang="en-US" sz="2200" u="sng" dirty="0"/>
              <a:t>List E</a:t>
            </a:r>
            <a:r>
              <a:rPr lang="en-US" sz="2200" dirty="0"/>
              <a:t>: 4, 1, 2, 5, 6, 7, 3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F365892-7571-4A95-94AF-7EF9FF64A8A7}"/>
              </a:ext>
            </a:extLst>
          </p:cNvPr>
          <p:cNvSpPr/>
          <p:nvPr/>
        </p:nvSpPr>
        <p:spPr bwMode="auto">
          <a:xfrm>
            <a:off x="4659312" y="2789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79B1B79-4A41-40F1-9AB2-C985A495B19E}"/>
              </a:ext>
            </a:extLst>
          </p:cNvPr>
          <p:cNvSpPr/>
          <p:nvPr/>
        </p:nvSpPr>
        <p:spPr bwMode="auto">
          <a:xfrm>
            <a:off x="5192712" y="3489266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FD95765-67D4-432F-B747-6E718D6F3C01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 bwMode="auto">
          <a:xfrm>
            <a:off x="4926012" y="3246437"/>
            <a:ext cx="533400" cy="24282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D7C72673-AF4C-4372-90CE-14F6E50505C4}"/>
              </a:ext>
            </a:extLst>
          </p:cNvPr>
          <p:cNvSpPr/>
          <p:nvPr/>
        </p:nvSpPr>
        <p:spPr bwMode="auto">
          <a:xfrm>
            <a:off x="5954712" y="416855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A07309E-E1E9-4A6A-B4FE-9D6AEBD1B4AA}"/>
              </a:ext>
            </a:extLst>
          </p:cNvPr>
          <p:cNvCxnSpPr>
            <a:cxnSpLocks/>
            <a:stCxn id="5" idx="5"/>
            <a:endCxn id="7" idx="0"/>
          </p:cNvCxnSpPr>
          <p:nvPr/>
        </p:nvCxnSpPr>
        <p:spPr bwMode="auto">
          <a:xfrm>
            <a:off x="5647997" y="3879511"/>
            <a:ext cx="573415" cy="28904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D6C6DD7-7CF8-4E5D-B067-F3EFB627DDD5}"/>
              </a:ext>
            </a:extLst>
          </p:cNvPr>
          <p:cNvSpPr/>
          <p:nvPr/>
        </p:nvSpPr>
        <p:spPr bwMode="auto">
          <a:xfrm>
            <a:off x="6640512" y="486802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F6D1522-1F71-4458-9335-38911C660C52}"/>
              </a:ext>
            </a:extLst>
          </p:cNvPr>
          <p:cNvCxnSpPr>
            <a:cxnSpLocks/>
            <a:stCxn id="7" idx="5"/>
            <a:endCxn id="9" idx="0"/>
          </p:cNvCxnSpPr>
          <p:nvPr/>
        </p:nvCxnSpPr>
        <p:spPr bwMode="auto">
          <a:xfrm>
            <a:off x="6409997" y="4558804"/>
            <a:ext cx="497215" cy="3092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F422035F-F45D-4E1D-B65C-F899AF3D3363}"/>
              </a:ext>
            </a:extLst>
          </p:cNvPr>
          <p:cNvSpPr/>
          <p:nvPr/>
        </p:nvSpPr>
        <p:spPr bwMode="auto">
          <a:xfrm>
            <a:off x="3915885" y="342231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57D0C1F-5CE8-46DD-AF09-502209BF948F}"/>
              </a:ext>
            </a:extLst>
          </p:cNvPr>
          <p:cNvCxnSpPr>
            <a:cxnSpLocks/>
            <a:endCxn id="11" idx="0"/>
          </p:cNvCxnSpPr>
          <p:nvPr/>
        </p:nvCxnSpPr>
        <p:spPr bwMode="auto">
          <a:xfrm flipH="1">
            <a:off x="4182585" y="3156241"/>
            <a:ext cx="556280" cy="26607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6E50E8FE-689C-4067-B0EA-F4937BF17799}"/>
              </a:ext>
            </a:extLst>
          </p:cNvPr>
          <p:cNvSpPr/>
          <p:nvPr/>
        </p:nvSpPr>
        <p:spPr bwMode="auto">
          <a:xfrm>
            <a:off x="4679800" y="414558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97C25EB-7C34-4ADC-9E31-DB6FAFECCEEC}"/>
              </a:ext>
            </a:extLst>
          </p:cNvPr>
          <p:cNvCxnSpPr>
            <a:cxnSpLocks/>
            <a:endCxn id="17" idx="0"/>
          </p:cNvCxnSpPr>
          <p:nvPr/>
        </p:nvCxnSpPr>
        <p:spPr bwMode="auto">
          <a:xfrm>
            <a:off x="4373085" y="3856533"/>
            <a:ext cx="573415" cy="28904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6D3631CD-62AB-42F6-982F-577DDC3454BA}"/>
              </a:ext>
            </a:extLst>
          </p:cNvPr>
          <p:cNvSpPr/>
          <p:nvPr/>
        </p:nvSpPr>
        <p:spPr bwMode="auto">
          <a:xfrm>
            <a:off x="5365600" y="484504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FAC92E-2F4B-4467-A919-15D69AEDA93F}"/>
              </a:ext>
            </a:extLst>
          </p:cNvPr>
          <p:cNvCxnSpPr>
            <a:cxnSpLocks/>
            <a:stCxn id="17" idx="5"/>
            <a:endCxn id="19" idx="0"/>
          </p:cNvCxnSpPr>
          <p:nvPr/>
        </p:nvCxnSpPr>
        <p:spPr bwMode="auto">
          <a:xfrm>
            <a:off x="5135085" y="4535826"/>
            <a:ext cx="497215" cy="3092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29785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7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57B351-14E4-72D1-666A-618CD73CC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51637767-B9DC-DA03-8F51-7E14399017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49F4AB80-2F83-ED30-FDC3-4DDFD5A03C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How many BSTs with values 1,2,3 of max height are there?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Q1: who can be the root?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A1: only 1 and 3</a:t>
            </a:r>
          </a:p>
          <a:p>
            <a:pPr>
              <a:defRPr/>
            </a:pPr>
            <a:endParaRPr lang="en-US" sz="2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1B52277-DB8A-76BD-3002-8C9D8B5BF325}"/>
              </a:ext>
            </a:extLst>
          </p:cNvPr>
          <p:cNvSpPr/>
          <p:nvPr/>
        </p:nvSpPr>
        <p:spPr bwMode="auto">
          <a:xfrm>
            <a:off x="5473372" y="34270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2B95823-0CEE-EA16-671A-EACD84DD7467}"/>
              </a:ext>
            </a:extLst>
          </p:cNvPr>
          <p:cNvCxnSpPr>
            <a:cxnSpLocks/>
            <a:stCxn id="8" idx="5"/>
            <a:endCxn id="6" idx="0"/>
          </p:cNvCxnSpPr>
          <p:nvPr/>
        </p:nvCxnSpPr>
        <p:spPr bwMode="auto">
          <a:xfrm>
            <a:off x="5228897" y="3179482"/>
            <a:ext cx="511175" cy="2475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50FDD83C-872A-677A-E141-C13843595745}"/>
              </a:ext>
            </a:extLst>
          </p:cNvPr>
          <p:cNvSpPr/>
          <p:nvPr/>
        </p:nvSpPr>
        <p:spPr bwMode="auto">
          <a:xfrm>
            <a:off x="4773612" y="2789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26438AB-3049-BFF7-5C57-BFAD142284A4}"/>
              </a:ext>
            </a:extLst>
          </p:cNvPr>
          <p:cNvSpPr/>
          <p:nvPr/>
        </p:nvSpPr>
        <p:spPr bwMode="auto">
          <a:xfrm>
            <a:off x="5099467" y="411669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04A6C53-D0B9-6857-7F94-83F83C1A985F}"/>
              </a:ext>
            </a:extLst>
          </p:cNvPr>
          <p:cNvCxnSpPr>
            <a:cxnSpLocks/>
            <a:stCxn id="6" idx="4"/>
            <a:endCxn id="12" idx="0"/>
          </p:cNvCxnSpPr>
          <p:nvPr/>
        </p:nvCxnSpPr>
        <p:spPr bwMode="auto">
          <a:xfrm flipH="1">
            <a:off x="5366167" y="3884234"/>
            <a:ext cx="373905" cy="23246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180E73C4-E2FB-EB7B-0C0C-9038FE08412F}"/>
              </a:ext>
            </a:extLst>
          </p:cNvPr>
          <p:cNvSpPr/>
          <p:nvPr/>
        </p:nvSpPr>
        <p:spPr bwMode="auto">
          <a:xfrm>
            <a:off x="7545029" y="340309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7D6A22-C564-9D27-ED9D-9E0091CC1DFD}"/>
              </a:ext>
            </a:extLst>
          </p:cNvPr>
          <p:cNvCxnSpPr>
            <a:cxnSpLocks/>
            <a:stCxn id="4" idx="5"/>
            <a:endCxn id="2" idx="0"/>
          </p:cNvCxnSpPr>
          <p:nvPr/>
        </p:nvCxnSpPr>
        <p:spPr bwMode="auto">
          <a:xfrm>
            <a:off x="7300554" y="3155539"/>
            <a:ext cx="511175" cy="2475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6DCB3E48-C9C9-3834-7449-82E075457455}"/>
              </a:ext>
            </a:extLst>
          </p:cNvPr>
          <p:cNvSpPr/>
          <p:nvPr/>
        </p:nvSpPr>
        <p:spPr bwMode="auto">
          <a:xfrm>
            <a:off x="6845269" y="276529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828CBF2-CB95-5D14-C2D0-25103206AF00}"/>
              </a:ext>
            </a:extLst>
          </p:cNvPr>
          <p:cNvSpPr/>
          <p:nvPr/>
        </p:nvSpPr>
        <p:spPr bwMode="auto">
          <a:xfrm>
            <a:off x="7935912" y="411669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CA5743-B3DC-66DE-4305-BF765109EEAB}"/>
              </a:ext>
            </a:extLst>
          </p:cNvPr>
          <p:cNvCxnSpPr>
            <a:cxnSpLocks/>
            <a:stCxn id="2" idx="4"/>
            <a:endCxn id="5" idx="0"/>
          </p:cNvCxnSpPr>
          <p:nvPr/>
        </p:nvCxnSpPr>
        <p:spPr bwMode="auto">
          <a:xfrm>
            <a:off x="7811729" y="3860291"/>
            <a:ext cx="390883" cy="25640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669C073A-DFFB-B271-D9F6-4AD0F62CB2F5}"/>
              </a:ext>
            </a:extLst>
          </p:cNvPr>
          <p:cNvSpPr/>
          <p:nvPr/>
        </p:nvSpPr>
        <p:spPr bwMode="auto">
          <a:xfrm>
            <a:off x="2220721" y="577701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FA70DC5-87FD-60C3-B7CE-86D8ABBC33DC}"/>
              </a:ext>
            </a:extLst>
          </p:cNvPr>
          <p:cNvCxnSpPr>
            <a:cxnSpLocks/>
            <a:stCxn id="15" idx="5"/>
            <a:endCxn id="11" idx="0"/>
          </p:cNvCxnSpPr>
          <p:nvPr/>
        </p:nvCxnSpPr>
        <p:spPr bwMode="auto">
          <a:xfrm flipH="1">
            <a:off x="2487421" y="5425205"/>
            <a:ext cx="731089" cy="35181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8C6011E3-0A8A-8547-CFB6-1E8136CDCF99}"/>
              </a:ext>
            </a:extLst>
          </p:cNvPr>
          <p:cNvSpPr/>
          <p:nvPr/>
        </p:nvSpPr>
        <p:spPr bwMode="auto">
          <a:xfrm>
            <a:off x="2763225" y="503496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3602179-50FC-6CE4-54AF-69EDC4E844B4}"/>
              </a:ext>
            </a:extLst>
          </p:cNvPr>
          <p:cNvSpPr/>
          <p:nvPr/>
        </p:nvSpPr>
        <p:spPr bwMode="auto">
          <a:xfrm>
            <a:off x="3089080" y="636242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D3FF803-7EE0-F42E-CFCA-F5DCB28E001D}"/>
              </a:ext>
            </a:extLst>
          </p:cNvPr>
          <p:cNvCxnSpPr>
            <a:cxnSpLocks/>
            <a:stCxn id="11" idx="4"/>
            <a:endCxn id="16" idx="0"/>
          </p:cNvCxnSpPr>
          <p:nvPr/>
        </p:nvCxnSpPr>
        <p:spPr bwMode="auto">
          <a:xfrm>
            <a:off x="2487421" y="6234217"/>
            <a:ext cx="868359" cy="12820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4EADF637-B96B-AC9C-712F-A8BF3F33ADDB}"/>
              </a:ext>
            </a:extLst>
          </p:cNvPr>
          <p:cNvSpPr/>
          <p:nvPr/>
        </p:nvSpPr>
        <p:spPr bwMode="auto">
          <a:xfrm>
            <a:off x="5534642" y="564881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DD5D913-8AAA-1762-5792-88ADC69E103B}"/>
              </a:ext>
            </a:extLst>
          </p:cNvPr>
          <p:cNvCxnSpPr>
            <a:cxnSpLocks/>
            <a:stCxn id="22" idx="5"/>
            <a:endCxn id="18" idx="0"/>
          </p:cNvCxnSpPr>
          <p:nvPr/>
        </p:nvCxnSpPr>
        <p:spPr bwMode="auto">
          <a:xfrm flipH="1">
            <a:off x="5801342" y="5297149"/>
            <a:ext cx="934936" cy="35166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B1A5CFAB-E997-967C-BF36-4702F089AD24}"/>
              </a:ext>
            </a:extLst>
          </p:cNvPr>
          <p:cNvSpPr/>
          <p:nvPr/>
        </p:nvSpPr>
        <p:spPr bwMode="auto">
          <a:xfrm>
            <a:off x="6280993" y="490690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CD349DD-852F-7F2C-F2F5-429FD80C2B73}"/>
              </a:ext>
            </a:extLst>
          </p:cNvPr>
          <p:cNvSpPr/>
          <p:nvPr/>
        </p:nvSpPr>
        <p:spPr bwMode="auto">
          <a:xfrm>
            <a:off x="4878333" y="647704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BE941E-7292-3515-12AA-328BD02417D9}"/>
              </a:ext>
            </a:extLst>
          </p:cNvPr>
          <p:cNvCxnSpPr>
            <a:cxnSpLocks/>
            <a:stCxn id="18" idx="4"/>
            <a:endCxn id="25" idx="0"/>
          </p:cNvCxnSpPr>
          <p:nvPr/>
        </p:nvCxnSpPr>
        <p:spPr bwMode="auto">
          <a:xfrm flipH="1">
            <a:off x="5145033" y="6106014"/>
            <a:ext cx="656309" cy="37103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DA807F0D-2FB2-8797-703F-34E0B887F369}"/>
              </a:ext>
            </a:extLst>
          </p:cNvPr>
          <p:cNvSpPr/>
          <p:nvPr/>
        </p:nvSpPr>
        <p:spPr bwMode="auto">
          <a:xfrm>
            <a:off x="8146688" y="5142288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5462E8-30CF-9937-4690-C9AB7C3BD2C4}"/>
              </a:ext>
            </a:extLst>
          </p:cNvPr>
          <p:cNvCxnSpPr>
            <a:cxnSpLocks/>
            <a:stCxn id="21" idx="0"/>
            <a:endCxn id="10" idx="4"/>
          </p:cNvCxnSpPr>
          <p:nvPr/>
        </p:nvCxnSpPr>
        <p:spPr bwMode="auto">
          <a:xfrm flipH="1" flipV="1">
            <a:off x="8413388" y="5599488"/>
            <a:ext cx="553173" cy="56082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8BBBC361-4A64-F9E3-A4E4-3B7F1BA7FFE9}"/>
              </a:ext>
            </a:extLst>
          </p:cNvPr>
          <p:cNvSpPr/>
          <p:nvPr/>
        </p:nvSpPr>
        <p:spPr bwMode="auto">
          <a:xfrm>
            <a:off x="8699861" y="616031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23A7236-4906-C2BD-6B74-18F784BC604C}"/>
              </a:ext>
            </a:extLst>
          </p:cNvPr>
          <p:cNvSpPr/>
          <p:nvPr/>
        </p:nvSpPr>
        <p:spPr bwMode="auto">
          <a:xfrm>
            <a:off x="7640748" y="616787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AB3EBD-EAC6-5CDF-64A2-F74E425EA5D0}"/>
              </a:ext>
            </a:extLst>
          </p:cNvPr>
          <p:cNvCxnSpPr>
            <a:cxnSpLocks/>
            <a:stCxn id="10" idx="4"/>
            <a:endCxn id="23" idx="0"/>
          </p:cNvCxnSpPr>
          <p:nvPr/>
        </p:nvCxnSpPr>
        <p:spPr bwMode="auto">
          <a:xfrm flipH="1">
            <a:off x="7907448" y="5599488"/>
            <a:ext cx="505940" cy="56839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D3EB205-4F64-F691-C856-4E034BB68494}"/>
              </a:ext>
            </a:extLst>
          </p:cNvPr>
          <p:cNvCxnSpPr/>
          <p:nvPr/>
        </p:nvCxnSpPr>
        <p:spPr bwMode="auto">
          <a:xfrm flipV="1">
            <a:off x="7300554" y="5034960"/>
            <a:ext cx="2377394" cy="209767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E718F7C-724A-E519-31B2-D330D2E4374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640748" y="5123422"/>
            <a:ext cx="1794722" cy="1696198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65442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9DAAF-8BC7-BF24-850A-CDAC487A3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DE09A968-16CA-974B-318E-374D67E70C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Motivation: implementing a Set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586CBC51-E35B-4C58-5990-7279E8E36A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1800" u="sng" dirty="0"/>
              <a:t>Design a data structure that supports the following operations</a:t>
            </a:r>
            <a:r>
              <a:rPr lang="en-US" altLang="he-IL" sz="1800" dirty="0"/>
              <a:t>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set* </a:t>
            </a:r>
            <a:r>
              <a:rPr lang="en-US" altLang="he-IL" sz="1800" dirty="0" err="1"/>
              <a:t>create_set</a:t>
            </a:r>
            <a:r>
              <a:rPr lang="en-US" altLang="he-IL" sz="1800" dirty="0"/>
              <a:t>() : creates an empty set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>
                <a:solidFill>
                  <a:schemeClr val="accent2">
                    <a:lumMod val="75000"/>
                  </a:schemeClr>
                </a:solidFill>
              </a:rPr>
              <a:t>void</a:t>
            </a:r>
            <a:r>
              <a:rPr lang="en-US" altLang="he-IL" sz="1800" dirty="0"/>
              <a:t> add(set* s, </a:t>
            </a:r>
            <a:r>
              <a:rPr lang="en-US" altLang="he-IL" sz="1800" dirty="0">
                <a:solidFill>
                  <a:schemeClr val="accent2">
                    <a:lumMod val="75000"/>
                  </a:schemeClr>
                </a:solidFill>
              </a:rPr>
              <a:t>int</a:t>
            </a:r>
            <a:r>
              <a:rPr lang="en-US" altLang="he-IL" sz="1800" dirty="0"/>
              <a:t> j) 		adds j to 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>
                <a:solidFill>
                  <a:schemeClr val="accent2">
                    <a:lumMod val="75000"/>
                  </a:schemeClr>
                </a:solidFill>
              </a:rPr>
              <a:t>void</a:t>
            </a:r>
            <a:r>
              <a:rPr lang="en-US" altLang="he-IL" sz="1800" dirty="0"/>
              <a:t> remove(set* s, </a:t>
            </a:r>
            <a:r>
              <a:rPr lang="en-US" altLang="he-IL" sz="1800" dirty="0">
                <a:solidFill>
                  <a:schemeClr val="accent2">
                    <a:lumMod val="75000"/>
                  </a:schemeClr>
                </a:solidFill>
              </a:rPr>
              <a:t>int</a:t>
            </a:r>
            <a:r>
              <a:rPr lang="en-US" altLang="he-IL" sz="1800" dirty="0"/>
              <a:t> j) 	removes j from 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>
                <a:solidFill>
                  <a:schemeClr val="accent2">
                    <a:lumMod val="75000"/>
                  </a:schemeClr>
                </a:solidFill>
              </a:rPr>
              <a:t>bool</a:t>
            </a:r>
            <a:r>
              <a:rPr lang="en-US" altLang="he-IL" sz="1800" dirty="0"/>
              <a:t> contains(set* s, </a:t>
            </a:r>
            <a:r>
              <a:rPr lang="en-US" altLang="he-IL" sz="1800" dirty="0">
                <a:solidFill>
                  <a:schemeClr val="accent2">
                    <a:lumMod val="75000"/>
                  </a:schemeClr>
                </a:solidFill>
              </a:rPr>
              <a:t>int</a:t>
            </a:r>
            <a:r>
              <a:rPr lang="en-US" altLang="he-IL" sz="1800" dirty="0"/>
              <a:t> j) 	checks if </a:t>
            </a:r>
            <a:r>
              <a:rPr lang="en-US" altLang="he-IL" sz="1800" dirty="0" err="1"/>
              <a:t>j∈s</a:t>
            </a:r>
            <a:endParaRPr lang="en-US" altLang="he-IL" sz="18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>
                <a:solidFill>
                  <a:schemeClr val="accent2">
                    <a:lumMod val="75000"/>
                  </a:schemeClr>
                </a:solidFill>
              </a:rPr>
              <a:t>int</a:t>
            </a:r>
            <a:r>
              <a:rPr lang="en-US" altLang="he-IL" sz="1800" dirty="0"/>
              <a:t> size(set* s)				returns the size of s</a:t>
            </a:r>
          </a:p>
          <a:p>
            <a:pPr marL="0" indent="0">
              <a:defRPr/>
            </a:pPr>
            <a:endParaRPr lang="en-US" altLang="he-IL" sz="1800" dirty="0"/>
          </a:p>
          <a:p>
            <a:pPr marL="0" indent="0">
              <a:defRPr/>
            </a:pPr>
            <a:r>
              <a:rPr lang="en-US" altLang="he-IL" sz="1800" dirty="0"/>
              <a:t>The running time of </a:t>
            </a:r>
            <a:r>
              <a:rPr lang="en-US" altLang="he-IL" sz="1800" dirty="0" err="1"/>
              <a:t>create_set</a:t>
            </a:r>
            <a:r>
              <a:rPr lang="en-US" altLang="he-IL" sz="1800" dirty="0"/>
              <a:t>() and size() needs to be O(1)</a:t>
            </a:r>
          </a:p>
          <a:p>
            <a:pPr marL="0" indent="0">
              <a:defRPr/>
            </a:pPr>
            <a:r>
              <a:rPr lang="en-US" altLang="he-IL" sz="1800" dirty="0"/>
              <a:t>The running time of all others should be O(log(</a:t>
            </a:r>
            <a:r>
              <a:rPr lang="en-US" altLang="he-IL" sz="1800"/>
              <a:t>n))</a:t>
            </a:r>
            <a:br>
              <a:rPr lang="en-US" altLang="he-IL" sz="1800"/>
            </a:br>
            <a:endParaRPr lang="en-US" altLang="he-IL" sz="18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(OPTIONAL) support this operation in O(log(n)) time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int </a:t>
            </a:r>
            <a:r>
              <a:rPr lang="en-US" altLang="he-IL" sz="1800" dirty="0" err="1"/>
              <a:t>remove_kth_largest</a:t>
            </a:r>
            <a:r>
              <a:rPr lang="en-US" altLang="he-IL" sz="1800" dirty="0"/>
              <a:t>(set* s, int k) removes the </a:t>
            </a:r>
            <a:r>
              <a:rPr lang="en-US" altLang="he-IL" sz="1800" dirty="0" err="1"/>
              <a:t>k’th</a:t>
            </a:r>
            <a:r>
              <a:rPr lang="en-US" altLang="he-IL" sz="1800" dirty="0"/>
              <a:t> largest element</a:t>
            </a:r>
          </a:p>
          <a:p>
            <a:pPr marL="0" indent="0">
              <a:defRPr/>
            </a:pPr>
            <a:endParaRPr lang="en-US" altLang="he-IL" sz="1800" dirty="0"/>
          </a:p>
        </p:txBody>
      </p:sp>
    </p:spTree>
    <p:extLst>
      <p:ext uri="{BB962C8B-B14F-4D97-AF65-F5344CB8AC3E}">
        <p14:creationId xmlns:p14="http://schemas.microsoft.com/office/powerpoint/2010/main" val="143095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48A63B-C78E-641B-7B44-6A0067DAAD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5E234789-50AD-E612-BEEA-D03717B227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4D0F4D24-1888-C1F4-4AC7-0B352D8D7A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How many BSTs with values 1,2,3,4,5,6,7 of max height are there?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The root can be only 1 or 7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u="sng" dirty="0"/>
              <a:t>Let’s say it’s 1</a:t>
            </a:r>
            <a:r>
              <a:rPr lang="en-US" sz="1800" dirty="0"/>
              <a:t>. We are left we [2,3,4,5,6,7]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1 has only right child.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The possible values of the right child are 2 or 7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Let’s say it’s 7. We are left with [2,3,4,5,6]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7 has only left child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The possible values of the child are 2 or 6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In each step we are choosing either min or max.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We have 2 choices of root, 2 choices for child, 2 choices for grandchild… until we reach the last node.	</a:t>
            </a:r>
            <a:r>
              <a:rPr lang="en-US" sz="2200" b="1" dirty="0"/>
              <a:t>Total: 2</a:t>
            </a:r>
            <a:r>
              <a:rPr lang="en-US" sz="2200" b="1" baseline="30000" dirty="0"/>
              <a:t>6</a:t>
            </a:r>
          </a:p>
          <a:p>
            <a:pPr marL="457200" lvl="1" indent="0">
              <a:defRPr/>
            </a:pPr>
            <a:endParaRPr lang="en-US" sz="1400" dirty="0"/>
          </a:p>
          <a:p>
            <a:pPr lvl="1">
              <a:buFontTx/>
              <a:buChar char="-"/>
              <a:defRPr/>
            </a:pPr>
            <a:endParaRPr lang="en-US" sz="1800" dirty="0"/>
          </a:p>
          <a:p>
            <a:pPr>
              <a:defRPr/>
            </a:pPr>
            <a:endParaRPr lang="en-US" sz="2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03151B1-5C9E-C5FD-B8F0-B8B6E5A8F684}"/>
              </a:ext>
            </a:extLst>
          </p:cNvPr>
          <p:cNvSpPr/>
          <p:nvPr/>
        </p:nvSpPr>
        <p:spPr bwMode="auto">
          <a:xfrm>
            <a:off x="8151262" y="31222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624FF0-2F4E-EB23-F2B8-F0C3FDFF1CCF}"/>
              </a:ext>
            </a:extLst>
          </p:cNvPr>
          <p:cNvCxnSpPr>
            <a:cxnSpLocks/>
            <a:stCxn id="8" idx="5"/>
            <a:endCxn id="6" idx="0"/>
          </p:cNvCxnSpPr>
          <p:nvPr/>
        </p:nvCxnSpPr>
        <p:spPr bwMode="auto">
          <a:xfrm>
            <a:off x="7969700" y="2863267"/>
            <a:ext cx="448262" cy="25896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6F3772FD-AEC7-56B9-B2C6-7DD77B1F7C91}"/>
              </a:ext>
            </a:extLst>
          </p:cNvPr>
          <p:cNvSpPr/>
          <p:nvPr/>
        </p:nvSpPr>
        <p:spPr bwMode="auto">
          <a:xfrm>
            <a:off x="7514415" y="247302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FF14341-CD76-F38D-2FB2-731C6B0DDACF}"/>
              </a:ext>
            </a:extLst>
          </p:cNvPr>
          <p:cNvSpPr/>
          <p:nvPr/>
        </p:nvSpPr>
        <p:spPr bwMode="auto">
          <a:xfrm>
            <a:off x="7703000" y="3980241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?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FD288B0-E0C5-29BF-61A9-1F018D6C1B28}"/>
              </a:ext>
            </a:extLst>
          </p:cNvPr>
          <p:cNvCxnSpPr>
            <a:cxnSpLocks/>
            <a:stCxn id="2" idx="0"/>
            <a:endCxn id="6" idx="4"/>
          </p:cNvCxnSpPr>
          <p:nvPr/>
        </p:nvCxnSpPr>
        <p:spPr bwMode="auto">
          <a:xfrm flipV="1">
            <a:off x="7969700" y="3579434"/>
            <a:ext cx="448262" cy="40080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42122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Removing an element from</a:t>
            </a:r>
            <a:br>
              <a:rPr lang="de-DE" altLang="en-US" dirty="0"/>
            </a:b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Write a function that removes a given element from a BST</a:t>
            </a:r>
          </a:p>
          <a:p>
            <a:pPr marL="457200" lvl="1" indent="0"/>
            <a:r>
              <a:rPr lang="en-US" altLang="he-IL" sz="2200" dirty="0"/>
              <a:t>What if we want to remove an element that is not in the tree?</a:t>
            </a:r>
          </a:p>
          <a:p>
            <a:pPr marL="457200" lvl="1" indent="0"/>
            <a:endParaRPr lang="en-US" altLang="he-IL" sz="2200" dirty="0"/>
          </a:p>
          <a:p>
            <a:pPr marL="457200" lvl="1" indent="0"/>
            <a:r>
              <a:rPr lang="en-US" altLang="he-IL" sz="2200" dirty="0"/>
              <a:t>We will have three cases: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he-IL" sz="2200" dirty="0"/>
              <a:t>node has no children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he-IL" sz="2200" dirty="0"/>
              <a:t>node has one child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altLang="he-IL" sz="2200" dirty="0"/>
              <a:t>node has two children</a:t>
            </a:r>
          </a:p>
          <a:p>
            <a:pPr marL="914400" lvl="1" indent="-457200">
              <a:buFont typeface="+mj-lt"/>
              <a:buAutoNum type="alphaL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9911385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Removing an element from</a:t>
            </a:r>
            <a:br>
              <a:rPr lang="de-DE" altLang="en-US" dirty="0"/>
            </a:b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00050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Step 1: Get a pointer to the node we want to remove</a:t>
            </a:r>
          </a:p>
          <a:p>
            <a:pPr marL="400050">
              <a:buFont typeface="Arial" panose="020B0604020202020204" pitchFamily="34" charset="0"/>
              <a:buChar char="•"/>
              <a:defRPr/>
            </a:pPr>
            <a:endParaRPr lang="en-US" altLang="he-IL" sz="2200" dirty="0"/>
          </a:p>
          <a:p>
            <a:pPr marL="400050">
              <a:buFont typeface="Wingdings" panose="05000000000000000000" pitchFamily="2" charset="2"/>
              <a:buChar char="Ø"/>
              <a:defRPr/>
            </a:pPr>
            <a:r>
              <a:rPr lang="en-US" altLang="he-IL" sz="2200" dirty="0"/>
              <a:t>Removing a node with no children:</a:t>
            </a:r>
          </a:p>
          <a:p>
            <a:pPr marL="800100" lvl="1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Just remove the vertex, and update its parent.</a:t>
            </a:r>
          </a:p>
          <a:p>
            <a:pPr marL="514350" indent="-457200">
              <a:buFont typeface="Arial" panose="020B0604020202020204" pitchFamily="34" charset="0"/>
              <a:buChar char="•"/>
              <a:defRPr/>
            </a:pPr>
            <a:endParaRPr lang="en-US" altLang="he-IL" sz="2200" dirty="0"/>
          </a:p>
          <a:p>
            <a:pPr marL="514350" indent="-457200">
              <a:buFont typeface="Wingdings" panose="05000000000000000000" pitchFamily="2" charset="2"/>
              <a:buChar char="Ø"/>
              <a:defRPr/>
            </a:pPr>
            <a:r>
              <a:rPr lang="en-US" altLang="he-IL" sz="2200" dirty="0"/>
              <a:t>Removing a node with one child:</a:t>
            </a:r>
          </a:p>
          <a:p>
            <a:pPr marL="914400" lvl="1" indent="-457200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Update the parent to skip over the removed node, and point to its (unique) child.</a:t>
            </a:r>
          </a:p>
          <a:p>
            <a:pPr marL="457200" lvl="1" indent="0">
              <a:defRPr/>
            </a:pPr>
            <a:endParaRPr lang="en-US" altLang="he-IL" sz="2200" dirty="0"/>
          </a:p>
          <a:p>
            <a:pPr marL="514350" indent="-457200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Note that if the removed node is the root, then we should update the pointer to the root accordingly.</a:t>
            </a:r>
          </a:p>
        </p:txBody>
      </p:sp>
    </p:spTree>
    <p:extLst>
      <p:ext uri="{BB962C8B-B14F-4D97-AF65-F5344CB8AC3E}">
        <p14:creationId xmlns:p14="http://schemas.microsoft.com/office/powerpoint/2010/main" val="9896964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Remove node with no children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Remove 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tree,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node):</a:t>
            </a:r>
          </a:p>
          <a:p>
            <a:pPr>
              <a:defRPr/>
            </a:pPr>
            <a:r>
              <a:rPr lang="en-US" altLang="he-IL" sz="2200" dirty="0"/>
              <a:t>	if (tree-&gt; root == node)</a:t>
            </a:r>
          </a:p>
          <a:p>
            <a:pPr lvl="1">
              <a:defRPr/>
            </a:pPr>
            <a:r>
              <a:rPr lang="en-US" altLang="he-IL" sz="2200" dirty="0"/>
              <a:t>	tree-&gt;root = NULL;</a:t>
            </a:r>
          </a:p>
          <a:p>
            <a:pPr lvl="1">
              <a:defRPr/>
            </a:pPr>
            <a:r>
              <a:rPr lang="en-US" altLang="he-IL" sz="2200" dirty="0"/>
              <a:t>else</a:t>
            </a:r>
          </a:p>
          <a:p>
            <a:pPr>
              <a:defRPr/>
            </a:pPr>
            <a:r>
              <a:rPr lang="en-US" altLang="he-IL" sz="2200" dirty="0"/>
              <a:t>			if (node -&gt;parent-&gt;left == node)</a:t>
            </a:r>
          </a:p>
          <a:p>
            <a:pPr lvl="2">
              <a:defRPr/>
            </a:pPr>
            <a:r>
              <a:rPr lang="en-US" altLang="he-IL" sz="2200" dirty="0"/>
              <a:t>		 node -&gt;parent-&gt;left = NULL;</a:t>
            </a:r>
          </a:p>
          <a:p>
            <a:pPr lvl="1">
              <a:defRPr/>
            </a:pPr>
            <a:r>
              <a:rPr lang="en-US" altLang="he-IL" sz="2200" dirty="0"/>
              <a:t>		else   // node -&gt;parent-&gt;right == node</a:t>
            </a:r>
          </a:p>
          <a:p>
            <a:pPr lvl="2">
              <a:defRPr/>
            </a:pPr>
            <a:r>
              <a:rPr lang="en-US" altLang="he-IL" sz="2200" dirty="0"/>
              <a:t>		 node -&gt;parent-&gt;right = NULL;	</a:t>
            </a:r>
          </a:p>
          <a:p>
            <a:pPr lvl="1">
              <a:defRPr/>
            </a:pPr>
            <a:r>
              <a:rPr lang="en-US" altLang="he-IL" sz="2200" dirty="0"/>
              <a:t>free(node)</a:t>
            </a:r>
          </a:p>
          <a:p>
            <a:pPr>
              <a:defRPr/>
            </a:pPr>
            <a:endParaRPr lang="en-US" altLang="he-IL" sz="22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99B5270-F81B-4E70-A4B2-B8AA8ACD82DB}"/>
              </a:ext>
            </a:extLst>
          </p:cNvPr>
          <p:cNvSpPr/>
          <p:nvPr/>
        </p:nvSpPr>
        <p:spPr bwMode="auto">
          <a:xfrm>
            <a:off x="7567613" y="2408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12E435F-45BD-4837-AB99-8D5A42EEC096}"/>
              </a:ext>
            </a:extLst>
          </p:cNvPr>
          <p:cNvSpPr/>
          <p:nvPr/>
        </p:nvSpPr>
        <p:spPr bwMode="auto">
          <a:xfrm>
            <a:off x="6805613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32242D-2A2E-456E-A385-54BC79A2C01D}"/>
              </a:ext>
            </a:extLst>
          </p:cNvPr>
          <p:cNvCxnSpPr>
            <a:cxnSpLocks/>
            <a:stCxn id="5" idx="3"/>
            <a:endCxn id="6" idx="7"/>
          </p:cNvCxnSpPr>
          <p:nvPr/>
        </p:nvCxnSpPr>
        <p:spPr bwMode="auto">
          <a:xfrm flipH="1">
            <a:off x="7260898" y="27984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EB3EE403-93ED-4593-BC02-CB53A21598FC}"/>
              </a:ext>
            </a:extLst>
          </p:cNvPr>
          <p:cNvSpPr/>
          <p:nvPr/>
        </p:nvSpPr>
        <p:spPr bwMode="auto">
          <a:xfrm>
            <a:off x="8424699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59DD5C-7935-42A4-9951-98C88CFEA9D1}"/>
              </a:ext>
            </a:extLst>
          </p:cNvPr>
          <p:cNvCxnSpPr>
            <a:cxnSpLocks/>
            <a:stCxn id="5" idx="5"/>
            <a:endCxn id="8" idx="0"/>
          </p:cNvCxnSpPr>
          <p:nvPr/>
        </p:nvCxnSpPr>
        <p:spPr bwMode="auto">
          <a:xfrm>
            <a:off x="8022898" y="27984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9527A270-387D-4326-A3D9-7DF7FC3D77CD}"/>
              </a:ext>
            </a:extLst>
          </p:cNvPr>
          <p:cNvSpPr/>
          <p:nvPr/>
        </p:nvSpPr>
        <p:spPr bwMode="auto">
          <a:xfrm>
            <a:off x="6081713" y="410687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9CE9FCA-62C0-414D-8962-4E9BF0C23584}"/>
              </a:ext>
            </a:extLst>
          </p:cNvPr>
          <p:cNvCxnSpPr>
            <a:cxnSpLocks/>
            <a:endCxn id="10" idx="7"/>
          </p:cNvCxnSpPr>
          <p:nvPr/>
        </p:nvCxnSpPr>
        <p:spPr bwMode="auto">
          <a:xfrm flipH="1">
            <a:off x="6536998" y="365892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B9D462AB-65D8-4866-96A3-33C5962FFC0A}"/>
              </a:ext>
            </a:extLst>
          </p:cNvPr>
          <p:cNvSpPr/>
          <p:nvPr/>
        </p:nvSpPr>
        <p:spPr bwMode="auto">
          <a:xfrm>
            <a:off x="7218225" y="4202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A1152B-467C-4C75-8F85-534CA618A552}"/>
              </a:ext>
            </a:extLst>
          </p:cNvPr>
          <p:cNvCxnSpPr>
            <a:cxnSpLocks/>
            <a:stCxn id="6" idx="5"/>
            <a:endCxn id="12" idx="0"/>
          </p:cNvCxnSpPr>
          <p:nvPr/>
        </p:nvCxnSpPr>
        <p:spPr bwMode="auto">
          <a:xfrm>
            <a:off x="7260898" y="36366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C69AD838-05F4-44FF-A435-1BB9952A24E7}"/>
              </a:ext>
            </a:extLst>
          </p:cNvPr>
          <p:cNvSpPr/>
          <p:nvPr/>
        </p:nvSpPr>
        <p:spPr bwMode="auto">
          <a:xfrm>
            <a:off x="7924300" y="42090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02221A4-A1BF-4C0A-910B-F28A320E3D08}"/>
              </a:ext>
            </a:extLst>
          </p:cNvPr>
          <p:cNvCxnSpPr>
            <a:cxnSpLocks/>
            <a:stCxn id="8" idx="3"/>
            <a:endCxn id="14" idx="0"/>
          </p:cNvCxnSpPr>
          <p:nvPr/>
        </p:nvCxnSpPr>
        <p:spPr bwMode="auto">
          <a:xfrm flipH="1">
            <a:off x="8191000" y="36366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C39456E8-7A31-49E0-AD74-B7500C61A5F5}"/>
              </a:ext>
            </a:extLst>
          </p:cNvPr>
          <p:cNvSpPr/>
          <p:nvPr/>
        </p:nvSpPr>
        <p:spPr bwMode="auto">
          <a:xfrm>
            <a:off x="8826500" y="42348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4AF733-8508-4D13-9D19-C55272CC77E5}"/>
              </a:ext>
            </a:extLst>
          </p:cNvPr>
          <p:cNvCxnSpPr>
            <a:cxnSpLocks/>
            <a:endCxn id="16" idx="0"/>
          </p:cNvCxnSpPr>
          <p:nvPr/>
        </p:nvCxnSpPr>
        <p:spPr bwMode="auto">
          <a:xfrm>
            <a:off x="8869173" y="36693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286C3A5-7F60-42A2-B085-B0FFD28D775E}"/>
              </a:ext>
            </a:extLst>
          </p:cNvPr>
          <p:cNvCxnSpPr>
            <a:cxnSpLocks/>
          </p:cNvCxnSpPr>
          <p:nvPr/>
        </p:nvCxnSpPr>
        <p:spPr bwMode="auto">
          <a:xfrm flipV="1">
            <a:off x="6536998" y="4787900"/>
            <a:ext cx="681227" cy="881193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28B05D0-0514-46DC-8C6A-046A5C9051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1114" y="5689761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remove( 3 )</a:t>
            </a:r>
          </a:p>
        </p:txBody>
      </p:sp>
    </p:spTree>
    <p:extLst>
      <p:ext uri="{BB962C8B-B14F-4D97-AF65-F5344CB8AC3E}">
        <p14:creationId xmlns:p14="http://schemas.microsoft.com/office/powerpoint/2010/main" val="40259910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12" grpId="1" animBg="1"/>
      <p:bldP spid="14" grpId="0" animBg="1"/>
      <p:bldP spid="16" grpId="0" animBg="1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Remove node with one child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Remove 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tree,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node):</a:t>
            </a:r>
          </a:p>
          <a:p>
            <a:pPr lvl="1">
              <a:defRPr/>
            </a:pPr>
            <a:r>
              <a:rPr lang="en-US" altLang="he-IL" sz="2200" dirty="0"/>
              <a:t>child = </a:t>
            </a:r>
            <a:r>
              <a:rPr lang="en-US" altLang="he-IL" sz="2200" dirty="0" err="1"/>
              <a:t>getChild</a:t>
            </a:r>
            <a:r>
              <a:rPr lang="en-US" altLang="he-IL" sz="2200" dirty="0"/>
              <a:t>(node);</a:t>
            </a:r>
          </a:p>
          <a:p>
            <a:pPr lvl="1">
              <a:defRPr/>
            </a:pPr>
            <a:r>
              <a:rPr lang="en-US" altLang="he-IL" sz="2200" dirty="0"/>
              <a:t>if (tree-&gt;root == node)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US" altLang="he-IL" sz="2200" dirty="0"/>
              <a:t>root = child;</a:t>
            </a:r>
          </a:p>
          <a:p>
            <a:pPr lvl="1">
              <a:defRPr/>
            </a:pPr>
            <a:r>
              <a:rPr lang="en-US" altLang="he-IL" sz="2200" dirty="0"/>
              <a:t>else</a:t>
            </a:r>
          </a:p>
          <a:p>
            <a:pPr lvl="2">
              <a:defRPr/>
            </a:pPr>
            <a:r>
              <a:rPr lang="en-US" altLang="he-IL" sz="2200" dirty="0"/>
              <a:t>if (node-&gt;parent-&gt;left == node)</a:t>
            </a:r>
          </a:p>
          <a:p>
            <a:pPr lvl="3">
              <a:defRPr/>
            </a:pPr>
            <a:r>
              <a:rPr lang="en-US" altLang="he-IL" sz="2200" dirty="0"/>
              <a:t>node-&gt;parent-&gt;left = child;</a:t>
            </a:r>
          </a:p>
          <a:p>
            <a:pPr lvl="2">
              <a:defRPr/>
            </a:pPr>
            <a:r>
              <a:rPr lang="en-US" altLang="he-IL" sz="2200" dirty="0"/>
              <a:t>else   // node-&gt;parent-&gt;right == node</a:t>
            </a:r>
          </a:p>
          <a:p>
            <a:pPr lvl="3">
              <a:defRPr/>
            </a:pPr>
            <a:r>
              <a:rPr lang="en-US" altLang="he-IL" sz="2200" dirty="0"/>
              <a:t>node-&gt;parent-&gt;right = child;</a:t>
            </a:r>
          </a:p>
          <a:p>
            <a:pPr lvl="1">
              <a:defRPr/>
            </a:pPr>
            <a:r>
              <a:rPr lang="en-US" altLang="he-IL" sz="2200" dirty="0"/>
              <a:t>free(node)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endParaRPr lang="en-US" altLang="he-IL" sz="2200" dirty="0"/>
          </a:p>
          <a:p>
            <a:pPr lvl="1">
              <a:defRPr/>
            </a:pPr>
            <a:endParaRPr lang="en-US" altLang="he-IL" sz="22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1353C16-AE6C-4AD7-9C18-C3F1CE5130FE}"/>
              </a:ext>
            </a:extLst>
          </p:cNvPr>
          <p:cNvSpPr/>
          <p:nvPr/>
        </p:nvSpPr>
        <p:spPr bwMode="auto">
          <a:xfrm>
            <a:off x="7355592" y="1820863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A7A61F2-303F-472F-B008-FB484761C25D}"/>
              </a:ext>
            </a:extLst>
          </p:cNvPr>
          <p:cNvSpPr/>
          <p:nvPr/>
        </p:nvSpPr>
        <p:spPr bwMode="auto">
          <a:xfrm>
            <a:off x="7888992" y="252089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E28F0D4-83CA-45DB-BD2F-9B9FBB6C2D1A}"/>
              </a:ext>
            </a:extLst>
          </p:cNvPr>
          <p:cNvCxnSpPr>
            <a:cxnSpLocks/>
            <a:stCxn id="5" idx="4"/>
            <a:endCxn id="6" idx="0"/>
          </p:cNvCxnSpPr>
          <p:nvPr/>
        </p:nvCxnSpPr>
        <p:spPr bwMode="auto">
          <a:xfrm>
            <a:off x="7622292" y="2278063"/>
            <a:ext cx="533400" cy="24282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ED923B7-FE04-4B39-A58D-D583D01DF502}"/>
              </a:ext>
            </a:extLst>
          </p:cNvPr>
          <p:cNvSpPr/>
          <p:nvPr/>
        </p:nvSpPr>
        <p:spPr bwMode="auto">
          <a:xfrm>
            <a:off x="8650992" y="320018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A203896-BEBB-4D3C-8486-251E3D0C8974}"/>
              </a:ext>
            </a:extLst>
          </p:cNvPr>
          <p:cNvCxnSpPr>
            <a:cxnSpLocks/>
            <a:stCxn id="6" idx="4"/>
            <a:endCxn id="8" idx="0"/>
          </p:cNvCxnSpPr>
          <p:nvPr/>
        </p:nvCxnSpPr>
        <p:spPr bwMode="auto">
          <a:xfrm>
            <a:off x="8155692" y="2978092"/>
            <a:ext cx="762000" cy="22209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E785D12-C534-4118-ADF5-16C34DFF5116}"/>
              </a:ext>
            </a:extLst>
          </p:cNvPr>
          <p:cNvGrpSpPr/>
          <p:nvPr/>
        </p:nvGrpSpPr>
        <p:grpSpPr>
          <a:xfrm>
            <a:off x="9106277" y="3590430"/>
            <a:ext cx="763915" cy="766423"/>
            <a:chOff x="9106277" y="3590430"/>
            <a:chExt cx="763915" cy="7664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9962176-EE4E-4636-847E-02CE4139B0C7}"/>
                </a:ext>
              </a:extLst>
            </p:cNvPr>
            <p:cNvSpPr/>
            <p:nvPr/>
          </p:nvSpPr>
          <p:spPr bwMode="auto">
            <a:xfrm>
              <a:off x="9336792" y="3899653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7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69BD524-4DE9-4416-A457-78401D5168D0}"/>
                </a:ext>
              </a:extLst>
            </p:cNvPr>
            <p:cNvCxnSpPr>
              <a:cxnSpLocks/>
              <a:stCxn id="8" idx="5"/>
              <a:endCxn id="10" idx="0"/>
            </p:cNvCxnSpPr>
            <p:nvPr/>
          </p:nvCxnSpPr>
          <p:spPr bwMode="auto">
            <a:xfrm>
              <a:off x="9106277" y="3590430"/>
              <a:ext cx="497215" cy="30922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1E670148-B206-48B6-AF7D-23585E6182CE}"/>
              </a:ext>
            </a:extLst>
          </p:cNvPr>
          <p:cNvSpPr/>
          <p:nvPr/>
        </p:nvSpPr>
        <p:spPr bwMode="auto">
          <a:xfrm>
            <a:off x="6864884" y="256636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1F7581C-F103-41F2-A5B8-22FE6BB5907F}"/>
              </a:ext>
            </a:extLst>
          </p:cNvPr>
          <p:cNvCxnSpPr>
            <a:cxnSpLocks/>
            <a:stCxn id="5" idx="4"/>
            <a:endCxn id="12" idx="0"/>
          </p:cNvCxnSpPr>
          <p:nvPr/>
        </p:nvCxnSpPr>
        <p:spPr bwMode="auto">
          <a:xfrm flipH="1">
            <a:off x="7131584" y="2278063"/>
            <a:ext cx="490708" cy="28830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7826537-C0E9-45EF-A5BA-EE2766FA94EF}"/>
              </a:ext>
            </a:extLst>
          </p:cNvPr>
          <p:cNvCxnSpPr>
            <a:cxnSpLocks/>
            <a:stCxn id="12" idx="3"/>
            <a:endCxn id="14" idx="0"/>
          </p:cNvCxnSpPr>
          <p:nvPr/>
        </p:nvCxnSpPr>
        <p:spPr bwMode="auto">
          <a:xfrm flipH="1">
            <a:off x="6589743" y="2956612"/>
            <a:ext cx="353256" cy="40521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C89AFC-E2BD-4F82-BB7C-15D66834D25F}"/>
              </a:ext>
            </a:extLst>
          </p:cNvPr>
          <p:cNvGrpSpPr/>
          <p:nvPr/>
        </p:nvGrpSpPr>
        <p:grpSpPr>
          <a:xfrm>
            <a:off x="5726112" y="3361830"/>
            <a:ext cx="1130331" cy="1123124"/>
            <a:chOff x="5726112" y="3361830"/>
            <a:chExt cx="1130331" cy="112312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C96F4AF-EC43-41F8-A7FA-704C42B9C0F6}"/>
                </a:ext>
              </a:extLst>
            </p:cNvPr>
            <p:cNvSpPr/>
            <p:nvPr/>
          </p:nvSpPr>
          <p:spPr bwMode="auto">
            <a:xfrm>
              <a:off x="6323043" y="3361830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lang="en-US" dirty="0">
                  <a:solidFill>
                    <a:schemeClr val="tx1"/>
                  </a:solidFill>
                </a:rPr>
                <a:t>2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EF05627-6070-458C-A2BC-60575855727B}"/>
                </a:ext>
              </a:extLst>
            </p:cNvPr>
            <p:cNvSpPr/>
            <p:nvPr/>
          </p:nvSpPr>
          <p:spPr bwMode="auto">
            <a:xfrm>
              <a:off x="5726112" y="4027754"/>
              <a:ext cx="533400" cy="457200"/>
            </a:xfrm>
            <a:prstGeom prst="ellipse">
              <a:avLst/>
            </a:prstGeom>
            <a:solidFill>
              <a:srgbClr val="00B8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  <a:tabLst/>
              </a:pPr>
              <a:r>
                <a: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1</a:t>
              </a:r>
              <a:endPara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9F3A179-36F4-421B-A24D-7A5D7DE32186}"/>
                </a:ext>
              </a:extLst>
            </p:cNvPr>
            <p:cNvCxnSpPr>
              <a:cxnSpLocks/>
              <a:stCxn id="14" idx="3"/>
              <a:endCxn id="16" idx="7"/>
            </p:cNvCxnSpPr>
            <p:nvPr/>
          </p:nvCxnSpPr>
          <p:spPr bwMode="auto">
            <a:xfrm flipH="1">
              <a:off x="6181397" y="3752075"/>
              <a:ext cx="219761" cy="34263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EE44FE8-D6B1-45D5-91F6-88268AC98C8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298637" y="3122211"/>
            <a:ext cx="429886" cy="105105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34D67A7-2828-44A9-9B80-8EA3B32A1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3906" y="4197845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remove( 3 )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3FED57D-81C2-4ABF-BF4C-C496724FD66D}"/>
              </a:ext>
            </a:extLst>
          </p:cNvPr>
          <p:cNvCxnSpPr>
            <a:cxnSpLocks/>
          </p:cNvCxnSpPr>
          <p:nvPr/>
        </p:nvCxnSpPr>
        <p:spPr bwMode="auto">
          <a:xfrm flipV="1">
            <a:off x="8468501" y="3708132"/>
            <a:ext cx="448757" cy="125547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0EFF954-3618-48E6-AA7C-1DDBE0B92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3884" y="4988178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remove( 6 )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1AA5423-CD5D-D58F-CC3F-5DC99C2B5247}"/>
              </a:ext>
            </a:extLst>
          </p:cNvPr>
          <p:cNvSpPr/>
          <p:nvPr/>
        </p:nvSpPr>
        <p:spPr bwMode="auto">
          <a:xfrm>
            <a:off x="7376938" y="3190538"/>
            <a:ext cx="605186" cy="504631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4.5</a:t>
            </a:r>
            <a:endParaRPr kumimoji="0" lang="en-CA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B72B278-E31A-127B-FEF2-0B70FCDC0F39}"/>
              </a:ext>
            </a:extLst>
          </p:cNvPr>
          <p:cNvCxnSpPr>
            <a:cxnSpLocks/>
            <a:stCxn id="2" idx="0"/>
            <a:endCxn id="6" idx="4"/>
          </p:cNvCxnSpPr>
          <p:nvPr/>
        </p:nvCxnSpPr>
        <p:spPr bwMode="auto">
          <a:xfrm flipV="1">
            <a:off x="7679531" y="2978092"/>
            <a:ext cx="476161" cy="21244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2211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8819E-6 3.77992E-7 L 0.02741 3.77992E-7 C 0.03953 3.77992E-7 0.05481 -0.0294 0.05481 -0.05292 L 0.05481 -0.10584 " pathEditMode="relative" rAng="0" ptsTypes="AAAA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0" y="-5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622E-6 0.00063 L -2.3622E-6 0.00084 C -0.00378 0.00189 -0.00756 0.00336 -0.01134 0.00441 C -0.02252 0.00798 -0.03023 0.00525 -0.04425 0.00441 C -0.04567 0.0042 -0.04708 0.00357 -0.0485 0.00315 C -0.05023 0.00252 -0.05212 0.00252 -0.05401 0.00189 C -0.05921 -0.00021 -0.05685 -0.00063 -0.06079 -0.00336 C -0.07338 -0.01239 -0.06551 -0.00525 -0.07181 -0.01134 C -0.07244 -0.0126 -0.0726 -0.01386 -0.07323 -0.01533 C -0.07543 -0.01995 -0.07606 -0.02058 -0.07874 -0.02436 C -0.08567 -0.04389 -0.08252 -0.03213 -0.08016 -0.07056 C -0.08 -0.07518 -0.07764 -0.08127 -0.07606 -0.08505 C -0.07559 -0.08652 -0.07464 -0.08778 -0.07464 -0.08904 L -0.07464 -0.09555 L -0.07464 -0.09555 " pathEditMode="relative" rAng="0" ptsTypes="AAAAAAAAAAAAAAA">
                                      <p:cBhvr>
                                        <p:cTn id="7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7" y="-45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8" grpId="1" animBg="1"/>
      <p:bldP spid="12" grpId="0" animBg="1"/>
      <p:bldP spid="12" grpId="1" animBg="1"/>
      <p:bldP spid="24" grpId="0"/>
      <p:bldP spid="24" grpId="1"/>
      <p:bldP spid="28" grpId="0"/>
      <p:bldP spid="28" grpId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Remove node with two children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Remove 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tree,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</a:t>
            </a:r>
          </a:p>
          <a:p>
            <a:pPr lvl="1">
              <a:defRPr/>
            </a:pPr>
            <a:r>
              <a:rPr lang="en-US" altLang="he-IL" sz="2200" dirty="0"/>
              <a:t>next = find successor of node in the tree;</a:t>
            </a:r>
          </a:p>
          <a:p>
            <a:pPr lvl="1">
              <a:defRPr/>
            </a:pPr>
            <a:r>
              <a:rPr lang="en-US" altLang="he-IL" sz="2200" dirty="0"/>
              <a:t>// next has ≤1 child</a:t>
            </a:r>
          </a:p>
          <a:p>
            <a:pPr lvl="1">
              <a:defRPr/>
            </a:pPr>
            <a:r>
              <a:rPr lang="en-US" altLang="he-IL" sz="2200" dirty="0"/>
              <a:t>node-&gt;value = next-&gt;value;</a:t>
            </a:r>
          </a:p>
          <a:p>
            <a:pPr lvl="1">
              <a:defRPr/>
            </a:pPr>
            <a:r>
              <a:rPr lang="en-US" altLang="he-IL" sz="2200" dirty="0"/>
              <a:t>Remove (tree, next);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C7DABD5-9457-4369-BB6F-51B6C7589B8F}"/>
              </a:ext>
            </a:extLst>
          </p:cNvPr>
          <p:cNvSpPr/>
          <p:nvPr/>
        </p:nvSpPr>
        <p:spPr bwMode="auto">
          <a:xfrm>
            <a:off x="7567613" y="2408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9045475-3AE0-4703-8AC3-9EEB4BFC172B}"/>
              </a:ext>
            </a:extLst>
          </p:cNvPr>
          <p:cNvSpPr/>
          <p:nvPr/>
        </p:nvSpPr>
        <p:spPr bwMode="auto">
          <a:xfrm>
            <a:off x="6805613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00B9109-9577-4111-AEC4-0DE38F8DE34C}"/>
              </a:ext>
            </a:extLst>
          </p:cNvPr>
          <p:cNvCxnSpPr>
            <a:cxnSpLocks/>
            <a:stCxn id="6" idx="3"/>
            <a:endCxn id="7" idx="7"/>
          </p:cNvCxnSpPr>
          <p:nvPr/>
        </p:nvCxnSpPr>
        <p:spPr bwMode="auto">
          <a:xfrm flipH="1">
            <a:off x="7260898" y="27984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BFD7FE4-5624-4415-91B1-1A18A5633EC6}"/>
              </a:ext>
            </a:extLst>
          </p:cNvPr>
          <p:cNvSpPr/>
          <p:nvPr/>
        </p:nvSpPr>
        <p:spPr bwMode="auto">
          <a:xfrm>
            <a:off x="8424699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10D9F5B-F9CE-4C39-B1F3-5F084BBCD744}"/>
              </a:ext>
            </a:extLst>
          </p:cNvPr>
          <p:cNvCxnSpPr>
            <a:cxnSpLocks/>
            <a:stCxn id="6" idx="5"/>
            <a:endCxn id="9" idx="0"/>
          </p:cNvCxnSpPr>
          <p:nvPr/>
        </p:nvCxnSpPr>
        <p:spPr bwMode="auto">
          <a:xfrm>
            <a:off x="8022898" y="27984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13A7BFEB-C270-4647-AD72-CE8CE646E19C}"/>
              </a:ext>
            </a:extLst>
          </p:cNvPr>
          <p:cNvSpPr/>
          <p:nvPr/>
        </p:nvSpPr>
        <p:spPr bwMode="auto">
          <a:xfrm>
            <a:off x="6081713" y="410687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790C755-C934-481B-9243-101D0591D43A}"/>
              </a:ext>
            </a:extLst>
          </p:cNvPr>
          <p:cNvCxnSpPr>
            <a:cxnSpLocks/>
            <a:endCxn id="11" idx="7"/>
          </p:cNvCxnSpPr>
          <p:nvPr/>
        </p:nvCxnSpPr>
        <p:spPr bwMode="auto">
          <a:xfrm flipH="1">
            <a:off x="6536998" y="365892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47542DF5-BDD5-481E-B50F-C9C5BFAC75DC}"/>
              </a:ext>
            </a:extLst>
          </p:cNvPr>
          <p:cNvSpPr/>
          <p:nvPr/>
        </p:nvSpPr>
        <p:spPr bwMode="auto">
          <a:xfrm>
            <a:off x="7218225" y="4202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50DDE3D-9715-480D-878F-FE88CEF2123C}"/>
              </a:ext>
            </a:extLst>
          </p:cNvPr>
          <p:cNvCxnSpPr>
            <a:cxnSpLocks/>
            <a:stCxn id="7" idx="5"/>
            <a:endCxn id="13" idx="0"/>
          </p:cNvCxnSpPr>
          <p:nvPr/>
        </p:nvCxnSpPr>
        <p:spPr bwMode="auto">
          <a:xfrm>
            <a:off x="7260898" y="36366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B1B35F54-906B-4263-8297-F01392EAD48C}"/>
              </a:ext>
            </a:extLst>
          </p:cNvPr>
          <p:cNvSpPr/>
          <p:nvPr/>
        </p:nvSpPr>
        <p:spPr bwMode="auto">
          <a:xfrm>
            <a:off x="7924300" y="42090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82CEF2-80A8-4DED-8D32-7C28E716C339}"/>
              </a:ext>
            </a:extLst>
          </p:cNvPr>
          <p:cNvCxnSpPr>
            <a:cxnSpLocks/>
            <a:stCxn id="9" idx="3"/>
            <a:endCxn id="15" idx="0"/>
          </p:cNvCxnSpPr>
          <p:nvPr/>
        </p:nvCxnSpPr>
        <p:spPr bwMode="auto">
          <a:xfrm flipH="1">
            <a:off x="8191000" y="36366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A68063FC-BE9F-4759-ADF7-5C6DF0388499}"/>
              </a:ext>
            </a:extLst>
          </p:cNvPr>
          <p:cNvSpPr/>
          <p:nvPr/>
        </p:nvSpPr>
        <p:spPr bwMode="auto">
          <a:xfrm>
            <a:off x="8826500" y="42348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C681FBF-DA1F-4038-A6DE-E18912064F95}"/>
              </a:ext>
            </a:extLst>
          </p:cNvPr>
          <p:cNvCxnSpPr>
            <a:cxnSpLocks/>
            <a:endCxn id="17" idx="0"/>
          </p:cNvCxnSpPr>
          <p:nvPr/>
        </p:nvCxnSpPr>
        <p:spPr bwMode="auto">
          <a:xfrm>
            <a:off x="8869173" y="36693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11A33A1-C9D9-4F15-A97D-DA626478B786}"/>
              </a:ext>
            </a:extLst>
          </p:cNvPr>
          <p:cNvCxnSpPr>
            <a:cxnSpLocks/>
            <a:stCxn id="20" idx="2"/>
            <a:endCxn id="6" idx="1"/>
          </p:cNvCxnSpPr>
          <p:nvPr/>
        </p:nvCxnSpPr>
        <p:spPr bwMode="auto">
          <a:xfrm>
            <a:off x="6921828" y="2167362"/>
            <a:ext cx="723900" cy="30783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8F3820F-1AC9-407A-9E57-68166BD199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1563" y="1731537"/>
            <a:ext cx="204053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remove( 4 )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F38A430-C3F3-49C0-BD9D-D084225E386D}"/>
              </a:ext>
            </a:extLst>
          </p:cNvPr>
          <p:cNvCxnSpPr>
            <a:cxnSpLocks/>
          </p:cNvCxnSpPr>
          <p:nvPr/>
        </p:nvCxnSpPr>
        <p:spPr bwMode="auto">
          <a:xfrm flipV="1">
            <a:off x="7339013" y="4737997"/>
            <a:ext cx="762000" cy="92739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1BB7137-9802-43E9-AD29-AE3E5EA16B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2" y="5712724"/>
            <a:ext cx="3240851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Successor of 4 is 5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E049147-4648-4B49-B415-470B85A82CDD}"/>
              </a:ext>
            </a:extLst>
          </p:cNvPr>
          <p:cNvSpPr/>
          <p:nvPr/>
        </p:nvSpPr>
        <p:spPr bwMode="auto">
          <a:xfrm>
            <a:off x="7940210" y="4202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26077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8583E-6 1.71777E-6 L -3.38583E-6 0.00084 C -0.00472 -0.01386 -0.01039 -0.02751 -0.01464 -0.04137 C -0.01858 -0.0546 -0.02488 -0.08253 -0.02488 -0.08232 C -0.02598 -0.09366 -0.02771 -0.105 -0.02803 -0.11592 C -0.02882 -0.14175 -0.02031 -0.16884 -0.02929 -0.19257 C -0.03228 -0.20055 -0.04393 -0.1827 -0.05149 -0.17745 C -0.05197 -0.17598 -0.05165 -0.1743 -0.05307 -0.17346 C -0.06693 -0.16296 -0.08189 -0.15393 -0.0959 -0.14406 C -0.09685 -0.14343 -0.09732 -0.14196 -0.09905 -0.14133 C -0.11401 -0.13146 -0.12913 -0.12243 -0.14488 -0.11298 C -0.14441 -0.10206 -0.15023 -0.08841 -0.14315 -0.07959 C -0.11937 -0.04767 -0.07842 -0.04305 -0.04393 -0.03402 C -0.01543 -0.03507 0.03307 -0.02751 0.05654 -0.05586 C 0.06441 -0.06573 0.06426 -0.08085 0.06898 -0.09282 C 0.06646 -0.10731 0.06678 -0.12243 0.06268 -0.13671 C 0.05717 -0.15351 0.02646 -0.19509 0.01512 -0.20286 C 0.00788 -0.20748 -0.00094 -0.21105 -0.0074 -0.21714 C -0.01968 -0.22995 -0.01385 -0.22659 -0.02189 -0.23058 L -0.03527 -0.23856 " pathEditMode="relative" rAng="0" ptsTypes="AAAAAAAAAAAAAAAAAAAA">
                                      <p:cBhvr>
                                        <p:cTn id="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0" y="-118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3" grpId="0" animBg="1"/>
      <p:bldP spid="15" grpId="0" animBg="1"/>
      <p:bldP spid="15" grpId="1" animBg="1"/>
      <p:bldP spid="17" grpId="0" animBg="1"/>
      <p:bldP spid="20" grpId="0"/>
      <p:bldP spid="24" grpId="0"/>
      <p:bldP spid="24" grpId="1"/>
      <p:bldP spid="27" grpId="0" animBg="1"/>
      <p:bldP spid="27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Remove node with two children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Remove 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tree,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</a:t>
            </a:r>
          </a:p>
          <a:p>
            <a:pPr lvl="1">
              <a:defRPr/>
            </a:pPr>
            <a:r>
              <a:rPr lang="en-US" altLang="he-IL" sz="2200" dirty="0"/>
              <a:t>next = find successor of node in the tree;</a:t>
            </a:r>
          </a:p>
          <a:p>
            <a:pPr lvl="1">
              <a:defRPr/>
            </a:pPr>
            <a:r>
              <a:rPr lang="en-US" altLang="he-IL" sz="2200" dirty="0"/>
              <a:t>node-&gt;value = next-&gt;value;</a:t>
            </a:r>
          </a:p>
          <a:p>
            <a:pPr lvl="1">
              <a:defRPr/>
            </a:pPr>
            <a:r>
              <a:rPr lang="en-US" altLang="he-IL" sz="2200" dirty="0"/>
              <a:t>Remove (tree, next);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20712" y="3856037"/>
            <a:ext cx="7467600" cy="1351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// assuming node has right child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find_successor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(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BST_t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* tree, 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BTnode_t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* node)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find_min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(node-&gt;right);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}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97312" y="4959071"/>
            <a:ext cx="4419600" cy="2296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// assuming node != NULL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find_min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(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BTnode_t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* node)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</a:t>
            </a:r>
            <a:r>
              <a:rPr lang="en-US" altLang="he-IL" sz="2200" i="1" dirty="0" err="1">
                <a:solidFill>
                  <a:srgbClr val="0000CC"/>
                </a:solidFill>
                <a:latin typeface="+mn-lt"/>
              </a:rPr>
              <a:t>BTnode_t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* current = node;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while (current -&gt;left != NULL)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	 current  = current-&gt;left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return current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}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962E1B1-C278-3F24-B2DC-36128072069C}"/>
              </a:ext>
            </a:extLst>
          </p:cNvPr>
          <p:cNvSpPr/>
          <p:nvPr/>
        </p:nvSpPr>
        <p:spPr bwMode="auto">
          <a:xfrm>
            <a:off x="7591425" y="18109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3B8E487-A1A5-F468-FD30-FBEDB4696B70}"/>
              </a:ext>
            </a:extLst>
          </p:cNvPr>
          <p:cNvSpPr/>
          <p:nvPr/>
        </p:nvSpPr>
        <p:spPr bwMode="auto">
          <a:xfrm>
            <a:off x="6829425" y="2649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39BF5EB-C10F-D795-EAFE-DDECC33EE3B5}"/>
              </a:ext>
            </a:extLst>
          </p:cNvPr>
          <p:cNvCxnSpPr>
            <a:cxnSpLocks/>
            <a:stCxn id="2" idx="3"/>
            <a:endCxn id="3" idx="7"/>
          </p:cNvCxnSpPr>
          <p:nvPr/>
        </p:nvCxnSpPr>
        <p:spPr bwMode="auto">
          <a:xfrm flipH="1">
            <a:off x="7284710" y="2201157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42F21548-8FDD-2881-3A37-F12586731A22}"/>
              </a:ext>
            </a:extLst>
          </p:cNvPr>
          <p:cNvSpPr/>
          <p:nvPr/>
        </p:nvSpPr>
        <p:spPr bwMode="auto">
          <a:xfrm>
            <a:off x="8448511" y="2649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07F4111-CF81-CB71-3361-CE75E69F0B4E}"/>
              </a:ext>
            </a:extLst>
          </p:cNvPr>
          <p:cNvCxnSpPr>
            <a:cxnSpLocks/>
            <a:stCxn id="2" idx="5"/>
            <a:endCxn id="7" idx="0"/>
          </p:cNvCxnSpPr>
          <p:nvPr/>
        </p:nvCxnSpPr>
        <p:spPr bwMode="auto">
          <a:xfrm>
            <a:off x="8046710" y="2201157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302800A4-6F95-0C3C-AB1B-B028256135F7}"/>
              </a:ext>
            </a:extLst>
          </p:cNvPr>
          <p:cNvSpPr/>
          <p:nvPr/>
        </p:nvSpPr>
        <p:spPr bwMode="auto">
          <a:xfrm>
            <a:off x="6105525" y="350955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FEF886F-F65B-9FAB-E27E-EDE6807FB399}"/>
              </a:ext>
            </a:extLst>
          </p:cNvPr>
          <p:cNvCxnSpPr>
            <a:cxnSpLocks/>
            <a:endCxn id="9" idx="7"/>
          </p:cNvCxnSpPr>
          <p:nvPr/>
        </p:nvCxnSpPr>
        <p:spPr bwMode="auto">
          <a:xfrm flipH="1">
            <a:off x="6560810" y="3061597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421740EC-ECC3-3EE0-FCEF-2F2858B93B0D}"/>
              </a:ext>
            </a:extLst>
          </p:cNvPr>
          <p:cNvSpPr/>
          <p:nvPr/>
        </p:nvSpPr>
        <p:spPr bwMode="auto">
          <a:xfrm>
            <a:off x="7242037" y="360478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694703-9C4D-A0FE-3F19-60D80DA68942}"/>
              </a:ext>
            </a:extLst>
          </p:cNvPr>
          <p:cNvCxnSpPr>
            <a:cxnSpLocks/>
            <a:stCxn id="3" idx="5"/>
            <a:endCxn id="11" idx="0"/>
          </p:cNvCxnSpPr>
          <p:nvPr/>
        </p:nvCxnSpPr>
        <p:spPr bwMode="auto">
          <a:xfrm>
            <a:off x="7284710" y="3039357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897942C5-F802-EC6D-E33E-649A582531F2}"/>
              </a:ext>
            </a:extLst>
          </p:cNvPr>
          <p:cNvSpPr/>
          <p:nvPr/>
        </p:nvSpPr>
        <p:spPr bwMode="auto">
          <a:xfrm>
            <a:off x="7948112" y="3611709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2C668D4-1AD8-C1A7-C462-B6C4B9053273}"/>
              </a:ext>
            </a:extLst>
          </p:cNvPr>
          <p:cNvCxnSpPr>
            <a:cxnSpLocks/>
            <a:stCxn id="7" idx="3"/>
            <a:endCxn id="13" idx="0"/>
          </p:cNvCxnSpPr>
          <p:nvPr/>
        </p:nvCxnSpPr>
        <p:spPr bwMode="auto">
          <a:xfrm flipH="1">
            <a:off x="8214812" y="3039357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82B669C7-8300-3EBA-F0CD-44F0DD9129D9}"/>
              </a:ext>
            </a:extLst>
          </p:cNvPr>
          <p:cNvSpPr/>
          <p:nvPr/>
        </p:nvSpPr>
        <p:spPr bwMode="auto">
          <a:xfrm>
            <a:off x="8850312" y="3637480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6D2C53-81A0-4422-7D8F-7BF555886E78}"/>
              </a:ext>
            </a:extLst>
          </p:cNvPr>
          <p:cNvCxnSpPr>
            <a:cxnSpLocks/>
            <a:endCxn id="15" idx="0"/>
          </p:cNvCxnSpPr>
          <p:nvPr/>
        </p:nvCxnSpPr>
        <p:spPr bwMode="auto">
          <a:xfrm>
            <a:off x="8892985" y="3072050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3010C3D-7191-392B-E968-9BCCBC352C60}"/>
              </a:ext>
            </a:extLst>
          </p:cNvPr>
          <p:cNvCxnSpPr>
            <a:cxnSpLocks/>
            <a:endCxn id="2" idx="1"/>
          </p:cNvCxnSpPr>
          <p:nvPr/>
        </p:nvCxnSpPr>
        <p:spPr bwMode="auto">
          <a:xfrm>
            <a:off x="6945640" y="1570037"/>
            <a:ext cx="723900" cy="30783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0852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Comments about find min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 err="1"/>
              <a:t>find_min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</a:t>
            </a:r>
          </a:p>
          <a:p>
            <a:pPr lvl="1">
              <a:defRPr/>
            </a:pPr>
            <a:r>
              <a:rPr lang="en-US" altLang="he-IL" sz="2200" dirty="0" err="1"/>
              <a:t>BTnode_t</a:t>
            </a:r>
            <a:r>
              <a:rPr lang="en-US" altLang="he-IL" sz="2200" dirty="0"/>
              <a:t>* current = node;</a:t>
            </a:r>
          </a:p>
          <a:p>
            <a:pPr lvl="1">
              <a:defRPr/>
            </a:pPr>
            <a:r>
              <a:rPr lang="en-US" altLang="he-IL" sz="2200" dirty="0"/>
              <a:t>while (current-&gt;left != NULL)</a:t>
            </a:r>
          </a:p>
          <a:p>
            <a:pPr lvl="1">
              <a:defRPr/>
            </a:pPr>
            <a:r>
              <a:rPr lang="en-US" altLang="he-IL" sz="2200" dirty="0"/>
              <a:t>	current = current-&gt;left</a:t>
            </a:r>
          </a:p>
          <a:p>
            <a:pPr lvl="1">
              <a:defRPr/>
            </a:pPr>
            <a:r>
              <a:rPr lang="en-US" altLang="he-IL" sz="2200" dirty="0"/>
              <a:t>return current</a:t>
            </a:r>
          </a:p>
          <a:p>
            <a:pPr lvl="1">
              <a:defRPr/>
            </a:pPr>
            <a:endParaRPr lang="en-US" altLang="he-IL" sz="22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Min does not have a left child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But it is not necessarily a leaf (can have right child)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3F1FE78-E21E-46AC-A991-BCC7A71338D6}"/>
              </a:ext>
            </a:extLst>
          </p:cNvPr>
          <p:cNvSpPr/>
          <p:nvPr/>
        </p:nvSpPr>
        <p:spPr bwMode="auto">
          <a:xfrm>
            <a:off x="7567613" y="24082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5EFD3D0-F45A-4ECF-B44E-9630395817A1}"/>
              </a:ext>
            </a:extLst>
          </p:cNvPr>
          <p:cNvSpPr/>
          <p:nvPr/>
        </p:nvSpPr>
        <p:spPr bwMode="auto">
          <a:xfrm>
            <a:off x="6805613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A09306C-E136-4EB2-B1FF-55C854B076EA}"/>
              </a:ext>
            </a:extLst>
          </p:cNvPr>
          <p:cNvCxnSpPr>
            <a:cxnSpLocks/>
            <a:stCxn id="6" idx="3"/>
            <a:endCxn id="7" idx="7"/>
          </p:cNvCxnSpPr>
          <p:nvPr/>
        </p:nvCxnSpPr>
        <p:spPr bwMode="auto">
          <a:xfrm flipH="1">
            <a:off x="7260898" y="27984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5CC5336D-0D9A-4465-A03B-08E916F48797}"/>
              </a:ext>
            </a:extLst>
          </p:cNvPr>
          <p:cNvSpPr/>
          <p:nvPr/>
        </p:nvSpPr>
        <p:spPr bwMode="auto">
          <a:xfrm>
            <a:off x="8424699" y="32464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768F1F4-0B48-4388-8985-EB0A0900E5D8}"/>
              </a:ext>
            </a:extLst>
          </p:cNvPr>
          <p:cNvCxnSpPr>
            <a:cxnSpLocks/>
            <a:stCxn id="6" idx="5"/>
            <a:endCxn id="9" idx="0"/>
          </p:cNvCxnSpPr>
          <p:nvPr/>
        </p:nvCxnSpPr>
        <p:spPr bwMode="auto">
          <a:xfrm>
            <a:off x="8022898" y="27984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15DA3EAE-5A94-44E8-AE14-D328D1CEB5F6}"/>
              </a:ext>
            </a:extLst>
          </p:cNvPr>
          <p:cNvSpPr/>
          <p:nvPr/>
        </p:nvSpPr>
        <p:spPr bwMode="auto">
          <a:xfrm>
            <a:off x="7218225" y="42021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1421505-69AE-4129-BA42-0FC2A2F6B66B}"/>
              </a:ext>
            </a:extLst>
          </p:cNvPr>
          <p:cNvCxnSpPr>
            <a:cxnSpLocks/>
            <a:stCxn id="7" idx="5"/>
            <a:endCxn id="13" idx="0"/>
          </p:cNvCxnSpPr>
          <p:nvPr/>
        </p:nvCxnSpPr>
        <p:spPr bwMode="auto">
          <a:xfrm>
            <a:off x="7260898" y="36366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05D01C65-56E2-441F-B1D9-5FE0E240CA0C}"/>
              </a:ext>
            </a:extLst>
          </p:cNvPr>
          <p:cNvSpPr/>
          <p:nvPr/>
        </p:nvSpPr>
        <p:spPr bwMode="auto">
          <a:xfrm>
            <a:off x="7924300" y="42090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409D130-29E2-4A1D-874A-0F8C22357C74}"/>
              </a:ext>
            </a:extLst>
          </p:cNvPr>
          <p:cNvCxnSpPr>
            <a:cxnSpLocks/>
            <a:stCxn id="9" idx="3"/>
            <a:endCxn id="15" idx="0"/>
          </p:cNvCxnSpPr>
          <p:nvPr/>
        </p:nvCxnSpPr>
        <p:spPr bwMode="auto">
          <a:xfrm flipH="1">
            <a:off x="8191000" y="36366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DF1CBDBB-7E0C-4203-8AFC-580C2157DF4B}"/>
              </a:ext>
            </a:extLst>
          </p:cNvPr>
          <p:cNvSpPr/>
          <p:nvPr/>
        </p:nvSpPr>
        <p:spPr bwMode="auto">
          <a:xfrm>
            <a:off x="8826500" y="42348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9858FEE-F83D-42C8-9ED0-8C9967CFA03B}"/>
              </a:ext>
            </a:extLst>
          </p:cNvPr>
          <p:cNvCxnSpPr>
            <a:cxnSpLocks/>
            <a:endCxn id="17" idx="0"/>
          </p:cNvCxnSpPr>
          <p:nvPr/>
        </p:nvCxnSpPr>
        <p:spPr bwMode="auto">
          <a:xfrm>
            <a:off x="8869173" y="36693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4794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3" grpId="0" animBg="1"/>
      <p:bldP spid="15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Summary so far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Here are the operations we have for BST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Find – runs in time O(depth(tree))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Add – runs in time O(depth(tree))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Remove – runs in time O(depth(tree))</a:t>
            </a:r>
          </a:p>
          <a:p>
            <a:pPr marL="0" indent="0">
              <a:defRPr/>
            </a:pPr>
            <a:r>
              <a:rPr lang="en-US" altLang="he-IL" sz="2200" dirty="0"/>
              <a:t>Suppose we can add n numbers to our data structure, and somehow make the depth O(log(n))</a:t>
            </a:r>
          </a:p>
          <a:p>
            <a:pPr marL="0" indent="0">
              <a:defRPr/>
            </a:pPr>
            <a:r>
              <a:rPr lang="en-US" altLang="he-IL" sz="2200" dirty="0"/>
              <a:t>Then we get a DS with </a:t>
            </a:r>
            <a:r>
              <a:rPr lang="en-US" altLang="he-IL" sz="2200" i="1" dirty="0"/>
              <a:t>insert, remove, find </a:t>
            </a:r>
            <a:r>
              <a:rPr lang="en-US" altLang="he-IL" sz="2200" dirty="0"/>
              <a:t>all take O(log(n)) time.</a:t>
            </a:r>
          </a:p>
        </p:txBody>
      </p:sp>
    </p:spTree>
    <p:extLst>
      <p:ext uri="{BB962C8B-B14F-4D97-AF65-F5344CB8AC3E}">
        <p14:creationId xmlns:p14="http://schemas.microsoft.com/office/powerpoint/2010/main" val="40534997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A data structure for Set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altLang="he-IL" sz="2200" dirty="0"/>
              <a:t>We want a data structure representing a set of numbers:</a:t>
            </a:r>
          </a:p>
          <a:p>
            <a:pPr marL="0" indent="0">
              <a:defRPr/>
            </a:pPr>
            <a:r>
              <a:rPr lang="en-US" altLang="he-IL" sz="2200" dirty="0"/>
              <a:t>Operations: Find, Add, Remove</a:t>
            </a:r>
          </a:p>
          <a:p>
            <a:pPr marL="0" indent="0">
              <a:defRPr/>
            </a:pPr>
            <a:r>
              <a:rPr lang="en-US" altLang="he-IL" sz="2200" dirty="0"/>
              <a:t>Let’s say we use an array</a:t>
            </a:r>
          </a:p>
          <a:p>
            <a:pPr marL="0" indent="0">
              <a:defRPr/>
            </a:pPr>
            <a:r>
              <a:rPr lang="en-US" altLang="he-IL" sz="2200" u="sng" dirty="0"/>
              <a:t>Attempt 1</a:t>
            </a:r>
            <a:r>
              <a:rPr lang="en-US" altLang="he-IL" sz="2200" dirty="0"/>
              <a:t>:</a:t>
            </a:r>
          </a:p>
          <a:p>
            <a:pPr marL="0" indent="0">
              <a:defRPr/>
            </a:pPr>
            <a:r>
              <a:rPr lang="en-US" altLang="he-IL" sz="2200" dirty="0"/>
              <a:t>- insert a new number to the end of the array – O(1)</a:t>
            </a:r>
          </a:p>
          <a:p>
            <a:pPr marL="0" indent="0">
              <a:defRPr/>
            </a:pPr>
            <a:r>
              <a:rPr lang="en-US" altLang="he-IL" sz="2200" dirty="0"/>
              <a:t>- Find/delete – O(n) linear search</a:t>
            </a:r>
          </a:p>
          <a:p>
            <a:pPr marL="0" indent="0">
              <a:defRPr/>
            </a:pPr>
            <a:r>
              <a:rPr lang="en-US" altLang="he-IL" sz="2200" u="sng" dirty="0"/>
              <a:t>Attempt 2</a:t>
            </a:r>
            <a:r>
              <a:rPr lang="en-US" altLang="he-IL" sz="2200" dirty="0"/>
              <a:t>: sorted array</a:t>
            </a:r>
          </a:p>
          <a:p>
            <a:pPr>
              <a:buFontTx/>
              <a:buChar char="-"/>
              <a:defRPr/>
            </a:pPr>
            <a:r>
              <a:rPr lang="en-US" altLang="he-IL" sz="2200" dirty="0"/>
              <a:t>Find O(log(n)) using binary search</a:t>
            </a:r>
          </a:p>
          <a:p>
            <a:pPr>
              <a:buFontTx/>
              <a:buChar char="-"/>
              <a:defRPr/>
            </a:pPr>
            <a:r>
              <a:rPr lang="en-US" altLang="he-IL" sz="2200" dirty="0"/>
              <a:t>Insert/delete – O(n) because we may need to shift the entire array</a:t>
            </a:r>
          </a:p>
          <a:p>
            <a:pPr marL="0" indent="0">
              <a:defRPr/>
            </a:pPr>
            <a:r>
              <a:rPr lang="en-US" altLang="he-IL" sz="2200" u="sng" dirty="0"/>
              <a:t>Using balanced BSTs</a:t>
            </a:r>
            <a:r>
              <a:rPr lang="en-US" altLang="he-IL" sz="2200" dirty="0"/>
              <a:t>: all operations run in O(log(n)) time</a:t>
            </a:r>
          </a:p>
          <a:p>
            <a:pPr>
              <a:buFontTx/>
              <a:buChar char="-"/>
              <a:defRPr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9773417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Binary Search Trees</a:t>
            </a:r>
          </a:p>
        </p:txBody>
      </p:sp>
    </p:spTree>
    <p:extLst>
      <p:ext uri="{BB962C8B-B14F-4D97-AF65-F5344CB8AC3E}">
        <p14:creationId xmlns:p14="http://schemas.microsoft.com/office/powerpoint/2010/main" val="18531507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Balancing a BST</a:t>
            </a:r>
          </a:p>
        </p:txBody>
      </p:sp>
    </p:spTree>
    <p:extLst>
      <p:ext uri="{BB962C8B-B14F-4D97-AF65-F5344CB8AC3E}">
        <p14:creationId xmlns:p14="http://schemas.microsoft.com/office/powerpoint/2010/main" val="8506847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Balancing the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How can we make sure that the tree is balanced?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A  possible solution: have a function </a:t>
            </a:r>
            <a:r>
              <a:rPr lang="en-US" altLang="he-IL" sz="2400" dirty="0" err="1"/>
              <a:t>BST_balance</a:t>
            </a:r>
            <a:r>
              <a:rPr lang="en-US" altLang="he-IL" sz="2400" dirty="0"/>
              <a:t>(</a:t>
            </a:r>
            <a:r>
              <a:rPr lang="en-US" altLang="he-IL" sz="2400" dirty="0" err="1"/>
              <a:t>BST_t</a:t>
            </a:r>
            <a:r>
              <a:rPr lang="en-US" altLang="he-IL" sz="2400" dirty="0"/>
              <a:t>*)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that creates an </a:t>
            </a:r>
            <a:r>
              <a:rPr lang="en-US" altLang="he-IL" sz="2400" i="1" u="sng" dirty="0"/>
              <a:t>equivalent</a:t>
            </a:r>
            <a:r>
              <a:rPr lang="en-US" altLang="he-IL" sz="2400" dirty="0"/>
              <a:t> balanced tree.</a:t>
            </a:r>
            <a:br>
              <a:rPr lang="en-US" altLang="he-IL" sz="2400" dirty="0"/>
            </a:br>
            <a:endParaRPr lang="en-US" altLang="he-IL" sz="24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i="1" dirty="0"/>
              <a:t>balance()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     create a sorted array with all the values in the tree 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	this is done using </a:t>
            </a:r>
            <a:r>
              <a:rPr lang="en-US" altLang="he-IL" sz="2400" i="1" dirty="0" err="1"/>
              <a:t>inOrder</a:t>
            </a:r>
            <a:r>
              <a:rPr lang="en-US" altLang="he-IL" sz="2400" i="1" dirty="0"/>
              <a:t> traversal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400" dirty="0"/>
              <a:t>     create a new tree from the array</a:t>
            </a:r>
          </a:p>
          <a:p>
            <a:pPr marL="57150" indent="0">
              <a:buFont typeface="Arial" panose="020B0604020202020204" pitchFamily="34" charset="0"/>
              <a:buNone/>
            </a:pPr>
            <a:br>
              <a:rPr lang="en-US" altLang="he-IL" sz="2400" dirty="0"/>
            </a:br>
            <a:r>
              <a:rPr lang="en-US" altLang="he-IL" sz="2400" dirty="0"/>
              <a:t>Running time: step 1 is O(n), step 2 is also O(n). </a:t>
            </a:r>
            <a:r>
              <a:rPr lang="en-US" altLang="he-IL" sz="2400" u="sng" dirty="0"/>
              <a:t>Total time O(n)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23086766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Creating a balanced tree from a sorted array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Idea: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1) Set the median to be the root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2) Construct left and right subtrees recursively.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i="1" dirty="0" err="1"/>
              <a:t>addArrayToTree</a:t>
            </a:r>
            <a:r>
              <a:rPr lang="en-US" altLang="he-IL" sz="2200" i="1" dirty="0"/>
              <a:t> ( array , first , last 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if first &lt;= last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	mid = (</a:t>
            </a:r>
            <a:r>
              <a:rPr lang="en-US" altLang="he-IL" sz="2200" dirty="0" err="1"/>
              <a:t>first+last</a:t>
            </a:r>
            <a:r>
              <a:rPr lang="en-US" altLang="he-IL" sz="2200" dirty="0"/>
              <a:t>)/2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	set the root = array[mid]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	</a:t>
            </a:r>
            <a:r>
              <a:rPr lang="en-US" altLang="he-IL" sz="2200" dirty="0" err="1"/>
              <a:t>addArrayToTree</a:t>
            </a:r>
            <a:r>
              <a:rPr lang="en-US" altLang="he-IL" sz="2200" dirty="0"/>
              <a:t> as  left subtree ( array , first , mid-1 )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		</a:t>
            </a:r>
            <a:r>
              <a:rPr lang="en-US" altLang="he-IL" sz="2200" dirty="0" err="1"/>
              <a:t>addArrayToTree</a:t>
            </a:r>
            <a:r>
              <a:rPr lang="en-US" altLang="he-IL" sz="2200" dirty="0"/>
              <a:t> as right subtree ( array , mid+1 , last )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3099011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Creating a balanced tree from a sorted array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Example: array = [</a:t>
            </a:r>
            <a:r>
              <a:rPr lang="en-US" altLang="he-IL" sz="2200" dirty="0">
                <a:solidFill>
                  <a:srgbClr val="FF0000"/>
                </a:solidFill>
              </a:rPr>
              <a:t>1,2,3</a:t>
            </a:r>
            <a:r>
              <a:rPr lang="en-US" altLang="he-IL" sz="2200" dirty="0"/>
              <a:t>,</a:t>
            </a:r>
            <a:r>
              <a:rPr lang="en-US" altLang="he-IL" sz="2200" b="1" dirty="0"/>
              <a:t>4</a:t>
            </a:r>
            <a:r>
              <a:rPr lang="en-US" altLang="he-IL" sz="2200" dirty="0"/>
              <a:t>,</a:t>
            </a:r>
            <a:r>
              <a:rPr lang="en-US" altLang="he-IL" sz="2200" dirty="0">
                <a:solidFill>
                  <a:srgbClr val="00B050"/>
                </a:solidFill>
              </a:rPr>
              <a:t>5,6,7</a:t>
            </a:r>
            <a:r>
              <a:rPr lang="en-US" altLang="he-IL" sz="2200" dirty="0"/>
              <a:t>]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Root = array[median] = 4</a:t>
            </a:r>
          </a:p>
          <a:p>
            <a:pPr marL="57150" indent="0"/>
            <a:r>
              <a:rPr lang="en-US" altLang="he-IL" sz="2200" dirty="0"/>
              <a:t>Recursively build left from [</a:t>
            </a:r>
            <a:r>
              <a:rPr lang="en-US" altLang="he-IL" sz="2200" dirty="0">
                <a:solidFill>
                  <a:srgbClr val="FF0000"/>
                </a:solidFill>
              </a:rPr>
              <a:t>1,</a:t>
            </a:r>
            <a:r>
              <a:rPr lang="en-US" altLang="he-IL" sz="2200" b="1" dirty="0">
                <a:solidFill>
                  <a:srgbClr val="FF0000"/>
                </a:solidFill>
              </a:rPr>
              <a:t>2</a:t>
            </a:r>
            <a:r>
              <a:rPr lang="en-US" altLang="he-IL" sz="2200" dirty="0">
                <a:solidFill>
                  <a:srgbClr val="FF0000"/>
                </a:solidFill>
              </a:rPr>
              <a:t>,3</a:t>
            </a:r>
            <a:r>
              <a:rPr lang="en-US" altLang="he-IL" sz="2200" dirty="0"/>
              <a:t>]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2 will be the root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Handle recursively [1]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Handle recursively [3]</a:t>
            </a:r>
          </a:p>
          <a:p>
            <a:pPr marL="57150" indent="0">
              <a:buFont typeface="Arial" panose="020B0604020202020204" pitchFamily="34" charset="0"/>
              <a:buNone/>
            </a:pPr>
            <a:r>
              <a:rPr lang="en-US" altLang="he-IL" sz="2200" dirty="0"/>
              <a:t>Recursively build right from [</a:t>
            </a:r>
            <a:r>
              <a:rPr lang="en-US" altLang="he-IL" sz="2200" dirty="0">
                <a:solidFill>
                  <a:srgbClr val="00B050"/>
                </a:solidFill>
              </a:rPr>
              <a:t>5,</a:t>
            </a:r>
            <a:r>
              <a:rPr lang="en-US" altLang="he-IL" sz="2200" b="1" dirty="0">
                <a:solidFill>
                  <a:srgbClr val="00B050"/>
                </a:solidFill>
              </a:rPr>
              <a:t>6</a:t>
            </a:r>
            <a:r>
              <a:rPr lang="en-US" altLang="he-IL" sz="2200" dirty="0">
                <a:solidFill>
                  <a:srgbClr val="00B050"/>
                </a:solidFill>
              </a:rPr>
              <a:t>,7</a:t>
            </a:r>
            <a:r>
              <a:rPr lang="en-US" altLang="he-IL" sz="2200" dirty="0"/>
              <a:t>]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6 will be the root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Handle recursively [5]</a:t>
            </a:r>
          </a:p>
          <a:p>
            <a:pPr marL="400050">
              <a:buFontTx/>
              <a:buChar char="-"/>
            </a:pPr>
            <a:r>
              <a:rPr lang="en-US" altLang="he-IL" sz="2200" dirty="0"/>
              <a:t>Handle recursively [7]</a:t>
            </a:r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  <a:p>
            <a:pPr marL="57150" indent="0">
              <a:buFont typeface="Arial" panose="020B0604020202020204" pitchFamily="34" charset="0"/>
              <a:buNone/>
            </a:pPr>
            <a:endParaRPr lang="en-US" altLang="he-IL" sz="22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6874574-4691-431D-BF04-CABE9A073AB7}"/>
              </a:ext>
            </a:extLst>
          </p:cNvPr>
          <p:cNvSpPr/>
          <p:nvPr/>
        </p:nvSpPr>
        <p:spPr bwMode="auto">
          <a:xfrm>
            <a:off x="7134225" y="33226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AFA8E9C-F112-4954-86D1-E0DBF73EBFE0}"/>
              </a:ext>
            </a:extLst>
          </p:cNvPr>
          <p:cNvSpPr/>
          <p:nvPr/>
        </p:nvSpPr>
        <p:spPr bwMode="auto">
          <a:xfrm>
            <a:off x="6372225" y="41608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CB5BE5-265A-4922-B454-3C8057D6B262}"/>
              </a:ext>
            </a:extLst>
          </p:cNvPr>
          <p:cNvCxnSpPr>
            <a:cxnSpLocks/>
            <a:stCxn id="4" idx="3"/>
            <a:endCxn id="5" idx="7"/>
          </p:cNvCxnSpPr>
          <p:nvPr/>
        </p:nvCxnSpPr>
        <p:spPr bwMode="auto">
          <a:xfrm flipH="1">
            <a:off x="6827510" y="371288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423CAFB9-97F3-4F8D-815A-81A1AA1FFDF2}"/>
              </a:ext>
            </a:extLst>
          </p:cNvPr>
          <p:cNvSpPr/>
          <p:nvPr/>
        </p:nvSpPr>
        <p:spPr bwMode="auto">
          <a:xfrm>
            <a:off x="7991311" y="416083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5DF5B1-E918-4E9C-AE12-84BEC1C27BE0}"/>
              </a:ext>
            </a:extLst>
          </p:cNvPr>
          <p:cNvCxnSpPr>
            <a:cxnSpLocks/>
            <a:stCxn id="4" idx="5"/>
            <a:endCxn id="7" idx="0"/>
          </p:cNvCxnSpPr>
          <p:nvPr/>
        </p:nvCxnSpPr>
        <p:spPr bwMode="auto">
          <a:xfrm>
            <a:off x="7589510" y="3712882"/>
            <a:ext cx="668501" cy="44795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632C09E9-8B89-40D9-B8E9-2EDE62919B1D}"/>
              </a:ext>
            </a:extLst>
          </p:cNvPr>
          <p:cNvSpPr/>
          <p:nvPr/>
        </p:nvSpPr>
        <p:spPr bwMode="auto">
          <a:xfrm>
            <a:off x="5648325" y="5021277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23811E-0DE4-47D7-8860-1AECD0960CAE}"/>
              </a:ext>
            </a:extLst>
          </p:cNvPr>
          <p:cNvCxnSpPr>
            <a:cxnSpLocks/>
            <a:endCxn id="9" idx="7"/>
          </p:cNvCxnSpPr>
          <p:nvPr/>
        </p:nvCxnSpPr>
        <p:spPr bwMode="auto">
          <a:xfrm flipH="1">
            <a:off x="6103610" y="4573322"/>
            <a:ext cx="384830" cy="51491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DAC3E00B-2DFB-4A2C-BE13-101A2EE8A366}"/>
              </a:ext>
            </a:extLst>
          </p:cNvPr>
          <p:cNvSpPr/>
          <p:nvPr/>
        </p:nvSpPr>
        <p:spPr bwMode="auto">
          <a:xfrm>
            <a:off x="6784837" y="5116512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89FB4C6-D0EE-4D8E-9296-AEF1E7B2C50B}"/>
              </a:ext>
            </a:extLst>
          </p:cNvPr>
          <p:cNvCxnSpPr>
            <a:cxnSpLocks/>
            <a:stCxn id="5" idx="5"/>
            <a:endCxn id="11" idx="0"/>
          </p:cNvCxnSpPr>
          <p:nvPr/>
        </p:nvCxnSpPr>
        <p:spPr bwMode="auto">
          <a:xfrm>
            <a:off x="6827510" y="4551082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A430DB57-65AB-41BD-BA9A-AEF31B186AD3}"/>
              </a:ext>
            </a:extLst>
          </p:cNvPr>
          <p:cNvSpPr/>
          <p:nvPr/>
        </p:nvSpPr>
        <p:spPr bwMode="auto">
          <a:xfrm>
            <a:off x="7490912" y="5123434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1956132-7FDB-403E-B19F-2A56E27A0C7F}"/>
              </a:ext>
            </a:extLst>
          </p:cNvPr>
          <p:cNvCxnSpPr>
            <a:cxnSpLocks/>
            <a:stCxn id="7" idx="3"/>
            <a:endCxn id="13" idx="0"/>
          </p:cNvCxnSpPr>
          <p:nvPr/>
        </p:nvCxnSpPr>
        <p:spPr bwMode="auto">
          <a:xfrm flipH="1">
            <a:off x="7757612" y="4551082"/>
            <a:ext cx="311814" cy="57235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FDFC111-093D-4D52-9B3A-78C9629746AD}"/>
              </a:ext>
            </a:extLst>
          </p:cNvPr>
          <p:cNvSpPr/>
          <p:nvPr/>
        </p:nvSpPr>
        <p:spPr bwMode="auto">
          <a:xfrm>
            <a:off x="8393112" y="5149205"/>
            <a:ext cx="5334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6023EF6-4FAF-4873-A81C-5E930C56484C}"/>
              </a:ext>
            </a:extLst>
          </p:cNvPr>
          <p:cNvCxnSpPr>
            <a:cxnSpLocks/>
            <a:endCxn id="15" idx="0"/>
          </p:cNvCxnSpPr>
          <p:nvPr/>
        </p:nvCxnSpPr>
        <p:spPr bwMode="auto">
          <a:xfrm>
            <a:off x="8435785" y="4583775"/>
            <a:ext cx="224027" cy="5654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5367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  <p:bldP spid="4" grpId="0" animBg="1"/>
      <p:bldP spid="5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he-IL" dirty="0"/>
              <a:t>Balancing the tree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57150" indent="0">
              <a:buFont typeface="Arial" panose="020B0604020202020204" pitchFamily="34" charset="0"/>
              <a:buNone/>
              <a:defRPr/>
            </a:pPr>
            <a:r>
              <a:rPr lang="en-US" altLang="he-IL" sz="2200" dirty="0"/>
              <a:t>Disadvantages of the solution using </a:t>
            </a:r>
            <a:r>
              <a:rPr lang="en-US" altLang="he-IL" sz="2200" dirty="0" err="1"/>
              <a:t>BST_balance</a:t>
            </a:r>
            <a:r>
              <a:rPr lang="en-US" altLang="he-IL" sz="2200" dirty="0"/>
              <a:t>()</a:t>
            </a:r>
          </a:p>
          <a:p>
            <a:pPr marL="571500" indent="-514350">
              <a:buFont typeface="Arial" panose="020B0604020202020204" pitchFamily="34" charset="0"/>
              <a:buAutoNum type="arabicPeriod"/>
              <a:defRPr/>
            </a:pPr>
            <a:r>
              <a:rPr lang="en-US" altLang="he-IL" sz="2200" dirty="0"/>
              <a:t>Add responsibility to the user to invoke </a:t>
            </a:r>
            <a:r>
              <a:rPr lang="en-US" altLang="he-IL" sz="2200" dirty="0" err="1"/>
              <a:t>BST_balance</a:t>
            </a:r>
            <a:r>
              <a:rPr lang="en-US" altLang="he-IL" sz="2200" dirty="0"/>
              <a:t>()</a:t>
            </a:r>
          </a:p>
          <a:p>
            <a:pPr marL="571500" indent="-514350">
              <a:buFont typeface="Arial" panose="020B0604020202020204" pitchFamily="34" charset="0"/>
              <a:buAutoNum type="arabicPeriod"/>
              <a:defRPr/>
            </a:pPr>
            <a:r>
              <a:rPr lang="en-US" altLang="he-IL" sz="2200" dirty="0"/>
              <a:t>The user will need to wait linear time in every invocation of </a:t>
            </a:r>
            <a:r>
              <a:rPr lang="en-US" altLang="he-IL" sz="2200" dirty="0" err="1"/>
              <a:t>BST_balance</a:t>
            </a:r>
            <a:r>
              <a:rPr lang="en-US" altLang="he-IL" sz="2200" dirty="0"/>
              <a:t>.</a:t>
            </a:r>
          </a:p>
          <a:p>
            <a:pPr marL="571500" indent="-514350">
              <a:buFont typeface="Arial" panose="020B0604020202020204" pitchFamily="34" charset="0"/>
              <a:buAutoNum type="arabicPeriod"/>
              <a:defRPr/>
            </a:pPr>
            <a:r>
              <a:rPr lang="en-US" altLang="he-IL" sz="2200" dirty="0"/>
              <a:t>A better solution would be to have a </a:t>
            </a:r>
            <a:r>
              <a:rPr lang="en-US" altLang="he-IL" sz="2200" i="1" dirty="0"/>
              <a:t>self-balancing tree</a:t>
            </a:r>
            <a:r>
              <a:rPr lang="en-US" altLang="he-IL" sz="2200" dirty="0"/>
              <a:t> that is makes sure the tree is balanced after each modification (add/remove)</a:t>
            </a:r>
          </a:p>
          <a:p>
            <a:pPr marL="1200150" lvl="2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AVL trees</a:t>
            </a:r>
          </a:p>
          <a:p>
            <a:pPr marL="1200150" lvl="2">
              <a:buFont typeface="Arial" panose="020B0604020202020204" pitchFamily="34" charset="0"/>
              <a:buChar char="•"/>
              <a:defRPr/>
            </a:pPr>
            <a:r>
              <a:rPr lang="en-US" altLang="he-IL" sz="2200" dirty="0" err="1">
                <a:solidFill>
                  <a:srgbClr val="FF0000"/>
                </a:solidFill>
              </a:rPr>
              <a:t>Red</a:t>
            </a:r>
            <a:r>
              <a:rPr lang="en-US" altLang="he-IL" sz="2200" dirty="0" err="1"/>
              <a:t>Black</a:t>
            </a:r>
            <a:r>
              <a:rPr lang="en-US" altLang="he-IL" sz="2200" dirty="0"/>
              <a:t> trees</a:t>
            </a:r>
          </a:p>
          <a:p>
            <a:pPr marL="1200150" lvl="2"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2-3 trees</a:t>
            </a:r>
          </a:p>
          <a:p>
            <a:pPr marL="514350" indent="-457200">
              <a:defRPr/>
            </a:pPr>
            <a:r>
              <a:rPr lang="en-US" altLang="he-IL" sz="2200" dirty="0"/>
              <a:t>	Not in scope for this course. </a:t>
            </a:r>
            <a:r>
              <a:rPr lang="en-US" altLang="he-IL" sz="2200"/>
              <a:t>Wait for CMPT 225</a:t>
            </a: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2640697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7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7000" dirty="0"/>
              <a:t>Practice Problems</a:t>
            </a:r>
          </a:p>
        </p:txBody>
      </p:sp>
    </p:spTree>
    <p:extLst>
      <p:ext uri="{BB962C8B-B14F-4D97-AF65-F5344CB8AC3E}">
        <p14:creationId xmlns:p14="http://schemas.microsoft.com/office/powerpoint/2010/main" val="41962690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BSTs from random insertions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u="sng" dirty="0"/>
              <a:t>Fact</a:t>
            </a:r>
            <a:r>
              <a:rPr lang="en-US" altLang="he-IL" sz="2200" dirty="0"/>
              <a:t>: if we insert numbers 1…n is random order, then depth will be O(log(n)) with high probability.</a:t>
            </a:r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r>
              <a:rPr lang="en-US" altLang="he-IL" sz="2200" u="sng" dirty="0"/>
              <a:t>HW (not for grade)</a:t>
            </a:r>
            <a:r>
              <a:rPr lang="en-US" altLang="he-IL" sz="2200" dirty="0"/>
              <a:t>: Test this fact.</a:t>
            </a:r>
          </a:p>
          <a:p>
            <a:pPr marL="0" indent="0">
              <a:defRPr/>
            </a:pPr>
            <a:r>
              <a:rPr lang="en-US" altLang="he-IL" sz="2200" dirty="0"/>
              <a:t>Repeat many times: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altLang="he-IL" sz="2200" dirty="0"/>
              <a:t>Sample a random permutation on 1..n (for n=1,000,000)</a:t>
            </a:r>
            <a:br>
              <a:rPr lang="en-US" altLang="he-IL" sz="2200" dirty="0"/>
            </a:br>
            <a:r>
              <a:rPr lang="en-US" altLang="he-IL" sz="2200" dirty="0"/>
              <a:t>(suffices to choose random n numbers, the result will be the same)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altLang="he-IL" sz="2200" dirty="0"/>
              <a:t>Create a BST using this permutation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n-US" altLang="he-IL" sz="2200" dirty="0"/>
              <a:t>Compute the depth</a:t>
            </a:r>
          </a:p>
          <a:p>
            <a:pPr marL="0" indent="0">
              <a:defRPr/>
            </a:pPr>
            <a:r>
              <a:rPr lang="en-US" altLang="he-IL" sz="2200" dirty="0"/>
              <a:t>Compute the average / maximal / typical depth you are getting</a:t>
            </a:r>
          </a:p>
        </p:txBody>
      </p:sp>
    </p:spTree>
    <p:extLst>
      <p:ext uri="{BB962C8B-B14F-4D97-AF65-F5344CB8AC3E}">
        <p14:creationId xmlns:p14="http://schemas.microsoft.com/office/powerpoint/2010/main" val="2036953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85DEE1-C63D-8197-B215-59F108277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1B8D1AEA-3598-7265-7191-8F31CAF753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Recover BSTs from preorder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AC3DB9ED-FBE8-9303-4125-16CD9D13ED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dirty="0"/>
              <a:t>Q: Find a BST whose preorder traversal is [</a:t>
            </a:r>
            <a:r>
              <a:rPr lang="en-CA" sz="2200" dirty="0"/>
              <a:t>6,4,3,1,5,9,8,7].</a:t>
            </a:r>
          </a:p>
          <a:p>
            <a:pPr marL="0" indent="0">
              <a:defRPr/>
            </a:pPr>
            <a:endParaRPr lang="en-CA" sz="2200" dirty="0"/>
          </a:p>
          <a:p>
            <a:pPr marL="0" indent="0">
              <a:defRPr/>
            </a:pPr>
            <a:r>
              <a:rPr lang="en-CA" sz="2200" dirty="0"/>
              <a:t>Root = 6</a:t>
            </a:r>
          </a:p>
          <a:p>
            <a:pPr marL="0" indent="0">
              <a:defRPr/>
            </a:pPr>
            <a:r>
              <a:rPr lang="en-CA" sz="2200" dirty="0">
                <a:solidFill>
                  <a:srgbClr val="00B050"/>
                </a:solidFill>
              </a:rPr>
              <a:t>- Preorder of left subtree is [4,3,1,5] – use recursion</a:t>
            </a:r>
          </a:p>
          <a:p>
            <a:pPr marL="0" indent="0">
              <a:defRPr/>
            </a:pPr>
            <a:r>
              <a:rPr lang="en-CA" sz="2200" dirty="0">
                <a:solidFill>
                  <a:srgbClr val="FF0000"/>
                </a:solidFill>
              </a:rPr>
              <a:t>- Preorder of right subtree is [9,8,7] – use recursion</a:t>
            </a:r>
          </a:p>
          <a:p>
            <a:pPr marL="0" indent="0">
              <a:defRPr/>
            </a:pPr>
            <a:r>
              <a:rPr lang="en-CA" sz="2200" dirty="0">
                <a:solidFill>
                  <a:srgbClr val="00B050"/>
                </a:solidFill>
              </a:rPr>
              <a:t>	Left subtree [4,3,1,5]:</a:t>
            </a:r>
          </a:p>
          <a:p>
            <a:pPr marL="0" indent="0">
              <a:defRPr/>
            </a:pPr>
            <a:r>
              <a:rPr lang="en-CA" sz="2200" dirty="0">
                <a:solidFill>
                  <a:srgbClr val="00B050"/>
                </a:solidFill>
              </a:rPr>
              <a:t>	- root = 4</a:t>
            </a:r>
          </a:p>
          <a:p>
            <a:pPr marL="0" indent="0">
              <a:defRPr/>
            </a:pPr>
            <a:r>
              <a:rPr lang="en-CA" sz="2200" dirty="0">
                <a:solidFill>
                  <a:srgbClr val="00B050"/>
                </a:solidFill>
              </a:rPr>
              <a:t>	- [3,1] on the left, [5] on the right</a:t>
            </a:r>
          </a:p>
          <a:p>
            <a:pPr marL="0" indent="0">
              <a:defRPr/>
            </a:pPr>
            <a:r>
              <a:rPr lang="en-CA" sz="2200" dirty="0">
                <a:solidFill>
                  <a:srgbClr val="FF0000"/>
                </a:solidFill>
              </a:rPr>
              <a:t>	Right subtree [9,8,7]</a:t>
            </a:r>
          </a:p>
          <a:p>
            <a:pPr marL="0" indent="0">
              <a:defRPr/>
            </a:pPr>
            <a:r>
              <a:rPr lang="en-CA" sz="2200" dirty="0">
                <a:solidFill>
                  <a:srgbClr val="FF0000"/>
                </a:solidFill>
              </a:rPr>
              <a:t>	- root 9, </a:t>
            </a:r>
            <a:r>
              <a:rPr lang="en-CA" sz="22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CA" sz="2200" dirty="0">
                <a:solidFill>
                  <a:srgbClr val="FF0000"/>
                </a:solidFill>
              </a:rPr>
              <a:t>[8,7] are on the left, with 8 above 7</a:t>
            </a:r>
          </a:p>
          <a:p>
            <a:pPr marL="0" indent="0">
              <a:defRPr/>
            </a:pPr>
            <a:endParaRPr lang="en-CA" sz="22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6D35AA7-1C20-C12C-EA7C-CAAFF158631F}"/>
              </a:ext>
            </a:extLst>
          </p:cNvPr>
          <p:cNvSpPr/>
          <p:nvPr/>
        </p:nvSpPr>
        <p:spPr bwMode="auto">
          <a:xfrm>
            <a:off x="8012112" y="260350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D1D0972-19D1-4FF5-1738-BEE225189311}"/>
              </a:ext>
            </a:extLst>
          </p:cNvPr>
          <p:cNvCxnSpPr>
            <a:cxnSpLocks/>
            <a:stCxn id="2" idx="4"/>
            <a:endCxn id="8" idx="0"/>
          </p:cNvCxnSpPr>
          <p:nvPr/>
        </p:nvCxnSpPr>
        <p:spPr bwMode="auto">
          <a:xfrm flipH="1">
            <a:off x="7740836" y="3060701"/>
            <a:ext cx="499876" cy="49053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D23ED14-BE76-CB10-608D-3CBFDAA6ED1D}"/>
              </a:ext>
            </a:extLst>
          </p:cNvPr>
          <p:cNvCxnSpPr>
            <a:cxnSpLocks/>
            <a:stCxn id="2" idx="4"/>
            <a:endCxn id="23" idx="0"/>
          </p:cNvCxnSpPr>
          <p:nvPr/>
        </p:nvCxnSpPr>
        <p:spPr bwMode="auto">
          <a:xfrm>
            <a:off x="8240712" y="3060701"/>
            <a:ext cx="945707" cy="490536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BADDCA3F-03D3-CBF4-FE34-3C9B7D55CC4B}"/>
              </a:ext>
            </a:extLst>
          </p:cNvPr>
          <p:cNvSpPr/>
          <p:nvPr/>
        </p:nvSpPr>
        <p:spPr bwMode="auto">
          <a:xfrm>
            <a:off x="7512236" y="3551237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1D2BB6D-E1FF-36D4-5746-9544193D427E}"/>
              </a:ext>
            </a:extLst>
          </p:cNvPr>
          <p:cNvCxnSpPr>
            <a:cxnSpLocks/>
            <a:stCxn id="8" idx="4"/>
            <a:endCxn id="16" idx="0"/>
          </p:cNvCxnSpPr>
          <p:nvPr/>
        </p:nvCxnSpPr>
        <p:spPr bwMode="auto">
          <a:xfrm>
            <a:off x="7740836" y="4008437"/>
            <a:ext cx="364238" cy="4222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B2A0C83-9F3B-726E-B849-BF12D3A8BCE0}"/>
              </a:ext>
            </a:extLst>
          </p:cNvPr>
          <p:cNvCxnSpPr>
            <a:cxnSpLocks/>
            <a:stCxn id="18" idx="0"/>
            <a:endCxn id="8" idx="4"/>
          </p:cNvCxnSpPr>
          <p:nvPr/>
        </p:nvCxnSpPr>
        <p:spPr bwMode="auto">
          <a:xfrm flipV="1">
            <a:off x="7311067" y="4008437"/>
            <a:ext cx="429769" cy="471861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433BD18D-2DEC-665A-9AB4-4D6739839543}"/>
              </a:ext>
            </a:extLst>
          </p:cNvPr>
          <p:cNvSpPr/>
          <p:nvPr/>
        </p:nvSpPr>
        <p:spPr bwMode="auto">
          <a:xfrm>
            <a:off x="7876474" y="44307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0DC7E8D-1DB3-C616-E943-3C31D7FABC2C}"/>
              </a:ext>
            </a:extLst>
          </p:cNvPr>
          <p:cNvSpPr/>
          <p:nvPr/>
        </p:nvSpPr>
        <p:spPr bwMode="auto">
          <a:xfrm>
            <a:off x="7082467" y="4480298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C85941C-E3E4-D138-84C7-15085FA8B6F8}"/>
              </a:ext>
            </a:extLst>
          </p:cNvPr>
          <p:cNvCxnSpPr>
            <a:cxnSpLocks/>
            <a:stCxn id="21" idx="0"/>
          </p:cNvCxnSpPr>
          <p:nvPr/>
        </p:nvCxnSpPr>
        <p:spPr bwMode="auto">
          <a:xfrm flipV="1">
            <a:off x="6881298" y="4952159"/>
            <a:ext cx="429769" cy="43105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1FAF7977-7602-6AE9-FF0D-42AEB41AB614}"/>
              </a:ext>
            </a:extLst>
          </p:cNvPr>
          <p:cNvSpPr/>
          <p:nvPr/>
        </p:nvSpPr>
        <p:spPr bwMode="auto">
          <a:xfrm>
            <a:off x="6652698" y="53832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1FC40C7-F6C3-4FC1-1B65-2C23F17D8385}"/>
              </a:ext>
            </a:extLst>
          </p:cNvPr>
          <p:cNvSpPr/>
          <p:nvPr/>
        </p:nvSpPr>
        <p:spPr bwMode="auto">
          <a:xfrm>
            <a:off x="8957819" y="3551237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4B4B3D3-DCE6-F4CA-3AA6-C7A19169343D}"/>
              </a:ext>
            </a:extLst>
          </p:cNvPr>
          <p:cNvSpPr/>
          <p:nvPr/>
        </p:nvSpPr>
        <p:spPr bwMode="auto">
          <a:xfrm>
            <a:off x="8624742" y="44688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35A1339-00CA-F9D6-5D32-B7D22958A5B4}"/>
              </a:ext>
            </a:extLst>
          </p:cNvPr>
          <p:cNvSpPr/>
          <p:nvPr/>
        </p:nvSpPr>
        <p:spPr bwMode="auto">
          <a:xfrm>
            <a:off x="8256365" y="5300680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FEE5AB4-8852-D0A3-A21E-51626F4A1B8F}"/>
              </a:ext>
            </a:extLst>
          </p:cNvPr>
          <p:cNvCxnSpPr>
            <a:cxnSpLocks/>
            <a:stCxn id="26" idx="0"/>
            <a:endCxn id="23" idx="4"/>
          </p:cNvCxnSpPr>
          <p:nvPr/>
        </p:nvCxnSpPr>
        <p:spPr bwMode="auto">
          <a:xfrm flipV="1">
            <a:off x="8853342" y="4008437"/>
            <a:ext cx="333077" cy="4603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FCD20EA-5810-91A3-3694-F76A3204BA76}"/>
              </a:ext>
            </a:extLst>
          </p:cNvPr>
          <p:cNvCxnSpPr>
            <a:cxnSpLocks/>
            <a:stCxn id="26" idx="4"/>
            <a:endCxn id="27" idx="0"/>
          </p:cNvCxnSpPr>
          <p:nvPr/>
        </p:nvCxnSpPr>
        <p:spPr bwMode="auto">
          <a:xfrm flipH="1">
            <a:off x="8484965" y="4926012"/>
            <a:ext cx="368377" cy="37466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84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ECFE3-FF1C-AB2C-2DBF-57DB1C106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B4C5FB11-58A7-018E-8F9D-A3CB3CA456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Recover BSTs from preorder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AF77E060-755B-F563-C9E1-C0946864D8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dirty="0"/>
              <a:t>Q: </a:t>
            </a:r>
            <a:r>
              <a:rPr lang="en-US" sz="2400" dirty="0"/>
              <a:t>Write an algorithm that gets a </a:t>
            </a:r>
            <a:r>
              <a:rPr lang="en-US" sz="2400" dirty="0" err="1"/>
              <a:t>PreOrder</a:t>
            </a:r>
            <a:r>
              <a:rPr lang="en-US" sz="2400" dirty="0"/>
              <a:t> traversal of a BST, and returns the tree</a:t>
            </a:r>
            <a:endParaRPr lang="en-US" altLang="he-IL" sz="2200" dirty="0"/>
          </a:p>
          <a:p>
            <a:pPr marL="0" indent="0">
              <a:defRPr/>
            </a:pPr>
            <a:r>
              <a:rPr lang="en-US" altLang="he-IL" sz="2000" dirty="0"/>
              <a:t>Example of preorder traversal is [</a:t>
            </a:r>
            <a:r>
              <a:rPr lang="en-CA" sz="2000" dirty="0"/>
              <a:t>6,4,3,1,5,9,8,7].</a:t>
            </a:r>
          </a:p>
          <a:p>
            <a:pPr marL="0" indent="0">
              <a:defRPr/>
            </a:pPr>
            <a:endParaRPr lang="en-CA" sz="2200" dirty="0"/>
          </a:p>
          <a:p>
            <a:pPr marL="457200" indent="-457200">
              <a:buAutoNum type="arabicPeriod"/>
              <a:defRPr/>
            </a:pPr>
            <a:r>
              <a:rPr lang="en-CA" sz="2200" dirty="0" err="1"/>
              <a:t>ar</a:t>
            </a:r>
            <a:r>
              <a:rPr lang="en-CA" sz="2200" dirty="0"/>
              <a:t>[0] is the root</a:t>
            </a:r>
          </a:p>
          <a:p>
            <a:pPr marL="457200" indent="-457200">
              <a:buAutoNum type="arabicPeriod"/>
              <a:defRPr/>
            </a:pPr>
            <a:r>
              <a:rPr lang="en-CA" sz="2200" dirty="0"/>
              <a:t>Find m such that</a:t>
            </a:r>
          </a:p>
          <a:p>
            <a:pPr marL="857250" lvl="1" indent="-457200">
              <a:buFont typeface="Times New Roman" panose="02020603050405020304" pitchFamily="18" charset="0"/>
              <a:buAutoNum type="arabicPeriod"/>
              <a:defRPr/>
            </a:pPr>
            <a:r>
              <a:rPr lang="en-CA" sz="1800" dirty="0" err="1"/>
              <a:t>ar</a:t>
            </a:r>
            <a:r>
              <a:rPr lang="en-CA" sz="1800" dirty="0"/>
              <a:t>[1..m] is the preorder of left subtree</a:t>
            </a:r>
          </a:p>
          <a:p>
            <a:pPr marL="857250" lvl="1" indent="-457200">
              <a:buFont typeface="Times New Roman" panose="02020603050405020304" pitchFamily="18" charset="0"/>
              <a:buAutoNum type="arabicPeriod"/>
              <a:defRPr/>
            </a:pPr>
            <a:r>
              <a:rPr lang="en-CA" sz="1800" dirty="0" err="1"/>
              <a:t>ar</a:t>
            </a:r>
            <a:r>
              <a:rPr lang="en-CA" sz="1800" dirty="0"/>
              <a:t>[m+1..n-1] is the preorder of right subtree</a:t>
            </a:r>
          </a:p>
          <a:p>
            <a:pPr marL="457200" indent="-457200">
              <a:buAutoNum type="arabicPeriod"/>
              <a:defRPr/>
            </a:pPr>
            <a:r>
              <a:rPr lang="en-CA" sz="2200" dirty="0"/>
              <a:t>Recursively solve the left/right subtrees</a:t>
            </a:r>
          </a:p>
          <a:p>
            <a:pPr marL="457200" indent="-457200">
              <a:buAutoNum type="arabicPeriod"/>
              <a:defRPr/>
            </a:pPr>
            <a:r>
              <a:rPr lang="en-CA" sz="2200" dirty="0"/>
              <a:t>Set them as left/right child of the root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5F9A7F5-7A18-7838-6977-B95484087061}"/>
              </a:ext>
            </a:extLst>
          </p:cNvPr>
          <p:cNvSpPr/>
          <p:nvPr/>
        </p:nvSpPr>
        <p:spPr bwMode="auto">
          <a:xfrm>
            <a:off x="8012112" y="260350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AB5C9D3-F17A-BC6F-73EB-F4E6F7076B04}"/>
              </a:ext>
            </a:extLst>
          </p:cNvPr>
          <p:cNvCxnSpPr>
            <a:cxnSpLocks/>
            <a:stCxn id="2" idx="4"/>
            <a:endCxn id="5" idx="0"/>
          </p:cNvCxnSpPr>
          <p:nvPr/>
        </p:nvCxnSpPr>
        <p:spPr bwMode="auto">
          <a:xfrm flipH="1">
            <a:off x="7406626" y="3060701"/>
            <a:ext cx="834086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59FB288D-A141-37B9-7132-CC2C6D64B13A}"/>
              </a:ext>
            </a:extLst>
          </p:cNvPr>
          <p:cNvSpPr/>
          <p:nvPr/>
        </p:nvSpPr>
        <p:spPr bwMode="auto">
          <a:xfrm>
            <a:off x="7178026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4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765FB97-1CFF-B97B-E8C1-1E56C10735EC}"/>
              </a:ext>
            </a:extLst>
          </p:cNvPr>
          <p:cNvSpPr/>
          <p:nvPr/>
        </p:nvSpPr>
        <p:spPr bwMode="auto">
          <a:xfrm>
            <a:off x="7595069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1E10E3C-476C-7424-BC01-039B91A57CCD}"/>
              </a:ext>
            </a:extLst>
          </p:cNvPr>
          <p:cNvCxnSpPr>
            <a:cxnSpLocks/>
            <a:stCxn id="5" idx="4"/>
            <a:endCxn id="7" idx="0"/>
          </p:cNvCxnSpPr>
          <p:nvPr/>
        </p:nvCxnSpPr>
        <p:spPr bwMode="auto">
          <a:xfrm>
            <a:off x="7406626" y="3933824"/>
            <a:ext cx="417043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CB2E7E7-8A65-73B8-A39F-BE35760D35BC}"/>
              </a:ext>
            </a:extLst>
          </p:cNvPr>
          <p:cNvSpPr/>
          <p:nvPr/>
        </p:nvSpPr>
        <p:spPr bwMode="auto">
          <a:xfrm>
            <a:off x="6626605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1E223F7-F9EA-6E98-38C5-9CE478B24658}"/>
              </a:ext>
            </a:extLst>
          </p:cNvPr>
          <p:cNvCxnSpPr>
            <a:cxnSpLocks/>
            <a:stCxn id="13" idx="0"/>
            <a:endCxn id="5" idx="4"/>
          </p:cNvCxnSpPr>
          <p:nvPr/>
        </p:nvCxnSpPr>
        <p:spPr bwMode="auto">
          <a:xfrm flipV="1">
            <a:off x="6855205" y="3933824"/>
            <a:ext cx="551421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1FDBDC0-62A8-701C-7AE3-AA3A20677B6F}"/>
              </a:ext>
            </a:extLst>
          </p:cNvPr>
          <p:cNvCxnSpPr>
            <a:cxnSpLocks/>
            <a:stCxn id="18" idx="0"/>
            <a:endCxn id="13" idx="4"/>
          </p:cNvCxnSpPr>
          <p:nvPr/>
        </p:nvCxnSpPr>
        <p:spPr bwMode="auto">
          <a:xfrm flipV="1">
            <a:off x="6488112" y="4735512"/>
            <a:ext cx="367093" cy="3516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7AAA79AD-0B11-FE95-1AD4-0814D3E1CABC}"/>
              </a:ext>
            </a:extLst>
          </p:cNvPr>
          <p:cNvSpPr/>
          <p:nvPr/>
        </p:nvSpPr>
        <p:spPr bwMode="auto">
          <a:xfrm>
            <a:off x="6259512" y="5087159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9BF8E91-DCE4-76F8-4B6C-DA3FBE1D0FD3}"/>
              </a:ext>
            </a:extLst>
          </p:cNvPr>
          <p:cNvSpPr/>
          <p:nvPr/>
        </p:nvSpPr>
        <p:spPr bwMode="auto">
          <a:xfrm>
            <a:off x="8723313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9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6A37AE-ACFE-EA3D-2D86-82DDB1C99362}"/>
              </a:ext>
            </a:extLst>
          </p:cNvPr>
          <p:cNvCxnSpPr>
            <a:cxnSpLocks/>
            <a:stCxn id="2" idx="4"/>
            <a:endCxn id="23" idx="0"/>
          </p:cNvCxnSpPr>
          <p:nvPr/>
        </p:nvCxnSpPr>
        <p:spPr bwMode="auto">
          <a:xfrm>
            <a:off x="8240712" y="3060701"/>
            <a:ext cx="711201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6AE35879-4264-16EC-F8A2-30DFADDC1965}"/>
              </a:ext>
            </a:extLst>
          </p:cNvPr>
          <p:cNvSpPr/>
          <p:nvPr/>
        </p:nvSpPr>
        <p:spPr bwMode="auto">
          <a:xfrm>
            <a:off x="8334933" y="426307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453C619-0CD6-E758-6473-B0FCB022801A}"/>
              </a:ext>
            </a:extLst>
          </p:cNvPr>
          <p:cNvSpPr/>
          <p:nvPr/>
        </p:nvSpPr>
        <p:spPr bwMode="auto">
          <a:xfrm>
            <a:off x="8139112" y="5026676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A0A236B-3763-7FDD-6E83-1928C4477E36}"/>
              </a:ext>
            </a:extLst>
          </p:cNvPr>
          <p:cNvCxnSpPr>
            <a:cxnSpLocks/>
            <a:stCxn id="23" idx="4"/>
            <a:endCxn id="28" idx="0"/>
          </p:cNvCxnSpPr>
          <p:nvPr/>
        </p:nvCxnSpPr>
        <p:spPr bwMode="auto">
          <a:xfrm flipH="1">
            <a:off x="8563533" y="3933824"/>
            <a:ext cx="388380" cy="3292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7564513-7959-D362-B970-6861AF3AD8B3}"/>
              </a:ext>
            </a:extLst>
          </p:cNvPr>
          <p:cNvCxnSpPr>
            <a:cxnSpLocks/>
            <a:stCxn id="29" idx="0"/>
            <a:endCxn id="28" idx="4"/>
          </p:cNvCxnSpPr>
          <p:nvPr/>
        </p:nvCxnSpPr>
        <p:spPr bwMode="auto">
          <a:xfrm flipV="1">
            <a:off x="8367712" y="4720271"/>
            <a:ext cx="195821" cy="3064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526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Size in O(1) times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u="sng" dirty="0"/>
              <a:t>1) Modify BST so that it has all operations as before</a:t>
            </a:r>
            <a:r>
              <a:rPr lang="en-US" altLang="he-IL" sz="2200" dirty="0"/>
              <a:t> +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int </a:t>
            </a:r>
            <a:r>
              <a:rPr lang="en-US" altLang="he-IL" sz="2200" dirty="0" err="1"/>
              <a:t>BST_size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BST_t</a:t>
            </a:r>
            <a:r>
              <a:rPr lang="en-US" altLang="he-IL" sz="2200" dirty="0"/>
              <a:t>* s) : returns the size of the BST</a:t>
            </a:r>
          </a:p>
          <a:p>
            <a:pPr marL="0" indent="0">
              <a:defRPr/>
            </a:pPr>
            <a:r>
              <a:rPr lang="en-US" altLang="he-IL" sz="2200" dirty="0"/>
              <a:t>The running time of </a:t>
            </a:r>
            <a:r>
              <a:rPr lang="en-US" altLang="he-IL" sz="2200" dirty="0" err="1"/>
              <a:t>BST_size</a:t>
            </a:r>
            <a:r>
              <a:rPr lang="en-US" altLang="he-IL" sz="2200" dirty="0"/>
              <a:t>() needs to be O(1)</a:t>
            </a:r>
          </a:p>
          <a:p>
            <a:pPr marL="0" indent="0">
              <a:defRPr/>
            </a:pPr>
            <a:r>
              <a:rPr lang="en-US" altLang="he-IL" sz="2000" i="1" dirty="0"/>
              <a:t>	Add a field size to </a:t>
            </a:r>
            <a:r>
              <a:rPr lang="en-US" altLang="he-IL" sz="2000" i="1" dirty="0" err="1"/>
              <a:t>BST_t</a:t>
            </a:r>
            <a:r>
              <a:rPr lang="en-US" altLang="he-IL" sz="2000" i="1" dirty="0"/>
              <a:t>, update it in each add/remove</a:t>
            </a:r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r>
              <a:rPr lang="en-US" altLang="he-IL" sz="2200" u="sng" dirty="0"/>
              <a:t>2) Modify BST so that it has all operations as before</a:t>
            </a:r>
            <a:r>
              <a:rPr lang="en-US" altLang="he-IL" sz="2200" dirty="0"/>
              <a:t> +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int </a:t>
            </a:r>
            <a:r>
              <a:rPr lang="en-US" altLang="he-IL" sz="2200" dirty="0" err="1"/>
              <a:t>BTnode_size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 :</a:t>
            </a:r>
            <a:br>
              <a:rPr lang="en-US" altLang="he-IL" sz="2200" dirty="0"/>
            </a:br>
            <a:r>
              <a:rPr lang="en-US" altLang="he-IL" sz="2200" dirty="0"/>
              <a:t>		returns the size of the subtree under node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2200" dirty="0"/>
              <a:t>In particular size of the tree is </a:t>
            </a:r>
            <a:r>
              <a:rPr lang="en-US" altLang="he-IL" sz="2200" dirty="0" err="1"/>
              <a:t>Btnode_size</a:t>
            </a:r>
            <a:r>
              <a:rPr lang="en-US" altLang="he-IL" sz="2200" dirty="0"/>
              <a:t>(root)</a:t>
            </a:r>
          </a:p>
          <a:p>
            <a:pPr marL="0" indent="0">
              <a:defRPr/>
            </a:pPr>
            <a:r>
              <a:rPr lang="en-US" altLang="he-IL" sz="2200" dirty="0"/>
              <a:t>The running time of </a:t>
            </a:r>
            <a:r>
              <a:rPr lang="en-US" altLang="he-IL" sz="2200" dirty="0" err="1"/>
              <a:t>BTnode_size</a:t>
            </a:r>
            <a:r>
              <a:rPr lang="en-US" altLang="he-IL" sz="2200" dirty="0"/>
              <a:t>() needs to be O(1)</a:t>
            </a:r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  <a:p>
            <a:pPr>
              <a:buFontTx/>
              <a:buChar char="-"/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6915153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22F692-BCEA-35AD-8FC2-F295B7CD7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715D7844-2291-7077-F063-64AE6A19F8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47AE95BA-169E-0747-B410-E37CFFEFFC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A </a:t>
            </a:r>
            <a:r>
              <a:rPr lang="en-US" altLang="he-IL" sz="2200" i="1" u="sng" dirty="0"/>
              <a:t>binary search tree (BST)</a:t>
            </a:r>
            <a:r>
              <a:rPr lang="en-US" altLang="he-IL" sz="2200" dirty="0"/>
              <a:t> is a binary tree with the following property:</a:t>
            </a:r>
          </a:p>
          <a:p>
            <a:endParaRPr lang="en-US" altLang="he-IL" sz="2200" dirty="0"/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For every node, the value in the node is greater or equal than the values in its left child and all its descendants.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he-IL" sz="2200" dirty="0"/>
              <a:t>For every node, the value in the node is smaller or equal than to the value in its right child and all its descendants.</a:t>
            </a:r>
          </a:p>
          <a:p>
            <a:pPr marL="914400" lvl="1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9212841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C95864-9E3C-F12B-A449-741321357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0D2FFF10-9396-8D6D-CD66-C202FB21F3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Find kth smallest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F1A8E6A4-4641-FC6B-C024-F6AB0F2819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dirty="0"/>
              <a:t>Suppose we have </a:t>
            </a:r>
            <a:r>
              <a:rPr lang="en-US" altLang="he-IL" sz="2200" dirty="0">
                <a:solidFill>
                  <a:srgbClr val="0070C0"/>
                </a:solidFill>
              </a:rPr>
              <a:t>int</a:t>
            </a:r>
            <a:r>
              <a:rPr lang="en-US" altLang="he-IL" sz="2200" dirty="0"/>
              <a:t> </a:t>
            </a:r>
            <a:r>
              <a:rPr lang="en-US" altLang="he-IL" sz="2200" dirty="0" err="1"/>
              <a:t>BTnode_size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 :</a:t>
            </a:r>
            <a:br>
              <a:rPr lang="en-US" altLang="he-IL" sz="2200" dirty="0"/>
            </a:br>
            <a:r>
              <a:rPr lang="en-US" altLang="he-IL" sz="2200" dirty="0"/>
              <a:t>		returns the size of the subtree under node</a:t>
            </a:r>
          </a:p>
          <a:p>
            <a:pPr marL="0" indent="0">
              <a:defRPr/>
            </a:pPr>
            <a:r>
              <a:rPr lang="en-US" altLang="he-IL" sz="2200" dirty="0"/>
              <a:t>Write a function</a:t>
            </a:r>
          </a:p>
          <a:p>
            <a:pPr marL="0" indent="0">
              <a:defRPr/>
            </a:pPr>
            <a:r>
              <a:rPr lang="en-US" altLang="he-IL" sz="2200" dirty="0">
                <a:solidFill>
                  <a:srgbClr val="0070C0"/>
                </a:solidFill>
              </a:rPr>
              <a:t>	int</a:t>
            </a:r>
            <a:r>
              <a:rPr lang="en-US" altLang="he-IL" sz="2200" dirty="0"/>
              <a:t> </a:t>
            </a:r>
            <a:r>
              <a:rPr lang="en-US" altLang="he-IL" sz="2200" dirty="0" err="1"/>
              <a:t>kth_smallest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root) {</a:t>
            </a:r>
          </a:p>
          <a:p>
            <a:pPr marL="0" indent="0">
              <a:defRPr/>
            </a:pPr>
            <a:r>
              <a:rPr lang="en-US" altLang="he-IL" sz="2200" dirty="0"/>
              <a:t>			if size(root) &lt; k </a:t>
            </a:r>
            <a:r>
              <a:rPr lang="en-US" altLang="he-IL" sz="2200" dirty="0">
                <a:sym typeface="Wingdings" panose="05000000000000000000" pitchFamily="2" charset="2"/>
              </a:rPr>
              <a:t> return NO</a:t>
            </a:r>
          </a:p>
          <a:p>
            <a:pPr marL="0" indent="0">
              <a:defRPr/>
            </a:pPr>
            <a:r>
              <a:rPr lang="en-US" altLang="he-IL" sz="2200" dirty="0">
                <a:sym typeface="Wingdings" panose="05000000000000000000" pitchFamily="2" charset="2"/>
              </a:rPr>
              <a:t>			if size(root-&gt;left) == k-1</a:t>
            </a:r>
            <a:br>
              <a:rPr lang="en-US" altLang="he-IL" sz="2200" dirty="0">
                <a:sym typeface="Wingdings" panose="05000000000000000000" pitchFamily="2" charset="2"/>
              </a:rPr>
            </a:br>
            <a:r>
              <a:rPr lang="en-US" altLang="he-IL" sz="2200" dirty="0">
                <a:sym typeface="Wingdings" panose="05000000000000000000" pitchFamily="2" charset="2"/>
              </a:rPr>
              <a:t>				return root-</a:t>
            </a:r>
          </a:p>
          <a:p>
            <a:pPr marL="0" indent="0">
              <a:defRPr/>
            </a:pPr>
            <a:r>
              <a:rPr lang="en-US" altLang="he-IL" sz="2200" dirty="0">
                <a:sym typeface="Wingdings" panose="05000000000000000000" pitchFamily="2" charset="2"/>
              </a:rPr>
              <a:t>			if size(root-&gt;left) &gt;= k</a:t>
            </a:r>
            <a:br>
              <a:rPr lang="en-US" altLang="he-IL" sz="2200" dirty="0">
                <a:sym typeface="Wingdings" panose="05000000000000000000" pitchFamily="2" charset="2"/>
              </a:rPr>
            </a:br>
            <a:r>
              <a:rPr lang="en-US" altLang="he-IL" sz="2200" dirty="0">
                <a:sym typeface="Wingdings" panose="05000000000000000000" pitchFamily="2" charset="2"/>
              </a:rPr>
              <a:t>				return </a:t>
            </a:r>
            <a:r>
              <a:rPr lang="en-US" altLang="he-IL" sz="2200" dirty="0" err="1">
                <a:sym typeface="Wingdings" panose="05000000000000000000" pitchFamily="2" charset="2"/>
              </a:rPr>
              <a:t>kth_smallest</a:t>
            </a:r>
            <a:r>
              <a:rPr lang="en-US" altLang="he-IL" sz="2200" dirty="0">
                <a:sym typeface="Wingdings" panose="05000000000000000000" pitchFamily="2" charset="2"/>
              </a:rPr>
              <a:t>(root-&gt;left, k)</a:t>
            </a:r>
          </a:p>
          <a:p>
            <a:pPr marL="0" indent="0">
              <a:defRPr/>
            </a:pPr>
            <a:r>
              <a:rPr lang="en-US" altLang="he-IL" sz="2200" dirty="0">
                <a:sym typeface="Wingdings" panose="05000000000000000000" pitchFamily="2" charset="2"/>
              </a:rPr>
              <a:t>			if size(root-&gt;left) &lt; k-1</a:t>
            </a:r>
            <a:br>
              <a:rPr lang="en-US" altLang="he-IL" sz="2200" dirty="0">
                <a:sym typeface="Wingdings" panose="05000000000000000000" pitchFamily="2" charset="2"/>
              </a:rPr>
            </a:br>
            <a:r>
              <a:rPr lang="en-US" altLang="he-IL" sz="2200" dirty="0">
                <a:sym typeface="Wingdings" panose="05000000000000000000" pitchFamily="2" charset="2"/>
              </a:rPr>
              <a:t>				return </a:t>
            </a:r>
            <a:r>
              <a:rPr lang="en-US" altLang="he-IL" sz="2200" dirty="0" err="1">
                <a:sym typeface="Wingdings" panose="05000000000000000000" pitchFamily="2" charset="2"/>
              </a:rPr>
              <a:t>kth_smallest</a:t>
            </a:r>
            <a:r>
              <a:rPr lang="en-US" altLang="he-IL" sz="2200" dirty="0">
                <a:sym typeface="Wingdings" panose="05000000000000000000" pitchFamily="2" charset="2"/>
              </a:rPr>
              <a:t>(root-&gt;right, k-size(root-&gt;left)-1)</a:t>
            </a:r>
          </a:p>
          <a:p>
            <a:pPr marL="0" indent="0">
              <a:defRPr/>
            </a:pPr>
            <a:r>
              <a:rPr lang="en-US" altLang="he-IL" sz="2200" dirty="0"/>
              <a:t>}</a:t>
            </a:r>
          </a:p>
          <a:p>
            <a:pPr marL="0" indent="0">
              <a:defRPr/>
            </a:pPr>
            <a:endParaRPr lang="en-US" altLang="he-IL" sz="2200" dirty="0"/>
          </a:p>
          <a:p>
            <a:pPr>
              <a:buFontTx/>
              <a:buChar char="-"/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94D8CC7-BE0D-320E-A277-FF57D605281A}"/>
              </a:ext>
            </a:extLst>
          </p:cNvPr>
          <p:cNvSpPr/>
          <p:nvPr/>
        </p:nvSpPr>
        <p:spPr bwMode="auto">
          <a:xfrm>
            <a:off x="8012112" y="260350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143E4A6-A22D-6F81-66F0-9F61DD56FA8B}"/>
              </a:ext>
            </a:extLst>
          </p:cNvPr>
          <p:cNvCxnSpPr>
            <a:cxnSpLocks/>
            <a:stCxn id="2" idx="4"/>
            <a:endCxn id="4" idx="0"/>
          </p:cNvCxnSpPr>
          <p:nvPr/>
        </p:nvCxnSpPr>
        <p:spPr bwMode="auto">
          <a:xfrm flipH="1">
            <a:off x="7406626" y="3060701"/>
            <a:ext cx="834086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B330F309-7E21-A3B7-A4A0-DB3596CB0E52}"/>
              </a:ext>
            </a:extLst>
          </p:cNvPr>
          <p:cNvSpPr/>
          <p:nvPr/>
        </p:nvSpPr>
        <p:spPr bwMode="auto">
          <a:xfrm>
            <a:off x="7178026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F33A3D8-1F3B-44C2-F3B2-6B10BCAE1F66}"/>
              </a:ext>
            </a:extLst>
          </p:cNvPr>
          <p:cNvSpPr/>
          <p:nvPr/>
        </p:nvSpPr>
        <p:spPr bwMode="auto">
          <a:xfrm>
            <a:off x="7595069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6D606E-4C55-4BC2-CCB5-4052C185DBAD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 bwMode="auto">
          <a:xfrm>
            <a:off x="7406626" y="3933824"/>
            <a:ext cx="417043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7D242C8A-8AB6-71D7-5A0C-A90D3EBDE6CD}"/>
              </a:ext>
            </a:extLst>
          </p:cNvPr>
          <p:cNvSpPr/>
          <p:nvPr/>
        </p:nvSpPr>
        <p:spPr bwMode="auto">
          <a:xfrm>
            <a:off x="6626605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05F0A22-43E2-CBEB-842D-7E89F7FAFF4E}"/>
              </a:ext>
            </a:extLst>
          </p:cNvPr>
          <p:cNvCxnSpPr>
            <a:cxnSpLocks/>
            <a:stCxn id="7" idx="0"/>
            <a:endCxn id="4" idx="4"/>
          </p:cNvCxnSpPr>
          <p:nvPr/>
        </p:nvCxnSpPr>
        <p:spPr bwMode="auto">
          <a:xfrm flipV="1">
            <a:off x="6855205" y="3933824"/>
            <a:ext cx="551421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10C50D-9F46-96C1-7781-D3359A65E531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6604984" y="4735512"/>
            <a:ext cx="250221" cy="14813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03B13B8E-6EEE-06B7-9FA9-7EF828C7127F}"/>
              </a:ext>
            </a:extLst>
          </p:cNvPr>
          <p:cNvSpPr/>
          <p:nvPr/>
        </p:nvSpPr>
        <p:spPr bwMode="auto">
          <a:xfrm>
            <a:off x="6376384" y="488365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E276E0B-6989-7ECC-A990-6115083B6325}"/>
              </a:ext>
            </a:extLst>
          </p:cNvPr>
          <p:cNvSpPr/>
          <p:nvPr/>
        </p:nvSpPr>
        <p:spPr bwMode="auto">
          <a:xfrm>
            <a:off x="8723313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1B3FC69-77D8-758C-E7E8-560DF97AA0BB}"/>
              </a:ext>
            </a:extLst>
          </p:cNvPr>
          <p:cNvCxnSpPr>
            <a:cxnSpLocks/>
            <a:stCxn id="2" idx="4"/>
            <a:endCxn id="11" idx="0"/>
          </p:cNvCxnSpPr>
          <p:nvPr/>
        </p:nvCxnSpPr>
        <p:spPr bwMode="auto">
          <a:xfrm>
            <a:off x="8240712" y="3060701"/>
            <a:ext cx="711201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DD0B409B-60A6-5AF0-1CF3-8E54214BB2C0}"/>
              </a:ext>
            </a:extLst>
          </p:cNvPr>
          <p:cNvSpPr/>
          <p:nvPr/>
        </p:nvSpPr>
        <p:spPr bwMode="auto">
          <a:xfrm>
            <a:off x="8334933" y="426307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F973AFF-F332-DBDB-9BFC-88A59389FE67}"/>
              </a:ext>
            </a:extLst>
          </p:cNvPr>
          <p:cNvSpPr/>
          <p:nvPr/>
        </p:nvSpPr>
        <p:spPr bwMode="auto">
          <a:xfrm>
            <a:off x="8139112" y="5026676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B34B1D9-292E-4D20-C759-79B6E316DC34}"/>
              </a:ext>
            </a:extLst>
          </p:cNvPr>
          <p:cNvCxnSpPr>
            <a:cxnSpLocks/>
            <a:stCxn id="11" idx="4"/>
            <a:endCxn id="13" idx="0"/>
          </p:cNvCxnSpPr>
          <p:nvPr/>
        </p:nvCxnSpPr>
        <p:spPr bwMode="auto">
          <a:xfrm flipH="1">
            <a:off x="8563533" y="3933824"/>
            <a:ext cx="388380" cy="3292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2D5A805-DADD-5249-9169-4B19F226DBDB}"/>
              </a:ext>
            </a:extLst>
          </p:cNvPr>
          <p:cNvCxnSpPr>
            <a:cxnSpLocks/>
            <a:stCxn id="14" idx="0"/>
            <a:endCxn id="13" idx="4"/>
          </p:cNvCxnSpPr>
          <p:nvPr/>
        </p:nvCxnSpPr>
        <p:spPr bwMode="auto">
          <a:xfrm flipV="1">
            <a:off x="8367712" y="4720271"/>
            <a:ext cx="195821" cy="3064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9822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A4FA2-A39D-3AF5-4C8E-9B366F80FA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CDAE7A89-0276-4ADD-D2A9-28419FE8C1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Find kth smallest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3BDDA7A0-09E4-4EC7-9E78-50433EB704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dirty="0"/>
              <a:t>Suppose we have </a:t>
            </a:r>
            <a:r>
              <a:rPr lang="en-US" altLang="he-IL" sz="2200" dirty="0">
                <a:solidFill>
                  <a:srgbClr val="0070C0"/>
                </a:solidFill>
              </a:rPr>
              <a:t>int</a:t>
            </a:r>
            <a:r>
              <a:rPr lang="en-US" altLang="he-IL" sz="2200" dirty="0"/>
              <a:t> </a:t>
            </a:r>
            <a:r>
              <a:rPr lang="en-US" altLang="he-IL" sz="2200" dirty="0" err="1"/>
              <a:t>BTnode_size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 :</a:t>
            </a:r>
            <a:br>
              <a:rPr lang="en-US" altLang="he-IL" sz="2200" dirty="0"/>
            </a:br>
            <a:r>
              <a:rPr lang="en-US" altLang="he-IL" sz="2200" dirty="0"/>
              <a:t>		returns the size of the subtree under node</a:t>
            </a:r>
          </a:p>
          <a:p>
            <a:pPr marL="0" indent="0">
              <a:defRPr/>
            </a:pPr>
            <a:r>
              <a:rPr lang="en-US" altLang="he-IL" sz="2200" dirty="0"/>
              <a:t>Write a function</a:t>
            </a:r>
          </a:p>
          <a:p>
            <a:pPr marL="0" indent="0">
              <a:defRPr/>
            </a:pPr>
            <a:r>
              <a:rPr lang="en-US" altLang="he-IL" sz="2200" dirty="0">
                <a:solidFill>
                  <a:srgbClr val="0070C0"/>
                </a:solidFill>
              </a:rPr>
              <a:t>	int</a:t>
            </a:r>
            <a:r>
              <a:rPr lang="en-US" altLang="he-IL" sz="2200" dirty="0"/>
              <a:t> </a:t>
            </a:r>
            <a:r>
              <a:rPr lang="en-US" altLang="he-IL" sz="2200" dirty="0" err="1"/>
              <a:t>kth_smallest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root) {</a:t>
            </a:r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r>
              <a:rPr lang="en-US" altLang="he-IL" sz="2200" dirty="0"/>
              <a:t>Say we’re looking for 3</a:t>
            </a:r>
            <a:r>
              <a:rPr lang="en-US" altLang="he-IL" sz="2200" baseline="30000" dirty="0"/>
              <a:t>th</a:t>
            </a:r>
            <a:r>
              <a:rPr lang="en-US" altLang="he-IL" sz="2200" dirty="0"/>
              <a:t> smallest number:</a:t>
            </a:r>
          </a:p>
          <a:p>
            <a:pPr>
              <a:buFontTx/>
              <a:buChar char="-"/>
              <a:defRPr/>
            </a:pPr>
            <a:r>
              <a:rPr lang="en-US" altLang="he-IL" sz="2200" dirty="0"/>
              <a:t>There are 4 numbers on the left,</a:t>
            </a:r>
          </a:p>
          <a:p>
            <a:pPr>
              <a:buFontTx/>
              <a:buChar char="-"/>
              <a:defRPr/>
            </a:pPr>
            <a:r>
              <a:rPr lang="en-US" altLang="he-IL" sz="2200" dirty="0">
                <a:sym typeface="Wingdings" panose="05000000000000000000" pitchFamily="2" charset="2"/>
              </a:rPr>
              <a:t></a:t>
            </a:r>
            <a:r>
              <a:rPr lang="en-US" altLang="he-IL" sz="2200" dirty="0"/>
              <a:t> we should search recursively for the 3</a:t>
            </a:r>
            <a:r>
              <a:rPr lang="en-US" altLang="he-IL" sz="2200" baseline="30000" dirty="0"/>
              <a:t>rd</a:t>
            </a:r>
            <a:r>
              <a:rPr lang="en-US" altLang="he-IL" sz="2200" dirty="0"/>
              <a:t> smallest on the left</a:t>
            </a:r>
          </a:p>
          <a:p>
            <a:pPr>
              <a:buFontTx/>
              <a:buChar char="-"/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E0F5263-BE7E-143F-7E35-427D5451A384}"/>
              </a:ext>
            </a:extLst>
          </p:cNvPr>
          <p:cNvSpPr/>
          <p:nvPr/>
        </p:nvSpPr>
        <p:spPr bwMode="auto">
          <a:xfrm>
            <a:off x="8012112" y="260350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77C26-2DE5-448B-5E42-E2A2CFE5CC52}"/>
              </a:ext>
            </a:extLst>
          </p:cNvPr>
          <p:cNvCxnSpPr>
            <a:cxnSpLocks/>
            <a:stCxn id="2" idx="4"/>
            <a:endCxn id="4" idx="0"/>
          </p:cNvCxnSpPr>
          <p:nvPr/>
        </p:nvCxnSpPr>
        <p:spPr bwMode="auto">
          <a:xfrm flipH="1">
            <a:off x="7406626" y="3060701"/>
            <a:ext cx="834086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AE2392AF-BB41-C6D0-0847-A095FF787E7B}"/>
              </a:ext>
            </a:extLst>
          </p:cNvPr>
          <p:cNvSpPr/>
          <p:nvPr/>
        </p:nvSpPr>
        <p:spPr bwMode="auto">
          <a:xfrm>
            <a:off x="7178026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FD93C5C-CB81-6751-959E-6D5620165BC7}"/>
              </a:ext>
            </a:extLst>
          </p:cNvPr>
          <p:cNvSpPr/>
          <p:nvPr/>
        </p:nvSpPr>
        <p:spPr bwMode="auto">
          <a:xfrm>
            <a:off x="7595069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B37875-EEAD-38F3-DE9E-236A60BF3117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 bwMode="auto">
          <a:xfrm>
            <a:off x="7406626" y="3933824"/>
            <a:ext cx="417043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8EC95D41-007D-DC8E-FB6B-64443C14C256}"/>
              </a:ext>
            </a:extLst>
          </p:cNvPr>
          <p:cNvSpPr/>
          <p:nvPr/>
        </p:nvSpPr>
        <p:spPr bwMode="auto">
          <a:xfrm>
            <a:off x="6626605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A56696-57C5-050E-55AC-2F607D9980D5}"/>
              </a:ext>
            </a:extLst>
          </p:cNvPr>
          <p:cNvCxnSpPr>
            <a:cxnSpLocks/>
            <a:stCxn id="7" idx="0"/>
            <a:endCxn id="4" idx="4"/>
          </p:cNvCxnSpPr>
          <p:nvPr/>
        </p:nvCxnSpPr>
        <p:spPr bwMode="auto">
          <a:xfrm flipV="1">
            <a:off x="6855205" y="3933824"/>
            <a:ext cx="551421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2060C97-16F3-BB87-BCA1-41FB492CA978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6604984" y="4735512"/>
            <a:ext cx="250221" cy="14813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241B56F1-8F09-AD77-4EAF-BA20E6073E64}"/>
              </a:ext>
            </a:extLst>
          </p:cNvPr>
          <p:cNvSpPr/>
          <p:nvPr/>
        </p:nvSpPr>
        <p:spPr bwMode="auto">
          <a:xfrm>
            <a:off x="6376384" y="488365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380DBAC-6E2B-3C37-642F-60463C603493}"/>
              </a:ext>
            </a:extLst>
          </p:cNvPr>
          <p:cNvSpPr/>
          <p:nvPr/>
        </p:nvSpPr>
        <p:spPr bwMode="auto">
          <a:xfrm>
            <a:off x="8723313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C2F143D-B711-D227-2103-15E348CB0D7D}"/>
              </a:ext>
            </a:extLst>
          </p:cNvPr>
          <p:cNvCxnSpPr>
            <a:cxnSpLocks/>
            <a:stCxn id="2" idx="4"/>
            <a:endCxn id="11" idx="0"/>
          </p:cNvCxnSpPr>
          <p:nvPr/>
        </p:nvCxnSpPr>
        <p:spPr bwMode="auto">
          <a:xfrm>
            <a:off x="8240712" y="3060701"/>
            <a:ext cx="711201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0B91EF84-7BF8-670A-EF2A-4C2AC8910D38}"/>
              </a:ext>
            </a:extLst>
          </p:cNvPr>
          <p:cNvSpPr/>
          <p:nvPr/>
        </p:nvSpPr>
        <p:spPr bwMode="auto">
          <a:xfrm>
            <a:off x="8334933" y="426307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268C518-C36F-2CB2-B397-8E2D04F8FE0A}"/>
              </a:ext>
            </a:extLst>
          </p:cNvPr>
          <p:cNvSpPr/>
          <p:nvPr/>
        </p:nvSpPr>
        <p:spPr bwMode="auto">
          <a:xfrm>
            <a:off x="8139112" y="5026676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5462B83-928F-1877-5445-C7C27BC6164B}"/>
              </a:ext>
            </a:extLst>
          </p:cNvPr>
          <p:cNvCxnSpPr>
            <a:cxnSpLocks/>
            <a:stCxn id="11" idx="4"/>
            <a:endCxn id="13" idx="0"/>
          </p:cNvCxnSpPr>
          <p:nvPr/>
        </p:nvCxnSpPr>
        <p:spPr bwMode="auto">
          <a:xfrm flipH="1">
            <a:off x="8563533" y="3933824"/>
            <a:ext cx="388380" cy="3292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DE101D3-F164-20F1-BAF8-8A680DFBE676}"/>
              </a:ext>
            </a:extLst>
          </p:cNvPr>
          <p:cNvCxnSpPr>
            <a:cxnSpLocks/>
            <a:stCxn id="14" idx="0"/>
            <a:endCxn id="13" idx="4"/>
          </p:cNvCxnSpPr>
          <p:nvPr/>
        </p:nvCxnSpPr>
        <p:spPr bwMode="auto">
          <a:xfrm flipV="1">
            <a:off x="8367712" y="4720271"/>
            <a:ext cx="195821" cy="3064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94954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93E55-51EA-77FF-FD72-FDEE48F4D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E69700D0-7C75-520B-4E3D-AA929D7AF7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Find kth smallest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16EF02F5-B5A1-A392-D6A9-207689CE9B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dirty="0"/>
              <a:t>Suppose we have </a:t>
            </a:r>
            <a:r>
              <a:rPr lang="en-US" altLang="he-IL" sz="2200" dirty="0">
                <a:solidFill>
                  <a:srgbClr val="0070C0"/>
                </a:solidFill>
              </a:rPr>
              <a:t>int</a:t>
            </a:r>
            <a:r>
              <a:rPr lang="en-US" altLang="he-IL" sz="2200" dirty="0"/>
              <a:t> </a:t>
            </a:r>
            <a:r>
              <a:rPr lang="en-US" altLang="he-IL" sz="2200" dirty="0" err="1"/>
              <a:t>BTnode_size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 :</a:t>
            </a:r>
            <a:br>
              <a:rPr lang="en-US" altLang="he-IL" sz="2200" dirty="0"/>
            </a:br>
            <a:r>
              <a:rPr lang="en-US" altLang="he-IL" sz="2200" dirty="0"/>
              <a:t>		returns the size of the subtree under node</a:t>
            </a:r>
          </a:p>
          <a:p>
            <a:pPr marL="0" indent="0">
              <a:defRPr/>
            </a:pPr>
            <a:r>
              <a:rPr lang="en-US" altLang="he-IL" sz="2200" dirty="0"/>
              <a:t>Write a function</a:t>
            </a:r>
          </a:p>
          <a:p>
            <a:pPr marL="0" indent="0">
              <a:defRPr/>
            </a:pPr>
            <a:r>
              <a:rPr lang="en-US" altLang="he-IL" sz="2200" dirty="0">
                <a:solidFill>
                  <a:srgbClr val="0070C0"/>
                </a:solidFill>
              </a:rPr>
              <a:t>	int</a:t>
            </a:r>
            <a:r>
              <a:rPr lang="en-US" altLang="he-IL" sz="2200" dirty="0"/>
              <a:t> </a:t>
            </a:r>
            <a:r>
              <a:rPr lang="en-US" altLang="he-IL" sz="2200" dirty="0" err="1"/>
              <a:t>kth_smallest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root) {</a:t>
            </a:r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r>
              <a:rPr lang="en-US" altLang="he-IL" sz="2200" dirty="0"/>
              <a:t>Say we’re looking for 6</a:t>
            </a:r>
            <a:r>
              <a:rPr lang="en-US" altLang="he-IL" sz="2200" baseline="30000" dirty="0"/>
              <a:t>th</a:t>
            </a:r>
            <a:r>
              <a:rPr lang="en-US" altLang="he-IL" sz="2200" dirty="0"/>
              <a:t> smallest number:</a:t>
            </a:r>
          </a:p>
          <a:p>
            <a:pPr>
              <a:buFontTx/>
              <a:buChar char="-"/>
              <a:defRPr/>
            </a:pPr>
            <a:r>
              <a:rPr lang="en-US" altLang="he-IL" sz="2200" dirty="0"/>
              <a:t>There are 4 numbers on the left</a:t>
            </a:r>
          </a:p>
          <a:p>
            <a:pPr>
              <a:buFontTx/>
              <a:buChar char="-"/>
              <a:defRPr/>
            </a:pPr>
            <a:r>
              <a:rPr lang="en-US" altLang="he-IL" sz="2200" dirty="0"/>
              <a:t>There is the root ( 5</a:t>
            </a:r>
            <a:r>
              <a:rPr lang="en-US" altLang="he-IL" sz="2200" baseline="30000" dirty="0"/>
              <a:t>th</a:t>
            </a:r>
            <a:r>
              <a:rPr lang="en-US" altLang="he-IL" sz="2200" dirty="0"/>
              <a:t> smallest)</a:t>
            </a:r>
          </a:p>
          <a:p>
            <a:pPr>
              <a:buFontTx/>
              <a:buChar char="-"/>
              <a:defRPr/>
            </a:pPr>
            <a:r>
              <a:rPr lang="en-US" altLang="he-IL" sz="2200">
                <a:sym typeface="Wingdings" panose="05000000000000000000" pitchFamily="2" charset="2"/>
              </a:rPr>
              <a:t></a:t>
            </a:r>
            <a:r>
              <a:rPr lang="en-US" altLang="he-IL" sz="2200"/>
              <a:t> </a:t>
            </a:r>
            <a:r>
              <a:rPr lang="en-US" altLang="he-IL" sz="2200" dirty="0"/>
              <a:t>we need to search on the right for smallest</a:t>
            </a:r>
          </a:p>
          <a:p>
            <a:pPr>
              <a:buFontTx/>
              <a:buChar char="-"/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6090A44-09D3-2BC7-DF18-8F381BF02E32}"/>
              </a:ext>
            </a:extLst>
          </p:cNvPr>
          <p:cNvSpPr/>
          <p:nvPr/>
        </p:nvSpPr>
        <p:spPr bwMode="auto">
          <a:xfrm>
            <a:off x="8012112" y="260350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AE69806-F4CD-5C63-6296-8C4E86A89B6C}"/>
              </a:ext>
            </a:extLst>
          </p:cNvPr>
          <p:cNvCxnSpPr>
            <a:cxnSpLocks/>
            <a:stCxn id="2" idx="4"/>
            <a:endCxn id="4" idx="0"/>
          </p:cNvCxnSpPr>
          <p:nvPr/>
        </p:nvCxnSpPr>
        <p:spPr bwMode="auto">
          <a:xfrm flipH="1">
            <a:off x="7406626" y="3060701"/>
            <a:ext cx="834086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A0960699-45C6-ECD8-4962-C37152B1A239}"/>
              </a:ext>
            </a:extLst>
          </p:cNvPr>
          <p:cNvSpPr/>
          <p:nvPr/>
        </p:nvSpPr>
        <p:spPr bwMode="auto">
          <a:xfrm>
            <a:off x="7178026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B69E337-4BBD-395A-31AC-1EDD81E0CD98}"/>
              </a:ext>
            </a:extLst>
          </p:cNvPr>
          <p:cNvSpPr/>
          <p:nvPr/>
        </p:nvSpPr>
        <p:spPr bwMode="auto">
          <a:xfrm>
            <a:off x="7595069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96A50F1-CB3B-CB4F-4459-CCFD7B236906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 bwMode="auto">
          <a:xfrm>
            <a:off x="7406626" y="3933824"/>
            <a:ext cx="417043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F25505FD-6177-1EB9-F09E-310F75FC13C6}"/>
              </a:ext>
            </a:extLst>
          </p:cNvPr>
          <p:cNvSpPr/>
          <p:nvPr/>
        </p:nvSpPr>
        <p:spPr bwMode="auto">
          <a:xfrm>
            <a:off x="6626605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80B1210-ED09-368B-45E6-A61948D3A4B8}"/>
              </a:ext>
            </a:extLst>
          </p:cNvPr>
          <p:cNvCxnSpPr>
            <a:cxnSpLocks/>
            <a:stCxn id="7" idx="0"/>
            <a:endCxn id="4" idx="4"/>
          </p:cNvCxnSpPr>
          <p:nvPr/>
        </p:nvCxnSpPr>
        <p:spPr bwMode="auto">
          <a:xfrm flipV="1">
            <a:off x="6855205" y="3933824"/>
            <a:ext cx="551421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7F9149-7E6E-7295-6523-E7D19ED6A3ED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6604984" y="4735512"/>
            <a:ext cx="250221" cy="14813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65B4F7B4-D68B-9985-191A-A537F8E12D04}"/>
              </a:ext>
            </a:extLst>
          </p:cNvPr>
          <p:cNvSpPr/>
          <p:nvPr/>
        </p:nvSpPr>
        <p:spPr bwMode="auto">
          <a:xfrm>
            <a:off x="6376384" y="488365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6434B2F-1192-BA2B-3C94-44320AF6CB2D}"/>
              </a:ext>
            </a:extLst>
          </p:cNvPr>
          <p:cNvSpPr/>
          <p:nvPr/>
        </p:nvSpPr>
        <p:spPr bwMode="auto">
          <a:xfrm>
            <a:off x="8723313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119D111-E29B-4974-9FAB-976294857386}"/>
              </a:ext>
            </a:extLst>
          </p:cNvPr>
          <p:cNvCxnSpPr>
            <a:cxnSpLocks/>
            <a:stCxn id="2" idx="4"/>
            <a:endCxn id="11" idx="0"/>
          </p:cNvCxnSpPr>
          <p:nvPr/>
        </p:nvCxnSpPr>
        <p:spPr bwMode="auto">
          <a:xfrm>
            <a:off x="8240712" y="3060701"/>
            <a:ext cx="711201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AB54A509-991D-30AB-DC26-868FDC72EB6E}"/>
              </a:ext>
            </a:extLst>
          </p:cNvPr>
          <p:cNvSpPr/>
          <p:nvPr/>
        </p:nvSpPr>
        <p:spPr bwMode="auto">
          <a:xfrm>
            <a:off x="8334933" y="426307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067B327-FAEF-EB96-4900-531A9BA716F6}"/>
              </a:ext>
            </a:extLst>
          </p:cNvPr>
          <p:cNvSpPr/>
          <p:nvPr/>
        </p:nvSpPr>
        <p:spPr bwMode="auto">
          <a:xfrm>
            <a:off x="8139112" y="5026676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2A91D5A-2A48-F9A4-4339-4DF10F8DB9C6}"/>
              </a:ext>
            </a:extLst>
          </p:cNvPr>
          <p:cNvCxnSpPr>
            <a:cxnSpLocks/>
            <a:stCxn id="11" idx="4"/>
            <a:endCxn id="13" idx="0"/>
          </p:cNvCxnSpPr>
          <p:nvPr/>
        </p:nvCxnSpPr>
        <p:spPr bwMode="auto">
          <a:xfrm flipH="1">
            <a:off x="8563533" y="3933824"/>
            <a:ext cx="388380" cy="3292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C7D1E87-E6F4-DA9E-2858-49EE32AB5594}"/>
              </a:ext>
            </a:extLst>
          </p:cNvPr>
          <p:cNvCxnSpPr>
            <a:cxnSpLocks/>
            <a:stCxn id="14" idx="0"/>
            <a:endCxn id="13" idx="4"/>
          </p:cNvCxnSpPr>
          <p:nvPr/>
        </p:nvCxnSpPr>
        <p:spPr bwMode="auto">
          <a:xfrm flipV="1">
            <a:off x="8367712" y="4720271"/>
            <a:ext cx="195821" cy="3064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05345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E9FD3B-6639-40F9-6A9C-9E2EEDA837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914C0D96-7FFD-7C8E-C582-BE49BE64C7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Find kth smallest</a:t>
            </a:r>
            <a:endParaRPr lang="de-DE" altLang="en-US" dirty="0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185F76B9-929B-E850-68D1-AB0435C5C0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200" dirty="0"/>
              <a:t>Suppose we have </a:t>
            </a:r>
            <a:r>
              <a:rPr lang="en-US" altLang="he-IL" sz="2200" dirty="0">
                <a:solidFill>
                  <a:srgbClr val="0070C0"/>
                </a:solidFill>
              </a:rPr>
              <a:t>int</a:t>
            </a:r>
            <a:r>
              <a:rPr lang="en-US" altLang="he-IL" sz="2200" dirty="0"/>
              <a:t> </a:t>
            </a:r>
            <a:r>
              <a:rPr lang="en-US" altLang="he-IL" sz="2200" dirty="0" err="1"/>
              <a:t>BTnode_size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node) :</a:t>
            </a:r>
            <a:br>
              <a:rPr lang="en-US" altLang="he-IL" sz="2200" dirty="0"/>
            </a:br>
            <a:r>
              <a:rPr lang="en-US" altLang="he-IL" sz="2200" dirty="0"/>
              <a:t>		returns the size of the subtree under node</a:t>
            </a:r>
          </a:p>
          <a:p>
            <a:pPr marL="0" indent="0">
              <a:defRPr/>
            </a:pPr>
            <a:r>
              <a:rPr lang="en-US" altLang="he-IL" sz="2200" dirty="0"/>
              <a:t>Write a function</a:t>
            </a:r>
          </a:p>
          <a:p>
            <a:pPr marL="0" indent="0">
              <a:defRPr/>
            </a:pPr>
            <a:r>
              <a:rPr lang="en-US" altLang="he-IL" sz="2200" dirty="0">
                <a:solidFill>
                  <a:srgbClr val="0070C0"/>
                </a:solidFill>
              </a:rPr>
              <a:t>	int</a:t>
            </a:r>
            <a:r>
              <a:rPr lang="en-US" altLang="he-IL" sz="2200" dirty="0"/>
              <a:t> </a:t>
            </a:r>
            <a:r>
              <a:rPr lang="en-US" altLang="he-IL" sz="2200" dirty="0" err="1"/>
              <a:t>kth_smallest</a:t>
            </a:r>
            <a:r>
              <a:rPr lang="en-US" altLang="he-IL" sz="2200" dirty="0"/>
              <a:t>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root) {</a:t>
            </a:r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  <a:p>
            <a:pPr marL="0" indent="0">
              <a:defRPr/>
            </a:pPr>
            <a:r>
              <a:rPr lang="en-US" altLang="he-IL" sz="2200" dirty="0"/>
              <a:t>Say we’re looking for 7</a:t>
            </a:r>
            <a:r>
              <a:rPr lang="en-US" altLang="he-IL" sz="2200" baseline="30000" dirty="0"/>
              <a:t>th</a:t>
            </a:r>
            <a:r>
              <a:rPr lang="en-US" altLang="he-IL" sz="2200" dirty="0"/>
              <a:t> smallest number:</a:t>
            </a:r>
          </a:p>
          <a:p>
            <a:pPr>
              <a:buFontTx/>
              <a:buChar char="-"/>
              <a:defRPr/>
            </a:pPr>
            <a:r>
              <a:rPr lang="en-US" altLang="he-IL" sz="2200" dirty="0"/>
              <a:t>There are 4 numbers on the left</a:t>
            </a:r>
          </a:p>
          <a:p>
            <a:pPr>
              <a:buFontTx/>
              <a:buChar char="-"/>
              <a:defRPr/>
            </a:pPr>
            <a:r>
              <a:rPr lang="en-US" altLang="he-IL" sz="2200" dirty="0"/>
              <a:t>There is the root (5</a:t>
            </a:r>
            <a:r>
              <a:rPr lang="en-US" altLang="he-IL" sz="2200" baseline="30000" dirty="0"/>
              <a:t>th</a:t>
            </a:r>
            <a:r>
              <a:rPr lang="en-US" altLang="he-IL" sz="2200" dirty="0"/>
              <a:t> smallest)</a:t>
            </a:r>
          </a:p>
          <a:p>
            <a:pPr>
              <a:buFontTx/>
              <a:buChar char="-"/>
              <a:defRPr/>
            </a:pPr>
            <a:r>
              <a:rPr lang="en-US" altLang="he-IL" sz="2200" dirty="0">
                <a:sym typeface="Wingdings" panose="05000000000000000000" pitchFamily="2" charset="2"/>
              </a:rPr>
              <a:t></a:t>
            </a:r>
            <a:r>
              <a:rPr lang="en-US" altLang="he-IL" sz="2200" dirty="0"/>
              <a:t> we need to search on the right for 2</a:t>
            </a:r>
            <a:r>
              <a:rPr lang="en-US" altLang="he-IL" sz="2200" baseline="30000" dirty="0"/>
              <a:t>nd</a:t>
            </a:r>
            <a:r>
              <a:rPr lang="en-US" altLang="he-IL" sz="2200" dirty="0"/>
              <a:t> smallest</a:t>
            </a:r>
          </a:p>
          <a:p>
            <a:pPr>
              <a:buFontTx/>
              <a:buChar char="-"/>
              <a:defRPr/>
            </a:pPr>
            <a:endParaRPr lang="en-US" altLang="he-IL" sz="2200" dirty="0"/>
          </a:p>
          <a:p>
            <a:pPr marL="0" indent="0">
              <a:defRPr/>
            </a:pPr>
            <a:endParaRPr lang="en-US" altLang="he-IL" sz="2200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7DF38D8D-8418-5700-B018-F14A16B47E6A}"/>
              </a:ext>
            </a:extLst>
          </p:cNvPr>
          <p:cNvSpPr/>
          <p:nvPr/>
        </p:nvSpPr>
        <p:spPr bwMode="auto">
          <a:xfrm>
            <a:off x="8012112" y="260350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124C67B-2C31-4816-AC89-16F67F8936A0}"/>
              </a:ext>
            </a:extLst>
          </p:cNvPr>
          <p:cNvCxnSpPr>
            <a:cxnSpLocks/>
            <a:stCxn id="2" idx="4"/>
            <a:endCxn id="4" idx="0"/>
          </p:cNvCxnSpPr>
          <p:nvPr/>
        </p:nvCxnSpPr>
        <p:spPr bwMode="auto">
          <a:xfrm flipH="1">
            <a:off x="7406626" y="3060701"/>
            <a:ext cx="834086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8C636C40-E03D-2062-47C1-6E46F81A1789}"/>
              </a:ext>
            </a:extLst>
          </p:cNvPr>
          <p:cNvSpPr/>
          <p:nvPr/>
        </p:nvSpPr>
        <p:spPr bwMode="auto">
          <a:xfrm>
            <a:off x="7178026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AE787DA-01EA-60DF-E0E5-8397679C6041}"/>
              </a:ext>
            </a:extLst>
          </p:cNvPr>
          <p:cNvSpPr/>
          <p:nvPr/>
        </p:nvSpPr>
        <p:spPr bwMode="auto">
          <a:xfrm>
            <a:off x="7595069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F69B6AD-AC0F-8C71-A7FD-90F045761EBB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 bwMode="auto">
          <a:xfrm>
            <a:off x="7406626" y="3933824"/>
            <a:ext cx="417043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A8F37E93-0D8F-9E1D-DCBD-345942335389}"/>
              </a:ext>
            </a:extLst>
          </p:cNvPr>
          <p:cNvSpPr/>
          <p:nvPr/>
        </p:nvSpPr>
        <p:spPr bwMode="auto">
          <a:xfrm>
            <a:off x="6626605" y="427831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AB1B7C6-FD00-8F7A-2350-C13E4497C616}"/>
              </a:ext>
            </a:extLst>
          </p:cNvPr>
          <p:cNvCxnSpPr>
            <a:cxnSpLocks/>
            <a:stCxn id="7" idx="0"/>
            <a:endCxn id="4" idx="4"/>
          </p:cNvCxnSpPr>
          <p:nvPr/>
        </p:nvCxnSpPr>
        <p:spPr bwMode="auto">
          <a:xfrm flipV="1">
            <a:off x="6855205" y="3933824"/>
            <a:ext cx="551421" cy="3444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65EF85-8502-31B5-6F82-14680191E6BC}"/>
              </a:ext>
            </a:extLst>
          </p:cNvPr>
          <p:cNvCxnSpPr>
            <a:cxnSpLocks/>
            <a:stCxn id="10" idx="0"/>
            <a:endCxn id="7" idx="4"/>
          </p:cNvCxnSpPr>
          <p:nvPr/>
        </p:nvCxnSpPr>
        <p:spPr bwMode="auto">
          <a:xfrm flipV="1">
            <a:off x="6604984" y="4735512"/>
            <a:ext cx="250221" cy="148139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FEC60876-0F92-4EAA-257B-87B66D564D52}"/>
              </a:ext>
            </a:extLst>
          </p:cNvPr>
          <p:cNvSpPr/>
          <p:nvPr/>
        </p:nvSpPr>
        <p:spPr bwMode="auto">
          <a:xfrm>
            <a:off x="6376384" y="488365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CA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3E41C08-8023-CEF2-F2EC-9879C7C812E3}"/>
              </a:ext>
            </a:extLst>
          </p:cNvPr>
          <p:cNvSpPr/>
          <p:nvPr/>
        </p:nvSpPr>
        <p:spPr bwMode="auto">
          <a:xfrm>
            <a:off x="8723313" y="347662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D344637-CBA1-417D-FFED-6356DEFE3002}"/>
              </a:ext>
            </a:extLst>
          </p:cNvPr>
          <p:cNvCxnSpPr>
            <a:cxnSpLocks/>
            <a:stCxn id="2" idx="4"/>
            <a:endCxn id="11" idx="0"/>
          </p:cNvCxnSpPr>
          <p:nvPr/>
        </p:nvCxnSpPr>
        <p:spPr bwMode="auto">
          <a:xfrm>
            <a:off x="8240712" y="3060701"/>
            <a:ext cx="711201" cy="41592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96C4CF12-1C63-527E-4FA5-6F3128D81F2D}"/>
              </a:ext>
            </a:extLst>
          </p:cNvPr>
          <p:cNvSpPr/>
          <p:nvPr/>
        </p:nvSpPr>
        <p:spPr bwMode="auto">
          <a:xfrm>
            <a:off x="8334933" y="4263071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5088CD8-2A68-5700-48D2-E868316FB124}"/>
              </a:ext>
            </a:extLst>
          </p:cNvPr>
          <p:cNvSpPr/>
          <p:nvPr/>
        </p:nvSpPr>
        <p:spPr bwMode="auto">
          <a:xfrm>
            <a:off x="8139112" y="5026676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CA" dirty="0">
                <a:solidFill>
                  <a:schemeClr val="tx1"/>
                </a:solidFill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67F428-F604-4956-30F3-87E7AA1CB9C9}"/>
              </a:ext>
            </a:extLst>
          </p:cNvPr>
          <p:cNvCxnSpPr>
            <a:cxnSpLocks/>
            <a:stCxn id="11" idx="4"/>
            <a:endCxn id="13" idx="0"/>
          </p:cNvCxnSpPr>
          <p:nvPr/>
        </p:nvCxnSpPr>
        <p:spPr bwMode="auto">
          <a:xfrm flipH="1">
            <a:off x="8563533" y="3933824"/>
            <a:ext cx="388380" cy="32924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4C7F5C-5A2F-6578-D16C-D36973931558}"/>
              </a:ext>
            </a:extLst>
          </p:cNvPr>
          <p:cNvCxnSpPr>
            <a:cxnSpLocks/>
            <a:stCxn id="14" idx="0"/>
            <a:endCxn id="13" idx="4"/>
          </p:cNvCxnSpPr>
          <p:nvPr/>
        </p:nvCxnSpPr>
        <p:spPr bwMode="auto">
          <a:xfrm flipV="1">
            <a:off x="8367712" y="4720271"/>
            <a:ext cx="195821" cy="30640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0617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en-US" dirty="0"/>
              <a:t>Set with removals only</a:t>
            </a:r>
            <a:endParaRPr lang="de-DE" altLang="en-US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1800" u="sng" dirty="0"/>
              <a:t>Design a data structure that supports the following operations</a:t>
            </a:r>
            <a:r>
              <a:rPr lang="en-US" altLang="he-IL" sz="1800" dirty="0"/>
              <a:t>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set* </a:t>
            </a:r>
            <a:r>
              <a:rPr lang="en-US" altLang="he-IL" sz="1800" dirty="0" err="1"/>
              <a:t>create_set</a:t>
            </a:r>
            <a:r>
              <a:rPr lang="en-US" altLang="he-IL" sz="1800" dirty="0"/>
              <a:t>(int n) : creates a set with n elements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bool </a:t>
            </a:r>
            <a:r>
              <a:rPr lang="en-US" altLang="he-IL" sz="1800" dirty="0" err="1"/>
              <a:t>belongs_to</a:t>
            </a:r>
            <a:r>
              <a:rPr lang="en-US" altLang="he-IL" sz="1800" dirty="0"/>
              <a:t>(set* s, int j) : checks if </a:t>
            </a:r>
            <a:r>
              <a:rPr lang="en-US" altLang="he-IL" sz="1800" dirty="0" err="1"/>
              <a:t>j∈s</a:t>
            </a:r>
            <a:endParaRPr lang="en-US" altLang="he-IL" sz="18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bool remove(set* s, int j) : 	if </a:t>
            </a:r>
            <a:r>
              <a:rPr lang="en-US" altLang="he-IL" sz="1800" dirty="0" err="1"/>
              <a:t>j∈s</a:t>
            </a:r>
            <a:r>
              <a:rPr lang="en-US" altLang="he-IL" sz="1800" dirty="0"/>
              <a:t>, it removes j and outputs true,</a:t>
            </a:r>
            <a:br>
              <a:rPr lang="en-US" altLang="he-IL" sz="1800" dirty="0"/>
            </a:br>
            <a:r>
              <a:rPr lang="en-US" altLang="he-IL" sz="1800" dirty="0"/>
              <a:t>	  						otherwise, outputs false.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int </a:t>
            </a:r>
            <a:r>
              <a:rPr lang="en-US" altLang="he-IL" sz="1800" dirty="0" err="1"/>
              <a:t>remove_kth_smallest</a:t>
            </a:r>
            <a:r>
              <a:rPr lang="en-US" altLang="he-IL" sz="1800" dirty="0"/>
              <a:t>(set* s, int k) removes the </a:t>
            </a:r>
            <a:r>
              <a:rPr lang="en-US" altLang="he-IL" sz="1800" dirty="0" err="1"/>
              <a:t>k’th</a:t>
            </a:r>
            <a:r>
              <a:rPr lang="en-US" altLang="he-IL" sz="1800" dirty="0"/>
              <a:t> smallest element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altLang="he-IL" sz="1800" dirty="0"/>
              <a:t>int size(set* s) : returns the size of the set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US" altLang="he-IL" sz="1800" dirty="0"/>
          </a:p>
          <a:p>
            <a:pPr marL="0" indent="0">
              <a:defRPr/>
            </a:pPr>
            <a:r>
              <a:rPr lang="en-US" altLang="he-IL" sz="1800" dirty="0"/>
              <a:t>The running time of </a:t>
            </a:r>
            <a:r>
              <a:rPr lang="en-US" altLang="he-IL" sz="1800" dirty="0" err="1"/>
              <a:t>create_set</a:t>
            </a:r>
            <a:r>
              <a:rPr lang="en-US" altLang="he-IL" sz="1800" dirty="0"/>
              <a:t>() needs to be O(n)</a:t>
            </a:r>
          </a:p>
          <a:p>
            <a:pPr marL="0" indent="0">
              <a:defRPr/>
            </a:pPr>
            <a:r>
              <a:rPr lang="en-US" altLang="he-IL" sz="1800" dirty="0"/>
              <a:t>The running time of size() needs to be O(1)</a:t>
            </a:r>
          </a:p>
          <a:p>
            <a:pPr marL="0" indent="0">
              <a:defRPr/>
            </a:pPr>
            <a:r>
              <a:rPr lang="en-US" altLang="he-IL" sz="1800" dirty="0"/>
              <a:t>The running time of all others should be O(log(n))</a:t>
            </a:r>
          </a:p>
          <a:p>
            <a:pPr>
              <a:buFontTx/>
              <a:buChar char="-"/>
              <a:defRPr/>
            </a:pPr>
            <a:endParaRPr lang="en-US" altLang="he-IL" sz="1800" dirty="0"/>
          </a:p>
          <a:p>
            <a:pPr marL="0" indent="0">
              <a:defRPr/>
            </a:pPr>
            <a:endParaRPr lang="en-US" altLang="he-IL" sz="1800" dirty="0"/>
          </a:p>
        </p:txBody>
      </p:sp>
    </p:spTree>
    <p:extLst>
      <p:ext uri="{BB962C8B-B14F-4D97-AF65-F5344CB8AC3E}">
        <p14:creationId xmlns:p14="http://schemas.microsoft.com/office/powerpoint/2010/main" val="39229743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Example 1: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 binary search tree can be balanced</a:t>
            </a:r>
            <a:endParaRPr lang="en-US" altLang="he-IL" sz="2200" dirty="0">
              <a:latin typeface="+mj-lt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4" y="2865437"/>
            <a:ext cx="5705475" cy="37147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2725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712" y="1820863"/>
            <a:ext cx="4248150" cy="50768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dirty="0"/>
              <a:t>Example 2: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he-IL" sz="2200" dirty="0"/>
              <a:t>binary search tree can be</a:t>
            </a:r>
            <a:br>
              <a:rPr lang="en-US" altLang="he-IL" sz="2200" dirty="0"/>
            </a:br>
            <a:r>
              <a:rPr lang="en-US" altLang="he-IL" sz="2200" dirty="0"/>
              <a:t>very skinny / unbalanced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225101607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Not a Binary Search Tree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312" y="1793908"/>
            <a:ext cx="5476875" cy="5181600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 bwMode="auto">
          <a:xfrm rot="10334083">
            <a:off x="4375234" y="2801753"/>
            <a:ext cx="909287" cy="1199490"/>
          </a:xfrm>
          <a:prstGeom prst="downArrow">
            <a:avLst>
              <a:gd name="adj1" fmla="val 50000"/>
              <a:gd name="adj2" fmla="val 4893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Down Arrow 4"/>
          <p:cNvSpPr/>
          <p:nvPr/>
        </p:nvSpPr>
        <p:spPr bwMode="auto">
          <a:xfrm rot="13807477">
            <a:off x="2299669" y="3913512"/>
            <a:ext cx="909287" cy="1199490"/>
          </a:xfrm>
          <a:prstGeom prst="downArrow">
            <a:avLst>
              <a:gd name="adj1" fmla="val 50000"/>
              <a:gd name="adj2" fmla="val 4893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219888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5711" y="1721189"/>
            <a:ext cx="5476875" cy="6162675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Not a Binary Search Tree</a:t>
            </a:r>
          </a:p>
        </p:txBody>
      </p:sp>
      <p:sp>
        <p:nvSpPr>
          <p:cNvPr id="3" name="Down Arrow 2"/>
          <p:cNvSpPr/>
          <p:nvPr/>
        </p:nvSpPr>
        <p:spPr bwMode="auto">
          <a:xfrm rot="15052728">
            <a:off x="4809506" y="3203485"/>
            <a:ext cx="909287" cy="1199490"/>
          </a:xfrm>
          <a:prstGeom prst="downArrow">
            <a:avLst>
              <a:gd name="adj1" fmla="val 50000"/>
              <a:gd name="adj2" fmla="val 4893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5" name="Down Arrow 4"/>
          <p:cNvSpPr/>
          <p:nvPr/>
        </p:nvSpPr>
        <p:spPr bwMode="auto">
          <a:xfrm rot="18911466">
            <a:off x="4779870" y="4948686"/>
            <a:ext cx="909287" cy="1199490"/>
          </a:xfrm>
          <a:prstGeom prst="downArrow">
            <a:avLst>
              <a:gd name="adj1" fmla="val 50000"/>
              <a:gd name="adj2" fmla="val 4893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58198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Search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defRPr/>
            </a:pPr>
            <a:r>
              <a:rPr lang="en-US" altLang="he-IL" sz="2000" dirty="0"/>
              <a:t>Write a function that gets a binary search tree,</a:t>
            </a:r>
            <a:br>
              <a:rPr lang="en-US" altLang="he-IL" sz="2000" dirty="0"/>
            </a:br>
            <a:r>
              <a:rPr lang="en-US" altLang="he-IL" sz="2000" dirty="0"/>
              <a:t>and prints all the values sorted in the increasing order.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000" dirty="0"/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print_sorted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he-IL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BTnode_t</a:t>
            </a:r>
            <a:r>
              <a:rPr lang="en-US" altLang="he-I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root) {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if ( root == NULL )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return;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print_sorted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(root-&gt;left);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print(root-&gt;data);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print_sorted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(root-&gt;right);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defRPr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Observation: This is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InOrder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traversal on the tree.</a:t>
            </a:r>
          </a:p>
        </p:txBody>
      </p:sp>
    </p:spTree>
    <p:extLst>
      <p:ext uri="{BB962C8B-B14F-4D97-AF65-F5344CB8AC3E}">
        <p14:creationId xmlns:p14="http://schemas.microsoft.com/office/powerpoint/2010/main" val="3016801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3597</TotalTime>
  <Words>3249</Words>
  <Application>Microsoft Office PowerPoint</Application>
  <PresentationFormat>Custom</PresentationFormat>
  <Paragraphs>501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50" baseType="lpstr">
      <vt:lpstr>Arial</vt:lpstr>
      <vt:lpstr>Times New Roman</vt:lpstr>
      <vt:lpstr>Wingdings</vt:lpstr>
      <vt:lpstr>Office Theme</vt:lpstr>
      <vt:lpstr>Office Theme</vt:lpstr>
      <vt:lpstr>PowerPoint Presentation</vt:lpstr>
      <vt:lpstr>Motivation: implementing a Set</vt:lpstr>
      <vt:lpstr>PowerPoint Presentation</vt:lpstr>
      <vt:lpstr>Binary Search Trees</vt:lpstr>
      <vt:lpstr>Binary Search Trees</vt:lpstr>
      <vt:lpstr>Binary Search Trees</vt:lpstr>
      <vt:lpstr>Not a Binary Search Tree</vt:lpstr>
      <vt:lpstr>Not a Binary Search Tree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Binary Search Trees</vt:lpstr>
      <vt:lpstr>Removing an element from Binary Search Trees</vt:lpstr>
      <vt:lpstr>Removing an element from Binary Search Trees</vt:lpstr>
      <vt:lpstr>Remove node with no children</vt:lpstr>
      <vt:lpstr>Remove node with one child</vt:lpstr>
      <vt:lpstr>Remove node with two children</vt:lpstr>
      <vt:lpstr>Remove node with two children</vt:lpstr>
      <vt:lpstr>Comments about find min</vt:lpstr>
      <vt:lpstr>Summary so far</vt:lpstr>
      <vt:lpstr>A data structure for Set</vt:lpstr>
      <vt:lpstr>PowerPoint Presentation</vt:lpstr>
      <vt:lpstr>Balancing the tree</vt:lpstr>
      <vt:lpstr>Creating a balanced tree from a sorted array</vt:lpstr>
      <vt:lpstr>Creating a balanced tree from a sorted array</vt:lpstr>
      <vt:lpstr>Balancing the tree</vt:lpstr>
      <vt:lpstr>PowerPoint Presentation</vt:lpstr>
      <vt:lpstr>BSTs from random insertions</vt:lpstr>
      <vt:lpstr>Recover BSTs from preorder</vt:lpstr>
      <vt:lpstr>Recover BSTs from preorder</vt:lpstr>
      <vt:lpstr>Size in O(1) times</vt:lpstr>
      <vt:lpstr>Find kth smallest</vt:lpstr>
      <vt:lpstr>Find kth smallest</vt:lpstr>
      <vt:lpstr>Find kth smallest</vt:lpstr>
      <vt:lpstr>Find kth smallest</vt:lpstr>
      <vt:lpstr>Set with removals only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1187</cp:revision>
  <cp:lastPrinted>1601-01-01T00:00:00Z</cp:lastPrinted>
  <dcterms:created xsi:type="dcterms:W3CDTF">2017-07-19T19:15:02Z</dcterms:created>
  <dcterms:modified xsi:type="dcterms:W3CDTF">2026-03-27T17:35:34Z</dcterms:modified>
</cp:coreProperties>
</file>