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38"/>
  </p:notesMasterIdLst>
  <p:sldIdLst>
    <p:sldId id="256" r:id="rId3"/>
    <p:sldId id="504" r:id="rId4"/>
    <p:sldId id="474" r:id="rId5"/>
    <p:sldId id="495" r:id="rId6"/>
    <p:sldId id="482" r:id="rId7"/>
    <p:sldId id="483" r:id="rId8"/>
    <p:sldId id="484" r:id="rId9"/>
    <p:sldId id="485" r:id="rId10"/>
    <p:sldId id="486" r:id="rId11"/>
    <p:sldId id="487" r:id="rId12"/>
    <p:sldId id="488" r:id="rId13"/>
    <p:sldId id="489" r:id="rId14"/>
    <p:sldId id="490" r:id="rId15"/>
    <p:sldId id="491" r:id="rId16"/>
    <p:sldId id="492" r:id="rId17"/>
    <p:sldId id="493" r:id="rId18"/>
    <p:sldId id="494" r:id="rId19"/>
    <p:sldId id="454" r:id="rId20"/>
    <p:sldId id="480" r:id="rId21"/>
    <p:sldId id="496" r:id="rId22"/>
    <p:sldId id="497" r:id="rId23"/>
    <p:sldId id="498" r:id="rId24"/>
    <p:sldId id="499" r:id="rId25"/>
    <p:sldId id="500" r:id="rId26"/>
    <p:sldId id="501" r:id="rId27"/>
    <p:sldId id="502" r:id="rId28"/>
    <p:sldId id="503" r:id="rId29"/>
    <p:sldId id="505" r:id="rId30"/>
    <p:sldId id="506" r:id="rId31"/>
    <p:sldId id="507" r:id="rId32"/>
    <p:sldId id="508" r:id="rId33"/>
    <p:sldId id="509" r:id="rId34"/>
    <p:sldId id="510" r:id="rId35"/>
    <p:sldId id="511" r:id="rId36"/>
    <p:sldId id="291" r:id="rId37"/>
  </p:sldIdLst>
  <p:sldSz cx="10080625" cy="7559675"/>
  <p:notesSz cx="7559675" cy="10691813"/>
  <p:defaultTextStyle>
    <a:defPPr>
      <a:defRPr lang="en-GB"/>
    </a:defPPr>
    <a:lvl1pPr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1pPr>
    <a:lvl2pPr marL="742950" indent="-28575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2pPr>
    <a:lvl3pPr marL="11430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3pPr>
    <a:lvl4pPr marL="16002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4pPr>
    <a:lvl5pPr marL="20574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2CAB6C-A424-41C7-B67B-22F82BD62645}" v="1" dt="2026-03-30T15:11:37.05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43" autoAdjust="0"/>
    <p:restoredTop sz="88721" autoAdjust="0"/>
  </p:normalViewPr>
  <p:slideViewPr>
    <p:cSldViewPr>
      <p:cViewPr varScale="1">
        <p:scale>
          <a:sx n="127" d="100"/>
          <a:sy n="127" d="100"/>
        </p:scale>
        <p:origin x="2202" y="12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microsoft.com/office/2016/11/relationships/changesInfo" Target="changesInfos/changesInfo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gor Shinkar" userId="db6eb1b41a9778dd" providerId="LiveId" clId="{4644BABF-BCFA-4D73-975E-C70878E09904}"/>
    <pc:docChg chg="addSld modSld">
      <pc:chgData name="Igor Shinkar" userId="db6eb1b41a9778dd" providerId="LiveId" clId="{4644BABF-BCFA-4D73-975E-C70878E09904}" dt="2026-03-30T15:11:37.041" v="0"/>
      <pc:docMkLst>
        <pc:docMk/>
      </pc:docMkLst>
      <pc:sldChg chg="add">
        <pc:chgData name="Igor Shinkar" userId="db6eb1b41a9778dd" providerId="LiveId" clId="{4644BABF-BCFA-4D73-975E-C70878E09904}" dt="2026-03-30T15:11:37.041" v="0"/>
        <pc:sldMkLst>
          <pc:docMk/>
          <pc:sldMk cId="3382013947" sldId="502"/>
        </pc:sldMkLst>
      </pc:sldChg>
      <pc:sldChg chg="add">
        <pc:chgData name="Igor Shinkar" userId="db6eb1b41a9778dd" providerId="LiveId" clId="{4644BABF-BCFA-4D73-975E-C70878E09904}" dt="2026-03-30T15:11:37.041" v="0"/>
        <pc:sldMkLst>
          <pc:docMk/>
          <pc:sldMk cId="4228697781" sldId="503"/>
        </pc:sldMkLst>
      </pc:sldChg>
      <pc:sldChg chg="add">
        <pc:chgData name="Igor Shinkar" userId="db6eb1b41a9778dd" providerId="LiveId" clId="{4644BABF-BCFA-4D73-975E-C70878E09904}" dt="2026-03-30T15:11:37.041" v="0"/>
        <pc:sldMkLst>
          <pc:docMk/>
          <pc:sldMk cId="3303675021" sldId="505"/>
        </pc:sldMkLst>
      </pc:sldChg>
      <pc:sldChg chg="add">
        <pc:chgData name="Igor Shinkar" userId="db6eb1b41a9778dd" providerId="LiveId" clId="{4644BABF-BCFA-4D73-975E-C70878E09904}" dt="2026-03-30T15:11:37.041" v="0"/>
        <pc:sldMkLst>
          <pc:docMk/>
          <pc:sldMk cId="1758170680" sldId="506"/>
        </pc:sldMkLst>
      </pc:sldChg>
      <pc:sldChg chg="add">
        <pc:chgData name="Igor Shinkar" userId="db6eb1b41a9778dd" providerId="LiveId" clId="{4644BABF-BCFA-4D73-975E-C70878E09904}" dt="2026-03-30T15:11:37.041" v="0"/>
        <pc:sldMkLst>
          <pc:docMk/>
          <pc:sldMk cId="1521733858" sldId="507"/>
        </pc:sldMkLst>
      </pc:sldChg>
      <pc:sldChg chg="add">
        <pc:chgData name="Igor Shinkar" userId="db6eb1b41a9778dd" providerId="LiveId" clId="{4644BABF-BCFA-4D73-975E-C70878E09904}" dt="2026-03-30T15:11:37.041" v="0"/>
        <pc:sldMkLst>
          <pc:docMk/>
          <pc:sldMk cId="3475061474" sldId="508"/>
        </pc:sldMkLst>
      </pc:sldChg>
      <pc:sldChg chg="add">
        <pc:chgData name="Igor Shinkar" userId="db6eb1b41a9778dd" providerId="LiveId" clId="{4644BABF-BCFA-4D73-975E-C70878E09904}" dt="2026-03-30T15:11:37.041" v="0"/>
        <pc:sldMkLst>
          <pc:docMk/>
          <pc:sldMk cId="602314170" sldId="509"/>
        </pc:sldMkLst>
      </pc:sldChg>
      <pc:sldChg chg="add">
        <pc:chgData name="Igor Shinkar" userId="db6eb1b41a9778dd" providerId="LiveId" clId="{4644BABF-BCFA-4D73-975E-C70878E09904}" dt="2026-03-30T15:11:37.041" v="0"/>
        <pc:sldMkLst>
          <pc:docMk/>
          <pc:sldMk cId="113570816" sldId="510"/>
        </pc:sldMkLst>
      </pc:sldChg>
      <pc:sldChg chg="add">
        <pc:chgData name="Igor Shinkar" userId="db6eb1b41a9778dd" providerId="LiveId" clId="{4644BABF-BCFA-4D73-975E-C70878E09904}" dt="2026-03-30T15:11:37.041" v="0"/>
        <pc:sldMkLst>
          <pc:docMk/>
          <pc:sldMk cId="1151773301" sldId="51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 cap="sq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7" name="AutoShape 5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8" name="AutoShape 6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9" name="AutoShape 7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0" name="AutoShape 8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1" name="AutoShape 9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2" name="AutoShape 10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3" name="Rectangle 1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276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84" name="Rectangle 12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30913" cy="479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altLang="en-US"/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0" y="0"/>
            <a:ext cx="3281363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4278313" y="0"/>
            <a:ext cx="3281362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7" name="Text Box 15"/>
          <p:cNvSpPr txBox="1">
            <a:spLocks noChangeArrowheads="1"/>
          </p:cNvSpPr>
          <p:nvPr/>
        </p:nvSpPr>
        <p:spPr bwMode="auto">
          <a:xfrm>
            <a:off x="0" y="10156825"/>
            <a:ext cx="3281363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8" name="Text Box 16"/>
          <p:cNvSpPr txBox="1">
            <a:spLocks noChangeArrowheads="1"/>
          </p:cNvSpPr>
          <p:nvPr/>
        </p:nvSpPr>
        <p:spPr bwMode="auto">
          <a:xfrm>
            <a:off x="4278313" y="10156825"/>
            <a:ext cx="3281362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09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808428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179731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391831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75152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625370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821981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17048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86430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10810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383694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8655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07122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3863353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3379353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6559494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6286363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2603613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721063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8539126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459000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576904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1326968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3051905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2102126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3683176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7394088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865500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680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99504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330386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466070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212614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729522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59974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0475" y="1236663"/>
            <a:ext cx="7559675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475" y="3970338"/>
            <a:ext cx="7559675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238139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52664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97713" y="720725"/>
            <a:ext cx="2065337" cy="57419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00113" y="720725"/>
            <a:ext cx="6045200" cy="574198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28109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0475" y="1236663"/>
            <a:ext cx="7559675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475" y="3970338"/>
            <a:ext cx="7559675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22092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705380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388" y="1884363"/>
            <a:ext cx="8694737" cy="31448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388" y="5059363"/>
            <a:ext cx="8694737" cy="16525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112321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0725" y="1949450"/>
            <a:ext cx="4341813" cy="379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4938" y="1949450"/>
            <a:ext cx="4343400" cy="379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06876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403225"/>
            <a:ext cx="8694737" cy="14605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738" y="1852613"/>
            <a:ext cx="426561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3738" y="2760663"/>
            <a:ext cx="426561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813" y="1852613"/>
            <a:ext cx="428466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813" y="2760663"/>
            <a:ext cx="428466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021587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253673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31491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3116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117333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819308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992052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50125" y="684213"/>
            <a:ext cx="2208213" cy="50593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20725" y="684213"/>
            <a:ext cx="6477000" cy="5059362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78952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388" y="1884363"/>
            <a:ext cx="8694737" cy="31448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388" y="5059363"/>
            <a:ext cx="8694737" cy="16525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41170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3" y="1979613"/>
            <a:ext cx="4054475" cy="44831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6988" y="1979613"/>
            <a:ext cx="4056062" cy="44831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33320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403225"/>
            <a:ext cx="8694737" cy="14605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738" y="1852613"/>
            <a:ext cx="426561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3738" y="2760663"/>
            <a:ext cx="426561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813" y="1852613"/>
            <a:ext cx="428466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813" y="2760663"/>
            <a:ext cx="428466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067907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76008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3971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79361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45852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900113" y="720725"/>
            <a:ext cx="8262937" cy="1062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title text format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1979613"/>
            <a:ext cx="8262937" cy="448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08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outline text format</a:t>
            </a:r>
          </a:p>
          <a:p>
            <a:pPr lvl="1"/>
            <a:r>
              <a:rPr lang="en-GB" altLang="en-US"/>
              <a:t>Second Outline Level</a:t>
            </a:r>
          </a:p>
          <a:p>
            <a:pPr lvl="2"/>
            <a:r>
              <a:rPr lang="en-GB" altLang="en-US"/>
              <a:t>Third Outline Level</a:t>
            </a:r>
          </a:p>
          <a:p>
            <a:pPr lvl="3"/>
            <a:r>
              <a:rPr lang="en-GB" altLang="en-US"/>
              <a:t>Fourth Outline Level</a:t>
            </a:r>
          </a:p>
          <a:p>
            <a:pPr lvl="4"/>
            <a:r>
              <a:rPr lang="en-GB" altLang="en-US"/>
              <a:t>Fifth Outline Level</a:t>
            </a:r>
          </a:p>
          <a:p>
            <a:pPr lvl="4"/>
            <a:r>
              <a:rPr lang="en-GB" altLang="en-US"/>
              <a:t>Sixth Outline Level</a:t>
            </a:r>
          </a:p>
          <a:p>
            <a:pPr lvl="4"/>
            <a:r>
              <a:rPr lang="en-GB" altLang="en-US"/>
              <a:t>Seventh Outline Level</a:t>
            </a:r>
          </a:p>
          <a:p>
            <a:pPr lvl="4"/>
            <a:r>
              <a:rPr lang="en-GB" altLang="en-US"/>
              <a:t>Eighth Outline Level</a:t>
            </a:r>
          </a:p>
          <a:p>
            <a:pPr lvl="4"/>
            <a:r>
              <a:rPr lang="en-GB" altLang="en-US"/>
              <a:t>Ninth Outline Level</a:t>
            </a:r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503238" y="6886575"/>
            <a:ext cx="2347912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3448050" y="6886575"/>
            <a:ext cx="3195638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7227888" y="6886575"/>
            <a:ext cx="2347912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2pPr>
      <a:lvl3pPr marL="1143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3pPr>
      <a:lvl4pPr marL="1600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4pPr>
      <a:lvl5pPr marL="20574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5pPr>
      <a:lvl6pPr marL="25146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6pPr>
      <a:lvl7pPr marL="29718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7pPr>
      <a:lvl8pPr marL="3429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8pPr>
      <a:lvl9pPr marL="3886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9pPr>
    </p:titleStyle>
    <p:bodyStyle>
      <a:lvl1pPr marL="342900" indent="-342900" algn="l" defTabSz="457200" rtl="0" fontAlgn="base" hangingPunct="0">
        <a:lnSpc>
          <a:spcPct val="93000"/>
        </a:lnSpc>
        <a:spcBef>
          <a:spcPct val="0"/>
        </a:spcBef>
        <a:spcAft>
          <a:spcPts val="1413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720725" y="684213"/>
            <a:ext cx="844232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title text format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20725" y="1949450"/>
            <a:ext cx="8837613" cy="379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08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outline text format</a:t>
            </a:r>
          </a:p>
          <a:p>
            <a:pPr lvl="1"/>
            <a:r>
              <a:rPr lang="en-GB" altLang="en-US"/>
              <a:t>Second Outline Level</a:t>
            </a:r>
          </a:p>
          <a:p>
            <a:pPr lvl="2"/>
            <a:r>
              <a:rPr lang="en-GB" altLang="en-US"/>
              <a:t>Third Outline Level</a:t>
            </a:r>
          </a:p>
          <a:p>
            <a:pPr lvl="3"/>
            <a:r>
              <a:rPr lang="en-GB" altLang="en-US"/>
              <a:t>Fourth Outline Level</a:t>
            </a:r>
          </a:p>
          <a:p>
            <a:pPr lvl="4"/>
            <a:r>
              <a:rPr lang="en-GB" altLang="en-US"/>
              <a:t>Fifth Outline Level</a:t>
            </a:r>
          </a:p>
          <a:p>
            <a:pPr lvl="4"/>
            <a:r>
              <a:rPr lang="en-GB" altLang="en-US"/>
              <a:t>Sixth Outline Level</a:t>
            </a:r>
          </a:p>
          <a:p>
            <a:pPr lvl="4"/>
            <a:r>
              <a:rPr lang="en-GB" altLang="en-US"/>
              <a:t>Seventh Outline Level</a:t>
            </a:r>
          </a:p>
          <a:p>
            <a:pPr lvl="4"/>
            <a:r>
              <a:rPr lang="en-GB" altLang="en-US"/>
              <a:t>Eighth Outline Level</a:t>
            </a:r>
          </a:p>
          <a:p>
            <a:pPr lvl="4"/>
            <a:r>
              <a:rPr lang="en-GB" altLang="en-US"/>
              <a:t>Ninth Outline Level</a:t>
            </a:r>
          </a:p>
        </p:txBody>
      </p:sp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539750" y="6318250"/>
            <a:ext cx="2347913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3267075" y="6346825"/>
            <a:ext cx="3195638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6831013" y="6346825"/>
            <a:ext cx="2347912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2pPr>
      <a:lvl3pPr marL="1143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3pPr>
      <a:lvl4pPr marL="1600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4pPr>
      <a:lvl5pPr marL="20574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5pPr>
      <a:lvl6pPr marL="25146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6pPr>
      <a:lvl7pPr marL="29718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7pPr>
      <a:lvl8pPr marL="3429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8pPr>
      <a:lvl9pPr marL="3886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9pPr>
    </p:titleStyle>
    <p:bodyStyle>
      <a:lvl1pPr marL="342900" indent="-342900" algn="l" defTabSz="457200" rtl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body"/>
          </p:nvPr>
        </p:nvSpPr>
        <p:spPr>
          <a:xfrm>
            <a:off x="720725" y="1444625"/>
            <a:ext cx="8855075" cy="5688013"/>
          </a:xfrm>
          <a:ln/>
        </p:spPr>
        <p:txBody>
          <a:bodyPr tIns="31680" anchor="t"/>
          <a:lstStyle/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80"/>
              </a:solidFill>
            </a:endParaRP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de-DE" altLang="en-US" sz="3600" b="1" dirty="0">
                <a:solidFill>
                  <a:srgbClr val="000080"/>
                </a:solidFill>
              </a:rPr>
              <a:t>CMPT 125</a:t>
            </a: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br>
              <a:rPr lang="de-DE" altLang="en-US" sz="3600" b="1" dirty="0">
                <a:solidFill>
                  <a:srgbClr val="000080"/>
                </a:solidFill>
              </a:rPr>
            </a:br>
            <a:r>
              <a:rPr lang="de-DE" altLang="en-US" sz="3600" b="1" dirty="0">
                <a:solidFill>
                  <a:srgbClr val="000080"/>
                </a:solidFill>
              </a:rPr>
              <a:t>Introduction to Computing Science</a:t>
            </a:r>
            <a:br>
              <a:rPr lang="de-DE" altLang="en-US" sz="3600" b="1" dirty="0">
                <a:solidFill>
                  <a:srgbClr val="000080"/>
                </a:solidFill>
              </a:rPr>
            </a:br>
            <a:r>
              <a:rPr lang="de-DE" altLang="en-US" sz="3600" b="1" dirty="0">
                <a:solidFill>
                  <a:srgbClr val="000080"/>
                </a:solidFill>
              </a:rPr>
              <a:t>and Programming II</a:t>
            </a: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80"/>
              </a:solidFill>
            </a:endParaRP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de-DE" altLang="en-US" sz="3600" b="1">
                <a:solidFill>
                  <a:srgbClr val="000080"/>
                </a:solidFill>
              </a:rPr>
              <a:t>Week 12</a:t>
            </a:r>
            <a:endParaRPr lang="de-DE" altLang="en-US" sz="3600" b="1" dirty="0">
              <a:solidFill>
                <a:srgbClr val="000080"/>
              </a:solidFill>
            </a:endParaRP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FF"/>
              </a:solidFill>
            </a:endParaRPr>
          </a:p>
          <a:p>
            <a:pPr algn="l"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sz="4000" dirty="0" err="1"/>
              <a:t>Structs</a:t>
            </a:r>
            <a:r>
              <a:rPr lang="en-US" altLang="he-IL" sz="4000" dirty="0"/>
              <a:t> </a:t>
            </a:r>
            <a:r>
              <a:rPr lang="en-US" altLang="he-IL" sz="4000" dirty="0">
                <a:sym typeface="Wingdings" panose="05000000000000000000" pitchFamily="2" charset="2"/>
              </a:rPr>
              <a:t></a:t>
            </a:r>
            <a:r>
              <a:rPr lang="en-US" altLang="he-IL" sz="4000" dirty="0"/>
              <a:t>Objects: .</a:t>
            </a:r>
            <a:r>
              <a:rPr lang="en-US" altLang="he-IL" sz="4000" dirty="0" err="1"/>
              <a:t>cpp</a:t>
            </a:r>
            <a:r>
              <a:rPr lang="en-US" altLang="he-IL" sz="4000" dirty="0"/>
              <a:t> file</a:t>
            </a:r>
            <a:endParaRPr lang="de-DE" altLang="en-US" sz="4000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All functions are in class definition </a:t>
            </a:r>
            <a:r>
              <a:rPr lang="en-US" sz="2200" dirty="0">
                <a:latin typeface="+mj-lt"/>
                <a:ea typeface="Courier New"/>
                <a:cs typeface="Courier New"/>
                <a:sym typeface="Wingdings" panose="05000000000000000000" pitchFamily="2" charset="2"/>
              </a:rPr>
              <a:t> methods 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latin typeface="+mj-lt"/>
                <a:ea typeface="Courier New"/>
                <a:cs typeface="Courier New"/>
                <a:sym typeface="Wingdings" panose="05000000000000000000" pitchFamily="2" charset="2"/>
              </a:rPr>
              <a:t>Remove parameter stack* from the signature.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latin typeface="+mj-lt"/>
                <a:ea typeface="Courier New"/>
                <a:cs typeface="Courier New"/>
                <a:sym typeface="Wingdings" panose="05000000000000000000" pitchFamily="2" charset="2"/>
              </a:rPr>
              <a:t>An object can call its methods.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latin typeface="+mj-lt"/>
                <a:ea typeface="Courier New"/>
                <a:cs typeface="Courier New"/>
                <a:sym typeface="Wingdings" panose="05000000000000000000" pitchFamily="2" charset="2"/>
              </a:rPr>
              <a:t>Can use </a:t>
            </a:r>
            <a:r>
              <a:rPr lang="en-US" sz="2200" dirty="0">
                <a:latin typeface="Courier New" panose="02070309020205020404" pitchFamily="49" charset="0"/>
                <a:ea typeface="Courier New"/>
                <a:cs typeface="Courier New" panose="02070309020205020404" pitchFamily="49" charset="0"/>
                <a:sym typeface="Wingdings" panose="05000000000000000000" pitchFamily="2" charset="2"/>
              </a:rPr>
              <a:t>this</a:t>
            </a:r>
            <a:r>
              <a:rPr lang="en-US" sz="2200" dirty="0">
                <a:latin typeface="+mj-lt"/>
                <a:ea typeface="Courier New"/>
                <a:cs typeface="Courier New"/>
                <a:sym typeface="Wingdings" panose="05000000000000000000" pitchFamily="2" charset="2"/>
              </a:rPr>
              <a:t> to get pointer to itself.</a:t>
            </a:r>
          </a:p>
        </p:txBody>
      </p:sp>
      <p:sp>
        <p:nvSpPr>
          <p:cNvPr id="4" name="Google Shape;51;p11"/>
          <p:cNvSpPr txBox="1">
            <a:spLocks/>
          </p:cNvSpPr>
          <p:nvPr/>
        </p:nvSpPr>
        <p:spPr bwMode="auto">
          <a:xfrm>
            <a:off x="6273819" y="1855715"/>
            <a:ext cx="3581400" cy="2000322"/>
          </a:xfrm>
          <a:prstGeom prst="rect">
            <a:avLst/>
          </a:prstGeom>
          <a:solidFill>
            <a:srgbClr val="EFEFE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stack::stack() {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	// initialize data</a:t>
            </a: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}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void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stack::push(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item) {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	// do something</a:t>
            </a: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}</a:t>
            </a:r>
          </a:p>
        </p:txBody>
      </p:sp>
      <p:sp>
        <p:nvSpPr>
          <p:cNvPr id="5" name="Google Shape;51;p11"/>
          <p:cNvSpPr txBox="1">
            <a:spLocks/>
          </p:cNvSpPr>
          <p:nvPr/>
        </p:nvSpPr>
        <p:spPr bwMode="auto">
          <a:xfrm>
            <a:off x="738686" y="1855715"/>
            <a:ext cx="4377826" cy="2000322"/>
          </a:xfrm>
          <a:prstGeom prst="rect">
            <a:avLst/>
          </a:prstGeom>
          <a:solidFill>
            <a:srgbClr val="EFEFE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stack_t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stack_create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(){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	 // initialize data</a:t>
            </a: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}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void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stack_push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stack_t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 s,</a:t>
            </a: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item) {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latin typeface="Courier New"/>
                <a:cs typeface="Courier New"/>
                <a:sym typeface="Courier New"/>
              </a:rPr>
              <a:t> // do something…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latin typeface="Courier New"/>
                <a:cs typeface="Courier New"/>
                <a:sym typeface="Courier New"/>
              </a:rPr>
              <a:t>}</a:t>
            </a:r>
            <a:endParaRPr lang="en-US" sz="1400" dirty="0"/>
          </a:p>
        </p:txBody>
      </p:sp>
      <p:sp>
        <p:nvSpPr>
          <p:cNvPr id="2" name="Right Arrow 1"/>
          <p:cNvSpPr/>
          <p:nvPr/>
        </p:nvSpPr>
        <p:spPr bwMode="auto">
          <a:xfrm>
            <a:off x="5232400" y="2608539"/>
            <a:ext cx="762000" cy="457200"/>
          </a:xfrm>
          <a:prstGeom prst="right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6693339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sz="4000" dirty="0"/>
              <a:t>private vs public members</a:t>
            </a:r>
            <a:endParaRPr lang="de-DE" altLang="en-US" sz="4000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public </a:t>
            </a: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members/methods</a:t>
            </a:r>
            <a:b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</a:b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can be accessed by anyone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Use the keyword </a:t>
            </a:r>
            <a:r>
              <a:rPr lang="en-US" sz="22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private</a:t>
            </a: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 to</a:t>
            </a:r>
            <a:b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</a:b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protect your data from external access</a:t>
            </a:r>
          </a:p>
          <a:p>
            <a:pPr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Modifying them should be possible </a:t>
            </a:r>
            <a:r>
              <a:rPr lang="en-US" sz="2200" i="1" u="sng" dirty="0"/>
              <a:t>only via methods</a:t>
            </a:r>
          </a:p>
          <a:p>
            <a:pPr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This is not merely a matter of style.  It’s a matter of</a:t>
            </a:r>
          </a:p>
          <a:p>
            <a:pPr lvl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information hiding</a:t>
            </a:r>
          </a:p>
          <a:p>
            <a:pPr lvl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code independence</a:t>
            </a:r>
          </a:p>
          <a:p>
            <a:pPr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200" i="1" u="sng" dirty="0"/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</p:txBody>
      </p:sp>
      <p:sp>
        <p:nvSpPr>
          <p:cNvPr id="7" name="Google Shape;51;p11"/>
          <p:cNvSpPr txBox="1">
            <a:spLocks/>
          </p:cNvSpPr>
          <p:nvPr/>
        </p:nvSpPr>
        <p:spPr bwMode="auto">
          <a:xfrm>
            <a:off x="6259512" y="1417637"/>
            <a:ext cx="3468688" cy="3235252"/>
          </a:xfrm>
          <a:prstGeom prst="rect">
            <a:avLst/>
          </a:prstGeom>
          <a:solidFill>
            <a:srgbClr val="EFEFE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class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stack {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  public:</a:t>
            </a:r>
            <a:endParaRPr lang="en-US" sz="1400" dirty="0">
              <a:latin typeface="Courier New"/>
              <a:ea typeface="Courier New"/>
              <a:cs typeface="Courier New"/>
              <a:sym typeface="Courier New"/>
            </a:endParaRP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   stack(); // constructor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    void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push(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item);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    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pop();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    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isEmpty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   ~stack(); // destructor</a:t>
            </a: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private: /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/ hidden from user</a:t>
            </a:r>
            <a:b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	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LL* list;</a:t>
            </a: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};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91888492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sz="4000" dirty="0"/>
              <a:t>Invoking methods</a:t>
            </a:r>
            <a:endParaRPr lang="de-DE" altLang="en-US" sz="4000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Method implementations use the syntax </a:t>
            </a:r>
            <a:r>
              <a:rPr lang="en-US" sz="2400" dirty="0">
                <a:latin typeface="Courier New"/>
                <a:ea typeface="Courier New"/>
                <a:cs typeface="Courier New"/>
                <a:sym typeface="Courier New"/>
              </a:rPr>
              <a:t>class::</a:t>
            </a:r>
            <a:r>
              <a:rPr lang="en-US" sz="2400" dirty="0" err="1">
                <a:latin typeface="Courier New"/>
                <a:ea typeface="Courier New"/>
                <a:cs typeface="Courier New"/>
                <a:sym typeface="Courier New"/>
              </a:rPr>
              <a:t>methodName</a:t>
            </a:r>
            <a:r>
              <a:rPr lang="en-US" sz="2400" dirty="0">
                <a:latin typeface="Courier New"/>
                <a:ea typeface="Courier New"/>
                <a:cs typeface="Courier New"/>
                <a:sym typeface="Courier New"/>
              </a:rPr>
              <a:t>()</a:t>
            </a:r>
            <a:endParaRPr lang="en-US" sz="2400" dirty="0"/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400" dirty="0"/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400" dirty="0"/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400" dirty="0"/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Methods are called by the </a:t>
            </a:r>
            <a:r>
              <a:rPr lang="en-US" sz="2400" dirty="0" err="1">
                <a:latin typeface="Courier New"/>
                <a:ea typeface="Courier New"/>
                <a:cs typeface="Courier New"/>
                <a:sym typeface="Courier New"/>
              </a:rPr>
              <a:t>object.method</a:t>
            </a:r>
            <a:r>
              <a:rPr lang="en-US" sz="2400" dirty="0">
                <a:latin typeface="Courier New"/>
                <a:ea typeface="Courier New"/>
                <a:cs typeface="Courier New"/>
                <a:sym typeface="Courier New"/>
              </a:rPr>
              <a:t>()</a:t>
            </a:r>
            <a:endParaRPr lang="en-US" sz="2400" dirty="0"/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Or by  </a:t>
            </a:r>
            <a:r>
              <a:rPr lang="en-US" sz="2400">
                <a:latin typeface="Courier New"/>
                <a:ea typeface="Courier New"/>
                <a:cs typeface="Courier New"/>
                <a:sym typeface="Courier New"/>
              </a:rPr>
              <a:t>ptrToObject</a:t>
            </a:r>
            <a:r>
              <a:rPr lang="en-US" sz="2400" dirty="0">
                <a:latin typeface="Courier New"/>
                <a:ea typeface="Courier New"/>
                <a:cs typeface="Courier New"/>
                <a:sym typeface="Courier New"/>
              </a:rPr>
              <a:t>-&gt;method()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5059173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sz="4000" dirty="0"/>
              <a:t>Constructors</a:t>
            </a:r>
            <a:endParaRPr lang="de-DE" altLang="en-US" sz="4000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A constructor is a </a:t>
            </a:r>
            <a:r>
              <a:rPr lang="en-US" sz="2200" i="1" u="sng" dirty="0">
                <a:latin typeface="+mj-lt"/>
                <a:ea typeface="Courier New"/>
                <a:cs typeface="Courier New"/>
                <a:sym typeface="Courier New"/>
              </a:rPr>
              <a:t>special</a:t>
            </a: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 method used</a:t>
            </a:r>
            <a:b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</a:b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to initialize all the data in the object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Has the same name as the class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It is invoked upon instantiation</a:t>
            </a:r>
            <a:b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</a:b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		Either as a local variable </a:t>
            </a:r>
            <a:b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</a:b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		or using </a:t>
            </a:r>
            <a:r>
              <a:rPr lang="en-US" sz="2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new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ea typeface="Courier New"/>
                <a:cs typeface="Courier New"/>
                <a:sym typeface="Courier New"/>
              </a:rPr>
              <a:t>When using </a:t>
            </a:r>
            <a:r>
              <a:rPr lang="en-US" sz="28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new</a:t>
            </a:r>
            <a:r>
              <a:rPr lang="en-US" sz="2400" dirty="0">
                <a:ea typeface="Courier New"/>
                <a:cs typeface="Courier New"/>
                <a:sym typeface="Courier New"/>
              </a:rPr>
              <a:t> no need to use </a:t>
            </a:r>
            <a:r>
              <a:rPr lang="en-US" sz="2400" dirty="0" err="1">
                <a:ea typeface="Courier New"/>
                <a:cs typeface="Courier New"/>
                <a:sym typeface="Courier New"/>
              </a:rPr>
              <a:t>malloc</a:t>
            </a:r>
            <a:r>
              <a:rPr lang="en-US" sz="2400" dirty="0">
                <a:ea typeface="Courier New"/>
                <a:cs typeface="Courier New"/>
                <a:sym typeface="Courier New"/>
              </a:rPr>
              <a:t>()!</a:t>
            </a:r>
          </a:p>
          <a:p>
            <a:pPr lvl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new</a:t>
            </a:r>
            <a:r>
              <a:rPr lang="en-US" sz="2000" dirty="0">
                <a:ea typeface="Courier New"/>
                <a:cs typeface="Courier New"/>
                <a:sym typeface="Courier New"/>
              </a:rPr>
              <a:t> allocates memory and creates an object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ea typeface="Courier New"/>
                <a:cs typeface="Courier New"/>
                <a:sym typeface="Courier New"/>
              </a:rPr>
              <a:t>A constructor can take parameters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ea typeface="Courier New"/>
                <a:cs typeface="Courier New"/>
                <a:sym typeface="Courier New"/>
              </a:rPr>
              <a:t>A class can have several constructors</a:t>
            </a:r>
            <a:br>
              <a:rPr lang="en-US" sz="2400" dirty="0">
                <a:ea typeface="Courier New"/>
                <a:cs typeface="Courier New"/>
                <a:sym typeface="Courier New"/>
              </a:rPr>
            </a:br>
            <a:endParaRPr lang="en-US" sz="2400" dirty="0">
              <a:ea typeface="Courier New"/>
              <a:cs typeface="Courier New"/>
              <a:sym typeface="Courier New"/>
            </a:endParaRP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+mj-lt"/>
                <a:ea typeface="Courier New"/>
                <a:cs typeface="Courier New"/>
                <a:sym typeface="Courier New"/>
              </a:rPr>
              <a:t>See example1.cpp</a:t>
            </a: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</p:txBody>
      </p:sp>
      <p:sp>
        <p:nvSpPr>
          <p:cNvPr id="7" name="Google Shape;51;p11"/>
          <p:cNvSpPr txBox="1">
            <a:spLocks/>
          </p:cNvSpPr>
          <p:nvPr/>
        </p:nvSpPr>
        <p:spPr bwMode="auto">
          <a:xfrm>
            <a:off x="6411912" y="1795837"/>
            <a:ext cx="2362200" cy="1371600"/>
          </a:xfrm>
          <a:prstGeom prst="rect">
            <a:avLst/>
          </a:prstGeom>
          <a:solidFill>
            <a:srgbClr val="EFEFE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stack::stack() {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	list = </a:t>
            </a: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new 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LL();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}</a:t>
            </a:r>
            <a:endParaRPr lang="en-US" sz="1400" dirty="0"/>
          </a:p>
        </p:txBody>
      </p:sp>
      <p:sp>
        <p:nvSpPr>
          <p:cNvPr id="5" name="Google Shape;51;p11"/>
          <p:cNvSpPr txBox="1">
            <a:spLocks/>
          </p:cNvSpPr>
          <p:nvPr/>
        </p:nvSpPr>
        <p:spPr bwMode="auto">
          <a:xfrm>
            <a:off x="6411912" y="4008437"/>
            <a:ext cx="2859088" cy="533400"/>
          </a:xfrm>
          <a:prstGeom prst="rect">
            <a:avLst/>
          </a:prstGeom>
          <a:solidFill>
            <a:srgbClr val="EFEFE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stack* s = </a:t>
            </a: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new 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stack();</a:t>
            </a:r>
          </a:p>
        </p:txBody>
      </p:sp>
    </p:spTree>
    <p:extLst>
      <p:ext uri="{BB962C8B-B14F-4D97-AF65-F5344CB8AC3E}">
        <p14:creationId xmlns:p14="http://schemas.microsoft.com/office/powerpoint/2010/main" val="143570841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sz="4000" dirty="0"/>
              <a:t>Add a destructor</a:t>
            </a:r>
            <a:endParaRPr lang="de-DE" altLang="en-US" sz="4000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A destructor is a special method used</a:t>
            </a:r>
            <a:b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</a:b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to clean-up all resources used by the object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Implement it if your class creates variables on the heap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Has the name ~class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It is invoked:</a:t>
            </a:r>
          </a:p>
          <a:p>
            <a:pPr lvl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+mj-lt"/>
                <a:ea typeface="Courier New"/>
                <a:cs typeface="Courier New"/>
                <a:sym typeface="Courier New"/>
              </a:rPr>
              <a:t>For local variable - when the scope terminates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delete</a:t>
            </a:r>
            <a:r>
              <a:rPr lang="en-US" sz="2400" dirty="0">
                <a:ea typeface="Courier New"/>
                <a:cs typeface="Courier New"/>
                <a:sym typeface="Courier New"/>
              </a:rPr>
              <a:t> invokes ~class() and then releases the memory</a:t>
            </a:r>
          </a:p>
          <a:p>
            <a:pPr lvl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ea typeface="Courier New"/>
                <a:cs typeface="Courier New"/>
                <a:sym typeface="Courier New"/>
              </a:rPr>
              <a:t>No need to use </a:t>
            </a:r>
            <a:r>
              <a:rPr lang="en-US" sz="20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free().</a:t>
            </a:r>
            <a:endParaRPr lang="en-US" sz="2000" dirty="0">
              <a:ea typeface="Courier New"/>
              <a:cs typeface="Courier New"/>
              <a:sym typeface="Courier New"/>
            </a:endParaRP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ea typeface="Courier New"/>
                <a:cs typeface="Courier New"/>
                <a:sym typeface="Courier New"/>
              </a:rPr>
              <a:t>A destructor takes no parameters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400" dirty="0">
              <a:latin typeface="+mj-lt"/>
              <a:ea typeface="Courier New"/>
              <a:cs typeface="Courier New"/>
              <a:sym typeface="Courier New"/>
            </a:endParaRP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+mj-lt"/>
                <a:ea typeface="Courier New"/>
                <a:cs typeface="Courier New"/>
                <a:sym typeface="Courier New"/>
              </a:rPr>
              <a:t>See example2.cpp</a:t>
            </a: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</p:txBody>
      </p:sp>
      <p:sp>
        <p:nvSpPr>
          <p:cNvPr id="7" name="Google Shape;51;p11"/>
          <p:cNvSpPr txBox="1">
            <a:spLocks/>
          </p:cNvSpPr>
          <p:nvPr/>
        </p:nvSpPr>
        <p:spPr bwMode="auto">
          <a:xfrm>
            <a:off x="7097712" y="1722437"/>
            <a:ext cx="2304274" cy="1054975"/>
          </a:xfrm>
          <a:prstGeom prst="rect">
            <a:avLst/>
          </a:prstGeom>
          <a:solidFill>
            <a:srgbClr val="EFEFE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stack::~stack() {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	</a:t>
            </a: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delete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list;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}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85537758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sz="4000" dirty="0" err="1"/>
              <a:t>malloc</a:t>
            </a:r>
            <a:r>
              <a:rPr lang="en-US" altLang="he-IL" sz="4000" dirty="0"/>
              <a:t> (review)</a:t>
            </a:r>
            <a:endParaRPr lang="de-DE" altLang="en-US" sz="4000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We used </a:t>
            </a:r>
            <a:r>
              <a:rPr lang="en-US" sz="2200" dirty="0" err="1">
                <a:latin typeface="+mj-lt"/>
                <a:ea typeface="Courier New"/>
                <a:cs typeface="Courier New"/>
                <a:sym typeface="Courier New"/>
              </a:rPr>
              <a:t>malloc</a:t>
            </a: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() in 2 scenarios:</a:t>
            </a:r>
          </a:p>
          <a:p>
            <a:pPr marL="457200" lvl="0" indent="-4572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Allocate memory for a variable</a:t>
            </a:r>
          </a:p>
          <a:p>
            <a:pPr marL="457200" lvl="0" indent="-4572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457200" lvl="0" indent="-4572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457200" lvl="0" indent="-4572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457200" lvl="0" indent="-4572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457200" lvl="0" indent="-4572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Allocate an array of variables</a:t>
            </a:r>
          </a:p>
        </p:txBody>
      </p:sp>
      <p:sp>
        <p:nvSpPr>
          <p:cNvPr id="20" name="Google Shape;51;p11"/>
          <p:cNvSpPr txBox="1">
            <a:spLocks/>
          </p:cNvSpPr>
          <p:nvPr/>
        </p:nvSpPr>
        <p:spPr bwMode="auto">
          <a:xfrm>
            <a:off x="1001712" y="2865437"/>
            <a:ext cx="5486400" cy="1143000"/>
          </a:xfrm>
          <a:prstGeom prst="rect">
            <a:avLst/>
          </a:prstGeom>
          <a:solidFill>
            <a:srgbClr val="EFEFE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num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= (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*)</a:t>
            </a: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malloc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sizeof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));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num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= 10;</a:t>
            </a: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endParaRPr lang="en-US" sz="1400" dirty="0"/>
          </a:p>
        </p:txBody>
      </p:sp>
      <p:sp>
        <p:nvSpPr>
          <p:cNvPr id="21" name="Google Shape;51;p11"/>
          <p:cNvSpPr txBox="1">
            <a:spLocks/>
          </p:cNvSpPr>
          <p:nvPr/>
        </p:nvSpPr>
        <p:spPr bwMode="auto">
          <a:xfrm>
            <a:off x="1001712" y="5456237"/>
            <a:ext cx="5486400" cy="1301751"/>
          </a:xfrm>
          <a:prstGeom prst="rect">
            <a:avLst/>
          </a:prstGeom>
          <a:solidFill>
            <a:srgbClr val="EFEFE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num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= (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*) 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malloc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(10 * 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sizeof</a:t>
            </a:r>
            <a:r>
              <a:rPr lang="en-US" sz="1400">
                <a:latin typeface="Courier New"/>
                <a:ea typeface="Courier New"/>
                <a:cs typeface="Courier New"/>
                <a:sym typeface="Courier New"/>
              </a:rPr>
              <a:t>(</a:t>
            </a:r>
            <a:r>
              <a:rPr lang="en-US" sz="140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));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num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[0] = 10;</a:t>
            </a: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num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[1] = 20;</a:t>
            </a: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...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38720267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sz="4000" dirty="0" err="1"/>
              <a:t>malloc</a:t>
            </a:r>
            <a:r>
              <a:rPr lang="en-US" altLang="he-IL" sz="4000" dirty="0"/>
              <a:t>() </a:t>
            </a:r>
            <a:r>
              <a:rPr lang="en-US" altLang="he-IL" sz="4000"/>
              <a:t>vs new</a:t>
            </a:r>
            <a:endParaRPr lang="de-DE" altLang="en-US" sz="4000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We used </a:t>
            </a:r>
            <a:r>
              <a:rPr lang="en-US" sz="2200" dirty="0" err="1">
                <a:latin typeface="+mj-lt"/>
                <a:ea typeface="Courier New"/>
                <a:cs typeface="Courier New"/>
                <a:sym typeface="Courier New"/>
              </a:rPr>
              <a:t>malloc</a:t>
            </a: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() in 2 scenarios:</a:t>
            </a:r>
          </a:p>
          <a:p>
            <a:pPr marL="457200" lvl="0" indent="-4572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Allocate memory for a variable</a:t>
            </a:r>
          </a:p>
          <a:p>
            <a:pPr marL="457200" lvl="0" indent="-4572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457200" lvl="0" indent="-4572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457200" lvl="0" indent="-4572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Allocate an array of variables</a:t>
            </a:r>
          </a:p>
          <a:p>
            <a:pPr marL="457200" lvl="0" indent="-4572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457200" lvl="0" indent="-4572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457200" lvl="0" indent="-4572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457200" lvl="0" indent="-4572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In C++ we use</a:t>
            </a:r>
          </a:p>
        </p:txBody>
      </p:sp>
      <p:sp>
        <p:nvSpPr>
          <p:cNvPr id="20" name="Google Shape;51;p11"/>
          <p:cNvSpPr txBox="1">
            <a:spLocks/>
          </p:cNvSpPr>
          <p:nvPr/>
        </p:nvSpPr>
        <p:spPr bwMode="auto">
          <a:xfrm>
            <a:off x="1001712" y="2865437"/>
            <a:ext cx="5486400" cy="838200"/>
          </a:xfrm>
          <a:prstGeom prst="rect">
            <a:avLst/>
          </a:prstGeom>
          <a:solidFill>
            <a:srgbClr val="EFEFE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num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= (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*)</a:t>
            </a: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malloc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sizeof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((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));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num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= 10;</a:t>
            </a: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endParaRPr lang="en-US" sz="1400" dirty="0"/>
          </a:p>
        </p:txBody>
      </p:sp>
      <p:sp>
        <p:nvSpPr>
          <p:cNvPr id="21" name="Google Shape;51;p11"/>
          <p:cNvSpPr txBox="1">
            <a:spLocks/>
          </p:cNvSpPr>
          <p:nvPr/>
        </p:nvSpPr>
        <p:spPr bwMode="auto">
          <a:xfrm>
            <a:off x="1154112" y="4237037"/>
            <a:ext cx="5486400" cy="1301751"/>
          </a:xfrm>
          <a:prstGeom prst="rect">
            <a:avLst/>
          </a:prstGeom>
          <a:solidFill>
            <a:srgbClr val="EFEFE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num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= (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*) 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malloc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(10 * 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sizeof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((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));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num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[0] = 10;</a:t>
            </a: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num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[1] = 20;</a:t>
            </a: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...</a:t>
            </a:r>
            <a:endParaRPr lang="en-US" sz="1400" dirty="0"/>
          </a:p>
        </p:txBody>
      </p:sp>
      <p:sp>
        <p:nvSpPr>
          <p:cNvPr id="6" name="Google Shape;51;p11"/>
          <p:cNvSpPr txBox="1">
            <a:spLocks/>
          </p:cNvSpPr>
          <p:nvPr/>
        </p:nvSpPr>
        <p:spPr bwMode="auto">
          <a:xfrm>
            <a:off x="1122415" y="6059390"/>
            <a:ext cx="5486400" cy="1301751"/>
          </a:xfrm>
          <a:prstGeom prst="rect">
            <a:avLst/>
          </a:prstGeom>
          <a:solidFill>
            <a:srgbClr val="EFEFE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arr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= </a:t>
            </a: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new 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[10];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arr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[0] = 10;</a:t>
            </a: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US" sz="1400">
                <a:latin typeface="Courier New"/>
                <a:ea typeface="Courier New"/>
                <a:cs typeface="Courier New"/>
                <a:sym typeface="Courier New"/>
              </a:rPr>
              <a:t>arr[1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] = 20;</a:t>
            </a: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...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91127263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sz="4000" dirty="0"/>
              <a:t>free() vs delete</a:t>
            </a:r>
            <a:endParaRPr lang="de-DE" altLang="en-US" sz="4000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Both release the allocated space to the heap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delete </a:t>
            </a: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runs a destructor before releasing the memory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</p:txBody>
      </p:sp>
      <p:sp>
        <p:nvSpPr>
          <p:cNvPr id="20" name="Google Shape;51;p11"/>
          <p:cNvSpPr txBox="1">
            <a:spLocks/>
          </p:cNvSpPr>
          <p:nvPr/>
        </p:nvSpPr>
        <p:spPr bwMode="auto">
          <a:xfrm>
            <a:off x="1077912" y="3234531"/>
            <a:ext cx="5486400" cy="1524000"/>
          </a:xfrm>
          <a:prstGeom prst="rect">
            <a:avLst/>
          </a:prstGeom>
          <a:solidFill>
            <a:srgbClr val="EFEFE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LLnode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 node = </a:t>
            </a: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new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LLnode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(5);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...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delete 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node;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endParaRPr lang="en-US" sz="1400" dirty="0"/>
          </a:p>
        </p:txBody>
      </p:sp>
      <p:sp>
        <p:nvSpPr>
          <p:cNvPr id="21" name="Google Shape;51;p11"/>
          <p:cNvSpPr txBox="1">
            <a:spLocks/>
          </p:cNvSpPr>
          <p:nvPr/>
        </p:nvSpPr>
        <p:spPr bwMode="auto">
          <a:xfrm>
            <a:off x="1077912" y="4906613"/>
            <a:ext cx="5486400" cy="1301751"/>
          </a:xfrm>
          <a:prstGeom prst="rect">
            <a:avLst/>
          </a:prstGeom>
          <a:solidFill>
            <a:srgbClr val="EFEFE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arr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= </a:t>
            </a: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new 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[10];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...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</a:pP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delete[]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arr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058494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en-US" altLang="he-IL" sz="65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en-US" altLang="he-IL" sz="6500" dirty="0"/>
              <a:t>Classes</a:t>
            </a:r>
            <a:endParaRPr lang="de-DE" altLang="en-US" sz="6500" dirty="0"/>
          </a:p>
        </p:txBody>
      </p:sp>
    </p:spTree>
    <p:extLst>
      <p:ext uri="{BB962C8B-B14F-4D97-AF65-F5344CB8AC3E}">
        <p14:creationId xmlns:p14="http://schemas.microsoft.com/office/powerpoint/2010/main" val="81871927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/>
              <a:t>Classes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/>
              <a:t>In C++ we define types of variables as classes.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/>
              <a:t>An object is an instance of a class.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/>
              <a:t>An object can be created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/>
              <a:t>either as a local variable (on the stack)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/>
              <a:t>Or on the heap using </a:t>
            </a:r>
            <a:r>
              <a:rPr lang="en-US" altLang="he-IL" sz="2200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new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/>
              <a:t>If an object is created using </a:t>
            </a:r>
            <a:r>
              <a:rPr lang="en-US" altLang="he-IL" sz="2200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new</a:t>
            </a:r>
            <a:r>
              <a:rPr lang="en-US" altLang="he-IL" sz="2200" dirty="0"/>
              <a:t>, it must be deleted in the end.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>
              <a:solidFill>
                <a:srgbClr val="0070C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Student* s = </a:t>
            </a:r>
            <a:r>
              <a:rPr lang="en-US" altLang="he-IL" sz="2200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new </a:t>
            </a:r>
            <a:r>
              <a:rPr lang="en-US" altLang="he-IL" sz="2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Student();</a:t>
            </a:r>
            <a:br>
              <a:rPr lang="en-US" altLang="he-IL" sz="2200" dirty="0"/>
            </a:br>
            <a:r>
              <a:rPr lang="en-US" altLang="he-IL" sz="2200" dirty="0"/>
              <a:t>		- allocates memory and calls a constructor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delete </a:t>
            </a:r>
            <a:r>
              <a:rPr lang="en-US" altLang="he-IL" sz="2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s;</a:t>
            </a:r>
            <a:br>
              <a:rPr lang="en-US" altLang="he-IL" sz="2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altLang="he-IL" sz="2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	-</a:t>
            </a:r>
            <a:r>
              <a:rPr lang="en-US" altLang="he-IL" sz="2200" dirty="0"/>
              <a:t> calls the destructor and then releases the memory.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>
              <a:solidFill>
                <a:srgbClr val="0070C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568753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Final exam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000" dirty="0"/>
              <a:t>Monday, April 20, 8:30am-11:30am. Location: WMC3260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Same format as the midterm and previous exams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The exam is pen and paper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Closed books, no cheat sheets, no calculators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For previous exams look at the course homepage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The material includes everything we did in the course and in </a:t>
            </a:r>
            <a:r>
              <a:rPr lang="de-DE" sz="2000">
                <a:latin typeface="Arial" panose="020B0604020202020204" pitchFamily="34" charset="0"/>
                <a:cs typeface="Arial" panose="020B0604020202020204" pitchFamily="34" charset="0"/>
              </a:rPr>
              <a:t>the labs</a:t>
            </a:r>
          </a:p>
          <a:p>
            <a:pPr marL="0" indent="0"/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9460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en-US" altLang="he-IL" sz="65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en-US" altLang="he-IL" sz="6500" dirty="0"/>
              <a:t>Inheritance</a:t>
            </a:r>
            <a:endParaRPr lang="de-DE" altLang="en-US" sz="6500" dirty="0"/>
          </a:p>
        </p:txBody>
      </p:sp>
    </p:spTree>
    <p:extLst>
      <p:ext uri="{BB962C8B-B14F-4D97-AF65-F5344CB8AC3E}">
        <p14:creationId xmlns:p14="http://schemas.microsoft.com/office/powerpoint/2010/main" val="260942947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Inheritance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/>
              <a:t>In object oriented programming (OOP) inheritance is a mechanism that allows to </a:t>
            </a:r>
            <a:r>
              <a:rPr lang="en-US" sz="2200" dirty="0"/>
              <a:t>derive a class from another class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/>
              <a:t>Child class inherits the attributes and methods of the parent.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/>
              <a:t>Example:</a:t>
            </a:r>
            <a:br>
              <a:rPr lang="en-US" sz="2200" dirty="0"/>
            </a:br>
            <a:endParaRPr lang="en-US" altLang="he-IL" sz="2200" dirty="0"/>
          </a:p>
        </p:txBody>
      </p:sp>
      <p:sp>
        <p:nvSpPr>
          <p:cNvPr id="2" name="Rectangle 1"/>
          <p:cNvSpPr/>
          <p:nvPr/>
        </p:nvSpPr>
        <p:spPr bwMode="auto">
          <a:xfrm>
            <a:off x="3516312" y="3551237"/>
            <a:ext cx="2895600" cy="1066800"/>
          </a:xfrm>
          <a:prstGeom prst="rect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GeometricShape</a:t>
            </a: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:</a:t>
            </a:r>
            <a:b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err="1">
                <a:solidFill>
                  <a:schemeClr val="tx1"/>
                </a:solidFill>
              </a:rPr>
              <a:t>x,y</a:t>
            </a:r>
            <a:r>
              <a:rPr lang="en-US" dirty="0">
                <a:solidFill>
                  <a:schemeClr val="tx1"/>
                </a:solidFill>
              </a:rPr>
              <a:t> coordinates</a:t>
            </a:r>
          </a:p>
          <a:p>
            <a:pPr marL="0" marR="0" indent="0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	area</a:t>
            </a:r>
            <a:b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	perimeter	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5421312" y="5164849"/>
            <a:ext cx="2895600" cy="1066800"/>
          </a:xfrm>
          <a:prstGeom prst="rect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Circle</a:t>
            </a: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:</a:t>
            </a:r>
            <a:b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en-US" dirty="0">
                <a:solidFill>
                  <a:schemeClr val="tx1"/>
                </a:solidFill>
              </a:rPr>
              <a:t>	radius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1839912" y="5164849"/>
            <a:ext cx="2895600" cy="1066800"/>
          </a:xfrm>
          <a:prstGeom prst="rect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Rectangle</a:t>
            </a: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:</a:t>
            </a:r>
            <a:b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en-US" dirty="0">
                <a:solidFill>
                  <a:schemeClr val="tx1"/>
                </a:solidFill>
              </a:rPr>
              <a:t>	length width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6" name="Straight Arrow Connector 15"/>
          <p:cNvCxnSpPr>
            <a:endCxn id="2" idx="2"/>
          </p:cNvCxnSpPr>
          <p:nvPr/>
        </p:nvCxnSpPr>
        <p:spPr bwMode="auto">
          <a:xfrm flipV="1">
            <a:off x="3059112" y="4618037"/>
            <a:ext cx="1905000" cy="546812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" name="Straight Arrow Connector 17"/>
          <p:cNvCxnSpPr>
            <a:stCxn id="5" idx="0"/>
            <a:endCxn id="2" idx="2"/>
          </p:cNvCxnSpPr>
          <p:nvPr/>
        </p:nvCxnSpPr>
        <p:spPr bwMode="auto">
          <a:xfrm flipH="1" flipV="1">
            <a:off x="4964112" y="4618037"/>
            <a:ext cx="1905000" cy="546812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10592894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Is-a vs has-a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200" dirty="0" err="1"/>
              <a:t>GeometricShape</a:t>
            </a:r>
            <a:r>
              <a:rPr lang="en-US" sz="2200" dirty="0"/>
              <a:t> has a Point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/>
              <a:t>Rectangle is </a:t>
            </a:r>
            <a:r>
              <a:rPr lang="en-US" sz="2200"/>
              <a:t>a Geometric </a:t>
            </a:r>
            <a:r>
              <a:rPr lang="en-US" sz="2200" dirty="0"/>
              <a:t>Shape</a:t>
            </a:r>
            <a:br>
              <a:rPr lang="en-US" sz="2200" dirty="0"/>
            </a:br>
            <a:endParaRPr lang="en-US" altLang="he-IL" sz="2200" dirty="0"/>
          </a:p>
        </p:txBody>
      </p:sp>
      <p:sp>
        <p:nvSpPr>
          <p:cNvPr id="2" name="Rectangle 1"/>
          <p:cNvSpPr/>
          <p:nvPr/>
        </p:nvSpPr>
        <p:spPr bwMode="auto">
          <a:xfrm>
            <a:off x="3516312" y="3551237"/>
            <a:ext cx="2895600" cy="1066800"/>
          </a:xfrm>
          <a:prstGeom prst="rect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GeometricShape</a:t>
            </a: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:</a:t>
            </a:r>
            <a:b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en-US" dirty="0">
                <a:solidFill>
                  <a:schemeClr val="tx1"/>
                </a:solidFill>
              </a:rPr>
              <a:t>	Point p</a:t>
            </a:r>
          </a:p>
          <a:p>
            <a:pPr marL="0" marR="0" indent="0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	area</a:t>
            </a:r>
            <a:b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	perimeter	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5421312" y="5164849"/>
            <a:ext cx="2895600" cy="1066800"/>
          </a:xfrm>
          <a:prstGeom prst="rect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Circle</a:t>
            </a: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:</a:t>
            </a:r>
            <a:b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en-US" dirty="0">
                <a:solidFill>
                  <a:schemeClr val="tx1"/>
                </a:solidFill>
              </a:rPr>
              <a:t>	radius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1839912" y="5164849"/>
            <a:ext cx="2895600" cy="1066800"/>
          </a:xfrm>
          <a:prstGeom prst="rect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Rectangle</a:t>
            </a: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:</a:t>
            </a:r>
            <a:b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en-US" dirty="0">
                <a:solidFill>
                  <a:schemeClr val="tx1"/>
                </a:solidFill>
              </a:rPr>
              <a:t>	length width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6" name="Straight Arrow Connector 15"/>
          <p:cNvCxnSpPr>
            <a:endCxn id="2" idx="2"/>
          </p:cNvCxnSpPr>
          <p:nvPr/>
        </p:nvCxnSpPr>
        <p:spPr bwMode="auto">
          <a:xfrm flipV="1">
            <a:off x="3059112" y="4618037"/>
            <a:ext cx="1905000" cy="546812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" name="Straight Arrow Connector 17"/>
          <p:cNvCxnSpPr>
            <a:stCxn id="5" idx="0"/>
            <a:endCxn id="2" idx="2"/>
          </p:cNvCxnSpPr>
          <p:nvPr/>
        </p:nvCxnSpPr>
        <p:spPr bwMode="auto">
          <a:xfrm flipH="1" flipV="1">
            <a:off x="4964112" y="4618037"/>
            <a:ext cx="1905000" cy="546812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" name="Rectangle 8"/>
          <p:cNvSpPr/>
          <p:nvPr/>
        </p:nvSpPr>
        <p:spPr bwMode="auto">
          <a:xfrm>
            <a:off x="6488112" y="2354263"/>
            <a:ext cx="2895600" cy="1066800"/>
          </a:xfrm>
          <a:prstGeom prst="rect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Point</a:t>
            </a: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:</a:t>
            </a:r>
            <a:b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err="1">
                <a:solidFill>
                  <a:schemeClr val="tx1"/>
                </a:solidFill>
              </a:rPr>
              <a:t>int</a:t>
            </a:r>
            <a:r>
              <a:rPr lang="en-US" dirty="0">
                <a:solidFill>
                  <a:schemeClr val="tx1"/>
                </a:solidFill>
              </a:rPr>
              <a:t> x</a:t>
            </a:r>
          </a:p>
          <a:p>
            <a:pPr marL="0" marR="0" indent="0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	</a:t>
            </a:r>
            <a:r>
              <a:rPr kumimoji="0" 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int</a:t>
            </a: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 y</a:t>
            </a:r>
            <a:b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1205097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uiExpand="1" build="p"/>
      <p:bldP spid="2" grpId="0" animBg="1"/>
      <p:bldP spid="5" grpId="0" animBg="1"/>
      <p:bldP spid="6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More on inheritance/polymorphisms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latin typeface="+mj-lt"/>
              </a:rPr>
              <a:t>You will see more 	inheritance and polymorphisms in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</a:rPr>
              <a:t>CMPT213 – OOP in Java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</a:rPr>
              <a:t>CMPT276 - project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My personal recommendation: Take a course with William Sumner</a:t>
            </a:r>
          </a:p>
          <a:p>
            <a:pPr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CMPT373 </a:t>
            </a:r>
            <a:r>
              <a:rPr lang="en-US" sz="2200"/>
              <a:t>- Software Development Methods</a:t>
            </a:r>
            <a:endParaRPr lang="en-US" sz="2200" dirty="0"/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73770700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 dirty="0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en-US" altLang="he-IL" sz="6600" dirty="0"/>
              <a:t>Passing arguments</a:t>
            </a:r>
            <a:br>
              <a:rPr lang="en-US" altLang="he-IL" sz="6600" dirty="0"/>
            </a:br>
            <a:r>
              <a:rPr lang="en-US" altLang="he-IL" sz="6600" dirty="0"/>
              <a:t>by reference</a:t>
            </a:r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en-US" altLang="en-US" sz="66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en-US" altLang="en-US" sz="6600" dirty="0"/>
              <a:t>Copy constructors</a:t>
            </a:r>
            <a:endParaRPr lang="de-DE" altLang="en-US" sz="6500" dirty="0"/>
          </a:p>
        </p:txBody>
      </p:sp>
    </p:spTree>
    <p:extLst>
      <p:ext uri="{BB962C8B-B14F-4D97-AF65-F5344CB8AC3E}">
        <p14:creationId xmlns:p14="http://schemas.microsoft.com/office/powerpoint/2010/main" val="137741960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Passing arguments by reference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400" dirty="0"/>
              <a:t>In C we pass arguments to function either by value or </a:t>
            </a:r>
            <a:r>
              <a:rPr lang="en-US" sz="2400"/>
              <a:t>by pointer.</a:t>
            </a:r>
            <a:endParaRPr lang="en-US" sz="2400" dirty="0"/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4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400" dirty="0">
                <a:latin typeface="+mj-lt"/>
                <a:ea typeface="Courier New"/>
                <a:cs typeface="Courier New"/>
                <a:sym typeface="Courier New"/>
              </a:rPr>
              <a:t>In C++ we can also pass value by reference.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400" dirty="0">
                <a:latin typeface="+mj-lt"/>
                <a:ea typeface="Courier New"/>
                <a:cs typeface="Courier New"/>
                <a:sym typeface="Courier New"/>
              </a:rPr>
              <a:t>This means, the user sends the variable the same as by value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400" dirty="0">
                <a:latin typeface="+mj-lt"/>
                <a:ea typeface="Courier New"/>
                <a:cs typeface="Courier New"/>
                <a:sym typeface="Courier New"/>
              </a:rPr>
              <a:t>The function gets the address of the variable (and not it’s copy)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4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400" dirty="0">
                <a:latin typeface="+mj-lt"/>
                <a:ea typeface="Courier New"/>
                <a:cs typeface="Courier New"/>
                <a:sym typeface="Courier New"/>
              </a:rPr>
              <a:t>See code examples</a:t>
            </a: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22803298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 dirty="0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en-US" altLang="he-IL" sz="6600"/>
              <a:t>Operators </a:t>
            </a:r>
            <a:r>
              <a:rPr lang="en-US" altLang="he-IL" sz="6600" dirty="0"/>
              <a:t>in C++</a:t>
            </a:r>
            <a:endParaRPr lang="de-DE" altLang="en-US" sz="6500" dirty="0"/>
          </a:p>
        </p:txBody>
      </p:sp>
    </p:spTree>
    <p:extLst>
      <p:ext uri="{BB962C8B-B14F-4D97-AF65-F5344CB8AC3E}">
        <p14:creationId xmlns:p14="http://schemas.microsoft.com/office/powerpoint/2010/main" val="338201394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Operators in C++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400" dirty="0"/>
              <a:t>In C we can define operators acting on objects, such +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4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400" dirty="0">
                <a:latin typeface="+mj-lt"/>
                <a:ea typeface="Courier New"/>
                <a:cs typeface="Courier New"/>
                <a:sym typeface="Courier New"/>
              </a:rPr>
              <a:t>For example,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solidFill>
                  <a:schemeClr val="accent6"/>
                </a:solidFill>
                <a:latin typeface="+mj-lt"/>
                <a:ea typeface="Courier New"/>
                <a:cs typeface="Courier New"/>
                <a:sym typeface="Courier New"/>
              </a:rPr>
              <a:t>   string s("ABC");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solidFill>
                  <a:schemeClr val="accent6"/>
                </a:solidFill>
                <a:latin typeface="+mj-lt"/>
                <a:ea typeface="Courier New"/>
                <a:cs typeface="Courier New"/>
                <a:sym typeface="Courier New"/>
              </a:rPr>
              <a:t>    s = s + “DEFG";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solidFill>
                  <a:schemeClr val="accent6"/>
                </a:solidFill>
                <a:latin typeface="+mj-lt"/>
                <a:ea typeface="Courier New"/>
                <a:cs typeface="Courier New"/>
                <a:sym typeface="Courier New"/>
              </a:rPr>
              <a:t>    </a:t>
            </a:r>
            <a:r>
              <a:rPr lang="en-US" sz="2200" dirty="0" err="1">
                <a:solidFill>
                  <a:schemeClr val="accent6"/>
                </a:solidFill>
                <a:latin typeface="+mj-lt"/>
                <a:ea typeface="Courier New"/>
                <a:cs typeface="Courier New"/>
                <a:sym typeface="Courier New"/>
              </a:rPr>
              <a:t>cout</a:t>
            </a:r>
            <a:r>
              <a:rPr lang="en-US" sz="2200" dirty="0">
                <a:solidFill>
                  <a:schemeClr val="accent6"/>
                </a:solidFill>
                <a:latin typeface="+mj-lt"/>
                <a:ea typeface="Courier New"/>
                <a:cs typeface="Courier New"/>
                <a:sym typeface="Courier New"/>
              </a:rPr>
              <a:t> &lt;&lt; s ;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Will print “ABCDEFG”.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Examples with addition of Points</a:t>
            </a:r>
          </a:p>
        </p:txBody>
      </p:sp>
    </p:spTree>
    <p:extLst>
      <p:ext uri="{BB962C8B-B14F-4D97-AF65-F5344CB8AC3E}">
        <p14:creationId xmlns:p14="http://schemas.microsoft.com/office/powerpoint/2010/main" val="422869778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en-US" altLang="he-IL" sz="65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en" sz="6600" dirty="0"/>
              <a:t>C++ Standard Template Library</a:t>
            </a:r>
            <a:br>
              <a:rPr lang="en" sz="6600" dirty="0"/>
            </a:br>
            <a:r>
              <a:rPr lang="en" sz="6600" dirty="0"/>
              <a:t>(</a:t>
            </a:r>
            <a:r>
              <a:rPr lang="en-US" altLang="he-IL" sz="6500" dirty="0"/>
              <a:t>STL)</a:t>
            </a:r>
            <a:endParaRPr lang="de-DE" altLang="en-US" sz="6500" dirty="0"/>
          </a:p>
        </p:txBody>
      </p:sp>
    </p:spTree>
    <p:extLst>
      <p:ext uri="{BB962C8B-B14F-4D97-AF65-F5344CB8AC3E}">
        <p14:creationId xmlns:p14="http://schemas.microsoft.com/office/powerpoint/2010/main" val="33036750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STL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C++ has a (huge) library with (every possible) standard </a:t>
            </a:r>
            <a:r>
              <a:rPr lang="en" sz="2400" dirty="0"/>
              <a:t>containers, such as linked lists, stacks, queues, priority queues…</a:t>
            </a:r>
          </a:p>
          <a:p>
            <a:pPr>
              <a:buFont typeface="Arial" panose="020B0604020202020204" pitchFamily="34" charset="0"/>
              <a:buChar char="•"/>
            </a:pPr>
            <a:endParaRPr lang="en" altLang="he-IL" sz="24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/>
            <a:r>
              <a:rPr lang="en-US" altLang="he-IL" sz="2400" i="1" dirty="0">
                <a:solidFill>
                  <a:schemeClr val="accent2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http://www.cplusplus.com/reference/queue/queue/</a:t>
            </a:r>
          </a:p>
          <a:p>
            <a:pPr marL="0" indent="0"/>
            <a:r>
              <a:rPr lang="en-US" altLang="he-IL" sz="2400" i="1" dirty="0">
                <a:solidFill>
                  <a:schemeClr val="accent2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http://www.cplusplus.com/reference/stack/stack/</a:t>
            </a:r>
          </a:p>
          <a:p>
            <a:pPr marL="0" indent="0"/>
            <a:r>
              <a:rPr lang="en-US" altLang="he-IL" sz="2400" i="1" dirty="0">
                <a:solidFill>
                  <a:schemeClr val="accent2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http://www.cplusplus.com/reference/vector/vector/</a:t>
            </a:r>
          </a:p>
          <a:p>
            <a:pPr marL="0" indent="0"/>
            <a:r>
              <a:rPr lang="en-US" altLang="he-IL" sz="2400" i="1" dirty="0">
                <a:solidFill>
                  <a:schemeClr val="accent2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http://www.cplusplus.com/reference/queue/priority_queue/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he-IL" sz="2400" i="1" dirty="0">
              <a:solidFill>
                <a:schemeClr val="accent2"/>
              </a:solidFill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/>
            <a:r>
              <a:rPr lang="en-US" altLang="he-IL" sz="24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See examples under the links</a:t>
            </a:r>
            <a:endParaRPr lang="en" altLang="he-IL" sz="2400" i="1" dirty="0">
              <a:solidFill>
                <a:schemeClr val="accent2"/>
              </a:solidFill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817068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/>
              <a:t>Today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415925" indent="-311150">
              <a:buSzPct val="45000"/>
              <a:buFont typeface="Wingdings" panose="05000000000000000000" pitchFamily="2" charset="2"/>
              <a:buChar char="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200" dirty="0"/>
              <a:t>Introduction to C++</a:t>
            </a:r>
          </a:p>
          <a:p>
            <a:pPr marL="815975" lvl="1" indent="-311150">
              <a:buSzPct val="45000"/>
              <a:buFont typeface="Wingdings" panose="05000000000000000000" pitchFamily="2" charset="2"/>
              <a:buChar char="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200" dirty="0"/>
              <a:t>Encapsulation</a:t>
            </a:r>
          </a:p>
          <a:p>
            <a:pPr marL="815975" lvl="1" indent="-311150">
              <a:buSzPct val="45000"/>
              <a:buFont typeface="Wingdings" panose="05000000000000000000" pitchFamily="2" charset="2"/>
              <a:buChar char="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200" dirty="0"/>
              <a:t>structs vs classes</a:t>
            </a:r>
          </a:p>
          <a:p>
            <a:pPr marL="815975" lvl="1" indent="-311150">
              <a:buSzPct val="45000"/>
              <a:buFont typeface="Wingdings" panose="05000000000000000000" pitchFamily="2" charset="2"/>
              <a:buChar char="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200"/>
              <a:t>new </a:t>
            </a:r>
            <a:r>
              <a:rPr lang="de-DE" altLang="en-US" sz="2200" dirty="0"/>
              <a:t>vs malloc()</a:t>
            </a:r>
          </a:p>
          <a:p>
            <a:pPr marL="815975" lvl="1" indent="-311150">
              <a:buSzPct val="45000"/>
              <a:buFont typeface="Wingdings" panose="05000000000000000000" pitchFamily="2" charset="2"/>
              <a:buChar char="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200" dirty="0"/>
              <a:t>delete vs free()</a:t>
            </a:r>
          </a:p>
          <a:p>
            <a:pPr marL="815975" lvl="1" indent="-311150">
              <a:buSzPct val="45000"/>
              <a:buFont typeface="Wingdings" panose="05000000000000000000" pitchFamily="2" charset="2"/>
              <a:buChar char="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200" dirty="0"/>
              <a:t>Inheritance/polymorphisms</a:t>
            </a:r>
          </a:p>
          <a:p>
            <a:pPr marL="815975" lvl="1" indent="-311150">
              <a:buSzPct val="45000"/>
              <a:buFont typeface="Wingdings" panose="05000000000000000000" pitchFamily="2" charset="2"/>
              <a:buChar char="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200" dirty="0"/>
              <a:t>Working with generic types</a:t>
            </a:r>
          </a:p>
        </p:txBody>
      </p:sp>
    </p:spTree>
    <p:extLst>
      <p:ext uri="{BB962C8B-B14F-4D97-AF65-F5344CB8AC3E}">
        <p14:creationId xmlns:p14="http://schemas.microsoft.com/office/powerpoint/2010/main" val="6800613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en-US" altLang="he-IL" sz="65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en-US" altLang="he-IL" sz="6500"/>
              <a:t>Singleton </a:t>
            </a:r>
            <a:r>
              <a:rPr lang="en-US" altLang="he-IL" sz="6500" dirty="0"/>
              <a:t>in C++</a:t>
            </a:r>
            <a:endParaRPr lang="de-DE" altLang="en-US" sz="6500" dirty="0"/>
          </a:p>
        </p:txBody>
      </p:sp>
    </p:spTree>
    <p:extLst>
      <p:ext uri="{BB962C8B-B14F-4D97-AF65-F5344CB8AC3E}">
        <p14:creationId xmlns:p14="http://schemas.microsoft.com/office/powerpoint/2010/main" val="152173385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Singleton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Goal: write a class that allows to have only </a:t>
            </a:r>
            <a:r>
              <a:rPr lang="en-US" altLang="he-IL" sz="2200" b="1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one 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object of this class.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2200" dirty="0">
                <a:ea typeface="Arial Unicode MS" panose="020B0604020202020204" pitchFamily="34" charset="-128"/>
                <a:cs typeface="Arial" panose="020B0604020202020204" pitchFamily="34" charset="0"/>
              </a:rPr>
              <a:t>If we want an instance of this class, we should get the </a:t>
            </a:r>
            <a:r>
              <a:rPr lang="en-US" altLang="en-US" sz="2200" b="1" dirty="0">
                <a:solidFill>
                  <a:srgbClr val="FF00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same</a:t>
            </a:r>
            <a:r>
              <a:rPr lang="en-US" altLang="en-US" sz="2200" dirty="0">
                <a:ea typeface="Arial Unicode MS" panose="020B0604020202020204" pitchFamily="34" charset="-128"/>
                <a:cs typeface="Arial" panose="020B0604020202020204" pitchFamily="34" charset="0"/>
              </a:rPr>
              <a:t> object as everyone else.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Example: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>
                <a:solidFill>
                  <a:schemeClr val="tx1"/>
                </a:solidFill>
                <a:cs typeface="Courier New" panose="02070309020205020404" pitchFamily="49" charset="0"/>
              </a:rPr>
              <a:t>A class representing a database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>
                <a:solidFill>
                  <a:schemeClr val="tx1"/>
                </a:solidFill>
                <a:cs typeface="Courier New" panose="02070309020205020404" pitchFamily="49" charset="0"/>
              </a:rPr>
              <a:t>A class representing an operating system</a:t>
            </a:r>
            <a:endParaRPr lang="en-US" altLang="he-IL" sz="2200" dirty="0">
              <a:solidFill>
                <a:schemeClr val="tx1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Same object will be shared by all users of our application.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How would we implement this?</a:t>
            </a:r>
          </a:p>
        </p:txBody>
      </p:sp>
    </p:spTree>
    <p:extLst>
      <p:ext uri="{BB962C8B-B14F-4D97-AF65-F5344CB8AC3E}">
        <p14:creationId xmlns:p14="http://schemas.microsoft.com/office/powerpoint/2010/main" val="347506147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Singleton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US" altLang="he-IL" sz="2200" i="1" dirty="0">
                <a:ea typeface="Arial Unicode MS" pitchFamily="34" charset="-128"/>
                <a:cs typeface="Times New Roman" pitchFamily="18" charset="0"/>
              </a:rPr>
              <a:t>Singleton </a:t>
            </a:r>
            <a:r>
              <a:rPr lang="en-US" altLang="he-IL" sz="2200" dirty="0">
                <a:ea typeface="Arial Unicode MS" pitchFamily="34" charset="-128"/>
                <a:cs typeface="Times New Roman" pitchFamily="18" charset="0"/>
              </a:rPr>
              <a:t>restricts the instantiation of a class to only </a:t>
            </a:r>
            <a:r>
              <a:rPr lang="en-US" altLang="he-IL" sz="2200" b="1" dirty="0">
                <a:solidFill>
                  <a:srgbClr val="FF0000"/>
                </a:solidFill>
                <a:ea typeface="Arial Unicode MS" pitchFamily="34" charset="-128"/>
                <a:cs typeface="Times New Roman" pitchFamily="18" charset="0"/>
              </a:rPr>
              <a:t>one </a:t>
            </a:r>
            <a:r>
              <a:rPr lang="en-US" altLang="he-IL" sz="2200" dirty="0">
                <a:ea typeface="Arial Unicode MS" pitchFamily="34" charset="-128"/>
                <a:cs typeface="Times New Roman" pitchFamily="18" charset="0"/>
              </a:rPr>
              <a:t>object.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Useful when exactly one object is needed to coordinate actions across the system. </a:t>
            </a:r>
          </a:p>
          <a:p>
            <a:pPr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endParaRPr lang="en-US" sz="2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231417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Singleton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spcAft>
                <a:spcPts val="0"/>
              </a:spcAft>
              <a:defRPr/>
            </a:pPr>
            <a:r>
              <a:rPr lang="en-US" altLang="he-IL" sz="2200" i="1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class Singleton {</a:t>
            </a:r>
          </a:p>
          <a:p>
            <a:pPr marL="0" indent="0">
              <a:spcAft>
                <a:spcPts val="0"/>
              </a:spcAft>
              <a:defRPr/>
            </a:pPr>
            <a:endParaRPr lang="en-US" altLang="he-IL" sz="2200" i="1" dirty="0">
              <a:solidFill>
                <a:srgbClr val="002060"/>
              </a:solidFill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defRPr/>
            </a:pPr>
            <a:r>
              <a:rPr lang="en-US" altLang="he-IL" sz="2200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	</a:t>
            </a:r>
            <a:r>
              <a:rPr lang="en-US" altLang="he-IL" sz="2200" u="sng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Ingredients</a:t>
            </a:r>
            <a:r>
              <a:rPr lang="en-US" altLang="he-IL" sz="2200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:</a:t>
            </a:r>
          </a:p>
          <a:p>
            <a:pPr marL="0" indent="0">
              <a:spcAft>
                <a:spcPts val="0"/>
              </a:spcAft>
              <a:defRPr/>
            </a:pPr>
            <a:endParaRPr lang="en-US" altLang="he-IL" sz="2200" dirty="0">
              <a:solidFill>
                <a:srgbClr val="002060"/>
              </a:solidFill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defRPr/>
            </a:pPr>
            <a:r>
              <a:rPr lang="en-US" altLang="he-IL" sz="2200" i="1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		public:</a:t>
            </a:r>
          </a:p>
          <a:p>
            <a:pPr marL="0" indent="0">
              <a:spcAft>
                <a:spcPts val="0"/>
              </a:spcAft>
              <a:defRPr/>
            </a:pPr>
            <a:r>
              <a:rPr lang="en-US" sz="2200" i="1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			static</a:t>
            </a:r>
            <a:r>
              <a:rPr lang="en-US" altLang="he-IL" sz="2200" i="1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 Singleton </a:t>
            </a:r>
            <a:r>
              <a:rPr lang="en-US" altLang="he-IL" sz="2200" i="1" dirty="0" err="1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getInstance</a:t>
            </a:r>
            <a:r>
              <a:rPr lang="en-US" altLang="he-IL" sz="2200" i="1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()</a:t>
            </a:r>
            <a:r>
              <a:rPr lang="en-US" altLang="he-IL" sz="2200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 {…} // returns the unique instance</a:t>
            </a:r>
          </a:p>
          <a:p>
            <a:pPr marL="0" indent="0">
              <a:spcAft>
                <a:spcPts val="0"/>
              </a:spcAft>
              <a:defRPr/>
            </a:pPr>
            <a:endParaRPr lang="en-US" altLang="he-IL" sz="2200" dirty="0">
              <a:solidFill>
                <a:srgbClr val="002060"/>
              </a:solidFill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defRPr/>
            </a:pPr>
            <a:r>
              <a:rPr lang="en-US" sz="2200" i="1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		private:</a:t>
            </a:r>
          </a:p>
          <a:p>
            <a:pPr marL="0" indent="0">
              <a:spcAft>
                <a:spcPts val="0"/>
              </a:spcAft>
              <a:defRPr/>
            </a:pPr>
            <a:r>
              <a:rPr lang="en-US" sz="2200" i="1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			Singleton() {…} // 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private constructor!</a:t>
            </a:r>
            <a:endParaRPr lang="en-US" dirty="0"/>
          </a:p>
          <a:p>
            <a:pPr marL="0" indent="0">
              <a:spcAft>
                <a:spcPts val="0"/>
              </a:spcAft>
              <a:defRPr/>
            </a:pPr>
            <a:r>
              <a:rPr lang="en-US" altLang="he-IL" sz="2200" i="1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		 	static Singleton instance; </a:t>
            </a:r>
            <a:r>
              <a:rPr lang="en-US" altLang="he-IL" sz="2200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// the unique instance</a:t>
            </a:r>
          </a:p>
          <a:p>
            <a:pPr marL="0" indent="0">
              <a:spcAft>
                <a:spcPts val="0"/>
              </a:spcAft>
              <a:defRPr/>
            </a:pPr>
            <a:r>
              <a:rPr lang="en-US" altLang="he-IL" sz="2200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}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en-US" sz="2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906712" y="5532437"/>
            <a:ext cx="5802313" cy="1102518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r>
              <a:rPr lang="en-US" altLang="he-IL" sz="2200" i="1" dirty="0">
                <a:cs typeface="Times New Roman" pitchFamily="18" charset="0"/>
              </a:rPr>
              <a:t>static member</a:t>
            </a:r>
            <a:r>
              <a:rPr lang="en-US" altLang="he-IL" sz="2200" dirty="0">
                <a:cs typeface="Times New Roman" pitchFamily="18" charset="0"/>
              </a:rPr>
              <a:t> </a:t>
            </a:r>
            <a:br>
              <a:rPr lang="en-US" altLang="he-IL" sz="2200" dirty="0">
                <a:cs typeface="Times New Roman" pitchFamily="18" charset="0"/>
              </a:rPr>
            </a:br>
            <a:r>
              <a:rPr lang="en-US" altLang="he-IL" sz="2200" dirty="0">
                <a:cs typeface="Times New Roman" pitchFamily="18" charset="0"/>
              </a:rPr>
              <a:t>- belongs to the class -- Singleton::instance</a:t>
            </a:r>
            <a:br>
              <a:rPr lang="en-US" altLang="he-IL" sz="2200" dirty="0">
                <a:cs typeface="Times New Roman" pitchFamily="18" charset="0"/>
              </a:rPr>
            </a:br>
            <a:r>
              <a:rPr lang="en-US" altLang="he-IL" sz="2200" dirty="0">
                <a:cs typeface="Times New Roman" pitchFamily="18" charset="0"/>
              </a:rPr>
              <a:t>- and not to a particular object 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1357081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More on design patterns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415925" indent="-311150">
              <a:buSzPct val="45000"/>
              <a:buFont typeface="Wingdings" panose="05000000000000000000" pitchFamily="2" charset="2"/>
              <a:buChar char="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200" dirty="0"/>
              <a:t>More on design patterns and software design in general</a:t>
            </a:r>
          </a:p>
          <a:p>
            <a:pPr marL="815975" lvl="1" indent="-311150">
              <a:buSzPct val="45000"/>
              <a:buFont typeface="Wingdings" panose="05000000000000000000" pitchFamily="2" charset="2"/>
              <a:buChar char="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200" dirty="0"/>
              <a:t>CMPT213 - </a:t>
            </a:r>
            <a:r>
              <a:rPr lang="en-US" altLang="en-US" sz="2200" dirty="0"/>
              <a:t>Object Oriented Design in Java</a:t>
            </a:r>
          </a:p>
          <a:p>
            <a:pPr marL="815975" lvl="1" indent="-311150">
              <a:buSzPct val="45000"/>
              <a:buFont typeface="Wingdings" panose="05000000000000000000" pitchFamily="2" charset="2"/>
              <a:buChar char="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en-US" altLang="en-US" sz="2200" dirty="0"/>
              <a:t>CMPT276 - Software Engineering</a:t>
            </a:r>
          </a:p>
          <a:p>
            <a:pPr marL="815975" lvl="1" indent="-311150">
              <a:buSzPct val="45000"/>
              <a:buFont typeface="Wingdings" panose="05000000000000000000" pitchFamily="2" charset="2"/>
              <a:buChar char="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en-US" altLang="en-US" sz="2200" dirty="0"/>
              <a:t>CMPT373 - Software Development Methods</a:t>
            </a:r>
            <a:endParaRPr lang="de-DE" altLang="en-US" sz="2200" dirty="0"/>
          </a:p>
        </p:txBody>
      </p:sp>
    </p:spTree>
    <p:extLst>
      <p:ext uri="{BB962C8B-B14F-4D97-AF65-F5344CB8AC3E}">
        <p14:creationId xmlns:p14="http://schemas.microsoft.com/office/powerpoint/2010/main" val="115177330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Grp="1" noChangeArrowheads="1"/>
          </p:cNvSpPr>
          <p:nvPr>
            <p:ph type="body"/>
          </p:nvPr>
        </p:nvSpPr>
        <p:spPr>
          <a:xfrm>
            <a:off x="720725" y="1949450"/>
            <a:ext cx="8855075" cy="4808538"/>
          </a:xfrm>
          <a:ln/>
        </p:spPr>
        <p:txBody>
          <a:bodyPr tIns="52920" anchor="t"/>
          <a:lstStyle/>
          <a:p>
            <a:pPr marL="431800" indent="-307975">
              <a:spcAft>
                <a:spcPts val="1425"/>
              </a:spcAft>
              <a:buClrTx/>
              <a:buSzPct val="45000"/>
              <a:buFontTx/>
              <a:buNone/>
              <a:tabLst>
                <a:tab pos="431800" algn="l"/>
                <a:tab pos="544513" algn="l"/>
                <a:tab pos="1001713" algn="l"/>
                <a:tab pos="1458913" algn="l"/>
                <a:tab pos="1916113" algn="l"/>
                <a:tab pos="2373313" algn="l"/>
                <a:tab pos="2830513" algn="l"/>
                <a:tab pos="3287713" algn="l"/>
                <a:tab pos="3744913" algn="l"/>
                <a:tab pos="4202113" algn="l"/>
                <a:tab pos="4659313" algn="l"/>
                <a:tab pos="5116513" algn="l"/>
                <a:tab pos="5573713" algn="l"/>
                <a:tab pos="6030913" algn="l"/>
                <a:tab pos="6488113" algn="l"/>
                <a:tab pos="6945313" algn="l"/>
                <a:tab pos="7402513" algn="l"/>
                <a:tab pos="7859713" algn="l"/>
                <a:tab pos="8316913" algn="l"/>
                <a:tab pos="8774113" algn="l"/>
                <a:tab pos="9231313" algn="l"/>
              </a:tabLst>
            </a:pPr>
            <a:r>
              <a:rPr lang="de-DE" altLang="en-US" sz="6000">
                <a:solidFill>
                  <a:srgbClr val="0000CC"/>
                </a:solidFill>
              </a:rPr>
              <a:t>Questions?</a:t>
            </a:r>
          </a:p>
          <a:p>
            <a:pPr marL="431800" indent="-307975">
              <a:spcAft>
                <a:spcPts val="1425"/>
              </a:spcAft>
              <a:buClrTx/>
              <a:buSzPct val="45000"/>
              <a:buFontTx/>
              <a:buNone/>
              <a:tabLst>
                <a:tab pos="431800" algn="l"/>
                <a:tab pos="544513" algn="l"/>
                <a:tab pos="1001713" algn="l"/>
                <a:tab pos="1458913" algn="l"/>
                <a:tab pos="1916113" algn="l"/>
                <a:tab pos="2373313" algn="l"/>
                <a:tab pos="2830513" algn="l"/>
                <a:tab pos="3287713" algn="l"/>
                <a:tab pos="3744913" algn="l"/>
                <a:tab pos="4202113" algn="l"/>
                <a:tab pos="4659313" algn="l"/>
                <a:tab pos="5116513" algn="l"/>
                <a:tab pos="5573713" algn="l"/>
                <a:tab pos="6030913" algn="l"/>
                <a:tab pos="6488113" algn="l"/>
                <a:tab pos="6945313" algn="l"/>
                <a:tab pos="7402513" algn="l"/>
                <a:tab pos="7859713" algn="l"/>
                <a:tab pos="8316913" algn="l"/>
                <a:tab pos="8774113" algn="l"/>
                <a:tab pos="9231313" algn="l"/>
              </a:tabLst>
            </a:pPr>
            <a:r>
              <a:rPr lang="de-DE" altLang="en-US" sz="6000">
                <a:solidFill>
                  <a:srgbClr val="0000CC"/>
                </a:solidFill>
              </a:rPr>
              <a:t>Comments?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en-US" altLang="he-IL" sz="65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en-US" altLang="he-IL" sz="6500" dirty="0"/>
              <a:t>C++</a:t>
            </a:r>
            <a:endParaRPr lang="de-DE" altLang="en-US" sz="6500" dirty="0"/>
          </a:p>
        </p:txBody>
      </p:sp>
    </p:spTree>
    <p:extLst>
      <p:ext uri="{BB962C8B-B14F-4D97-AF65-F5344CB8AC3E}">
        <p14:creationId xmlns:p14="http://schemas.microsoft.com/office/powerpoint/2010/main" val="312986251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Encapsulation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/>
              <a:t>B</a:t>
            </a:r>
            <a:r>
              <a:rPr lang="en-US" sz="2200" dirty="0"/>
              <a:t>undle related data and operations together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/>
              <a:t>We want a </a:t>
            </a:r>
            <a:r>
              <a:rPr lang="en-US" sz="2200" b="1" i="1" dirty="0"/>
              <a:t>feature in the language </a:t>
            </a:r>
            <a:r>
              <a:rPr lang="en-US" sz="2200" dirty="0"/>
              <a:t>that allows us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to bind data and operations together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to control access to data – hide some parts of data from the user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79912648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Encapsulation</a:t>
            </a:r>
            <a:endParaRPr lang="de-DE" altLang="en-US" dirty="0"/>
          </a:p>
        </p:txBody>
      </p:sp>
      <p:sp>
        <p:nvSpPr>
          <p:cNvPr id="6" name="Google Shape;51;p11"/>
          <p:cNvSpPr txBox="1">
            <a:spLocks/>
          </p:cNvSpPr>
          <p:nvPr/>
        </p:nvSpPr>
        <p:spPr bwMode="auto">
          <a:xfrm>
            <a:off x="739524" y="2408237"/>
            <a:ext cx="4834188" cy="3200400"/>
          </a:xfrm>
          <a:prstGeom prst="rect">
            <a:avLst/>
          </a:prstGeom>
          <a:solidFill>
            <a:srgbClr val="EFEFE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typedef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struct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{</a:t>
            </a:r>
          </a:p>
          <a:p>
            <a:pPr marL="0" indent="4572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LL_t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 list;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}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queue_t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US" sz="1400" dirty="0">
              <a:latin typeface="Courier New"/>
              <a:ea typeface="Courier New"/>
              <a:cs typeface="Courier New"/>
              <a:sym typeface="Courier New"/>
            </a:endParaRP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queue_t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queue_create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(void);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void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queue_destroy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queue_t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 q);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queue_isEmpty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queue_t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 q);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void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queue_enqueue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queue_t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 q, 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data);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t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queue_dequeue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queue_t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 q);</a:t>
            </a: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endParaRPr lang="en-US" sz="1400" dirty="0"/>
          </a:p>
        </p:txBody>
      </p:sp>
      <p:sp>
        <p:nvSpPr>
          <p:cNvPr id="3" name="TextBox 2"/>
          <p:cNvSpPr txBox="1"/>
          <p:nvPr/>
        </p:nvSpPr>
        <p:spPr>
          <a:xfrm>
            <a:off x="735262" y="1842308"/>
            <a:ext cx="2362200" cy="40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chemeClr val="tx1"/>
                </a:solidFill>
              </a:rPr>
              <a:t>So far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49312" y="5684837"/>
            <a:ext cx="5867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</a:rPr>
              <a:t>The information is not hidden.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</a:rPr>
              <a:t>A user can access q-&gt;list and modify it.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</a:rPr>
              <a:t>Potential misuse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11912" y="5906436"/>
            <a:ext cx="3352800" cy="6647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/>
                </a:solidFill>
              </a:rPr>
              <a:t>Similar to what some of you did in assignment 4</a:t>
            </a:r>
          </a:p>
        </p:txBody>
      </p:sp>
    </p:spTree>
    <p:extLst>
      <p:ext uri="{BB962C8B-B14F-4D97-AF65-F5344CB8AC3E}">
        <p14:creationId xmlns:p14="http://schemas.microsoft.com/office/powerpoint/2010/main" val="215486329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/>
      <p:bldP spid="4" grpId="0"/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Upgrade to C++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lv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latin typeface="+mj-lt"/>
              </a:rPr>
              <a:t>Motivated by these interface issues, C++ evolved out of C.</a:t>
            </a:r>
          </a:p>
          <a:p>
            <a:pPr marL="0" lv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latin typeface="+mj-lt"/>
              </a:rPr>
              <a:t>Formulated by Bjarne </a:t>
            </a:r>
            <a:r>
              <a:rPr lang="en-US" sz="2200" dirty="0" err="1">
                <a:latin typeface="+mj-lt"/>
              </a:rPr>
              <a:t>Stroustrup</a:t>
            </a:r>
            <a:r>
              <a:rPr lang="en-US" sz="2200" dirty="0">
                <a:latin typeface="+mj-lt"/>
              </a:rPr>
              <a:t> in 1978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>
              <a:latin typeface="+mj-lt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>
              <a:latin typeface="+mj-lt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latin typeface="+mj-lt"/>
              </a:rPr>
              <a:t>Provides the syntactic sugar for: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</a:rPr>
              <a:t>information hiding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</a:rPr>
              <a:t>encapsulation of data and methods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</a:rPr>
              <a:t>common code re-use situations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>
              <a:latin typeface="+mj-lt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latin typeface="+mj-lt"/>
              </a:rPr>
              <a:t>Today:  Migrate from </a:t>
            </a:r>
            <a:r>
              <a:rPr lang="en-US" sz="2200" dirty="0" err="1">
                <a:latin typeface="+mj-lt"/>
                <a:ea typeface="Courier New"/>
                <a:cs typeface="Courier New"/>
                <a:sym typeface="Courier New"/>
              </a:rPr>
              <a:t>struct</a:t>
            </a:r>
            <a:r>
              <a:rPr lang="en-US" sz="2200" dirty="0">
                <a:latin typeface="+mj-lt"/>
              </a:rPr>
              <a:t> → </a:t>
            </a: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class</a:t>
            </a:r>
            <a:endParaRPr lang="en-US" sz="2200" dirty="0">
              <a:latin typeface="+mj-lt"/>
            </a:endParaRPr>
          </a:p>
          <a:p>
            <a:pPr marL="0" indent="0"/>
            <a:endParaRPr lang="en-US" altLang="he-IL" sz="2200" dirty="0">
              <a:latin typeface="+mj-lt"/>
            </a:endParaRPr>
          </a:p>
        </p:txBody>
      </p:sp>
      <p:pic>
        <p:nvPicPr>
          <p:cNvPr id="4" name="Google Shape;65;p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31112" y="2560637"/>
            <a:ext cx="1744375" cy="224167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67;p12"/>
          <p:cNvSpPr txBox="1"/>
          <p:nvPr/>
        </p:nvSpPr>
        <p:spPr>
          <a:xfrm>
            <a:off x="7357299" y="4846935"/>
            <a:ext cx="2292000" cy="6112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chemeClr val="tx1"/>
                </a:solidFill>
              </a:rPr>
              <a:t>Bjarne </a:t>
            </a:r>
            <a:r>
              <a:rPr lang="en-US">
                <a:solidFill>
                  <a:schemeClr val="tx1"/>
                </a:solidFill>
              </a:rPr>
              <a:t>Stroustrup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97586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sz="4000" dirty="0" err="1"/>
              <a:t>Structs</a:t>
            </a:r>
            <a:r>
              <a:rPr lang="en-US" altLang="he-IL" sz="4000" dirty="0"/>
              <a:t> </a:t>
            </a:r>
            <a:r>
              <a:rPr lang="en-US" altLang="he-IL" sz="4000" dirty="0">
                <a:sym typeface="Wingdings" panose="05000000000000000000" pitchFamily="2" charset="2"/>
              </a:rPr>
              <a:t></a:t>
            </a:r>
            <a:r>
              <a:rPr lang="en-US" altLang="he-IL" sz="4000" dirty="0"/>
              <a:t>Objects: .</a:t>
            </a:r>
            <a:r>
              <a:rPr lang="en-US" altLang="he-IL" sz="4000" dirty="0" err="1"/>
              <a:t>hpp</a:t>
            </a:r>
            <a:r>
              <a:rPr lang="en-US" altLang="he-IL" sz="4000" dirty="0"/>
              <a:t> file</a:t>
            </a:r>
            <a:endParaRPr lang="de-DE" altLang="en-US" sz="4000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000" dirty="0"/>
              <a:t>Instead of:		</a:t>
            </a:r>
            <a:r>
              <a:rPr lang="en-US" sz="2000" dirty="0" err="1">
                <a:latin typeface="Courier New"/>
                <a:ea typeface="Courier New"/>
                <a:cs typeface="Courier New"/>
                <a:sym typeface="Courier New"/>
              </a:rPr>
              <a:t>typedef</a:t>
            </a:r>
            <a:r>
              <a:rPr lang="en-US" sz="2000" dirty="0"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2000" dirty="0" err="1">
                <a:latin typeface="Courier New"/>
                <a:ea typeface="Courier New"/>
                <a:cs typeface="Courier New"/>
                <a:sym typeface="Courier New"/>
              </a:rPr>
              <a:t>struct</a:t>
            </a:r>
            <a:r>
              <a:rPr lang="en-US" sz="2000" dirty="0">
                <a:latin typeface="Courier New"/>
                <a:ea typeface="Courier New"/>
                <a:cs typeface="Courier New"/>
                <a:sym typeface="Courier New"/>
              </a:rPr>
              <a:t> { … } </a:t>
            </a:r>
            <a:r>
              <a:rPr lang="en-US" sz="2000" dirty="0" err="1">
                <a:latin typeface="Courier New"/>
                <a:ea typeface="Courier New"/>
                <a:cs typeface="Courier New"/>
                <a:sym typeface="Courier New"/>
              </a:rPr>
              <a:t>stack_t</a:t>
            </a:r>
            <a:r>
              <a:rPr lang="en-US" sz="2000" dirty="0">
                <a:latin typeface="Courier New"/>
                <a:ea typeface="Courier New"/>
                <a:cs typeface="Courier New"/>
                <a:sym typeface="Courier New"/>
              </a:rPr>
              <a:t>;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000" dirty="0"/>
              <a:t>Use:			</a:t>
            </a:r>
            <a:r>
              <a:rPr lang="en-US" sz="2000" dirty="0">
                <a:latin typeface="Courier New"/>
                <a:ea typeface="Courier New"/>
                <a:cs typeface="Courier New"/>
                <a:sym typeface="Courier New"/>
              </a:rPr>
              <a:t>class stack { … };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000" dirty="0">
              <a:latin typeface="Courier New"/>
              <a:ea typeface="Courier New"/>
              <a:cs typeface="Courier New"/>
              <a:sym typeface="Courier New"/>
            </a:endParaRP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fr-FR" sz="2000" dirty="0" err="1"/>
              <a:t>Adjust</a:t>
            </a:r>
            <a:r>
              <a:rPr lang="fr-FR" sz="2000" dirty="0"/>
              <a:t> type </a:t>
            </a:r>
            <a:r>
              <a:rPr lang="fr-FR" sz="2000" dirty="0" err="1"/>
              <a:t>names</a:t>
            </a:r>
            <a:r>
              <a:rPr lang="fr-FR" sz="2000" dirty="0"/>
              <a:t> </a:t>
            </a:r>
            <a:r>
              <a:rPr lang="fr-FR" sz="2000" dirty="0" err="1"/>
              <a:t>from</a:t>
            </a:r>
            <a:r>
              <a:rPr lang="fr-FR" sz="2000" dirty="0"/>
              <a:t> </a:t>
            </a:r>
            <a:r>
              <a:rPr lang="fr-FR" sz="2000" dirty="0" err="1">
                <a:latin typeface="Courier New"/>
                <a:ea typeface="Courier New"/>
                <a:cs typeface="Courier New"/>
                <a:sym typeface="Courier New"/>
              </a:rPr>
              <a:t>stack_t</a:t>
            </a:r>
            <a:r>
              <a:rPr lang="fr-FR" sz="2000" dirty="0"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fr-FR" sz="2000" dirty="0"/>
              <a:t>to</a:t>
            </a:r>
            <a:r>
              <a:rPr lang="fr-FR" sz="2000" dirty="0"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fr-FR" sz="2000" dirty="0" err="1">
                <a:latin typeface="Courier New"/>
                <a:ea typeface="Courier New"/>
                <a:cs typeface="Courier New"/>
                <a:sym typeface="Courier New"/>
              </a:rPr>
              <a:t>stack</a:t>
            </a:r>
            <a:endParaRPr lang="fr-FR" sz="2000" dirty="0"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000" dirty="0"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5" name="Google Shape;51;p11"/>
          <p:cNvSpPr txBox="1">
            <a:spLocks/>
          </p:cNvSpPr>
          <p:nvPr/>
        </p:nvSpPr>
        <p:spPr bwMode="auto">
          <a:xfrm>
            <a:off x="720725" y="3836915"/>
            <a:ext cx="4243387" cy="3200400"/>
          </a:xfrm>
          <a:prstGeom prst="rect">
            <a:avLst/>
          </a:prstGeom>
          <a:solidFill>
            <a:srgbClr val="EFEFE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typedef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struct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{</a:t>
            </a:r>
          </a:p>
          <a:p>
            <a:pPr marL="0" indent="4572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LL_t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 list;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}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stack_t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US" sz="1400" dirty="0">
              <a:latin typeface="Courier New"/>
              <a:ea typeface="Courier New"/>
              <a:cs typeface="Courier New"/>
              <a:sym typeface="Courier New"/>
            </a:endParaRP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stack_t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stack_create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void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stack_push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stack_t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 s,</a:t>
            </a: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item);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stack_pop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stack_t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 s);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stack_destroy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stack_t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 s);</a:t>
            </a: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endParaRPr lang="en-US" sz="1400" dirty="0"/>
          </a:p>
        </p:txBody>
      </p:sp>
      <p:sp>
        <p:nvSpPr>
          <p:cNvPr id="2" name="Right Arrow 1"/>
          <p:cNvSpPr/>
          <p:nvPr/>
        </p:nvSpPr>
        <p:spPr bwMode="auto">
          <a:xfrm>
            <a:off x="5232400" y="5208515"/>
            <a:ext cx="762000" cy="457200"/>
          </a:xfrm>
          <a:prstGeom prst="right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7" name="Google Shape;51;p11"/>
          <p:cNvSpPr txBox="1">
            <a:spLocks/>
          </p:cNvSpPr>
          <p:nvPr/>
        </p:nvSpPr>
        <p:spPr bwMode="auto">
          <a:xfrm>
            <a:off x="6248971" y="3467028"/>
            <a:ext cx="3581400" cy="3482974"/>
          </a:xfrm>
          <a:prstGeom prst="rect">
            <a:avLst/>
          </a:prstGeom>
          <a:solidFill>
            <a:srgbClr val="EFEFE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class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stack {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  public:</a:t>
            </a:r>
            <a:endParaRPr lang="en-US" sz="1400" dirty="0">
              <a:latin typeface="Courier New"/>
              <a:ea typeface="Courier New"/>
              <a:cs typeface="Courier New"/>
              <a:sym typeface="Courier New"/>
            </a:endParaRP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   stack(); // constructor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    void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push(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item);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    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pop();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    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isEmpty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   ~stack(); // destructor</a:t>
            </a: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private: /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/ hidden from user</a:t>
            </a:r>
            <a:b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	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LL* list;</a:t>
            </a: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};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86613908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sz="4000" dirty="0"/>
              <a:t>Structs </a:t>
            </a:r>
            <a:r>
              <a:rPr lang="en-US" altLang="he-IL" sz="4000" dirty="0">
                <a:sym typeface="Wingdings" panose="05000000000000000000" pitchFamily="2" charset="2"/>
              </a:rPr>
              <a:t></a:t>
            </a:r>
            <a:r>
              <a:rPr lang="en-US" altLang="he-IL" sz="4000" dirty="0"/>
              <a:t>Objects: .</a:t>
            </a:r>
            <a:r>
              <a:rPr lang="en-US" altLang="he-IL" sz="4000" dirty="0" err="1"/>
              <a:t>hpp</a:t>
            </a:r>
            <a:r>
              <a:rPr lang="en-US" altLang="he-IL" sz="4000" dirty="0"/>
              <a:t> file</a:t>
            </a:r>
            <a:endParaRPr lang="de-DE" altLang="en-US" sz="4000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All functions in class definition </a:t>
            </a:r>
            <a:r>
              <a:rPr lang="en-US" sz="2200" dirty="0">
                <a:latin typeface="+mj-lt"/>
                <a:ea typeface="Courier New"/>
                <a:cs typeface="Courier New"/>
                <a:sym typeface="Wingdings" panose="05000000000000000000" pitchFamily="2" charset="2"/>
              </a:rPr>
              <a:t>are called methods 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latin typeface="+mj-lt"/>
                <a:ea typeface="Courier New"/>
                <a:cs typeface="Courier New"/>
                <a:sym typeface="Wingdings" panose="05000000000000000000" pitchFamily="2" charset="2"/>
              </a:rPr>
              <a:t>Remove parameter stack* from the signature.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latin typeface="+mj-lt"/>
                <a:ea typeface="Courier New"/>
                <a:cs typeface="Courier New"/>
                <a:sym typeface="Wingdings" panose="05000000000000000000" pitchFamily="2" charset="2"/>
              </a:rPr>
              <a:t>An object will call its own methods.    </a:t>
            </a:r>
            <a:r>
              <a:rPr lang="en-US" sz="2400" dirty="0" err="1">
                <a:latin typeface="Courier New"/>
                <a:ea typeface="Courier New"/>
                <a:cs typeface="Courier New"/>
                <a:sym typeface="Courier New"/>
              </a:rPr>
              <a:t>s.push</a:t>
            </a:r>
            <a:r>
              <a:rPr lang="en-US" sz="2400" dirty="0">
                <a:latin typeface="Courier New"/>
                <a:ea typeface="Courier New"/>
                <a:cs typeface="Courier New"/>
                <a:sym typeface="Courier New"/>
              </a:rPr>
              <a:t>(5);</a:t>
            </a:r>
            <a:endParaRPr lang="en-US" sz="2200" dirty="0">
              <a:latin typeface="+mj-lt"/>
              <a:ea typeface="Courier New"/>
              <a:cs typeface="Courier New"/>
              <a:sym typeface="Wingdings" panose="05000000000000000000" pitchFamily="2" charset="2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latin typeface="+mj-lt"/>
                <a:ea typeface="Courier New"/>
                <a:cs typeface="Courier New"/>
                <a:sym typeface="Wingdings" panose="05000000000000000000" pitchFamily="2" charset="2"/>
              </a:rPr>
              <a:t>Can use </a:t>
            </a:r>
            <a:r>
              <a:rPr lang="en-US" sz="2200" dirty="0">
                <a:latin typeface="Courier New" panose="02070309020205020404" pitchFamily="49" charset="0"/>
                <a:ea typeface="Courier New"/>
                <a:cs typeface="Courier New" panose="02070309020205020404" pitchFamily="49" charset="0"/>
                <a:sym typeface="Wingdings" panose="05000000000000000000" pitchFamily="2" charset="2"/>
              </a:rPr>
              <a:t>this</a:t>
            </a:r>
            <a:r>
              <a:rPr lang="en-US" sz="2200" dirty="0">
                <a:latin typeface="+mj-lt"/>
                <a:ea typeface="Courier New"/>
                <a:cs typeface="Courier New"/>
                <a:sym typeface="Wingdings" panose="05000000000000000000" pitchFamily="2" charset="2"/>
              </a:rPr>
              <a:t> to get pointer to itself.</a:t>
            </a:r>
          </a:p>
        </p:txBody>
      </p:sp>
      <p:sp>
        <p:nvSpPr>
          <p:cNvPr id="4" name="Google Shape;51;p11"/>
          <p:cNvSpPr txBox="1">
            <a:spLocks/>
          </p:cNvSpPr>
          <p:nvPr/>
        </p:nvSpPr>
        <p:spPr bwMode="auto">
          <a:xfrm>
            <a:off x="6262688" y="1493837"/>
            <a:ext cx="3581400" cy="3562278"/>
          </a:xfrm>
          <a:prstGeom prst="rect">
            <a:avLst/>
          </a:prstGeom>
          <a:solidFill>
            <a:srgbClr val="EFEFE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class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stack {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  public:</a:t>
            </a:r>
            <a:endParaRPr lang="en-US" sz="1400" dirty="0">
              <a:latin typeface="Courier New"/>
              <a:ea typeface="Courier New"/>
              <a:cs typeface="Courier New"/>
              <a:sym typeface="Courier New"/>
            </a:endParaRP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   stack(); // constructor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    void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push(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item);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    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pop();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    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isEmpty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   ~stack(); // destructor</a:t>
            </a: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private: /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/ hidden from user</a:t>
            </a:r>
            <a:b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	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LL* list;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};</a:t>
            </a:r>
            <a:endParaRPr lang="en-US" sz="1400" dirty="0"/>
          </a:p>
        </p:txBody>
      </p:sp>
      <p:sp>
        <p:nvSpPr>
          <p:cNvPr id="5" name="Google Shape;51;p11"/>
          <p:cNvSpPr txBox="1">
            <a:spLocks/>
          </p:cNvSpPr>
          <p:nvPr/>
        </p:nvSpPr>
        <p:spPr bwMode="auto">
          <a:xfrm>
            <a:off x="738686" y="1855715"/>
            <a:ext cx="4243387" cy="3200400"/>
          </a:xfrm>
          <a:prstGeom prst="rect">
            <a:avLst/>
          </a:prstGeom>
          <a:solidFill>
            <a:srgbClr val="EFEFE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typedef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struct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{</a:t>
            </a:r>
          </a:p>
          <a:p>
            <a:pPr marL="0" indent="4572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LL_t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 list;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}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stack_t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US" sz="1400" dirty="0">
              <a:latin typeface="Courier New"/>
              <a:ea typeface="Courier New"/>
              <a:cs typeface="Courier New"/>
              <a:sym typeface="Courier New"/>
            </a:endParaRP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stack_t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stack_create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void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stack_push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stack_t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 s,</a:t>
            </a: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item);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stack_pop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stack_t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 s);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stack_destroy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stack_t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 s);</a:t>
            </a: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endParaRPr lang="en-US" sz="1400" dirty="0"/>
          </a:p>
        </p:txBody>
      </p:sp>
      <p:sp>
        <p:nvSpPr>
          <p:cNvPr id="2" name="Right Arrow 1"/>
          <p:cNvSpPr/>
          <p:nvPr/>
        </p:nvSpPr>
        <p:spPr bwMode="auto">
          <a:xfrm>
            <a:off x="5250361" y="3227315"/>
            <a:ext cx="762000" cy="457200"/>
          </a:xfrm>
          <a:prstGeom prst="right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5013840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Arial Unicode MS"/>
        <a:cs typeface="Arial Unicode MS"/>
      </a:majorFont>
      <a:minorFont>
        <a:latin typeface="Arial"/>
        <a:ea typeface="Arial Unicode MS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Arial Unicode MS"/>
        <a:cs typeface="Arial Unicode MS"/>
      </a:majorFont>
      <a:minorFont>
        <a:latin typeface="Arial"/>
        <a:ea typeface="Arial Unicode MS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7488</TotalTime>
  <Words>1872</Words>
  <Application>Microsoft Office PowerPoint</Application>
  <PresentationFormat>Custom</PresentationFormat>
  <Paragraphs>318</Paragraphs>
  <Slides>35</Slides>
  <Notes>35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35</vt:i4>
      </vt:variant>
    </vt:vector>
  </HeadingPairs>
  <TitlesOfParts>
    <vt:vector size="41" baseType="lpstr">
      <vt:lpstr>Arial</vt:lpstr>
      <vt:lpstr>Courier New</vt:lpstr>
      <vt:lpstr>Times New Roman</vt:lpstr>
      <vt:lpstr>Wingdings</vt:lpstr>
      <vt:lpstr>Office Theme</vt:lpstr>
      <vt:lpstr>Office Theme</vt:lpstr>
      <vt:lpstr>PowerPoint Presentation</vt:lpstr>
      <vt:lpstr>Final exam</vt:lpstr>
      <vt:lpstr>Today</vt:lpstr>
      <vt:lpstr>PowerPoint Presentation</vt:lpstr>
      <vt:lpstr>Encapsulation</vt:lpstr>
      <vt:lpstr>Encapsulation</vt:lpstr>
      <vt:lpstr>Upgrade to C++</vt:lpstr>
      <vt:lpstr>Structs Objects: .hpp file</vt:lpstr>
      <vt:lpstr>Structs Objects: .hpp file</vt:lpstr>
      <vt:lpstr>Structs Objects: .cpp file</vt:lpstr>
      <vt:lpstr>private vs public members</vt:lpstr>
      <vt:lpstr>Invoking methods</vt:lpstr>
      <vt:lpstr>Constructors</vt:lpstr>
      <vt:lpstr>Add a destructor</vt:lpstr>
      <vt:lpstr>malloc (review)</vt:lpstr>
      <vt:lpstr>malloc() vs new</vt:lpstr>
      <vt:lpstr>free() vs delete</vt:lpstr>
      <vt:lpstr>PowerPoint Presentation</vt:lpstr>
      <vt:lpstr>Classes</vt:lpstr>
      <vt:lpstr>PowerPoint Presentation</vt:lpstr>
      <vt:lpstr>Inheritance</vt:lpstr>
      <vt:lpstr>Is-a vs has-a</vt:lpstr>
      <vt:lpstr>More on inheritance/polymorphisms</vt:lpstr>
      <vt:lpstr>PowerPoint Presentation</vt:lpstr>
      <vt:lpstr>Passing arguments by reference</vt:lpstr>
      <vt:lpstr>PowerPoint Presentation</vt:lpstr>
      <vt:lpstr>Operators in C++</vt:lpstr>
      <vt:lpstr>PowerPoint Presentation</vt:lpstr>
      <vt:lpstr>STL</vt:lpstr>
      <vt:lpstr>PowerPoint Presentation</vt:lpstr>
      <vt:lpstr>Singleton</vt:lpstr>
      <vt:lpstr>Singleton</vt:lpstr>
      <vt:lpstr>Singleton</vt:lpstr>
      <vt:lpstr>More on design patterns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Water</dc:title>
  <dc:creator>Igor Shinkar</dc:creator>
  <cp:lastModifiedBy>Igor Shinkar</cp:lastModifiedBy>
  <cp:revision>1478</cp:revision>
  <cp:lastPrinted>1601-01-01T00:00:00Z</cp:lastPrinted>
  <dcterms:created xsi:type="dcterms:W3CDTF">2017-07-19T19:15:02Z</dcterms:created>
  <dcterms:modified xsi:type="dcterms:W3CDTF">2026-04-01T15:48:13Z</dcterms:modified>
</cp:coreProperties>
</file>