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6"/>
  </p:notesMasterIdLst>
  <p:sldIdLst>
    <p:sldId id="342" r:id="rId2"/>
    <p:sldId id="298" r:id="rId3"/>
    <p:sldId id="300" r:id="rId4"/>
    <p:sldId id="302" r:id="rId5"/>
    <p:sldId id="299" r:id="rId6"/>
    <p:sldId id="348" r:id="rId7"/>
    <p:sldId id="343" r:id="rId8"/>
    <p:sldId id="344" r:id="rId9"/>
    <p:sldId id="345" r:id="rId10"/>
    <p:sldId id="346" r:id="rId11"/>
    <p:sldId id="310" r:id="rId12"/>
    <p:sldId id="316" r:id="rId13"/>
    <p:sldId id="315" r:id="rId14"/>
    <p:sldId id="319" r:id="rId15"/>
    <p:sldId id="320" r:id="rId16"/>
    <p:sldId id="352" r:id="rId17"/>
    <p:sldId id="351" r:id="rId18"/>
    <p:sldId id="347" r:id="rId19"/>
    <p:sldId id="356" r:id="rId20"/>
    <p:sldId id="357" r:id="rId21"/>
    <p:sldId id="325" r:id="rId22"/>
    <p:sldId id="355" r:id="rId23"/>
    <p:sldId id="322" r:id="rId24"/>
    <p:sldId id="354" r:id="rId25"/>
    <p:sldId id="326" r:id="rId26"/>
    <p:sldId id="349" r:id="rId27"/>
    <p:sldId id="327" r:id="rId28"/>
    <p:sldId id="360" r:id="rId29"/>
    <p:sldId id="329" r:id="rId30"/>
    <p:sldId id="350" r:id="rId31"/>
    <p:sldId id="337" r:id="rId32"/>
    <p:sldId id="338" r:id="rId33"/>
    <p:sldId id="340" r:id="rId34"/>
    <p:sldId id="341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9" autoAdjust="0"/>
    <p:restoredTop sz="77143" autoAdjust="0"/>
  </p:normalViewPr>
  <p:slideViewPr>
    <p:cSldViewPr>
      <p:cViewPr>
        <p:scale>
          <a:sx n="60" d="100"/>
          <a:sy n="60" d="100"/>
        </p:scale>
        <p:origin x="-98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4FD12-79F4-49E3-AB98-380A6A97EC41}" type="datetimeFigureOut">
              <a:rPr lang="zh-CN" altLang="en-US" smtClean="0"/>
              <a:pPr/>
              <a:t>2012/5/19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63BEF-1052-4A62-8E27-5C4BF9A1FA9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736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b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226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8292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19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959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762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5206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091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091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091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489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7675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6349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60915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41648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4302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0119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0119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62406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89004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7224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7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8138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6834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DA97C-46A6-4CDC-9D3B-5ACD38D83BB7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1717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653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0058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984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43108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63BEF-1052-4A62-8E27-5C4BF9A1FA9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988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4B819-5F4A-4DF7-B4F6-723E8B34741A}" type="datetime1">
              <a:rPr lang="zh-CN" altLang="en-US" smtClean="0"/>
              <a:t>2012/5/19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B3CC-6ACF-4434-9C2D-C800348745F9}" type="datetime1">
              <a:rPr lang="zh-CN" altLang="en-US" smtClean="0"/>
              <a:t>2012/5/19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0107B-15B2-4DAE-AD8F-5A811E319575}" type="datetime1">
              <a:rPr lang="zh-CN" altLang="en-US" smtClean="0"/>
              <a:t>2012/5/19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>
            <a:lvl1pPr>
              <a:defRPr>
                <a:latin typeface="Arial Unicode MS" pitchFamily="34" charset="-122"/>
                <a:ea typeface="Arial Unicode MS" pitchFamily="34" charset="-122"/>
                <a:cs typeface="Arial Unicode MS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0A806-DDAF-40E4-B136-8E9F12F6717E}" type="datetime1">
              <a:rPr lang="zh-CN" altLang="en-US" smtClean="0"/>
              <a:t>2012/5/19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r>
              <a:rPr lang="en-US" altLang="zh-CN" dirty="0" smtClean="0"/>
              <a:t>/17</a:t>
            </a:r>
            <a:endParaRPr lang="zh-CN" altLang="en-US" dirty="0"/>
          </a:p>
        </p:txBody>
      </p:sp>
      <p:cxnSp>
        <p:nvCxnSpPr>
          <p:cNvPr id="7" name="Straight Connector 11"/>
          <p:cNvCxnSpPr/>
          <p:nvPr userDrawn="1"/>
        </p:nvCxnSpPr>
        <p:spPr>
          <a:xfrm>
            <a:off x="467544" y="1196752"/>
            <a:ext cx="8208912" cy="0"/>
          </a:xfrm>
          <a:prstGeom prst="line">
            <a:avLst/>
          </a:prstGeom>
          <a:ln w="539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879C-E64E-45E9-A5AC-29D53ED7C8C9}" type="datetime1">
              <a:rPr lang="zh-CN" altLang="en-US" smtClean="0"/>
              <a:t>2012/5/19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E4E5-18F5-4729-80B6-6BD3A74FA791}" type="datetime1">
              <a:rPr lang="zh-CN" altLang="en-US" smtClean="0"/>
              <a:t>2012/5/19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1C0A3-A3B6-4E81-97D3-5DFA46BB547F}" type="datetime1">
              <a:rPr lang="zh-CN" altLang="en-US" smtClean="0"/>
              <a:t>2012/5/19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712A-A5A8-418B-BE0A-F15F1D573607}" type="datetime1">
              <a:rPr lang="zh-CN" altLang="en-US" smtClean="0"/>
              <a:t>2012/5/19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0DFFF-9EF0-4FF6-BB3F-72BD9C3E098C}" type="datetime1">
              <a:rPr lang="zh-CN" altLang="en-US" smtClean="0"/>
              <a:t>2012/5/19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FF18C-E784-4923-BF15-9C2ECB161CDA}" type="datetime1">
              <a:rPr lang="zh-CN" altLang="en-US" smtClean="0"/>
              <a:t>2012/5/19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0BC4D-A51A-4CAD-BD70-C1844187179F}" type="datetime1">
              <a:rPr lang="zh-CN" altLang="en-US" smtClean="0"/>
              <a:t>2012/5/19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1B152-3929-4289-9F3D-CEEF4A3D04FD}" type="datetime1">
              <a:rPr lang="zh-CN" altLang="en-US" smtClean="0"/>
              <a:t>2012/5/19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ook Antiqua" pitchFamily="18" charset="0"/>
          <a:ea typeface="Arial Unicode MS" pitchFamily="34" charset="-122"/>
          <a:cs typeface="Arial Unicode MS" pitchFamily="34" charset="-122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70C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3.png"/><Relationship Id="rId21" Type="http://schemas.openxmlformats.org/officeDocument/2006/relationships/image" Target="../media/image60.pn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4.png"/><Relationship Id="rId9" Type="http://schemas.microsoft.com/office/2007/relationships/hdphoto" Target="../media/hdphoto3.wdp"/><Relationship Id="rId14" Type="http://schemas.openxmlformats.org/officeDocument/2006/relationships/image" Target="../media/image53.png"/><Relationship Id="rId22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65.png"/><Relationship Id="rId5" Type="http://schemas.openxmlformats.org/officeDocument/2006/relationships/image" Target="../media/image40.png"/><Relationship Id="rId10" Type="http://schemas.openxmlformats.org/officeDocument/2006/relationships/image" Target="../media/image64.png"/><Relationship Id="rId4" Type="http://schemas.openxmlformats.org/officeDocument/2006/relationships/image" Target="../media/image39.png"/><Relationship Id="rId9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3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94.png"/><Relationship Id="rId21" Type="http://schemas.openxmlformats.org/officeDocument/2006/relationships/image" Target="../media/image89.png"/><Relationship Id="rId34" Type="http://schemas.openxmlformats.org/officeDocument/2006/relationships/image" Target="../media/image67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5" Type="http://schemas.openxmlformats.org/officeDocument/2006/relationships/image" Target="../media/image93.png"/><Relationship Id="rId3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5.png"/><Relationship Id="rId20" Type="http://schemas.openxmlformats.org/officeDocument/2006/relationships/image" Target="../media/image88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1.png"/><Relationship Id="rId24" Type="http://schemas.openxmlformats.org/officeDocument/2006/relationships/image" Target="../media/image78.png"/><Relationship Id="rId32" Type="http://schemas.openxmlformats.org/officeDocument/2006/relationships/image" Target="../media/image92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96.png"/><Relationship Id="rId36" Type="http://schemas.openxmlformats.org/officeDocument/2006/relationships/image" Target="../media/image69.png"/><Relationship Id="rId10" Type="http://schemas.openxmlformats.org/officeDocument/2006/relationships/image" Target="../media/image70.png"/><Relationship Id="rId19" Type="http://schemas.openxmlformats.org/officeDocument/2006/relationships/image" Target="../media/image87.png"/><Relationship Id="rId31" Type="http://schemas.openxmlformats.org/officeDocument/2006/relationships/image" Target="../media/image85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Relationship Id="rId27" Type="http://schemas.openxmlformats.org/officeDocument/2006/relationships/image" Target="../media/image95.png"/><Relationship Id="rId30" Type="http://schemas.openxmlformats.org/officeDocument/2006/relationships/image" Target="../media/image36.png"/><Relationship Id="rId35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94.png"/><Relationship Id="rId21" Type="http://schemas.openxmlformats.org/officeDocument/2006/relationships/image" Target="../media/image89.png"/><Relationship Id="rId34" Type="http://schemas.openxmlformats.org/officeDocument/2006/relationships/image" Target="../media/image36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5" Type="http://schemas.openxmlformats.org/officeDocument/2006/relationships/image" Target="../media/image93.png"/><Relationship Id="rId3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20" Type="http://schemas.openxmlformats.org/officeDocument/2006/relationships/image" Target="../media/image88.png"/><Relationship Id="rId29" Type="http://schemas.openxmlformats.org/officeDocument/2006/relationships/image" Target="../media/image7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690.png"/><Relationship Id="rId24" Type="http://schemas.openxmlformats.org/officeDocument/2006/relationships/image" Target="../media/image780.png"/><Relationship Id="rId32" Type="http://schemas.openxmlformats.org/officeDocument/2006/relationships/image" Target="../media/image92.png"/><Relationship Id="rId5" Type="http://schemas.openxmlformats.org/officeDocument/2006/relationships/image" Target="../media/image73.png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28" Type="http://schemas.openxmlformats.org/officeDocument/2006/relationships/image" Target="../media/image96.png"/><Relationship Id="rId10" Type="http://schemas.openxmlformats.org/officeDocument/2006/relationships/image" Target="../media/image680.png"/><Relationship Id="rId19" Type="http://schemas.openxmlformats.org/officeDocument/2006/relationships/image" Target="../media/image87.png"/><Relationship Id="rId31" Type="http://schemas.openxmlformats.org/officeDocument/2006/relationships/image" Target="../media/image85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Relationship Id="rId27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0.png"/><Relationship Id="rId4" Type="http://schemas.openxmlformats.org/officeDocument/2006/relationships/image" Target="../media/image97.png"/><Relationship Id="rId9" Type="http://schemas.microsoft.com/office/2007/relationships/hdphoto" Target="../media/hdphoto5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26" Type="http://schemas.openxmlformats.org/officeDocument/2006/relationships/image" Target="../media/image790.png"/><Relationship Id="rId42" Type="http://schemas.openxmlformats.org/officeDocument/2006/relationships/image" Target="../media/image133.png"/><Relationship Id="rId47" Type="http://schemas.openxmlformats.org/officeDocument/2006/relationships/image" Target="../media/image138.png"/><Relationship Id="rId50" Type="http://schemas.openxmlformats.org/officeDocument/2006/relationships/image" Target="../media/image1020.png"/><Relationship Id="rId55" Type="http://schemas.openxmlformats.org/officeDocument/2006/relationships/image" Target="../media/image125.png"/><Relationship Id="rId7" Type="http://schemas.openxmlformats.org/officeDocument/2006/relationships/image" Target="../media/image1060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5" Type="http://schemas.openxmlformats.org/officeDocument/2006/relationships/image" Target="../media/image121.png"/><Relationship Id="rId46" Type="http://schemas.openxmlformats.org/officeDocument/2006/relationships/image" Target="../media/image137.png"/><Relationship Id="rId59" Type="http://schemas.openxmlformats.org/officeDocument/2006/relationships/image" Target="../media/image129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29" Type="http://schemas.openxmlformats.org/officeDocument/2006/relationships/image" Target="../media/image122.png"/><Relationship Id="rId41" Type="http://schemas.openxmlformats.org/officeDocument/2006/relationships/image" Target="../media/image132.png"/><Relationship Id="rId54" Type="http://schemas.openxmlformats.org/officeDocument/2006/relationships/image" Target="../media/image1240.png"/><Relationship Id="rId6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10.png"/><Relationship Id="rId6" Type="http://schemas.openxmlformats.org/officeDocument/2006/relationships/image" Target="../media/image74.png"/><Relationship Id="rId24" Type="http://schemas.openxmlformats.org/officeDocument/2006/relationships/image" Target="../media/image77.png"/><Relationship Id="rId32" Type="http://schemas.openxmlformats.org/officeDocument/2006/relationships/image" Target="../media/image123.png"/><Relationship Id="rId40" Type="http://schemas.openxmlformats.org/officeDocument/2006/relationships/image" Target="../media/image131.png"/><Relationship Id="rId45" Type="http://schemas.openxmlformats.org/officeDocument/2006/relationships/image" Target="../media/image136.png"/><Relationship Id="rId53" Type="http://schemas.openxmlformats.org/officeDocument/2006/relationships/image" Target="../media/image144.png"/><Relationship Id="rId58" Type="http://schemas.openxmlformats.org/officeDocument/2006/relationships/image" Target="../media/image128.png"/><Relationship Id="rId15" Type="http://schemas.openxmlformats.org/officeDocument/2006/relationships/image" Target="../media/image114.png"/><Relationship Id="rId5" Type="http://schemas.openxmlformats.org/officeDocument/2006/relationships/image" Target="../media/image73.png"/><Relationship Id="rId23" Type="http://schemas.openxmlformats.org/officeDocument/2006/relationships/image" Target="../media/image76.png"/><Relationship Id="rId28" Type="http://schemas.openxmlformats.org/officeDocument/2006/relationships/image" Target="../media/image81.png"/><Relationship Id="rId49" Type="http://schemas.openxmlformats.org/officeDocument/2006/relationships/image" Target="../media/image140.png"/><Relationship Id="rId57" Type="http://schemas.openxmlformats.org/officeDocument/2006/relationships/image" Target="../media/image127.png"/><Relationship Id="rId61" Type="http://schemas.openxmlformats.org/officeDocument/2006/relationships/image" Target="../media/image106.png"/><Relationship Id="rId10" Type="http://schemas.openxmlformats.org/officeDocument/2006/relationships/image" Target="../media/image109.png"/><Relationship Id="rId19" Type="http://schemas.openxmlformats.org/officeDocument/2006/relationships/image" Target="../media/image118.png"/><Relationship Id="rId31" Type="http://schemas.openxmlformats.org/officeDocument/2006/relationships/image" Target="../media/image1220.png"/><Relationship Id="rId44" Type="http://schemas.openxmlformats.org/officeDocument/2006/relationships/image" Target="../media/image135.png"/><Relationship Id="rId52" Type="http://schemas.openxmlformats.org/officeDocument/2006/relationships/image" Target="../media/image143.png"/><Relationship Id="rId60" Type="http://schemas.openxmlformats.org/officeDocument/2006/relationships/image" Target="../media/image130.png"/><Relationship Id="rId9" Type="http://schemas.openxmlformats.org/officeDocument/2006/relationships/image" Target="../media/image1080.png"/><Relationship Id="rId14" Type="http://schemas.openxmlformats.org/officeDocument/2006/relationships/image" Target="../media/image113.png"/><Relationship Id="rId4" Type="http://schemas.openxmlformats.org/officeDocument/2006/relationships/image" Target="../media/image72.png"/><Relationship Id="rId22" Type="http://schemas.openxmlformats.org/officeDocument/2006/relationships/image" Target="../media/image75.png"/><Relationship Id="rId27" Type="http://schemas.openxmlformats.org/officeDocument/2006/relationships/image" Target="../media/image80.png"/><Relationship Id="rId30" Type="http://schemas.openxmlformats.org/officeDocument/2006/relationships/image" Target="../media/image83.png"/><Relationship Id="rId43" Type="http://schemas.openxmlformats.org/officeDocument/2006/relationships/image" Target="../media/image134.png"/><Relationship Id="rId48" Type="http://schemas.openxmlformats.org/officeDocument/2006/relationships/image" Target="../media/image139.png"/><Relationship Id="rId56" Type="http://schemas.openxmlformats.org/officeDocument/2006/relationships/image" Target="../media/image103.png"/><Relationship Id="rId8" Type="http://schemas.openxmlformats.org/officeDocument/2006/relationships/image" Target="../media/image1070.png"/><Relationship Id="rId51" Type="http://schemas.openxmlformats.org/officeDocument/2006/relationships/image" Target="../media/image1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18" Type="http://schemas.openxmlformats.org/officeDocument/2006/relationships/image" Target="../media/image159.png"/><Relationship Id="rId26" Type="http://schemas.openxmlformats.org/officeDocument/2006/relationships/image" Target="../media/image167.png"/><Relationship Id="rId3" Type="http://schemas.openxmlformats.org/officeDocument/2006/relationships/image" Target="../media/image141.png"/><Relationship Id="rId21" Type="http://schemas.openxmlformats.org/officeDocument/2006/relationships/image" Target="../media/image162.png"/><Relationship Id="rId34" Type="http://schemas.openxmlformats.org/officeDocument/2006/relationships/image" Target="../media/image176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5" Type="http://schemas.openxmlformats.org/officeDocument/2006/relationships/image" Target="../media/image166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57.png"/><Relationship Id="rId20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5" Type="http://schemas.openxmlformats.org/officeDocument/2006/relationships/image" Target="../media/image156.png"/><Relationship Id="rId23" Type="http://schemas.openxmlformats.org/officeDocument/2006/relationships/image" Target="../media/image164.png"/><Relationship Id="rId28" Type="http://schemas.openxmlformats.org/officeDocument/2006/relationships/image" Target="../media/image169.png"/><Relationship Id="rId10" Type="http://schemas.openxmlformats.org/officeDocument/2006/relationships/image" Target="../media/image151.png"/><Relationship Id="rId19" Type="http://schemas.openxmlformats.org/officeDocument/2006/relationships/image" Target="../media/image160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Relationship Id="rId22" Type="http://schemas.openxmlformats.org/officeDocument/2006/relationships/image" Target="../media/image163.png"/><Relationship Id="rId27" Type="http://schemas.openxmlformats.org/officeDocument/2006/relationships/image" Target="../media/image168.png"/><Relationship Id="rId35" Type="http://schemas.openxmlformats.org/officeDocument/2006/relationships/image" Target="../media/image17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18" Type="http://schemas.openxmlformats.org/officeDocument/2006/relationships/image" Target="../media/image159.png"/><Relationship Id="rId26" Type="http://schemas.openxmlformats.org/officeDocument/2006/relationships/image" Target="../media/image167.png"/><Relationship Id="rId3" Type="http://schemas.openxmlformats.org/officeDocument/2006/relationships/image" Target="../media/image141.png"/><Relationship Id="rId21" Type="http://schemas.openxmlformats.org/officeDocument/2006/relationships/image" Target="../media/image162.png"/><Relationship Id="rId34" Type="http://schemas.openxmlformats.org/officeDocument/2006/relationships/image" Target="../media/image175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5" Type="http://schemas.openxmlformats.org/officeDocument/2006/relationships/image" Target="../media/image166.png"/><Relationship Id="rId33" Type="http://schemas.openxmlformats.org/officeDocument/2006/relationships/image" Target="../media/image174.png"/><Relationship Id="rId38" Type="http://schemas.openxmlformats.org/officeDocument/2006/relationships/image" Target="../media/image179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57.png"/><Relationship Id="rId20" Type="http://schemas.openxmlformats.org/officeDocument/2006/relationships/image" Target="../media/image161.png"/><Relationship Id="rId29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32" Type="http://schemas.openxmlformats.org/officeDocument/2006/relationships/image" Target="../media/image173.png"/><Relationship Id="rId37" Type="http://schemas.openxmlformats.org/officeDocument/2006/relationships/image" Target="../media/image178.png"/><Relationship Id="rId5" Type="http://schemas.openxmlformats.org/officeDocument/2006/relationships/image" Target="../media/image146.png"/><Relationship Id="rId15" Type="http://schemas.openxmlformats.org/officeDocument/2006/relationships/image" Target="../media/image156.png"/><Relationship Id="rId23" Type="http://schemas.openxmlformats.org/officeDocument/2006/relationships/image" Target="../media/image164.png"/><Relationship Id="rId28" Type="http://schemas.openxmlformats.org/officeDocument/2006/relationships/image" Target="../media/image169.png"/><Relationship Id="rId36" Type="http://schemas.openxmlformats.org/officeDocument/2006/relationships/image" Target="../media/image177.png"/><Relationship Id="rId10" Type="http://schemas.openxmlformats.org/officeDocument/2006/relationships/image" Target="../media/image151.png"/><Relationship Id="rId19" Type="http://schemas.openxmlformats.org/officeDocument/2006/relationships/image" Target="../media/image160.png"/><Relationship Id="rId31" Type="http://schemas.openxmlformats.org/officeDocument/2006/relationships/image" Target="../media/image172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Relationship Id="rId22" Type="http://schemas.openxmlformats.org/officeDocument/2006/relationships/image" Target="../media/image163.png"/><Relationship Id="rId27" Type="http://schemas.openxmlformats.org/officeDocument/2006/relationships/image" Target="../media/image168.png"/><Relationship Id="rId30" Type="http://schemas.openxmlformats.org/officeDocument/2006/relationships/image" Target="../media/image171.png"/><Relationship Id="rId35" Type="http://schemas.openxmlformats.org/officeDocument/2006/relationships/image" Target="../media/image17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1.png"/><Relationship Id="rId13" Type="http://schemas.openxmlformats.org/officeDocument/2006/relationships/image" Target="../media/image186.png"/><Relationship Id="rId18" Type="http://schemas.openxmlformats.org/officeDocument/2006/relationships/image" Target="../media/image191.png"/><Relationship Id="rId3" Type="http://schemas.openxmlformats.org/officeDocument/2006/relationships/image" Target="../media/image120.png"/><Relationship Id="rId7" Type="http://schemas.openxmlformats.org/officeDocument/2006/relationships/image" Target="../media/image180.png"/><Relationship Id="rId12" Type="http://schemas.openxmlformats.org/officeDocument/2006/relationships/image" Target="../media/image185.png"/><Relationship Id="rId17" Type="http://schemas.openxmlformats.org/officeDocument/2006/relationships/image" Target="../media/image190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png"/><Relationship Id="rId11" Type="http://schemas.openxmlformats.org/officeDocument/2006/relationships/image" Target="../media/image184.png"/><Relationship Id="rId5" Type="http://schemas.openxmlformats.org/officeDocument/2006/relationships/image" Target="../media/image126.png"/><Relationship Id="rId15" Type="http://schemas.openxmlformats.org/officeDocument/2006/relationships/image" Target="../media/image188.png"/><Relationship Id="rId10" Type="http://schemas.openxmlformats.org/officeDocument/2006/relationships/image" Target="../media/image183.png"/><Relationship Id="rId19" Type="http://schemas.openxmlformats.org/officeDocument/2006/relationships/image" Target="../media/image192.png"/><Relationship Id="rId4" Type="http://schemas.openxmlformats.org/officeDocument/2006/relationships/image" Target="../media/image124.png"/><Relationship Id="rId9" Type="http://schemas.openxmlformats.org/officeDocument/2006/relationships/image" Target="../media/image182.png"/><Relationship Id="rId14" Type="http://schemas.openxmlformats.org/officeDocument/2006/relationships/image" Target="../media/image18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3" Type="http://schemas.openxmlformats.org/officeDocument/2006/relationships/image" Target="../media/image203.png"/><Relationship Id="rId3" Type="http://schemas.openxmlformats.org/officeDocument/2006/relationships/image" Target="../media/image193.png"/><Relationship Id="rId7" Type="http://schemas.openxmlformats.org/officeDocument/2006/relationships/image" Target="../media/image197.png"/><Relationship Id="rId12" Type="http://schemas.openxmlformats.org/officeDocument/2006/relationships/image" Target="../media/image20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6.png"/><Relationship Id="rId11" Type="http://schemas.openxmlformats.org/officeDocument/2006/relationships/image" Target="../media/image201.png"/><Relationship Id="rId5" Type="http://schemas.openxmlformats.org/officeDocument/2006/relationships/image" Target="../media/image195.png"/><Relationship Id="rId15" Type="http://schemas.openxmlformats.org/officeDocument/2006/relationships/image" Target="../media/image205.png"/><Relationship Id="rId10" Type="http://schemas.openxmlformats.org/officeDocument/2006/relationships/image" Target="../media/image200.png"/><Relationship Id="rId4" Type="http://schemas.openxmlformats.org/officeDocument/2006/relationships/image" Target="../media/image194.png"/><Relationship Id="rId9" Type="http://schemas.openxmlformats.org/officeDocument/2006/relationships/image" Target="../media/image199.png"/><Relationship Id="rId14" Type="http://schemas.openxmlformats.org/officeDocument/2006/relationships/image" Target="../media/image20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60.png"/><Relationship Id="rId4" Type="http://schemas.openxmlformats.org/officeDocument/2006/relationships/image" Target="../media/image19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pic0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9" b="8081"/>
          <a:stretch/>
        </p:blipFill>
        <p:spPr bwMode="auto">
          <a:xfrm>
            <a:off x="35496" y="3140968"/>
            <a:ext cx="9093200" cy="367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0934" y="1670943"/>
            <a:ext cx="8927976" cy="147002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400" b="1" dirty="0" smtClean="0">
                <a:solidFill>
                  <a:schemeClr val="bg1"/>
                </a:solidFill>
              </a:rPr>
              <a:t>Can We Beat the Prefix Filtering?</a:t>
            </a:r>
            <a:br>
              <a:rPr lang="en-US" altLang="zh-CN" sz="3400" b="1" dirty="0" smtClean="0">
                <a:solidFill>
                  <a:schemeClr val="bg1"/>
                </a:solidFill>
              </a:rPr>
            </a:br>
            <a:r>
              <a:rPr lang="en-US" altLang="zh-CN" sz="2700" b="1" dirty="0" smtClean="0">
                <a:solidFill>
                  <a:schemeClr val="bg1"/>
                </a:solidFill>
              </a:rPr>
              <a:t>An Adaptive Framework for Similarity Join and Search</a:t>
            </a:r>
            <a:endParaRPr lang="zh-CN" altLang="en-US" sz="2700" b="1" dirty="0">
              <a:solidFill>
                <a:schemeClr val="bg1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1520" y="3861048"/>
            <a:ext cx="4536504" cy="1752600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 err="1" smtClean="0">
                <a:solidFill>
                  <a:srgbClr val="002060"/>
                </a:solidFill>
              </a:rPr>
              <a:t>Jiannan</a:t>
            </a:r>
            <a:r>
              <a:rPr lang="en-US" altLang="zh-CN" sz="2400" dirty="0" smtClean="0">
                <a:solidFill>
                  <a:srgbClr val="002060"/>
                </a:solidFill>
              </a:rPr>
              <a:t> Wang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</a:rPr>
              <a:t>(Tsinghua University)</a:t>
            </a:r>
          </a:p>
          <a:p>
            <a:pPr algn="l"/>
            <a:r>
              <a:rPr lang="en-US" altLang="zh-CN" sz="2400" dirty="0" err="1" smtClean="0">
                <a:solidFill>
                  <a:srgbClr val="002060"/>
                </a:solidFill>
              </a:rPr>
              <a:t>Guoliang</a:t>
            </a:r>
            <a:r>
              <a:rPr lang="en-US" altLang="zh-CN" sz="2400" dirty="0">
                <a:solidFill>
                  <a:srgbClr val="002060"/>
                </a:solidFill>
              </a:rPr>
              <a:t> </a:t>
            </a:r>
            <a:r>
              <a:rPr lang="en-US" altLang="zh-CN" sz="2400" dirty="0" smtClean="0">
                <a:solidFill>
                  <a:srgbClr val="002060"/>
                </a:solidFill>
              </a:rPr>
              <a:t>Li (Tsinghua </a:t>
            </a:r>
            <a:r>
              <a:rPr lang="en-US" altLang="zh-CN" sz="2400" dirty="0">
                <a:solidFill>
                  <a:srgbClr val="002060"/>
                </a:solidFill>
              </a:rPr>
              <a:t>University)</a:t>
            </a:r>
            <a:endParaRPr lang="en-US" altLang="zh-CN" sz="2400" dirty="0" smtClean="0">
              <a:solidFill>
                <a:srgbClr val="002060"/>
              </a:solidFill>
            </a:endParaRPr>
          </a:p>
          <a:p>
            <a:pPr algn="l"/>
            <a:r>
              <a:rPr lang="en-US" altLang="zh-CN" sz="2400" dirty="0" err="1" smtClean="0">
                <a:solidFill>
                  <a:srgbClr val="002060"/>
                </a:solidFill>
              </a:rPr>
              <a:t>Jianhua</a:t>
            </a:r>
            <a:r>
              <a:rPr lang="en-US" altLang="zh-CN" sz="2400" dirty="0" smtClean="0">
                <a:solidFill>
                  <a:srgbClr val="002060"/>
                </a:solidFill>
              </a:rPr>
              <a:t> </a:t>
            </a:r>
            <a:r>
              <a:rPr lang="en-US" altLang="zh-CN" sz="2400" dirty="0" err="1" smtClean="0">
                <a:solidFill>
                  <a:srgbClr val="002060"/>
                </a:solidFill>
              </a:rPr>
              <a:t>Feng</a:t>
            </a:r>
            <a:r>
              <a:rPr lang="en-US" altLang="zh-CN" sz="2400" dirty="0">
                <a:solidFill>
                  <a:srgbClr val="002060"/>
                </a:solidFill>
              </a:rPr>
              <a:t> (Tsinghua University)</a:t>
            </a:r>
            <a:endParaRPr lang="zh-CN" altLang="en-US" sz="2400" dirty="0">
              <a:solidFill>
                <a:srgbClr val="002060"/>
              </a:solidFill>
            </a:endParaRPr>
          </a:p>
        </p:txBody>
      </p:sp>
      <p:grpSp>
        <p:nvGrpSpPr>
          <p:cNvPr id="7" name="Group 7"/>
          <p:cNvGrpSpPr>
            <a:grpSpLocks noChangeAspect="1"/>
          </p:cNvGrpSpPr>
          <p:nvPr/>
        </p:nvGrpSpPr>
        <p:grpSpPr bwMode="auto">
          <a:xfrm>
            <a:off x="107504" y="103192"/>
            <a:ext cx="1776413" cy="663575"/>
            <a:chOff x="11289441" y="17106315"/>
            <a:chExt cx="11572956" cy="4227312"/>
          </a:xfrm>
        </p:grpSpPr>
        <p:pic>
          <p:nvPicPr>
            <p:cNvPr id="8" name="Picture 8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89441" y="17106315"/>
              <a:ext cx="4214842" cy="4227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28172" y="17333099"/>
              <a:ext cx="7134225" cy="273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0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18597" y="19904867"/>
              <a:ext cx="7134225" cy="138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61" y="0"/>
            <a:ext cx="2703697" cy="65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0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11760" y="2276872"/>
            <a:ext cx="5112568" cy="2448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 Filtering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35496" y="2404631"/>
                <a:ext cx="425678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𝑟</m:t>
                    </m:r>
                    <m:r>
                      <a:rPr lang="en-US" sz="32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∗</m:t>
                    </m:r>
                  </m:oMath>
                </a14:m>
                <a:r>
                  <a:rPr lang="en-US" sz="3200" dirty="0"/>
                  <a:t>, 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∗</m:t>
                    </m:r>
                  </m:oMath>
                </a14:m>
                <a:r>
                  <a:rPr lang="en-US" sz="3200" dirty="0" smtClean="0"/>
                  <a:t>,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∗</m:t>
                    </m:r>
                    <m:r>
                      <a:rPr lang="en-US" sz="3200">
                        <a:latin typeface="Cambria Math"/>
                      </a:rPr>
                      <m:t>}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496" y="2404631"/>
                <a:ext cx="4256784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35496" y="3707740"/>
                <a:ext cx="374461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</a:rPr>
                      <m:t>𝑠</m:t>
                    </m:r>
                    <m:r>
                      <a:rPr lang="en-US" sz="3200" i="1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/>
                  <a:t>,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∗</m:t>
                    </m:r>
                  </m:oMath>
                </a14:m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∗</m:t>
                    </m:r>
                  </m:oMath>
                </a14:m>
                <a:r>
                  <a:rPr lang="en-US" sz="3200" dirty="0" smtClean="0"/>
                  <a:t>,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∗</m:t>
                    </m:r>
                    <m:r>
                      <a:rPr lang="en-US" sz="32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496" y="3707740"/>
                <a:ext cx="3744615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30333" y="5448361"/>
                <a:ext cx="23549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∩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&lt;4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?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333" y="5448361"/>
                <a:ext cx="2354940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2500" r="-569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84907" y="1422075"/>
            <a:ext cx="80457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Elements are sorted based on a global ordering</a:t>
            </a:r>
            <a:endParaRPr lang="en-US" sz="3200" dirty="0"/>
          </a:p>
        </p:txBody>
      </p:sp>
      <p:sp>
        <p:nvSpPr>
          <p:cNvPr id="7" name="L-Shape 6"/>
          <p:cNvSpPr/>
          <p:nvPr/>
        </p:nvSpPr>
        <p:spPr>
          <a:xfrm rot="18353479">
            <a:off x="6181851" y="5300127"/>
            <a:ext cx="914400" cy="457200"/>
          </a:xfrm>
          <a:prstGeom prst="corner">
            <a:avLst>
              <a:gd name="adj1" fmla="val 25862"/>
              <a:gd name="adj2" fmla="val 2413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7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 Filtering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6353492"/>
                  </p:ext>
                </p:extLst>
              </p:nvPr>
            </p:nvGraphicFramePr>
            <p:xfrm>
              <a:off x="5392489" y="3792938"/>
              <a:ext cx="3211959" cy="22860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64160"/>
                    <a:gridCol w="2647799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} </a:t>
                          </a:r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} </a:t>
                          </a:r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} </a:t>
                          </a:r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} </a:t>
                          </a:r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} </a:t>
                          </a:r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6353492"/>
                  </p:ext>
                </p:extLst>
              </p:nvPr>
            </p:nvGraphicFramePr>
            <p:xfrm>
              <a:off x="5392489" y="3792938"/>
              <a:ext cx="3211959" cy="22860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64160"/>
                    <a:gridCol w="2647799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87" t="-10667" r="-472826" b="-4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1429" t="-10667" r="-230" b="-4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87" t="-110667" r="-472826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1429" t="-110667" r="-230" b="-3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87" t="-210667" r="-472826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1429" t="-210667" r="-230" b="-2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87" t="-310667" r="-472826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1429" t="-310667" r="-230" b="-1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87" t="-410667" r="-472826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1429" t="-410667" r="-230" b="-30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2450710"/>
                  </p:ext>
                </p:extLst>
              </p:nvPr>
            </p:nvGraphicFramePr>
            <p:xfrm>
              <a:off x="816994" y="3761292"/>
              <a:ext cx="3250950" cy="22860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82037"/>
                    <a:gridCol w="2668913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} </a:t>
                          </a:r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} </a:t>
                          </a:r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} </a:t>
                          </a:r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} </a:t>
                          </a:r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} </a:t>
                          </a:r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22450710"/>
                  </p:ext>
                </p:extLst>
              </p:nvPr>
            </p:nvGraphicFramePr>
            <p:xfrm>
              <a:off x="816994" y="3761292"/>
              <a:ext cx="3250950" cy="22860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82037"/>
                    <a:gridCol w="2668913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0667" r="-462105" b="-4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1689" t="-10667" r="-228" b="-4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10667" r="-462105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1689" t="-110667" r="-228" b="-3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10667" r="-462105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1689" t="-210667" r="-228" b="-2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310667" r="-462105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1689" t="-310667" r="-228" b="-1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410667" r="-462105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1689" t="-410667" r="-228" b="-30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4895" y="4581127"/>
                <a:ext cx="5973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95" y="4581127"/>
                <a:ext cx="597343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16424" y="4581128"/>
                <a:ext cx="5415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424" y="4581128"/>
                <a:ext cx="541559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62927" y="273563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Sort the elements of each set based on a global ordering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457770" y="1484784"/>
                <a:ext cx="73627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Find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r</m:t>
                        </m:r>
                        <m:r>
                          <a:rPr lang="en-US" sz="3200">
                            <a:latin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sz="3200" i="1" smtClean="0">
                        <a:latin typeface="Cambria Math"/>
                      </a:rPr>
                      <m:t>∈</m:t>
                    </m:r>
                    <m:r>
                      <a:rPr lang="en-US" sz="3200" i="1" smtClean="0">
                        <a:latin typeface="Cambria Math"/>
                      </a:rPr>
                      <m:t>𝑅</m:t>
                    </m:r>
                    <m:r>
                      <a:rPr lang="en-US" sz="3200" i="1" smtClean="0">
                        <a:latin typeface="Cambria Math"/>
                      </a:rPr>
                      <m:t>×</m:t>
                    </m:r>
                    <m:r>
                      <a:rPr lang="en-US" sz="320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 dirty="0" smtClean="0"/>
                  <a:t> such that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r</m:t>
                        </m:r>
                        <m:r>
                          <a:rPr lang="en-US" sz="3200" i="1">
                            <a:latin typeface="Cambria Math"/>
                          </a:rPr>
                          <m:t>∩</m:t>
                        </m:r>
                        <m:r>
                          <a:rPr lang="en-US" sz="32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≥</m:t>
                    </m:r>
                  </m:oMath>
                </a14:m>
                <a:r>
                  <a:rPr lang="en-US" sz="3200" dirty="0" smtClean="0"/>
                  <a:t>4 ?</a:t>
                </a:r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770" y="1484784"/>
                <a:ext cx="7362701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579" t="-12632" r="-66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7" b="100000" l="0" r="100000">
                        <a14:foregroundMark x1="48341" y1="43515" x2="48341" y2="43515"/>
                        <a14:foregroundMark x1="42654" y1="42678" x2="42654" y2="42678"/>
                        <a14:foregroundMark x1="52133" y1="37657" x2="52133" y2="37657"/>
                        <a14:foregroundMark x1="75829" y1="39331" x2="75829" y2="39331"/>
                        <a14:foregroundMark x1="74882" y1="46862" x2="74882" y2="46862"/>
                        <a14:foregroundMark x1="63507" y1="76987" x2="63507" y2="76987"/>
                        <a14:foregroundMark x1="52133" y1="78661" x2="52133" y2="78661"/>
                        <a14:foregroundMark x1="61611" y1="85356" x2="61611" y2="85356"/>
                        <a14:foregroundMark x1="68246" y1="44351" x2="68246" y2="44351"/>
                        <a14:foregroundMark x1="78673" y1="35146" x2="78673" y2="35146"/>
                        <a14:foregroundMark x1="13270" y1="18410" x2="13270" y2="18410"/>
                        <a14:foregroundMark x1="12322" y1="10879" x2="12322" y2="10879"/>
                        <a14:foregroundMark x1="15166" y1="25941" x2="15166" y2="25941"/>
                        <a14:foregroundMark x1="30332" y1="5858" x2="30332" y2="5858"/>
                        <a14:foregroundMark x1="24645" y1="13389" x2="24645" y2="13389"/>
                        <a14:foregroundMark x1="39810" y1="39331" x2="39810" y2="39331"/>
                        <a14:foregroundMark x1="64455" y1="79498" x2="64455" y2="79498"/>
                        <a14:foregroundMark x1="61611" y1="83682" x2="61611" y2="83682"/>
                        <a14:foregroundMark x1="58768" y1="82845" x2="58768" y2="82845"/>
                        <a14:foregroundMark x1="56872" y1="82845" x2="56872" y2="82845"/>
                        <a14:foregroundMark x1="57820" y1="85356" x2="57820" y2="85356"/>
                        <a14:foregroundMark x1="59716" y1="90377" x2="59716" y2="90377"/>
                        <a14:foregroundMark x1="58768" y1="96234" x2="58768" y2="96234"/>
                        <a14:foregroundMark x1="68246" y1="71967" x2="68246" y2="71967"/>
                        <a14:foregroundMark x1="69194" y1="67782" x2="69194" y2="67782"/>
                        <a14:foregroundMark x1="58768" y1="73640" x2="58768" y2="73640"/>
                        <a14:foregroundMark x1="54028" y1="72803" x2="54028" y2="72803"/>
                        <a14:foregroundMark x1="50237" y1="71130" x2="50237" y2="71130"/>
                        <a14:foregroundMark x1="49289" y1="68619" x2="49289" y2="68619"/>
                        <a14:foregroundMark x1="66351" y1="82845" x2="66351" y2="82845"/>
                        <a14:foregroundMark x1="68246" y1="84519" x2="68246" y2="84519"/>
                        <a14:foregroundMark x1="67299" y1="78661" x2="67299" y2="78661"/>
                        <a14:foregroundMark x1="72986" y1="66109" x2="72986" y2="66109"/>
                        <a14:foregroundMark x1="52133" y1="86192" x2="52133" y2="86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11904"/>
            <a:ext cx="724773" cy="82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5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 Filtering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51321"/>
                  </p:ext>
                </p:extLst>
              </p:nvPr>
            </p:nvGraphicFramePr>
            <p:xfrm>
              <a:off x="5392489" y="3792938"/>
              <a:ext cx="3211959" cy="22860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64160"/>
                    <a:gridCol w="2647799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} </a:t>
                          </a:r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} </a:t>
                          </a:r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} </a:t>
                          </a:r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} </a:t>
                          </a:r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} </a:t>
                          </a:r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0" name="Table 2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51321"/>
                  </p:ext>
                </p:extLst>
              </p:nvPr>
            </p:nvGraphicFramePr>
            <p:xfrm>
              <a:off x="5392489" y="3792938"/>
              <a:ext cx="3211959" cy="22860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64160"/>
                    <a:gridCol w="2647799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87" t="-10667" r="-472826" b="-4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1429" t="-10667" r="-230" b="-4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87" t="-110667" r="-472826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1429" t="-110667" r="-230" b="-3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87" t="-210667" r="-472826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1429" t="-210667" r="-230" b="-2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87" t="-310667" r="-472826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1429" t="-310667" r="-230" b="-1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87" t="-410667" r="-472826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1429" t="-410667" r="-230" b="-30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6078835"/>
                  </p:ext>
                </p:extLst>
              </p:nvPr>
            </p:nvGraphicFramePr>
            <p:xfrm>
              <a:off x="816994" y="3761292"/>
              <a:ext cx="3250950" cy="22860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82037"/>
                    <a:gridCol w="2668913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} </a:t>
                          </a:r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} </a:t>
                          </a:r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} </a:t>
                          </a:r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} </a:t>
                          </a:r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} </a:t>
                          </a:r>
                          <a:endParaRPr lang="en-US" sz="24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1" name="Table 3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6078835"/>
                  </p:ext>
                </p:extLst>
              </p:nvPr>
            </p:nvGraphicFramePr>
            <p:xfrm>
              <a:off x="816994" y="3761292"/>
              <a:ext cx="3250950" cy="22860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82037"/>
                    <a:gridCol w="2668913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0667" r="-462105" b="-4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1689" t="-10667" r="-228" b="-4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110667" r="-462105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1689" t="-110667" r="-228" b="-3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210667" r="-462105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1689" t="-210667" r="-228" b="-2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310667" r="-462105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1689" t="-310667" r="-228" b="-1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t="-410667" r="-462105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21689" t="-410667" r="-228" b="-30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74895" y="4581127"/>
                <a:ext cx="5973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95" y="4581127"/>
                <a:ext cx="597343" cy="6463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816424" y="4581128"/>
                <a:ext cx="5415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424" y="4581128"/>
                <a:ext cx="541559" cy="6463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1763688" y="2735630"/>
            <a:ext cx="5909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Remove the last </a:t>
            </a:r>
            <a:r>
              <a:rPr lang="en-US" sz="2800" dirty="0" smtClean="0"/>
              <a:t>3 </a:t>
            </a:r>
            <a:r>
              <a:rPr lang="en-US" sz="2800" dirty="0" smtClean="0"/>
              <a:t>elements in each set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57770" y="1484784"/>
                <a:ext cx="73627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Find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r</m:t>
                        </m:r>
                        <m:r>
                          <a:rPr lang="en-US" sz="3200">
                            <a:latin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sz="3200" i="1" smtClean="0">
                        <a:latin typeface="Cambria Math"/>
                      </a:rPr>
                      <m:t>∈</m:t>
                    </m:r>
                    <m:r>
                      <a:rPr lang="en-US" sz="3200" i="1" smtClean="0">
                        <a:latin typeface="Cambria Math"/>
                      </a:rPr>
                      <m:t>𝑅</m:t>
                    </m:r>
                    <m:r>
                      <a:rPr lang="en-US" sz="3200" i="1" smtClean="0">
                        <a:latin typeface="Cambria Math"/>
                      </a:rPr>
                      <m:t>×</m:t>
                    </m:r>
                    <m:r>
                      <a:rPr lang="en-US" sz="320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 dirty="0" smtClean="0"/>
                  <a:t> such that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/>
                          </a:rPr>
                          <m:t>r</m:t>
                        </m:r>
                        <m:r>
                          <a:rPr lang="en-US" sz="3200" i="1">
                            <a:latin typeface="Cambria Math"/>
                          </a:rPr>
                          <m:t>∩</m:t>
                        </m:r>
                        <m:r>
                          <a:rPr lang="en-US" sz="32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3200" i="1">
                        <a:latin typeface="Cambria Math"/>
                      </a:rPr>
                      <m:t>≥</m:t>
                    </m:r>
                  </m:oMath>
                </a14:m>
                <a:r>
                  <a:rPr lang="en-US" sz="3200" dirty="0" smtClean="0"/>
                  <a:t>4 ?</a:t>
                </a:r>
                <a:endParaRPr lang="en-US" sz="3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770" y="1484784"/>
                <a:ext cx="7362701" cy="584775"/>
              </a:xfrm>
              <a:prstGeom prst="rect">
                <a:avLst/>
              </a:prstGeom>
              <a:blipFill rotWithShape="1">
                <a:blip r:embed="rId7"/>
                <a:stretch>
                  <a:fillRect l="-579" t="-12632" r="-662" b="-3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7" b="100000" l="0" r="100000">
                        <a14:foregroundMark x1="48341" y1="43515" x2="48341" y2="43515"/>
                        <a14:foregroundMark x1="42654" y1="42678" x2="42654" y2="42678"/>
                        <a14:foregroundMark x1="52133" y1="37657" x2="52133" y2="37657"/>
                        <a14:foregroundMark x1="75829" y1="39331" x2="75829" y2="39331"/>
                        <a14:foregroundMark x1="74882" y1="46862" x2="74882" y2="46862"/>
                        <a14:foregroundMark x1="63507" y1="76987" x2="63507" y2="76987"/>
                        <a14:foregroundMark x1="52133" y1="78661" x2="52133" y2="78661"/>
                        <a14:foregroundMark x1="61611" y1="85356" x2="61611" y2="85356"/>
                        <a14:foregroundMark x1="68246" y1="44351" x2="68246" y2="44351"/>
                        <a14:foregroundMark x1="78673" y1="35146" x2="78673" y2="35146"/>
                        <a14:foregroundMark x1="13270" y1="18410" x2="13270" y2="18410"/>
                        <a14:foregroundMark x1="12322" y1="10879" x2="12322" y2="10879"/>
                        <a14:foregroundMark x1="15166" y1="25941" x2="15166" y2="25941"/>
                        <a14:foregroundMark x1="30332" y1="5858" x2="30332" y2="5858"/>
                        <a14:foregroundMark x1="24645" y1="13389" x2="24645" y2="13389"/>
                        <a14:foregroundMark x1="39810" y1="39331" x2="39810" y2="39331"/>
                        <a14:foregroundMark x1="64455" y1="79498" x2="64455" y2="79498"/>
                        <a14:foregroundMark x1="61611" y1="83682" x2="61611" y2="83682"/>
                        <a14:foregroundMark x1="58768" y1="82845" x2="58768" y2="82845"/>
                        <a14:foregroundMark x1="56872" y1="82845" x2="56872" y2="82845"/>
                        <a14:foregroundMark x1="57820" y1="85356" x2="57820" y2="85356"/>
                        <a14:foregroundMark x1="59716" y1="90377" x2="59716" y2="90377"/>
                        <a14:foregroundMark x1="58768" y1="96234" x2="58768" y2="96234"/>
                        <a14:foregroundMark x1="68246" y1="71967" x2="68246" y2="71967"/>
                        <a14:foregroundMark x1="69194" y1="67782" x2="69194" y2="67782"/>
                        <a14:foregroundMark x1="58768" y1="73640" x2="58768" y2="73640"/>
                        <a14:foregroundMark x1="54028" y1="72803" x2="54028" y2="72803"/>
                        <a14:foregroundMark x1="50237" y1="71130" x2="50237" y2="71130"/>
                        <a14:foregroundMark x1="49289" y1="68619" x2="49289" y2="68619"/>
                        <a14:foregroundMark x1="66351" y1="82845" x2="66351" y2="82845"/>
                        <a14:foregroundMark x1="68246" y1="84519" x2="68246" y2="84519"/>
                        <a14:foregroundMark x1="67299" y1="78661" x2="67299" y2="78661"/>
                        <a14:foregroundMark x1="72986" y1="66109" x2="72986" y2="66109"/>
                        <a14:foregroundMark x1="52133" y1="86192" x2="52133" y2="86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11904"/>
            <a:ext cx="724773" cy="820952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H="1">
            <a:off x="7020272" y="4077072"/>
            <a:ext cx="144016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020272" y="4529199"/>
            <a:ext cx="144016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7020272" y="5013176"/>
            <a:ext cx="144016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7020272" y="5445224"/>
            <a:ext cx="144016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020272" y="5877272"/>
            <a:ext cx="144016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415101" y="4005064"/>
            <a:ext cx="144016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2415101" y="4509120"/>
            <a:ext cx="144016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415101" y="4904293"/>
            <a:ext cx="144016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415101" y="5445224"/>
            <a:ext cx="144016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2415101" y="5877272"/>
            <a:ext cx="144016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274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160851" y="4808829"/>
            <a:ext cx="3475044" cy="19442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Inverted Index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0076044"/>
                  </p:ext>
                </p:extLst>
              </p:nvPr>
            </p:nvGraphicFramePr>
            <p:xfrm>
              <a:off x="4636893" y="2804016"/>
              <a:ext cx="1728192" cy="184912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648072"/>
                    <a:gridCol w="108012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275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 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 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0076044"/>
                  </p:ext>
                </p:extLst>
              </p:nvPr>
            </p:nvGraphicFramePr>
            <p:xfrm>
              <a:off x="4636893" y="2804016"/>
              <a:ext cx="1728192" cy="184912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648072"/>
                    <a:gridCol w="108012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43" t="-8197" r="-167925" b="-4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0452" t="-8197" r="-565" b="-421311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43" t="-110000" r="-167925" b="-3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0452" t="-110000" r="-565" b="-328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43" t="-210000" r="-167925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0452" t="-210000" r="-565" b="-228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43" t="-304918" r="-16792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0452" t="-304918" r="-565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43" t="-404918" r="-16792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60452" t="-404918" r="-565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2383420"/>
                  </p:ext>
                </p:extLst>
              </p:nvPr>
            </p:nvGraphicFramePr>
            <p:xfrm>
              <a:off x="1661976" y="2794775"/>
              <a:ext cx="1728192" cy="18542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648072"/>
                    <a:gridCol w="1080120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 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32383420"/>
                  </p:ext>
                </p:extLst>
              </p:nvPr>
            </p:nvGraphicFramePr>
            <p:xfrm>
              <a:off x="1661976" y="2794775"/>
              <a:ext cx="1728192" cy="18542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648072"/>
                    <a:gridCol w="108012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43" t="-8197" r="-167925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0452" t="-8197" r="-565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43" t="-108197" r="-167925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0452" t="-108197" r="-565" b="-3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43" t="-208197" r="-167925" b="-2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0452" t="-208197" r="-565" b="-2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43" t="-308197" r="-167925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0452" t="-308197" r="-565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943" t="-408197" r="-16792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4"/>
                          <a:stretch>
                            <a:fillRect l="-60452" t="-408197" r="-565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78172" y="2304588"/>
                <a:ext cx="13989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𝑃𝑟𝑒𝑓𝑖𝑥</m:t>
                      </m:r>
                      <m:r>
                        <a:rPr lang="en-US" sz="2000" b="0" i="0" smtClean="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𝑅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172" y="2304588"/>
                <a:ext cx="1398973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00047" y="2304588"/>
                <a:ext cx="13692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/>
                        </a:rPr>
                        <m:t>𝑃𝑟𝑒𝑓𝑖𝑥</m:t>
                      </m:r>
                      <m:r>
                        <a:rPr lang="en-US" sz="2000">
                          <a:latin typeface="Cambria Math"/>
                        </a:rPr>
                        <m:t>(</m:t>
                      </m:r>
                      <m:r>
                        <a:rPr lang="en-US" sz="2000" b="0" i="1" smtClean="0">
                          <a:latin typeface="Cambria Math"/>
                        </a:rPr>
                        <m:t>𝑆</m:t>
                      </m:r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047" y="2304588"/>
                <a:ext cx="1369221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1044238" y="1415852"/>
                <a:ext cx="789992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Find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r</m:t>
                    </m:r>
                    <m:r>
                      <a:rPr lang="en-US" sz="280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800">
                        <a:latin typeface="Cambria Math"/>
                      </a:rPr>
                      <m:t>s</m:t>
                    </m:r>
                    <m:r>
                      <a:rPr lang="en-US" sz="280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𝑃𝑟𝑒𝑓𝑖𝑥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∩</m:t>
                    </m:r>
                    <m:r>
                      <a:rPr lang="en-US" sz="2800" i="1">
                        <a:latin typeface="Cambria Math"/>
                      </a:rPr>
                      <m:t>𝑃𝑟𝑒𝑓𝑖𝑥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/>
                      </a:rPr>
                      <m:t>≠</m:t>
                    </m:r>
                    <m:r>
                      <a:rPr lang="en-US" sz="2800" i="1">
                        <a:latin typeface="Cambria Math"/>
                      </a:rPr>
                      <m:t>𝜙</m:t>
                    </m:r>
                  </m:oMath>
                </a14:m>
                <a:r>
                  <a:rPr lang="en-US" sz="2800" dirty="0" smtClean="0"/>
                  <a:t> ?</a:t>
                </a:r>
                <a:endParaRPr lang="en-US" sz="2800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38" y="1415852"/>
                <a:ext cx="7899920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1543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7" b="100000" l="0" r="100000">
                        <a14:foregroundMark x1="48341" y1="43515" x2="48341" y2="43515"/>
                        <a14:foregroundMark x1="42654" y1="42678" x2="42654" y2="42678"/>
                        <a14:foregroundMark x1="52133" y1="37657" x2="52133" y2="37657"/>
                        <a14:foregroundMark x1="75829" y1="39331" x2="75829" y2="39331"/>
                        <a14:foregroundMark x1="74882" y1="46862" x2="74882" y2="46862"/>
                        <a14:foregroundMark x1="63507" y1="76987" x2="63507" y2="76987"/>
                        <a14:foregroundMark x1="52133" y1="78661" x2="52133" y2="78661"/>
                        <a14:foregroundMark x1="61611" y1="85356" x2="61611" y2="85356"/>
                        <a14:foregroundMark x1="68246" y1="44351" x2="68246" y2="44351"/>
                        <a14:foregroundMark x1="78673" y1="35146" x2="78673" y2="35146"/>
                        <a14:foregroundMark x1="13270" y1="18410" x2="13270" y2="18410"/>
                        <a14:foregroundMark x1="12322" y1="10879" x2="12322" y2="10879"/>
                        <a14:foregroundMark x1="15166" y1="25941" x2="15166" y2="25941"/>
                        <a14:foregroundMark x1="30332" y1="5858" x2="30332" y2="5858"/>
                        <a14:foregroundMark x1="24645" y1="13389" x2="24645" y2="13389"/>
                        <a14:foregroundMark x1="39810" y1="39331" x2="39810" y2="39331"/>
                        <a14:foregroundMark x1="64455" y1="79498" x2="64455" y2="79498"/>
                        <a14:foregroundMark x1="61611" y1="83682" x2="61611" y2="83682"/>
                        <a14:foregroundMark x1="58768" y1="82845" x2="58768" y2="82845"/>
                        <a14:foregroundMark x1="56872" y1="82845" x2="56872" y2="82845"/>
                        <a14:foregroundMark x1="57820" y1="85356" x2="57820" y2="85356"/>
                        <a14:foregroundMark x1="59716" y1="90377" x2="59716" y2="90377"/>
                        <a14:foregroundMark x1="58768" y1="96234" x2="58768" y2="96234"/>
                        <a14:foregroundMark x1="68246" y1="71967" x2="68246" y2="71967"/>
                        <a14:foregroundMark x1="69194" y1="67782" x2="69194" y2="67782"/>
                        <a14:foregroundMark x1="58768" y1="73640" x2="58768" y2="73640"/>
                        <a14:foregroundMark x1="54028" y1="72803" x2="54028" y2="72803"/>
                        <a14:foregroundMark x1="50237" y1="71130" x2="50237" y2="71130"/>
                        <a14:foregroundMark x1="49289" y1="68619" x2="49289" y2="68619"/>
                        <a14:foregroundMark x1="66351" y1="82845" x2="66351" y2="82845"/>
                        <a14:foregroundMark x1="68246" y1="84519" x2="68246" y2="84519"/>
                        <a14:foregroundMark x1="67299" y1="78661" x2="67299" y2="78661"/>
                        <a14:foregroundMark x1="72986" y1="66109" x2="72986" y2="66109"/>
                        <a14:foregroundMark x1="52133" y1="86192" x2="52133" y2="86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12" y="1291243"/>
            <a:ext cx="676512" cy="766286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4139952" y="5157192"/>
            <a:ext cx="2952327" cy="1595935"/>
            <a:chOff x="4139952" y="5157192"/>
            <a:chExt cx="2952327" cy="15959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235445" y="5266029"/>
                  <a:ext cx="4466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5445" y="5266029"/>
                  <a:ext cx="446661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4702014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014" y="5266029"/>
                  <a:ext cx="451982" cy="36933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5168583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8583" y="5266029"/>
                  <a:ext cx="451982" cy="36933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635152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5152" y="5266029"/>
                  <a:ext cx="451982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6101721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1721" y="5266029"/>
                  <a:ext cx="451982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6568290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90" y="5266029"/>
                  <a:ext cx="451982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278756" y="5890773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8756" y="5890773"/>
                  <a:ext cx="360039" cy="646331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745857" y="5890773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5857" y="5890773"/>
                  <a:ext cx="360039" cy="646331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212958" y="5890773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2958" y="5890773"/>
                  <a:ext cx="360039" cy="646331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680059" y="5890773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0059" y="5890773"/>
                  <a:ext cx="360039" cy="646331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147160" y="5890773"/>
                  <a:ext cx="360039" cy="369332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160" y="5890773"/>
                  <a:ext cx="360039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6614262" y="5870453"/>
                  <a:ext cx="360039" cy="369332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4262" y="5870453"/>
                  <a:ext cx="360039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7" name="Straight Arrow Connector 46"/>
            <p:cNvCxnSpPr>
              <a:stCxn id="31" idx="2"/>
              <a:endCxn id="40" idx="0"/>
            </p:cNvCxnSpPr>
            <p:nvPr/>
          </p:nvCxnSpPr>
          <p:spPr>
            <a:xfrm>
              <a:off x="4458776" y="5635361"/>
              <a:ext cx="0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3" idx="2"/>
              <a:endCxn id="41" idx="0"/>
            </p:cNvCxnSpPr>
            <p:nvPr/>
          </p:nvCxnSpPr>
          <p:spPr>
            <a:xfrm flipH="1">
              <a:off x="4925877" y="5635361"/>
              <a:ext cx="2128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4" idx="2"/>
            </p:cNvCxnSpPr>
            <p:nvPr/>
          </p:nvCxnSpPr>
          <p:spPr>
            <a:xfrm>
              <a:off x="5394574" y="5635361"/>
              <a:ext cx="16456" cy="2639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35" idx="2"/>
              <a:endCxn id="43" idx="0"/>
            </p:cNvCxnSpPr>
            <p:nvPr/>
          </p:nvCxnSpPr>
          <p:spPr>
            <a:xfrm flipH="1">
              <a:off x="5860079" y="5635361"/>
              <a:ext cx="1064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37" idx="2"/>
              <a:endCxn id="44" idx="0"/>
            </p:cNvCxnSpPr>
            <p:nvPr/>
          </p:nvCxnSpPr>
          <p:spPr>
            <a:xfrm flipH="1">
              <a:off x="6327180" y="5635361"/>
              <a:ext cx="532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38" idx="2"/>
              <a:endCxn id="45" idx="0"/>
            </p:cNvCxnSpPr>
            <p:nvPr/>
          </p:nvCxnSpPr>
          <p:spPr>
            <a:xfrm>
              <a:off x="6794281" y="5635361"/>
              <a:ext cx="1" cy="235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4139952" y="5157192"/>
              <a:ext cx="2952327" cy="1595935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Down Arrow 62"/>
          <p:cNvSpPr/>
          <p:nvPr/>
        </p:nvSpPr>
        <p:spPr>
          <a:xfrm>
            <a:off x="5330681" y="4656474"/>
            <a:ext cx="484632" cy="50071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763166" y="4694424"/>
                <a:ext cx="34173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Build inverted index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𝑃𝑟𝑒𝑓𝑖𝑥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166" y="4694424"/>
                <a:ext cx="3417346" cy="369332"/>
              </a:xfrm>
              <a:prstGeom prst="rect">
                <a:avLst/>
              </a:prstGeom>
              <a:blipFill rotWithShape="1">
                <a:blip r:embed="rId22"/>
                <a:stretch>
                  <a:fillRect l="-142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ight Arrow 64"/>
          <p:cNvSpPr/>
          <p:nvPr/>
        </p:nvSpPr>
        <p:spPr>
          <a:xfrm>
            <a:off x="1044238" y="2852936"/>
            <a:ext cx="617738" cy="238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79512" y="4797152"/>
                <a:ext cx="3456383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/>
                  <a:t>Candidates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, (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</a:rPr>
                        <m:t>, (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</a:rPr>
                        <m:t>, (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</a:rPr>
                        <m:t>, 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</a:rPr>
                        <m:t>, (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/>
                        </a:rPr>
                        <m:t>,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  <m:r>
                            <a:rPr lang="en-US" sz="20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797152"/>
                <a:ext cx="3456383" cy="1938992"/>
              </a:xfrm>
              <a:prstGeom prst="rect">
                <a:avLst/>
              </a:prstGeom>
              <a:blipFill rotWithShape="1">
                <a:blip r:embed="rId23"/>
                <a:stretch>
                  <a:fillRect t="-1572" r="-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>
          <a:xfrm>
            <a:off x="6122837" y="5251165"/>
            <a:ext cx="445453" cy="1562211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236653" y="5229200"/>
            <a:ext cx="445453" cy="1562211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86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63" grpId="0" animBg="1"/>
      <p:bldP spid="64" grpId="0"/>
      <p:bldP spid="65" grpId="0" animBg="1"/>
      <p:bldP spid="65" grpId="1" animBg="1"/>
      <p:bldP spid="70" grpId="0" animBg="1"/>
      <p:bldP spid="70" grpId="1" animBg="1"/>
      <p:bldP spid="71" grpId="0" animBg="1"/>
      <p:bldP spid="71" grpId="1" animBg="1"/>
      <p:bldP spid="71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9562" y="3231523"/>
            <a:ext cx="61773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Can we beat the prefix filtering?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7" b="100000" l="0" r="100000">
                        <a14:foregroundMark x1="48341" y1="43515" x2="48341" y2="43515"/>
                        <a14:foregroundMark x1="42654" y1="42678" x2="42654" y2="42678"/>
                        <a14:foregroundMark x1="52133" y1="37657" x2="52133" y2="37657"/>
                        <a14:foregroundMark x1="75829" y1="39331" x2="75829" y2="39331"/>
                        <a14:foregroundMark x1="74882" y1="46862" x2="74882" y2="46862"/>
                        <a14:foregroundMark x1="63507" y1="76987" x2="63507" y2="76987"/>
                        <a14:foregroundMark x1="52133" y1="78661" x2="52133" y2="78661"/>
                        <a14:foregroundMark x1="61611" y1="85356" x2="61611" y2="85356"/>
                        <a14:foregroundMark x1="68246" y1="44351" x2="68246" y2="44351"/>
                        <a14:foregroundMark x1="78673" y1="35146" x2="78673" y2="35146"/>
                        <a14:foregroundMark x1="13270" y1="18410" x2="13270" y2="18410"/>
                        <a14:foregroundMark x1="12322" y1="10879" x2="12322" y2="10879"/>
                        <a14:foregroundMark x1="15166" y1="25941" x2="15166" y2="25941"/>
                        <a14:foregroundMark x1="30332" y1="5858" x2="30332" y2="5858"/>
                        <a14:foregroundMark x1="24645" y1="13389" x2="24645" y2="13389"/>
                        <a14:foregroundMark x1="39810" y1="39331" x2="39810" y2="39331"/>
                        <a14:foregroundMark x1="64455" y1="79498" x2="64455" y2="79498"/>
                        <a14:foregroundMark x1="61611" y1="83682" x2="61611" y2="83682"/>
                        <a14:foregroundMark x1="58768" y1="82845" x2="58768" y2="82845"/>
                        <a14:foregroundMark x1="56872" y1="82845" x2="56872" y2="82845"/>
                        <a14:foregroundMark x1="57820" y1="85356" x2="57820" y2="85356"/>
                        <a14:foregroundMark x1="59716" y1="90377" x2="59716" y2="90377"/>
                        <a14:foregroundMark x1="58768" y1="96234" x2="58768" y2="96234"/>
                        <a14:foregroundMark x1="68246" y1="71967" x2="68246" y2="71967"/>
                        <a14:foregroundMark x1="69194" y1="67782" x2="69194" y2="67782"/>
                        <a14:foregroundMark x1="58768" y1="73640" x2="58768" y2="73640"/>
                        <a14:foregroundMark x1="54028" y1="72803" x2="54028" y2="72803"/>
                        <a14:foregroundMark x1="50237" y1="71130" x2="50237" y2="71130"/>
                        <a14:foregroundMark x1="49289" y1="68619" x2="49289" y2="68619"/>
                        <a14:foregroundMark x1="66351" y1="82845" x2="66351" y2="82845"/>
                        <a14:foregroundMark x1="68246" y1="84519" x2="68246" y2="84519"/>
                        <a14:foregroundMark x1="67299" y1="78661" x2="67299" y2="78661"/>
                        <a14:foregroundMark x1="72986" y1="66109" x2="72986" y2="66109"/>
                        <a14:foregroundMark x1="52133" y1="86192" x2="52133" y2="86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365104"/>
            <a:ext cx="972616" cy="110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5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29551" y="3673970"/>
            <a:ext cx="4141073" cy="25633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36216" y="4194666"/>
                <a:ext cx="297168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∗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∗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∗</m:t>
                    </m:r>
                    <m:r>
                      <a:rPr lang="en-US" sz="2800">
                        <a:latin typeface="Cambria Math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16" y="4194666"/>
                <a:ext cx="2971688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729972" y="4806934"/>
                <a:ext cx="29779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𝑠</m:t>
                    </m:r>
                    <m:r>
                      <a:rPr lang="en-US" sz="2800" i="1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∗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∗</m:t>
                    </m:r>
                  </m:oMath>
                </a14:m>
                <a:r>
                  <a:rPr lang="en-US" sz="2800" dirty="0"/>
                  <a:t>,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∗</m:t>
                    </m:r>
                    <m:r>
                      <a:rPr lang="en-US" sz="28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72" y="4806934"/>
                <a:ext cx="2977931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86950" y="5714092"/>
                <a:ext cx="36482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800" dirty="0" smtClean="0"/>
                  <a:t>) </a:t>
                </a:r>
                <a:r>
                  <a:rPr lang="en-US" sz="2800" b="1" dirty="0" smtClean="0"/>
                  <a:t>cannot</a:t>
                </a:r>
                <a:r>
                  <a:rPr lang="en-US" sz="2800" dirty="0" smtClean="0"/>
                  <a:t> be filtered</a:t>
                </a:r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50" y="5714092"/>
                <a:ext cx="3648244" cy="523220"/>
              </a:xfrm>
              <a:prstGeom prst="rect">
                <a:avLst/>
              </a:prstGeom>
              <a:blipFill rotWithShape="1">
                <a:blip r:embed="rId5"/>
                <a:stretch>
                  <a:fillRect l="-3512" t="-10465" r="-334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51520" y="2227511"/>
                <a:ext cx="4119104" cy="76944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200" b="0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𝑟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∩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≥</m:t>
                    </m:r>
                    <m:r>
                      <a:rPr lang="en-US" sz="2200" b="0" i="1" smtClean="0">
                        <a:latin typeface="Cambria Math"/>
                      </a:rPr>
                      <m:t>𝑡</m:t>
                    </m:r>
                    <m:r>
                      <a:rPr lang="en-US" sz="22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200" b="0" i="1" dirty="0" smtClean="0">
                    <a:latin typeface="Cambria Math"/>
                  </a:rPr>
                  <a:t> </a:t>
                </a:r>
                <a:r>
                  <a:rPr lang="en-US" sz="2200" b="0" dirty="0" smtClean="0">
                    <a:latin typeface="Cambria Math"/>
                  </a:rPr>
                  <a:t>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latin typeface="Cambria Math"/>
                            </a:rPr>
                            <m:t>𝑃𝑟𝑒𝑓𝑖𝑥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</a:rPr>
                            <m:t>∩</m:t>
                          </m:r>
                          <m:r>
                            <a:rPr lang="en-US" sz="2200" i="1">
                              <a:latin typeface="Cambria Math"/>
                            </a:rPr>
                            <m:t>𝑃𝑟𝑒𝑓𝑖𝑥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≥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2227511"/>
                <a:ext cx="4119104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743922" y="1332057"/>
            <a:ext cx="2897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r>
              <a:rPr lang="en-US" sz="3200" b="1" dirty="0" smtClean="0"/>
              <a:t>-prefix scheme</a:t>
            </a:r>
            <a:endParaRPr lang="en-US" sz="3200" b="1" dirty="0"/>
          </a:p>
        </p:txBody>
      </p:sp>
      <p:cxnSp>
        <p:nvCxnSpPr>
          <p:cNvPr id="4" name="Straight Connector 3"/>
          <p:cNvCxnSpPr>
            <a:stCxn id="2" idx="2"/>
          </p:cNvCxnSpPr>
          <p:nvPr/>
        </p:nvCxnSpPr>
        <p:spPr>
          <a:xfrm>
            <a:off x="4572000" y="1187624"/>
            <a:ext cx="0" cy="567037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860032" y="3673970"/>
            <a:ext cx="4141073" cy="25202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441959" y="4213829"/>
                <a:ext cx="311245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∗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∗</m:t>
                    </m:r>
                    <m:r>
                      <a:rPr lang="en-US" sz="2800">
                        <a:latin typeface="Cambria Math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959" y="4213829"/>
                <a:ext cx="3112450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5415022" y="4806933"/>
                <a:ext cx="31393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𝑠</m:t>
                    </m:r>
                    <m:r>
                      <a:rPr lang="en-US" sz="2800" i="1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∗</m:t>
                    </m:r>
                  </m:oMath>
                </a14:m>
                <a:r>
                  <a:rPr lang="en-US" sz="2800" dirty="0"/>
                  <a:t>,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∗</m:t>
                    </m:r>
                    <m:r>
                      <a:rPr lang="en-US" sz="28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022" y="4806933"/>
                <a:ext cx="3139386" cy="523220"/>
              </a:xfrm>
              <a:prstGeom prst="rect">
                <a:avLst/>
              </a:prstGeom>
              <a:blipFill rotWithShape="1">
                <a:blip r:embed="rId8"/>
                <a:stretch>
                  <a:fillRect t="-10588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392943" y="5662952"/>
                <a:ext cx="32104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latin typeface="Cambria Math"/>
                      </a:rPr>
                      <m:t>,</m:t>
                    </m:r>
                    <m:r>
                      <a:rPr lang="en-US" sz="2800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sz="2800" dirty="0" smtClean="0"/>
                  <a:t>) </a:t>
                </a:r>
                <a:r>
                  <a:rPr lang="en-US" sz="2800" b="1" dirty="0" smtClean="0"/>
                  <a:t>can</a:t>
                </a:r>
                <a:r>
                  <a:rPr lang="en-US" sz="2800" dirty="0" smtClean="0"/>
                  <a:t> be filtered</a:t>
                </a:r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943" y="5662952"/>
                <a:ext cx="3210481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399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/>
          <p:cNvSpPr txBox="1"/>
          <p:nvPr/>
        </p:nvSpPr>
        <p:spPr>
          <a:xfrm>
            <a:off x="5543550" y="1332056"/>
            <a:ext cx="2897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r>
              <a:rPr lang="en-US" sz="3200" b="1" dirty="0" smtClean="0"/>
              <a:t>-prefix scheme</a:t>
            </a:r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83795" y="3698993"/>
                <a:ext cx="101758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𝑡</m:t>
                      </m:r>
                      <m:r>
                        <a:rPr lang="en-US" sz="26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795" y="3698993"/>
                <a:ext cx="1017586" cy="49244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421775" y="3673970"/>
                <a:ext cx="1017586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𝑡</m:t>
                      </m:r>
                      <m:r>
                        <a:rPr lang="en-US" sz="26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1775" y="3673970"/>
                <a:ext cx="1017586" cy="49244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845235" y="2227511"/>
                <a:ext cx="4155870" cy="76944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200" b="0" dirty="0" smtClean="0"/>
                  <a:t>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/>
                          </a:rPr>
                          <m:t>𝑟</m:t>
                        </m:r>
                        <m:r>
                          <a:rPr lang="en-US" sz="2200" b="0" i="1" smtClean="0">
                            <a:latin typeface="Cambria Math"/>
                          </a:rPr>
                          <m:t>∩</m:t>
                        </m:r>
                        <m:r>
                          <a:rPr lang="en-US" sz="22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200" b="0" i="1" smtClean="0">
                        <a:latin typeface="Cambria Math"/>
                      </a:rPr>
                      <m:t>≥</m:t>
                    </m:r>
                    <m:r>
                      <a:rPr lang="en-US" sz="2200" b="0" i="1" smtClean="0">
                        <a:latin typeface="Cambria Math"/>
                      </a:rPr>
                      <m:t>𝑡</m:t>
                    </m:r>
                    <m:r>
                      <a:rPr lang="en-US" sz="2200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sz="2200" b="0" i="1" dirty="0" smtClean="0">
                    <a:latin typeface="Cambria Math"/>
                  </a:rPr>
                  <a:t> </a:t>
                </a:r>
                <a:r>
                  <a:rPr lang="en-US" sz="2200" b="0" dirty="0" smtClean="0">
                    <a:latin typeface="Cambria Math"/>
                  </a:rPr>
                  <a:t>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/>
                        </a:rPr>
                        <m:t>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 smtClean="0">
                              <a:latin typeface="Cambria Math"/>
                            </a:rPr>
                            <m:t>𝑃𝑟𝑒𝑓𝑖𝑥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2200" i="1">
                              <a:latin typeface="Cambria Math"/>
                            </a:rPr>
                            <m:t>∩</m:t>
                          </m:r>
                          <m:r>
                            <a:rPr lang="en-US" sz="2200" i="1">
                              <a:latin typeface="Cambria Math"/>
                            </a:rPr>
                            <m:t>𝑃𝑟𝑒𝑓𝑖𝑥</m:t>
                          </m:r>
                          <m:d>
                            <m:dPr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1" smtClean="0">
                                  <a:latin typeface="Cambria Math"/>
                                </a:rPr>
                                <m:t>𝑠</m:t>
                              </m:r>
                            </m:e>
                          </m:d>
                        </m:e>
                      </m:d>
                      <m:r>
                        <a:rPr lang="en-US" sz="2200" b="0" i="1" smtClean="0">
                          <a:latin typeface="Cambria Math"/>
                        </a:rPr>
                        <m:t>≥</m:t>
                      </m:r>
                      <m:r>
                        <a:rPr lang="en-US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5235" y="2227511"/>
                <a:ext cx="4155870" cy="76944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683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  <p:bldP spid="8" grpId="0"/>
      <p:bldP spid="17" grpId="0"/>
      <p:bldP spid="25" grpId="0" animBg="1"/>
      <p:bldP spid="26" grpId="0"/>
      <p:bldP spid="27" grpId="0"/>
      <p:bldP spid="28" grpId="0"/>
      <p:bldP spid="40" grpId="0"/>
      <p:bldP spid="3" grpId="0"/>
      <p:bldP spid="23" grpId="0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773788" y="1877833"/>
                <a:ext cx="35101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</a:rPr>
                          <m:t>8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88" y="1877833"/>
                <a:ext cx="3510180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Rectangle 94"/>
              <p:cNvSpPr/>
              <p:nvPr/>
            </p:nvSpPr>
            <p:spPr>
              <a:xfrm>
                <a:off x="5475654" y="1825660"/>
                <a:ext cx="366834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sz="2800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sz="2800">
                            <a:latin typeface="Cambria Math"/>
                          </a:rPr>
                          <m:t>8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654" y="1825660"/>
                <a:ext cx="3668346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/>
          <p:cNvCxnSpPr/>
          <p:nvPr/>
        </p:nvCxnSpPr>
        <p:spPr>
          <a:xfrm>
            <a:off x="4724400" y="1268760"/>
            <a:ext cx="0" cy="567037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43922" y="1332057"/>
            <a:ext cx="2897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1-prefix scheme</a:t>
            </a:r>
            <a:endParaRPr lang="en-US" sz="32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543550" y="1332056"/>
            <a:ext cx="2897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2-prefix scheme</a:t>
            </a:r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9" name="Table 6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0038455"/>
                  </p:ext>
                </p:extLst>
              </p:nvPr>
            </p:nvGraphicFramePr>
            <p:xfrm>
              <a:off x="801049" y="4865822"/>
              <a:ext cx="2557221" cy="18542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64160"/>
                    <a:gridCol w="1993061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</a:t>
                          </a:r>
                          <a:r>
                            <a:rPr lang="en-US" sz="1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</a:t>
                          </a:r>
                          <a:r>
                            <a:rPr lang="en-US" sz="1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</a:t>
                          </a:r>
                          <a:r>
                            <a:rPr lang="en-US" sz="1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</a:t>
                          </a:r>
                          <a:r>
                            <a:rPr lang="en-US" sz="1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9" name="Table 6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30038455"/>
                  </p:ext>
                </p:extLst>
              </p:nvPr>
            </p:nvGraphicFramePr>
            <p:xfrm>
              <a:off x="801049" y="4865822"/>
              <a:ext cx="2557221" cy="18542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64160"/>
                    <a:gridCol w="1993061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8197" r="-35161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8440" t="-8197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108197" r="-351613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8440" t="-108197" b="-3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211667" r="-351613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8440" t="-211667" b="-23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306557" r="-351613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8440" t="-306557" b="-1262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t="-406557" r="-351613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5"/>
                          <a:stretch>
                            <a:fillRect l="-28440" t="-406557" b="-262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9" name="Table 10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1286087"/>
                  </p:ext>
                </p:extLst>
              </p:nvPr>
            </p:nvGraphicFramePr>
            <p:xfrm>
              <a:off x="5778365" y="4852799"/>
              <a:ext cx="2557221" cy="18542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64160"/>
                    <a:gridCol w="1993061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</a:t>
                          </a:r>
                          <a:r>
                            <a:rPr lang="en-US" sz="1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</a:t>
                          </a:r>
                          <a:r>
                            <a:rPr lang="en-US" sz="1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</a:t>
                          </a:r>
                          <a:r>
                            <a:rPr lang="en-US" sz="1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</a:t>
                          </a:r>
                          <a:r>
                            <a:rPr lang="en-US" sz="1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09" name="Table 10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1286087"/>
                  </p:ext>
                </p:extLst>
              </p:nvPr>
            </p:nvGraphicFramePr>
            <p:xfrm>
              <a:off x="5778365" y="4852799"/>
              <a:ext cx="2557221" cy="18542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64160"/>
                    <a:gridCol w="1993061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087" t="-8197" r="-356522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8440" t="-8197" r="-306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087" t="-108197" r="-356522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8440" t="-108197" r="-306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087" t="-211667" r="-356522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8440" t="-211667" r="-306" b="-228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087" t="-306557" r="-35652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8440" t="-306557" r="-306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1087" t="-406557" r="-35652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28440" t="-406557" r="-306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/>
              <p:cNvSpPr txBox="1"/>
              <p:nvPr/>
            </p:nvSpPr>
            <p:spPr>
              <a:xfrm>
                <a:off x="232229" y="5428447"/>
                <a:ext cx="5415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29" y="5428447"/>
                <a:ext cx="541559" cy="64633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TextBox 116"/>
              <p:cNvSpPr txBox="1"/>
              <p:nvPr/>
            </p:nvSpPr>
            <p:spPr>
              <a:xfrm>
                <a:off x="5204874" y="5491332"/>
                <a:ext cx="5415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874" y="5491332"/>
                <a:ext cx="541559" cy="6463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906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Analysis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39553" y="2769169"/>
            <a:ext cx="2952327" cy="1595935"/>
            <a:chOff x="4139952" y="5157192"/>
            <a:chExt cx="2952327" cy="15959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235445" y="5266029"/>
                  <a:ext cx="4466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5445" y="5266029"/>
                  <a:ext cx="44666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702014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014" y="5266029"/>
                  <a:ext cx="45198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168583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8583" y="5266029"/>
                  <a:ext cx="45198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635152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5152" y="5266029"/>
                  <a:ext cx="45198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101721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1721" y="5266029"/>
                  <a:ext cx="45198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568290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90" y="5266029"/>
                  <a:ext cx="451982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278756" y="5890773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8756" y="5890773"/>
                  <a:ext cx="360039" cy="64633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745857" y="5890773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5857" y="5890773"/>
                  <a:ext cx="360039" cy="64633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212958" y="5890773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2958" y="5890773"/>
                  <a:ext cx="360039" cy="64633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680059" y="5890773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0059" y="5890773"/>
                  <a:ext cx="360039" cy="646331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147160" y="5890773"/>
                  <a:ext cx="360039" cy="369332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160" y="5890773"/>
                  <a:ext cx="360039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614262" y="5870453"/>
                  <a:ext cx="360039" cy="369332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4262" y="5870453"/>
                  <a:ext cx="360039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>
              <a:stCxn id="9" idx="2"/>
              <a:endCxn id="15" idx="0"/>
            </p:cNvCxnSpPr>
            <p:nvPr/>
          </p:nvCxnSpPr>
          <p:spPr>
            <a:xfrm>
              <a:off x="4458776" y="5635361"/>
              <a:ext cx="0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2"/>
              <a:endCxn id="16" idx="0"/>
            </p:cNvCxnSpPr>
            <p:nvPr/>
          </p:nvCxnSpPr>
          <p:spPr>
            <a:xfrm flipH="1">
              <a:off x="4925877" y="5635361"/>
              <a:ext cx="2128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2"/>
            </p:cNvCxnSpPr>
            <p:nvPr/>
          </p:nvCxnSpPr>
          <p:spPr>
            <a:xfrm>
              <a:off x="5394574" y="5635361"/>
              <a:ext cx="16456" cy="2639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2"/>
              <a:endCxn id="18" idx="0"/>
            </p:cNvCxnSpPr>
            <p:nvPr/>
          </p:nvCxnSpPr>
          <p:spPr>
            <a:xfrm flipH="1">
              <a:off x="5860079" y="5635361"/>
              <a:ext cx="1064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3" idx="2"/>
              <a:endCxn id="19" idx="0"/>
            </p:cNvCxnSpPr>
            <p:nvPr/>
          </p:nvCxnSpPr>
          <p:spPr>
            <a:xfrm flipH="1">
              <a:off x="6327180" y="5635361"/>
              <a:ext cx="532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4" idx="2"/>
              <a:endCxn id="20" idx="0"/>
            </p:cNvCxnSpPr>
            <p:nvPr/>
          </p:nvCxnSpPr>
          <p:spPr>
            <a:xfrm>
              <a:off x="6794281" y="5635361"/>
              <a:ext cx="1" cy="235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139952" y="5157192"/>
              <a:ext cx="2952327" cy="1595935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Down Arrow 27"/>
          <p:cNvSpPr/>
          <p:nvPr/>
        </p:nvSpPr>
        <p:spPr>
          <a:xfrm rot="10800000">
            <a:off x="1847052" y="4365104"/>
            <a:ext cx="484632" cy="50071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/>
              <p:cNvSpPr/>
              <p:nvPr/>
            </p:nvSpPr>
            <p:spPr>
              <a:xfrm>
                <a:off x="773788" y="1877833"/>
                <a:ext cx="35101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</a:rPr>
                          <m:t>8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88" y="1877833"/>
                <a:ext cx="3510180" cy="523220"/>
              </a:xfrm>
              <a:prstGeom prst="rect">
                <a:avLst/>
              </a:prstGeom>
              <a:blipFill rotWithShape="1">
                <a:blip r:embed="rId1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/>
          <p:cNvGrpSpPr/>
          <p:nvPr/>
        </p:nvGrpSpPr>
        <p:grpSpPr>
          <a:xfrm>
            <a:off x="5388924" y="2736974"/>
            <a:ext cx="3394607" cy="1631643"/>
            <a:chOff x="4192026" y="5266029"/>
            <a:chExt cx="3394607" cy="16316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4235445" y="5266029"/>
                  <a:ext cx="4466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5445" y="5266029"/>
                  <a:ext cx="446661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4702014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014" y="5266029"/>
                  <a:ext cx="451982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5168583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8583" y="5266029"/>
                  <a:ext cx="451982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5635152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5152" y="5266029"/>
                  <a:ext cx="451982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6101721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1721" y="5266029"/>
                  <a:ext cx="451982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6568290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90" y="5266029"/>
                  <a:ext cx="451982" cy="36933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4278756" y="5890773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8756" y="5890773"/>
                  <a:ext cx="360039" cy="646331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4745857" y="5890773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5857" y="5890773"/>
                  <a:ext cx="360039" cy="646331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5212958" y="5890773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2958" y="5890773"/>
                  <a:ext cx="360039" cy="646331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5680059" y="5890773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0059" y="5890773"/>
                  <a:ext cx="360039" cy="646331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6147160" y="5890773"/>
                  <a:ext cx="360039" cy="923330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160" y="5890773"/>
                  <a:ext cx="360039" cy="923330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6614262" y="5870453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4262" y="5870453"/>
                  <a:ext cx="360039" cy="646331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Straight Arrow Connector 87"/>
            <p:cNvCxnSpPr>
              <a:stCxn id="76" idx="2"/>
              <a:endCxn id="82" idx="0"/>
            </p:cNvCxnSpPr>
            <p:nvPr/>
          </p:nvCxnSpPr>
          <p:spPr>
            <a:xfrm>
              <a:off x="4458776" y="5635361"/>
              <a:ext cx="0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77" idx="2"/>
              <a:endCxn id="83" idx="0"/>
            </p:cNvCxnSpPr>
            <p:nvPr/>
          </p:nvCxnSpPr>
          <p:spPr>
            <a:xfrm flipH="1">
              <a:off x="4925877" y="5635361"/>
              <a:ext cx="2128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78" idx="2"/>
            </p:cNvCxnSpPr>
            <p:nvPr/>
          </p:nvCxnSpPr>
          <p:spPr>
            <a:xfrm>
              <a:off x="5394574" y="5635361"/>
              <a:ext cx="16456" cy="2639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79" idx="2"/>
              <a:endCxn id="85" idx="0"/>
            </p:cNvCxnSpPr>
            <p:nvPr/>
          </p:nvCxnSpPr>
          <p:spPr>
            <a:xfrm flipH="1">
              <a:off x="5860079" y="5635361"/>
              <a:ext cx="1064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0" idx="2"/>
              <a:endCxn id="86" idx="0"/>
            </p:cNvCxnSpPr>
            <p:nvPr/>
          </p:nvCxnSpPr>
          <p:spPr>
            <a:xfrm flipH="1">
              <a:off x="6327180" y="5635361"/>
              <a:ext cx="532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81" idx="2"/>
              <a:endCxn id="87" idx="0"/>
            </p:cNvCxnSpPr>
            <p:nvPr/>
          </p:nvCxnSpPr>
          <p:spPr>
            <a:xfrm>
              <a:off x="6794281" y="5635361"/>
              <a:ext cx="1" cy="235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Rectangle 93"/>
            <p:cNvSpPr/>
            <p:nvPr/>
          </p:nvSpPr>
          <p:spPr>
            <a:xfrm>
              <a:off x="4192026" y="5313496"/>
              <a:ext cx="3394607" cy="158417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5" name="Rectangle 94"/>
              <p:cNvSpPr/>
              <p:nvPr/>
            </p:nvSpPr>
            <p:spPr>
              <a:xfrm>
                <a:off x="5475654" y="1825660"/>
                <a:ext cx="366834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sz="2800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sz="2800">
                            <a:latin typeface="Cambria Math"/>
                          </a:rPr>
                          <m:t>8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654" y="1825660"/>
                <a:ext cx="3668346" cy="523220"/>
              </a:xfrm>
              <a:prstGeom prst="rect">
                <a:avLst/>
              </a:prstGeom>
              <a:blipFill rotWithShape="1">
                <a:blip r:embed="rId30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8247099" y="2712433"/>
                <a:ext cx="451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099" y="2712433"/>
                <a:ext cx="451982" cy="36933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8293071" y="3316857"/>
                <a:ext cx="360039" cy="646331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071" y="3316857"/>
                <a:ext cx="360039" cy="646331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  <a:ln w="63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Arrow Connector 100"/>
          <p:cNvCxnSpPr>
            <a:stCxn id="99" idx="2"/>
            <a:endCxn id="100" idx="0"/>
          </p:cNvCxnSpPr>
          <p:nvPr/>
        </p:nvCxnSpPr>
        <p:spPr>
          <a:xfrm>
            <a:off x="8473090" y="3081765"/>
            <a:ext cx="1" cy="235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4724400" y="1268760"/>
            <a:ext cx="0" cy="567037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43922" y="1332057"/>
            <a:ext cx="2897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1-prefix scheme</a:t>
            </a:r>
            <a:endParaRPr lang="en-US" sz="32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543550" y="1332056"/>
            <a:ext cx="2897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2-prefix scheme</a:t>
            </a:r>
            <a:endParaRPr lang="en-US" sz="32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9" name="Table 6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1616632"/>
                  </p:ext>
                </p:extLst>
              </p:nvPr>
            </p:nvGraphicFramePr>
            <p:xfrm>
              <a:off x="801049" y="4865822"/>
              <a:ext cx="2557221" cy="18542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64160"/>
                    <a:gridCol w="1993061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</a:t>
                          </a:r>
                          <a:r>
                            <a:rPr lang="en-US" sz="1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</a:t>
                          </a:r>
                          <a:r>
                            <a:rPr lang="en-US" sz="1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</a:t>
                          </a:r>
                          <a:r>
                            <a:rPr lang="en-US" sz="1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</a:t>
                          </a:r>
                          <a:r>
                            <a:rPr lang="en-US" sz="1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9" name="Table 6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21616632"/>
                  </p:ext>
                </p:extLst>
              </p:nvPr>
            </p:nvGraphicFramePr>
            <p:xfrm>
              <a:off x="801049" y="4865822"/>
              <a:ext cx="2557221" cy="18542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64160"/>
                    <a:gridCol w="1993061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3"/>
                          <a:stretch>
                            <a:fillRect t="-8197" r="-35161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3"/>
                          <a:stretch>
                            <a:fillRect l="-28440" t="-8197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3"/>
                          <a:stretch>
                            <a:fillRect t="-108197" r="-351613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3"/>
                          <a:stretch>
                            <a:fillRect l="-28440" t="-108197" b="-3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3"/>
                          <a:stretch>
                            <a:fillRect t="-211667" r="-351613" b="-2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3"/>
                          <a:stretch>
                            <a:fillRect l="-28440" t="-211667" b="-23000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3"/>
                          <a:stretch>
                            <a:fillRect t="-306557" r="-351613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3"/>
                          <a:stretch>
                            <a:fillRect l="-28440" t="-306557" b="-12623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3"/>
                          <a:stretch>
                            <a:fillRect t="-406557" r="-351613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3"/>
                          <a:stretch>
                            <a:fillRect l="-28440" t="-406557" b="-2623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70" name="Straight Connector 69"/>
          <p:cNvCxnSpPr/>
          <p:nvPr/>
        </p:nvCxnSpPr>
        <p:spPr>
          <a:xfrm flipH="1">
            <a:off x="2134134" y="5081430"/>
            <a:ext cx="101477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2134134" y="5441470"/>
            <a:ext cx="101477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2134134" y="5801510"/>
            <a:ext cx="93610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>
            <a:off x="2134134" y="6161550"/>
            <a:ext cx="93610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2134134" y="6554599"/>
            <a:ext cx="93610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9" name="Table 10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6296364"/>
                  </p:ext>
                </p:extLst>
              </p:nvPr>
            </p:nvGraphicFramePr>
            <p:xfrm>
              <a:off x="5778365" y="4852799"/>
              <a:ext cx="2557221" cy="18542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64160"/>
                    <a:gridCol w="1993061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</a:t>
                          </a:r>
                          <a:r>
                            <a:rPr lang="en-US" sz="1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</a:t>
                          </a:r>
                          <a:r>
                            <a:rPr lang="en-US" sz="1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</a:t>
                          </a:r>
                          <a:r>
                            <a:rPr lang="en-US" sz="1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</a:t>
                          </a:r>
                          <a:r>
                            <a:rPr lang="en-US" sz="1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09" name="Table 10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6296364"/>
                  </p:ext>
                </p:extLst>
              </p:nvPr>
            </p:nvGraphicFramePr>
            <p:xfrm>
              <a:off x="5778365" y="4852799"/>
              <a:ext cx="2557221" cy="18542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64160"/>
                    <a:gridCol w="1993061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4"/>
                          <a:stretch>
                            <a:fillRect l="-1087" t="-8197" r="-356522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4"/>
                          <a:stretch>
                            <a:fillRect l="-28440" t="-8197" r="-306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4"/>
                          <a:stretch>
                            <a:fillRect l="-1087" t="-108197" r="-356522" b="-3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4"/>
                          <a:stretch>
                            <a:fillRect l="-28440" t="-108197" r="-306" b="-3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4"/>
                          <a:stretch>
                            <a:fillRect l="-1087" t="-211667" r="-356522" b="-22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4"/>
                          <a:stretch>
                            <a:fillRect l="-28440" t="-211667" r="-306" b="-228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4"/>
                          <a:stretch>
                            <a:fillRect l="-1087" t="-306557" r="-356522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4"/>
                          <a:stretch>
                            <a:fillRect l="-28440" t="-306557" r="-306" b="-1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4"/>
                          <a:stretch>
                            <a:fillRect l="-1087" t="-406557" r="-356522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4"/>
                          <a:stretch>
                            <a:fillRect l="-28440" t="-406557" r="-306" b="-245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10" name="Straight Connector 109"/>
          <p:cNvCxnSpPr/>
          <p:nvPr/>
        </p:nvCxnSpPr>
        <p:spPr>
          <a:xfrm flipH="1">
            <a:off x="7524077" y="5068407"/>
            <a:ext cx="60215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7524077" y="5428447"/>
            <a:ext cx="60215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 flipH="1">
            <a:off x="7524610" y="5788487"/>
            <a:ext cx="52294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H="1">
            <a:off x="7524077" y="6148527"/>
            <a:ext cx="52347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flipH="1">
            <a:off x="7524077" y="6541576"/>
            <a:ext cx="52347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Down Arrow 114"/>
          <p:cNvSpPr/>
          <p:nvPr/>
        </p:nvSpPr>
        <p:spPr>
          <a:xfrm rot="10800000">
            <a:off x="6869134" y="4365104"/>
            <a:ext cx="484632" cy="500718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TextBox 115"/>
              <p:cNvSpPr txBox="1"/>
              <p:nvPr/>
            </p:nvSpPr>
            <p:spPr>
              <a:xfrm>
                <a:off x="232229" y="5428447"/>
                <a:ext cx="5415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16" name="TextBox 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29" y="5428447"/>
                <a:ext cx="541559" cy="646331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TextBox 116"/>
              <p:cNvSpPr txBox="1"/>
              <p:nvPr/>
            </p:nvSpPr>
            <p:spPr>
              <a:xfrm>
                <a:off x="5204874" y="5491332"/>
                <a:ext cx="5415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17" name="TextBox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4874" y="5491332"/>
                <a:ext cx="541559" cy="646331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343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Analysis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39553" y="2769169"/>
            <a:ext cx="2952327" cy="1595935"/>
            <a:chOff x="4139952" y="5157192"/>
            <a:chExt cx="2952327" cy="15959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235445" y="5266029"/>
                  <a:ext cx="4466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5445" y="5266029"/>
                  <a:ext cx="44666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4702014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014" y="5266029"/>
                  <a:ext cx="45198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5168583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8583" y="5266029"/>
                  <a:ext cx="45198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5635152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5152" y="5266029"/>
                  <a:ext cx="45198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101721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1721" y="5266029"/>
                  <a:ext cx="45198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568290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90" y="5266029"/>
                  <a:ext cx="451982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4278756" y="5890773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 smtClean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8756" y="5890773"/>
                  <a:ext cx="360039" cy="64633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3333"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745857" y="5890773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 smtClean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5857" y="5890773"/>
                  <a:ext cx="360039" cy="64633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1667"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212958" y="5890773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2958" y="5890773"/>
                  <a:ext cx="360039" cy="64633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680059" y="5890773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0059" y="5890773"/>
                  <a:ext cx="360039" cy="646331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147160" y="5890773"/>
                  <a:ext cx="360039" cy="369332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160" y="5890773"/>
                  <a:ext cx="360039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614262" y="5870453"/>
                  <a:ext cx="360039" cy="369332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4262" y="5870453"/>
                  <a:ext cx="360039" cy="369332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/>
            <p:cNvCxnSpPr>
              <a:stCxn id="9" idx="2"/>
              <a:endCxn id="15" idx="0"/>
            </p:cNvCxnSpPr>
            <p:nvPr/>
          </p:nvCxnSpPr>
          <p:spPr>
            <a:xfrm>
              <a:off x="4458776" y="5635361"/>
              <a:ext cx="0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2"/>
              <a:endCxn id="16" idx="0"/>
            </p:cNvCxnSpPr>
            <p:nvPr/>
          </p:nvCxnSpPr>
          <p:spPr>
            <a:xfrm flipH="1">
              <a:off x="4925877" y="5635361"/>
              <a:ext cx="2128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2"/>
            </p:cNvCxnSpPr>
            <p:nvPr/>
          </p:nvCxnSpPr>
          <p:spPr>
            <a:xfrm>
              <a:off x="5394574" y="5635361"/>
              <a:ext cx="16456" cy="2639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2"/>
              <a:endCxn id="18" idx="0"/>
            </p:cNvCxnSpPr>
            <p:nvPr/>
          </p:nvCxnSpPr>
          <p:spPr>
            <a:xfrm flipH="1">
              <a:off x="5860079" y="5635361"/>
              <a:ext cx="1064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3" idx="2"/>
              <a:endCxn id="19" idx="0"/>
            </p:cNvCxnSpPr>
            <p:nvPr/>
          </p:nvCxnSpPr>
          <p:spPr>
            <a:xfrm flipH="1">
              <a:off x="6327180" y="5635361"/>
              <a:ext cx="532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4" idx="2"/>
              <a:endCxn id="20" idx="0"/>
            </p:cNvCxnSpPr>
            <p:nvPr/>
          </p:nvCxnSpPr>
          <p:spPr>
            <a:xfrm>
              <a:off x="6794281" y="5635361"/>
              <a:ext cx="1" cy="235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Rectangle 26"/>
            <p:cNvSpPr/>
            <p:nvPr/>
          </p:nvSpPr>
          <p:spPr>
            <a:xfrm>
              <a:off x="4139952" y="5157192"/>
              <a:ext cx="2952327" cy="1595935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Oval 37"/>
          <p:cNvSpPr/>
          <p:nvPr/>
        </p:nvSpPr>
        <p:spPr>
          <a:xfrm>
            <a:off x="624831" y="2806231"/>
            <a:ext cx="445453" cy="1562211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97719" y="2802893"/>
            <a:ext cx="445453" cy="1562211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5388924" y="2736974"/>
            <a:ext cx="3394607" cy="1631643"/>
            <a:chOff x="4192026" y="5266029"/>
            <a:chExt cx="3394607" cy="16316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4235445" y="5266029"/>
                  <a:ext cx="4466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5445" y="5266029"/>
                  <a:ext cx="446661" cy="369332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4702014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014" y="5266029"/>
                  <a:ext cx="451982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5168583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8583" y="5266029"/>
                  <a:ext cx="451982" cy="369332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5635152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5152" y="5266029"/>
                  <a:ext cx="451982" cy="369332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6101721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1721" y="5266029"/>
                  <a:ext cx="451982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6568290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90" y="5266029"/>
                  <a:ext cx="451982" cy="36933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4278756" y="5890773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8756" y="5890773"/>
                  <a:ext cx="360039" cy="646331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 r="-3333"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4745857" y="5890773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5857" y="5890773"/>
                  <a:ext cx="360039" cy="646331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5212958" y="5890773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2958" y="5890773"/>
                  <a:ext cx="360039" cy="646331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5680059" y="5890773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0059" y="5890773"/>
                  <a:ext cx="360039" cy="646331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6147160" y="5890773"/>
                  <a:ext cx="360039" cy="923330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160" y="5890773"/>
                  <a:ext cx="360039" cy="923330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6614262" y="5870453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4262" y="5870453"/>
                  <a:ext cx="360039" cy="646331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 r="-3333"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Straight Arrow Connector 87"/>
            <p:cNvCxnSpPr>
              <a:stCxn id="76" idx="2"/>
              <a:endCxn id="82" idx="0"/>
            </p:cNvCxnSpPr>
            <p:nvPr/>
          </p:nvCxnSpPr>
          <p:spPr>
            <a:xfrm>
              <a:off x="4458776" y="5635361"/>
              <a:ext cx="0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77" idx="2"/>
              <a:endCxn id="83" idx="0"/>
            </p:cNvCxnSpPr>
            <p:nvPr/>
          </p:nvCxnSpPr>
          <p:spPr>
            <a:xfrm flipH="1">
              <a:off x="4925877" y="5635361"/>
              <a:ext cx="2128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78" idx="2"/>
            </p:cNvCxnSpPr>
            <p:nvPr/>
          </p:nvCxnSpPr>
          <p:spPr>
            <a:xfrm>
              <a:off x="5394574" y="5635361"/>
              <a:ext cx="16456" cy="2639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79" idx="2"/>
              <a:endCxn id="85" idx="0"/>
            </p:cNvCxnSpPr>
            <p:nvPr/>
          </p:nvCxnSpPr>
          <p:spPr>
            <a:xfrm flipH="1">
              <a:off x="5860079" y="5635361"/>
              <a:ext cx="1064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0" idx="2"/>
              <a:endCxn id="86" idx="0"/>
            </p:cNvCxnSpPr>
            <p:nvPr/>
          </p:nvCxnSpPr>
          <p:spPr>
            <a:xfrm flipH="1">
              <a:off x="6327180" y="5635361"/>
              <a:ext cx="532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81" idx="2"/>
              <a:endCxn id="87" idx="0"/>
            </p:cNvCxnSpPr>
            <p:nvPr/>
          </p:nvCxnSpPr>
          <p:spPr>
            <a:xfrm>
              <a:off x="6794281" y="5635361"/>
              <a:ext cx="1" cy="235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Rectangle 93"/>
            <p:cNvSpPr/>
            <p:nvPr/>
          </p:nvSpPr>
          <p:spPr>
            <a:xfrm>
              <a:off x="4192026" y="5313496"/>
              <a:ext cx="3394607" cy="1584176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TextBox 97"/>
          <p:cNvSpPr txBox="1"/>
          <p:nvPr/>
        </p:nvSpPr>
        <p:spPr>
          <a:xfrm>
            <a:off x="968100" y="5157192"/>
            <a:ext cx="2095231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Filtering:</a:t>
            </a:r>
            <a:r>
              <a:rPr lang="en-US" sz="2000" dirty="0" smtClean="0"/>
              <a:t>   2+2</a:t>
            </a:r>
          </a:p>
          <a:p>
            <a:r>
              <a:rPr lang="en-US" sz="2000" b="1" dirty="0" smtClean="0"/>
              <a:t>Verification:</a:t>
            </a:r>
            <a:r>
              <a:rPr lang="en-US" sz="2000" dirty="0" smtClean="0"/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4</a:t>
            </a:r>
            <a:r>
              <a:rPr lang="en-US" sz="2000" dirty="0" smtClean="0"/>
              <a:t>*10</a:t>
            </a:r>
          </a:p>
          <a:p>
            <a:r>
              <a:rPr lang="en-US" sz="2000" b="1" dirty="0" smtClean="0"/>
              <a:t>Total:</a:t>
            </a:r>
            <a:r>
              <a:rPr lang="en-US" sz="2000" dirty="0" smtClean="0"/>
              <a:t>    44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8247099" y="2712433"/>
                <a:ext cx="451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7099" y="2712433"/>
                <a:ext cx="451982" cy="369332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8293071" y="3316857"/>
                <a:ext cx="360039" cy="646331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3071" y="3316857"/>
                <a:ext cx="360039" cy="646331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  <a:ln w="63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Arrow Connector 100"/>
          <p:cNvCxnSpPr>
            <a:stCxn id="99" idx="2"/>
            <a:endCxn id="100" idx="0"/>
          </p:cNvCxnSpPr>
          <p:nvPr/>
        </p:nvCxnSpPr>
        <p:spPr>
          <a:xfrm>
            <a:off x="8473090" y="3081765"/>
            <a:ext cx="1" cy="235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5406116" y="2798761"/>
            <a:ext cx="445453" cy="1562211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879004" y="2795423"/>
            <a:ext cx="445453" cy="1562211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7765188" y="2801495"/>
            <a:ext cx="445453" cy="1562211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6051950" y="5157191"/>
            <a:ext cx="2119249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Filtering:</a:t>
            </a:r>
            <a:r>
              <a:rPr lang="en-US" sz="2000" dirty="0" smtClean="0"/>
              <a:t>   2+2+2</a:t>
            </a:r>
          </a:p>
          <a:p>
            <a:r>
              <a:rPr lang="en-US" sz="2000" b="1" dirty="0" smtClean="0"/>
              <a:t>Verification:</a:t>
            </a:r>
            <a:r>
              <a:rPr lang="en-US" sz="2000" dirty="0" smtClean="0"/>
              <a:t>  </a:t>
            </a:r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/>
              <a:t>*10</a:t>
            </a:r>
          </a:p>
          <a:p>
            <a:r>
              <a:rPr lang="en-US" sz="2000" b="1" dirty="0" smtClean="0"/>
              <a:t>Total:</a:t>
            </a:r>
            <a:r>
              <a:rPr lang="en-US" sz="2000" dirty="0" smtClean="0"/>
              <a:t>    16</a:t>
            </a:r>
            <a:endParaRPr lang="en-US" sz="2000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4724400" y="1268760"/>
            <a:ext cx="0" cy="5670376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43922" y="1332057"/>
            <a:ext cx="2897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1-prefix scheme</a:t>
            </a:r>
            <a:endParaRPr lang="en-US" sz="32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5543550" y="1332056"/>
            <a:ext cx="2897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2-prefix scheme</a:t>
            </a:r>
            <a:endParaRPr lang="en-US" sz="3200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858377" y="2348880"/>
            <a:ext cx="935798" cy="363553"/>
          </a:xfrm>
          <a:prstGeom prst="straightConnector1">
            <a:avLst/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320445" y="2401053"/>
            <a:ext cx="939234" cy="311380"/>
          </a:xfrm>
          <a:prstGeom prst="straightConnector1">
            <a:avLst/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5543550" y="2374966"/>
            <a:ext cx="935798" cy="363553"/>
          </a:xfrm>
          <a:prstGeom prst="straightConnector1">
            <a:avLst/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>
            <a:off x="6056418" y="2348879"/>
            <a:ext cx="935798" cy="363553"/>
          </a:xfrm>
          <a:prstGeom prst="straightConnector1">
            <a:avLst/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7527270" y="2348878"/>
            <a:ext cx="357097" cy="363553"/>
          </a:xfrm>
          <a:prstGeom prst="straightConnector1">
            <a:avLst/>
          </a:prstGeom>
          <a:ln w="12700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6" name="Rectangle 105"/>
              <p:cNvSpPr/>
              <p:nvPr/>
            </p:nvSpPr>
            <p:spPr>
              <a:xfrm>
                <a:off x="773788" y="1877833"/>
                <a:ext cx="35101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sz="2800" b="0" i="0" smtClean="0">
                            <a:latin typeface="Cambria Math"/>
                          </a:rPr>
                          <m:t>8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06" name="Rectangle 10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788" y="1877833"/>
                <a:ext cx="3510180" cy="523220"/>
              </a:xfrm>
              <a:prstGeom prst="rect">
                <a:avLst/>
              </a:prstGeom>
              <a:blipFill rotWithShape="1">
                <a:blip r:embed="rId33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7" name="Rectangle 106"/>
              <p:cNvSpPr/>
              <p:nvPr/>
            </p:nvSpPr>
            <p:spPr>
              <a:xfrm>
                <a:off x="5475654" y="1825660"/>
                <a:ext cx="366834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,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sz="2800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sz="2800">
                            <a:latin typeface="Cambria Math"/>
                          </a:rPr>
                          <m:t>8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}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07" name="Rectangle 10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654" y="1825660"/>
                <a:ext cx="3668346" cy="523220"/>
              </a:xfrm>
              <a:prstGeom prst="rect">
                <a:avLst/>
              </a:prstGeom>
              <a:blipFill rotWithShape="1">
                <a:blip r:embed="rId3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Connector 107"/>
          <p:cNvCxnSpPr/>
          <p:nvPr/>
        </p:nvCxnSpPr>
        <p:spPr>
          <a:xfrm flipH="1">
            <a:off x="2609706" y="2143264"/>
            <a:ext cx="1314222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7785682" y="2123364"/>
            <a:ext cx="913399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34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DBLP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26431"/>
            <a:ext cx="7840130" cy="417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Data Integration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34167"/>
            <a:ext cx="2393947" cy="3388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2221945"/>
            <a:ext cx="2570175" cy="33778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71" y="1351366"/>
            <a:ext cx="2088232" cy="737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25842"/>
            <a:ext cx="2473543" cy="8298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5576" y="2636912"/>
            <a:ext cx="2952328" cy="4572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64088" y="3311674"/>
            <a:ext cx="2952328" cy="11974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7" idx="3"/>
            <a:endCxn id="11" idx="1"/>
          </p:cNvCxnSpPr>
          <p:nvPr/>
        </p:nvCxnSpPr>
        <p:spPr>
          <a:xfrm>
            <a:off x="3707904" y="2865512"/>
            <a:ext cx="1656184" cy="1044885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2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356992"/>
            <a:ext cx="7992888" cy="604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An adaptive </a:t>
            </a:r>
            <a:r>
              <a:rPr lang="en-US" sz="2800" dirty="0"/>
              <a:t>f</a:t>
            </a:r>
            <a:r>
              <a:rPr lang="en-US" sz="2800" dirty="0" smtClean="0"/>
              <a:t>ramework for similarity Join and Search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37" b="100000" l="0" r="100000">
                        <a14:foregroundMark x1="48341" y1="43515" x2="48341" y2="43515"/>
                        <a14:foregroundMark x1="42654" y1="42678" x2="42654" y2="42678"/>
                        <a14:foregroundMark x1="52133" y1="37657" x2="52133" y2="37657"/>
                        <a14:foregroundMark x1="75829" y1="39331" x2="75829" y2="39331"/>
                        <a14:foregroundMark x1="74882" y1="46862" x2="74882" y2="46862"/>
                        <a14:foregroundMark x1="63507" y1="76987" x2="63507" y2="76987"/>
                        <a14:foregroundMark x1="52133" y1="78661" x2="52133" y2="78661"/>
                        <a14:foregroundMark x1="61611" y1="85356" x2="61611" y2="85356"/>
                        <a14:foregroundMark x1="68246" y1="44351" x2="68246" y2="44351"/>
                        <a14:foregroundMark x1="78673" y1="35146" x2="78673" y2="35146"/>
                        <a14:foregroundMark x1="13270" y1="18410" x2="13270" y2="18410"/>
                        <a14:foregroundMark x1="12322" y1="10879" x2="12322" y2="10879"/>
                        <a14:foregroundMark x1="15166" y1="25941" x2="15166" y2="25941"/>
                        <a14:foregroundMark x1="30332" y1="5858" x2="30332" y2="5858"/>
                        <a14:foregroundMark x1="24645" y1="13389" x2="24645" y2="13389"/>
                        <a14:foregroundMark x1="39810" y1="39331" x2="39810" y2="39331"/>
                        <a14:foregroundMark x1="64455" y1="79498" x2="64455" y2="79498"/>
                        <a14:foregroundMark x1="61611" y1="83682" x2="61611" y2="83682"/>
                        <a14:foregroundMark x1="58768" y1="82845" x2="58768" y2="82845"/>
                        <a14:foregroundMark x1="56872" y1="82845" x2="56872" y2="82845"/>
                        <a14:foregroundMark x1="57820" y1="85356" x2="57820" y2="85356"/>
                        <a14:foregroundMark x1="59716" y1="90377" x2="59716" y2="90377"/>
                        <a14:foregroundMark x1="58768" y1="96234" x2="58768" y2="96234"/>
                        <a14:foregroundMark x1="68246" y1="71967" x2="68246" y2="71967"/>
                        <a14:foregroundMark x1="69194" y1="67782" x2="69194" y2="67782"/>
                        <a14:foregroundMark x1="58768" y1="73640" x2="58768" y2="73640"/>
                        <a14:foregroundMark x1="54028" y1="72803" x2="54028" y2="72803"/>
                        <a14:foregroundMark x1="50237" y1="71130" x2="50237" y2="71130"/>
                        <a14:foregroundMark x1="49289" y1="68619" x2="49289" y2="68619"/>
                        <a14:foregroundMark x1="66351" y1="82845" x2="66351" y2="82845"/>
                        <a14:foregroundMark x1="68246" y1="84519" x2="68246" y2="84519"/>
                        <a14:foregroundMark x1="67299" y1="78661" x2="67299" y2="78661"/>
                        <a14:foregroundMark x1="72986" y1="66109" x2="72986" y2="66109"/>
                        <a14:foregroundMark x1="52133" y1="86192" x2="52133" y2="86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77072"/>
            <a:ext cx="972616" cy="110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8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Variable-Length Prefix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2"/>
              <p:cNvSpPr txBox="1"/>
              <p:nvPr/>
            </p:nvSpPr>
            <p:spPr>
              <a:xfrm>
                <a:off x="4653829" y="2555900"/>
                <a:ext cx="4641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829" y="2555900"/>
                <a:ext cx="464165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tabl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780" y="1988840"/>
            <a:ext cx="2664296" cy="1854200"/>
          </a:xfrm>
          <a:prstGeom prst="rect">
            <a:avLst/>
          </a:prstGeom>
        </p:spPr>
      </p:pic>
      <p:pic>
        <p:nvPicPr>
          <p:cNvPr id="6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4088" y="1988840"/>
            <a:ext cx="2664296" cy="1854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49"/>
              <p:cNvSpPr txBox="1"/>
              <p:nvPr/>
            </p:nvSpPr>
            <p:spPr>
              <a:xfrm>
                <a:off x="899592" y="2564904"/>
                <a:ext cx="5061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564904"/>
                <a:ext cx="506164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405756" y="1340768"/>
                <a:ext cx="6982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Find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r</m:t>
                        </m:r>
                        <m:r>
                          <a:rPr lang="en-US" sz="2800">
                            <a:latin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sz="2800" i="1" smtClean="0">
                        <a:latin typeface="Cambria Math"/>
                      </a:rPr>
                      <m:t>∈</m:t>
                    </m:r>
                    <m:r>
                      <a:rPr lang="en-US" sz="2800" i="1" smtClean="0">
                        <a:latin typeface="Cambria Math"/>
                      </a:rPr>
                      <m:t>𝑅</m:t>
                    </m:r>
                    <m:r>
                      <a:rPr lang="en-US" sz="2800" i="1" smtClean="0">
                        <a:latin typeface="Cambria Math"/>
                      </a:rPr>
                      <m:t>×</m:t>
                    </m:r>
                    <m:r>
                      <a:rPr lang="en-US" sz="280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 smtClean="0"/>
                  <a:t> such that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r</m:t>
                        </m:r>
                        <m:r>
                          <a:rPr lang="en-US" sz="2800" i="1">
                            <a:latin typeface="Cambria Math"/>
                          </a:rPr>
                          <m:t>∩</m:t>
                        </m:r>
                        <m:r>
                          <a:rPr lang="en-US" sz="2800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≥</m:t>
                    </m:r>
                  </m:oMath>
                </a14:m>
                <a:r>
                  <a:rPr lang="en-US" sz="2800" dirty="0" smtClean="0"/>
                  <a:t>4 ?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756" y="1340768"/>
                <a:ext cx="6982120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37" b="100000" l="0" r="100000">
                        <a14:foregroundMark x1="48341" y1="43515" x2="48341" y2="43515"/>
                        <a14:foregroundMark x1="42654" y1="42678" x2="42654" y2="42678"/>
                        <a14:foregroundMark x1="52133" y1="37657" x2="52133" y2="37657"/>
                        <a14:foregroundMark x1="75829" y1="39331" x2="75829" y2="39331"/>
                        <a14:foregroundMark x1="74882" y1="46862" x2="74882" y2="46862"/>
                        <a14:foregroundMark x1="63507" y1="76987" x2="63507" y2="76987"/>
                        <a14:foregroundMark x1="52133" y1="78661" x2="52133" y2="78661"/>
                        <a14:foregroundMark x1="61611" y1="85356" x2="61611" y2="85356"/>
                        <a14:foregroundMark x1="68246" y1="44351" x2="68246" y2="44351"/>
                        <a14:foregroundMark x1="78673" y1="35146" x2="78673" y2="35146"/>
                        <a14:foregroundMark x1="13270" y1="18410" x2="13270" y2="18410"/>
                        <a14:foregroundMark x1="12322" y1="10879" x2="12322" y2="10879"/>
                        <a14:foregroundMark x1="15166" y1="25941" x2="15166" y2="25941"/>
                        <a14:foregroundMark x1="30332" y1="5858" x2="30332" y2="5858"/>
                        <a14:foregroundMark x1="24645" y1="13389" x2="24645" y2="13389"/>
                        <a14:foregroundMark x1="39810" y1="39331" x2="39810" y2="39331"/>
                        <a14:foregroundMark x1="64455" y1="79498" x2="64455" y2="79498"/>
                        <a14:foregroundMark x1="61611" y1="83682" x2="61611" y2="83682"/>
                        <a14:foregroundMark x1="58768" y1="82845" x2="58768" y2="82845"/>
                        <a14:foregroundMark x1="56872" y1="82845" x2="56872" y2="82845"/>
                        <a14:foregroundMark x1="57820" y1="85356" x2="57820" y2="85356"/>
                        <a14:foregroundMark x1="59716" y1="90377" x2="59716" y2="90377"/>
                        <a14:foregroundMark x1="58768" y1="96234" x2="58768" y2="96234"/>
                        <a14:foregroundMark x1="68246" y1="71967" x2="68246" y2="71967"/>
                        <a14:foregroundMark x1="69194" y1="67782" x2="69194" y2="67782"/>
                        <a14:foregroundMark x1="58768" y1="73640" x2="58768" y2="73640"/>
                        <a14:foregroundMark x1="54028" y1="72803" x2="54028" y2="72803"/>
                        <a14:foregroundMark x1="50237" y1="71130" x2="50237" y2="71130"/>
                        <a14:foregroundMark x1="49289" y1="68619" x2="49289" y2="68619"/>
                        <a14:foregroundMark x1="66351" y1="82845" x2="66351" y2="82845"/>
                        <a14:foregroundMark x1="68246" y1="84519" x2="68246" y2="84519"/>
                        <a14:foregroundMark x1="67299" y1="78661" x2="67299" y2="78661"/>
                        <a14:foregroundMark x1="72986" y1="66109" x2="72986" y2="66109"/>
                        <a14:foregroundMark x1="52133" y1="86192" x2="52133" y2="86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10" y="1196152"/>
            <a:ext cx="717269" cy="8124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1719637"/>
                  </p:ext>
                </p:extLst>
              </p:nvPr>
            </p:nvGraphicFramePr>
            <p:xfrm>
              <a:off x="2049019" y="4437112"/>
              <a:ext cx="4912692" cy="237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2212"/>
                    <a:gridCol w="1080120"/>
                    <a:gridCol w="1080120"/>
                    <a:gridCol w="1080120"/>
                    <a:gridCol w="10801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1-prefix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2-prefix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3-prefix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4-prefix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23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27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31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36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44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16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24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44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26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19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23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44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26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9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13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33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27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21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15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Table 1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1719637"/>
                  </p:ext>
                </p:extLst>
              </p:nvPr>
            </p:nvGraphicFramePr>
            <p:xfrm>
              <a:off x="2049019" y="4437112"/>
              <a:ext cx="4912692" cy="23774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2212"/>
                    <a:gridCol w="1080120"/>
                    <a:gridCol w="1080120"/>
                    <a:gridCol w="1080120"/>
                    <a:gridCol w="1080120"/>
                  </a:tblGrid>
                  <a:tr h="39624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1-prefix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2-prefix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3-prefix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4-prefix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t="-107692" r="-731959" b="-4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23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27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31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36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t="-207692" r="-731959" b="-3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44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16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20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24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t="-307692" r="-731959" b="-2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44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26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19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23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t="-407692" r="-731959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44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26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9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13</a:t>
                          </a:r>
                          <a:endParaRPr lang="en-US" sz="2000" dirty="0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0"/>
                          <a:stretch>
                            <a:fillRect t="-507692" r="-731959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33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27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21</a:t>
                          </a:r>
                          <a:endParaRPr lang="en-US"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1" dirty="0" smtClean="0">
                              <a:solidFill>
                                <a:srgbClr val="FF0000"/>
                              </a:solidFill>
                            </a:rPr>
                            <a:t>15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1" name="TextBox 20"/>
          <p:cNvSpPr txBox="1"/>
          <p:nvPr/>
        </p:nvSpPr>
        <p:spPr>
          <a:xfrm>
            <a:off x="3399423" y="3941398"/>
            <a:ext cx="20907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Cost analysis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604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Adaptive Framework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2492896"/>
                <a:ext cx="8219256" cy="3456384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/>
                  <a:t>Step 1: </a:t>
                </a:r>
                <a:r>
                  <a:rPr lang="en-US" sz="2800" dirty="0" smtClean="0"/>
                  <a:t>Build an inverted index </a:t>
                </a:r>
                <a:r>
                  <a:rPr lang="en-US" sz="2800" i="1" dirty="0" smtClean="0"/>
                  <a:t>I</a:t>
                </a:r>
                <a:r>
                  <a:rPr lang="en-US" sz="2800" dirty="0" smtClean="0"/>
                  <a:t> to support variable-length prefix scheme </a:t>
                </a:r>
              </a:p>
              <a:p>
                <a:endParaRPr lang="en-US" sz="2800" dirty="0" smtClean="0"/>
              </a:p>
              <a:p>
                <a:r>
                  <a:rPr lang="en-US" sz="2800" b="1" dirty="0" smtClean="0"/>
                  <a:t>Step 2: </a:t>
                </a:r>
                <a:r>
                  <a:rPr lang="en-US" sz="2800" dirty="0" smtClean="0"/>
                  <a:t>For each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𝑟</m:t>
                    </m:r>
                    <m:r>
                      <a:rPr lang="en-US" sz="2800" b="0" i="1" smtClean="0">
                        <a:latin typeface="Cambria Math"/>
                      </a:rPr>
                      <m:t>∈</m:t>
                    </m:r>
                    <m:r>
                      <a:rPr lang="en-US" sz="2800" b="0" i="1" smtClean="0">
                        <a:latin typeface="Cambria Math"/>
                      </a:rPr>
                      <m:t>𝑅</m:t>
                    </m:r>
                  </m:oMath>
                </a14:m>
                <a:endParaRPr lang="en-US" sz="2800" b="0" dirty="0" smtClean="0"/>
              </a:p>
              <a:p>
                <a:pPr lvl="1"/>
                <a:r>
                  <a:rPr lang="en-US" sz="2400" b="1" dirty="0" smtClean="0"/>
                  <a:t>Step 2.1: </a:t>
                </a:r>
                <a:r>
                  <a:rPr lang="en-US" sz="2400" dirty="0" smtClean="0"/>
                  <a:t>Adaptively select </a:t>
                </a:r>
                <a14:m>
                  <m:oMath xmlns:m="http://schemas.openxmlformats.org/officeDocument/2006/math">
                    <m:r>
                      <a:rPr lang="en-US" sz="2400" i="1" u="sng" smtClean="0">
                        <a:latin typeface="Cambria Math"/>
                      </a:rPr>
                      <m:t>ℓ</m:t>
                    </m:r>
                  </m:oMath>
                </a14:m>
                <a:r>
                  <a:rPr lang="en-US" sz="2400" u="sng" dirty="0" smtClean="0"/>
                  <a:t>-prefix scheme</a:t>
                </a:r>
                <a:r>
                  <a:rPr lang="en-US" sz="2400" dirty="0" smtClean="0"/>
                  <a:t> for </a:t>
                </a:r>
                <a:r>
                  <a:rPr lang="en-US" sz="2400" i="1" dirty="0" smtClean="0"/>
                  <a:t>r</a:t>
                </a:r>
              </a:p>
              <a:p>
                <a:pPr lvl="1"/>
                <a:r>
                  <a:rPr lang="en-US" sz="2400" b="1" dirty="0" smtClean="0"/>
                  <a:t>Step 2.2: </a:t>
                </a:r>
                <a:r>
                  <a:rPr lang="en-US" sz="2400" dirty="0" smtClean="0"/>
                  <a:t>Utilize </a:t>
                </a:r>
                <a14:m>
                  <m:oMath xmlns:m="http://schemas.openxmlformats.org/officeDocument/2006/math">
                    <m:r>
                      <a:rPr lang="en-US" sz="2400" i="1" u="sng">
                        <a:latin typeface="Cambria Math"/>
                      </a:rPr>
                      <m:t>ℓ</m:t>
                    </m:r>
                  </m:oMath>
                </a14:m>
                <a:r>
                  <a:rPr lang="en-US" sz="2400" u="sng" dirty="0"/>
                  <a:t>-prefix scheme </a:t>
                </a:r>
                <a:r>
                  <a:rPr lang="en-US" sz="2400" dirty="0" smtClean="0"/>
                  <a:t>to find objects from </a:t>
                </a:r>
                <a:r>
                  <a:rPr lang="en-US" sz="2400" i="1" dirty="0" smtClean="0"/>
                  <a:t>S </a:t>
                </a:r>
                <a:r>
                  <a:rPr lang="en-US" sz="2400" dirty="0" smtClean="0"/>
                  <a:t>that is similar with </a:t>
                </a:r>
                <a:r>
                  <a:rPr lang="en-US" sz="2400" i="1" dirty="0" smtClean="0"/>
                  <a:t>r</a:t>
                </a:r>
                <a:endParaRPr lang="en-US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2492896"/>
                <a:ext cx="8219256" cy="3456384"/>
              </a:xfrm>
              <a:blipFill rotWithShape="1">
                <a:blip r:embed="rId2"/>
                <a:stretch>
                  <a:fillRect l="-1335" t="-17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4234919" y="1772816"/>
            <a:ext cx="2160240" cy="612648"/>
          </a:xfrm>
          <a:prstGeom prst="wedgeRoundRectCallout">
            <a:avLst>
              <a:gd name="adj1" fmla="val -40853"/>
              <a:gd name="adj2" fmla="val 8266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Challenge 1</a:t>
            </a:r>
            <a:endParaRPr lang="en-US" sz="28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4860032" y="3717032"/>
            <a:ext cx="2160240" cy="612648"/>
          </a:xfrm>
          <a:prstGeom prst="wedgeRoundRectCallout">
            <a:avLst>
              <a:gd name="adj1" fmla="val -35133"/>
              <a:gd name="adj2" fmla="val 7460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Challenge 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84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 1: Delta </a:t>
            </a:r>
            <a:r>
              <a:rPr lang="en-US" dirty="0" smtClean="0"/>
              <a:t>Inverted Index</a:t>
            </a:r>
            <a:endParaRPr lang="en-US" dirty="0"/>
          </a:p>
        </p:txBody>
      </p:sp>
      <p:sp>
        <p:nvSpPr>
          <p:cNvPr id="28" name="Down Arrow 27"/>
          <p:cNvSpPr/>
          <p:nvPr/>
        </p:nvSpPr>
        <p:spPr>
          <a:xfrm>
            <a:off x="1858264" y="3864841"/>
            <a:ext cx="484632" cy="43549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" name="Group 179"/>
          <p:cNvGrpSpPr/>
          <p:nvPr/>
        </p:nvGrpSpPr>
        <p:grpSpPr>
          <a:xfrm>
            <a:off x="4596028" y="4257917"/>
            <a:ext cx="3394607" cy="1619355"/>
            <a:chOff x="5343333" y="3578187"/>
            <a:chExt cx="3394607" cy="1619355"/>
          </a:xfrm>
        </p:grpSpPr>
        <p:grpSp>
          <p:nvGrpSpPr>
            <p:cNvPr id="8" name="Group 7"/>
            <p:cNvGrpSpPr/>
            <p:nvPr/>
          </p:nvGrpSpPr>
          <p:grpSpPr>
            <a:xfrm>
              <a:off x="5343333" y="3578187"/>
              <a:ext cx="3394607" cy="1619355"/>
              <a:chOff x="4192026" y="5266029"/>
              <a:chExt cx="3394607" cy="161935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4235445" y="5266029"/>
                    <a:ext cx="44666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35445" y="5266029"/>
                    <a:ext cx="446661" cy="369332"/>
                  </a:xfrm>
                  <a:prstGeom prst="rect">
                    <a:avLst/>
                  </a:prstGeom>
                  <a:blipFill rotWithShape="1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4702014" y="5266029"/>
                    <a:ext cx="4519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02014" y="5266029"/>
                    <a:ext cx="451982" cy="36933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5168583" y="5266029"/>
                    <a:ext cx="4519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8583" y="5266029"/>
                    <a:ext cx="451982" cy="369332"/>
                  </a:xfrm>
                  <a:prstGeom prst="rect">
                    <a:avLst/>
                  </a:prstGeom>
                  <a:blipFill rotWithShape="1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5635152" y="5266029"/>
                    <a:ext cx="4519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35152" y="5266029"/>
                    <a:ext cx="451982" cy="36933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6101721" y="5266029"/>
                    <a:ext cx="4519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1721" y="5266029"/>
                    <a:ext cx="451982" cy="369332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6568290" y="5266029"/>
                    <a:ext cx="45198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6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68290" y="5266029"/>
                    <a:ext cx="451982" cy="369332"/>
                  </a:xfrm>
                  <a:prstGeom prst="rect">
                    <a:avLst/>
                  </a:prstGeom>
                  <a:blipFill rotWithShape="1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4278756" y="5890773"/>
                    <a:ext cx="360039" cy="646331"/>
                  </a:xfrm>
                  <a:prstGeom prst="rect">
                    <a:avLst/>
                  </a:prstGeom>
                  <a:ln w="63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 smtClean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8756" y="5890773"/>
                    <a:ext cx="360039" cy="646331"/>
                  </a:xfrm>
                  <a:prstGeom prst="rect">
                    <a:avLst/>
                  </a:prstGeom>
                  <a:blipFill rotWithShape="1">
                    <a:blip r:embed="rId13"/>
                    <a:stretch>
                      <a:fillRect/>
                    </a:stretch>
                  </a:blipFill>
                  <a:ln w="635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4745857" y="5890773"/>
                    <a:ext cx="360039" cy="646331"/>
                  </a:xfrm>
                  <a:prstGeom prst="rect">
                    <a:avLst/>
                  </a:prstGeom>
                  <a:ln w="63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 smtClean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5857" y="5890773"/>
                    <a:ext cx="360039" cy="646331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/>
                    </a:stretch>
                  </a:blipFill>
                  <a:ln w="635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5212958" y="5890773"/>
                    <a:ext cx="360039" cy="646331"/>
                  </a:xfrm>
                  <a:prstGeom prst="rect">
                    <a:avLst/>
                  </a:prstGeom>
                  <a:ln w="63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 smtClean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12958" y="5890773"/>
                    <a:ext cx="360039" cy="646331"/>
                  </a:xfrm>
                  <a:prstGeom prst="rect">
                    <a:avLst/>
                  </a:prstGeom>
                  <a:blipFill rotWithShape="1">
                    <a:blip r:embed="rId15"/>
                    <a:stretch>
                      <a:fillRect/>
                    </a:stretch>
                  </a:blipFill>
                  <a:ln w="635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5680059" y="5890773"/>
                    <a:ext cx="360039" cy="646331"/>
                  </a:xfrm>
                  <a:prstGeom prst="rect">
                    <a:avLst/>
                  </a:prstGeom>
                  <a:ln w="63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 smtClean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80059" y="5890773"/>
                    <a:ext cx="360039" cy="646331"/>
                  </a:xfrm>
                  <a:prstGeom prst="rect">
                    <a:avLst/>
                  </a:prstGeom>
                  <a:blipFill rotWithShape="1">
                    <a:blip r:embed="rId16"/>
                    <a:stretch>
                      <a:fillRect/>
                    </a:stretch>
                  </a:blipFill>
                  <a:ln w="635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6147160" y="5890773"/>
                    <a:ext cx="360039" cy="923330"/>
                  </a:xfrm>
                  <a:prstGeom prst="rect">
                    <a:avLst/>
                  </a:prstGeom>
                  <a:ln w="63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b="0" dirty="0" smtClean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 smtClean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47160" y="5890773"/>
                    <a:ext cx="360039" cy="923330"/>
                  </a:xfrm>
                  <a:prstGeom prst="rect">
                    <a:avLst/>
                  </a:prstGeom>
                  <a:blipFill rotWithShape="1">
                    <a:blip r:embed="rId17"/>
                    <a:stretch>
                      <a:fillRect/>
                    </a:stretch>
                  </a:blipFill>
                  <a:ln w="635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6614262" y="5870453"/>
                    <a:ext cx="360039" cy="646331"/>
                  </a:xfrm>
                  <a:prstGeom prst="rect">
                    <a:avLst/>
                  </a:prstGeom>
                  <a:ln w="63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 smtClean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4262" y="5870453"/>
                    <a:ext cx="360039" cy="646331"/>
                  </a:xfrm>
                  <a:prstGeom prst="rect">
                    <a:avLst/>
                  </a:prstGeom>
                  <a:blipFill rotWithShape="1">
                    <a:blip r:embed="rId18"/>
                    <a:stretch>
                      <a:fillRect/>
                    </a:stretch>
                  </a:blipFill>
                  <a:ln w="635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" name="Straight Arrow Connector 20"/>
              <p:cNvCxnSpPr>
                <a:stCxn id="9" idx="2"/>
                <a:endCxn id="15" idx="0"/>
              </p:cNvCxnSpPr>
              <p:nvPr/>
            </p:nvCxnSpPr>
            <p:spPr>
              <a:xfrm>
                <a:off x="4458776" y="5635361"/>
                <a:ext cx="0" cy="2554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stCxn id="10" idx="2"/>
                <a:endCxn id="16" idx="0"/>
              </p:cNvCxnSpPr>
              <p:nvPr/>
            </p:nvCxnSpPr>
            <p:spPr>
              <a:xfrm flipH="1">
                <a:off x="4925877" y="5635361"/>
                <a:ext cx="2128" cy="2554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stCxn id="11" idx="2"/>
              </p:cNvCxnSpPr>
              <p:nvPr/>
            </p:nvCxnSpPr>
            <p:spPr>
              <a:xfrm>
                <a:off x="5394574" y="5635361"/>
                <a:ext cx="16456" cy="2639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stCxn id="12" idx="2"/>
                <a:endCxn id="18" idx="0"/>
              </p:cNvCxnSpPr>
              <p:nvPr/>
            </p:nvCxnSpPr>
            <p:spPr>
              <a:xfrm flipH="1">
                <a:off x="5860079" y="5635361"/>
                <a:ext cx="1064" cy="2554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>
                <a:stCxn id="13" idx="2"/>
                <a:endCxn id="19" idx="0"/>
              </p:cNvCxnSpPr>
              <p:nvPr/>
            </p:nvCxnSpPr>
            <p:spPr>
              <a:xfrm flipH="1">
                <a:off x="6327180" y="5635361"/>
                <a:ext cx="532" cy="25541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14" idx="2"/>
                <a:endCxn id="20" idx="0"/>
              </p:cNvCxnSpPr>
              <p:nvPr/>
            </p:nvCxnSpPr>
            <p:spPr>
              <a:xfrm>
                <a:off x="6794281" y="5635361"/>
                <a:ext cx="1" cy="23509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7" name="Rectangle 26"/>
              <p:cNvSpPr/>
              <p:nvPr/>
            </p:nvSpPr>
            <p:spPr>
              <a:xfrm>
                <a:off x="4192026" y="5345870"/>
                <a:ext cx="3394607" cy="1539514"/>
              </a:xfrm>
              <a:prstGeom prst="rect">
                <a:avLst/>
              </a:prstGeom>
              <a:noFill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8233884" y="3586747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3884" y="3586747"/>
                  <a:ext cx="451982" cy="369332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8279856" y="4191171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79856" y="4191171"/>
                  <a:ext cx="360039" cy="646331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/>
            <p:cNvCxnSpPr>
              <a:stCxn id="29" idx="2"/>
              <a:endCxn id="30" idx="0"/>
            </p:cNvCxnSpPr>
            <p:nvPr/>
          </p:nvCxnSpPr>
          <p:spPr>
            <a:xfrm>
              <a:off x="8459875" y="3956079"/>
              <a:ext cx="1" cy="235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94378" y="4300333"/>
            <a:ext cx="2952327" cy="1539514"/>
            <a:chOff x="4139952" y="5244402"/>
            <a:chExt cx="2952327" cy="15395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4235445" y="5266029"/>
                  <a:ext cx="4466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5445" y="5266029"/>
                  <a:ext cx="44666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702014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014" y="5266029"/>
                  <a:ext cx="45198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168583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8583" y="5266029"/>
                  <a:ext cx="45198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5635152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35152" y="5266029"/>
                  <a:ext cx="451982" cy="369332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6101721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1721" y="5266029"/>
                  <a:ext cx="451982" cy="369332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6568290" y="5266029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290" y="5266029"/>
                  <a:ext cx="451982" cy="369332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278756" y="5890773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8756" y="5890773"/>
                  <a:ext cx="360039" cy="646331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745857" y="5890773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5857" y="5890773"/>
                  <a:ext cx="360039" cy="646331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212958" y="5890773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2958" y="5890773"/>
                  <a:ext cx="360039" cy="646331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680059" y="5890773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0059" y="5890773"/>
                  <a:ext cx="360039" cy="646331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147160" y="5890773"/>
                  <a:ext cx="360039" cy="369332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7160" y="5890773"/>
                  <a:ext cx="360039" cy="369332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6614262" y="5870453"/>
                  <a:ext cx="360039" cy="369332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4262" y="5870453"/>
                  <a:ext cx="360039" cy="369332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Straight Arrow Connector 45"/>
            <p:cNvCxnSpPr>
              <a:stCxn id="34" idx="2"/>
              <a:endCxn id="40" idx="0"/>
            </p:cNvCxnSpPr>
            <p:nvPr/>
          </p:nvCxnSpPr>
          <p:spPr>
            <a:xfrm>
              <a:off x="4458776" y="5635361"/>
              <a:ext cx="0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5" idx="2"/>
              <a:endCxn id="41" idx="0"/>
            </p:cNvCxnSpPr>
            <p:nvPr/>
          </p:nvCxnSpPr>
          <p:spPr>
            <a:xfrm flipH="1">
              <a:off x="4925877" y="5635361"/>
              <a:ext cx="2128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36" idx="2"/>
            </p:cNvCxnSpPr>
            <p:nvPr/>
          </p:nvCxnSpPr>
          <p:spPr>
            <a:xfrm>
              <a:off x="5394574" y="5635361"/>
              <a:ext cx="16456" cy="2639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37" idx="2"/>
              <a:endCxn id="43" idx="0"/>
            </p:cNvCxnSpPr>
            <p:nvPr/>
          </p:nvCxnSpPr>
          <p:spPr>
            <a:xfrm flipH="1">
              <a:off x="5860079" y="5635361"/>
              <a:ext cx="1064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8" idx="2"/>
              <a:endCxn id="44" idx="0"/>
            </p:cNvCxnSpPr>
            <p:nvPr/>
          </p:nvCxnSpPr>
          <p:spPr>
            <a:xfrm flipH="1">
              <a:off x="6327180" y="5635361"/>
              <a:ext cx="532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9" idx="2"/>
              <a:endCxn id="45" idx="0"/>
            </p:cNvCxnSpPr>
            <p:nvPr/>
          </p:nvCxnSpPr>
          <p:spPr>
            <a:xfrm>
              <a:off x="6794281" y="5635361"/>
              <a:ext cx="1" cy="235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Rectangle 51"/>
            <p:cNvSpPr/>
            <p:nvPr/>
          </p:nvSpPr>
          <p:spPr>
            <a:xfrm>
              <a:off x="4139952" y="5244402"/>
              <a:ext cx="2952327" cy="1539514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69643" y="1369899"/>
            <a:ext cx="2515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1-prefix scheme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865456" y="5878536"/>
                <a:ext cx="5405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456" y="5878536"/>
                <a:ext cx="540533" cy="523220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/>
          <p:cNvSpPr txBox="1"/>
          <p:nvPr/>
        </p:nvSpPr>
        <p:spPr>
          <a:xfrm>
            <a:off x="4950367" y="1369899"/>
            <a:ext cx="2515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2-prefix scheme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5195098" y="5877272"/>
                <a:ext cx="21132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5098" y="5877272"/>
                <a:ext cx="2113206" cy="523220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9" name="Group 178"/>
          <p:cNvGrpSpPr/>
          <p:nvPr/>
        </p:nvGrpSpPr>
        <p:grpSpPr>
          <a:xfrm>
            <a:off x="4596028" y="4257917"/>
            <a:ext cx="3394607" cy="1619355"/>
            <a:chOff x="654767" y="5477310"/>
            <a:chExt cx="3394607" cy="1619355"/>
          </a:xfrm>
        </p:grpSpPr>
        <p:sp>
          <p:nvSpPr>
            <p:cNvPr id="174" name="Rectangle 173"/>
            <p:cNvSpPr/>
            <p:nvPr/>
          </p:nvSpPr>
          <p:spPr>
            <a:xfrm>
              <a:off x="654767" y="5557151"/>
              <a:ext cx="3394607" cy="153951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TextBox 155"/>
                <p:cNvSpPr txBox="1"/>
                <p:nvPr/>
              </p:nvSpPr>
              <p:spPr>
                <a:xfrm>
                  <a:off x="698186" y="5477310"/>
                  <a:ext cx="4466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6" name="TextBox 1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186" y="5477310"/>
                  <a:ext cx="446661" cy="369332"/>
                </a:xfrm>
                <a:prstGeom prst="rect">
                  <a:avLst/>
                </a:prstGeom>
                <a:blipFill rotWithShape="1"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/>
                <p:cNvSpPr txBox="1"/>
                <p:nvPr/>
              </p:nvSpPr>
              <p:spPr>
                <a:xfrm>
                  <a:off x="1164755" y="5477310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7" name="TextBox 1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755" y="5477310"/>
                  <a:ext cx="451982" cy="369332"/>
                </a:xfrm>
                <a:prstGeom prst="rect">
                  <a:avLst/>
                </a:prstGeom>
                <a:blipFill rotWithShape="1"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8" name="TextBox 157"/>
                <p:cNvSpPr txBox="1"/>
                <p:nvPr/>
              </p:nvSpPr>
              <p:spPr>
                <a:xfrm>
                  <a:off x="1631324" y="5477310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8" name="TextBox 1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1324" y="5477310"/>
                  <a:ext cx="451982" cy="369332"/>
                </a:xfrm>
                <a:prstGeom prst="rect">
                  <a:avLst/>
                </a:prstGeom>
                <a:blipFill rotWithShape="1">
                  <a:blip r:embed="rId4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9" name="TextBox 158"/>
                <p:cNvSpPr txBox="1"/>
                <p:nvPr/>
              </p:nvSpPr>
              <p:spPr>
                <a:xfrm>
                  <a:off x="2097893" y="5477310"/>
                  <a:ext cx="4519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59" name="TextBox 1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7893" y="5477310"/>
                  <a:ext cx="451982" cy="369332"/>
                </a:xfrm>
                <a:prstGeom prst="rect">
                  <a:avLst/>
                </a:prstGeom>
                <a:blipFill rotWithShape="1">
                  <a:blip r:embed="rId4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TextBox 159"/>
                <p:cNvSpPr txBox="1"/>
                <p:nvPr/>
              </p:nvSpPr>
              <p:spPr>
                <a:xfrm>
                  <a:off x="2564462" y="5477310"/>
                  <a:ext cx="4519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0" name="TextBox 15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4462" y="5477310"/>
                  <a:ext cx="451982" cy="369332"/>
                </a:xfrm>
                <a:prstGeom prst="rect">
                  <a:avLst/>
                </a:prstGeom>
                <a:blipFill rotWithShape="1">
                  <a:blip r:embed="rId4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1" name="TextBox 160"/>
                <p:cNvSpPr txBox="1"/>
                <p:nvPr/>
              </p:nvSpPr>
              <p:spPr>
                <a:xfrm>
                  <a:off x="3031031" y="5477310"/>
                  <a:ext cx="4519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1" name="TextBox 1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31031" y="5477310"/>
                  <a:ext cx="451982" cy="369332"/>
                </a:xfrm>
                <a:prstGeom prst="rect">
                  <a:avLst/>
                </a:prstGeom>
                <a:blipFill rotWithShape="1">
                  <a:blip r:embed="rId4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TextBox 161"/>
                <p:cNvSpPr txBox="1"/>
                <p:nvPr/>
              </p:nvSpPr>
              <p:spPr>
                <a:xfrm>
                  <a:off x="741497" y="6102054"/>
                  <a:ext cx="360039" cy="646331"/>
                </a:xfrm>
                <a:prstGeom prst="rect">
                  <a:avLst/>
                </a:prstGeom>
                <a:ln w="6350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2" name="TextBox 1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1497" y="6102054"/>
                  <a:ext cx="360039" cy="646331"/>
                </a:xfrm>
                <a:prstGeom prst="rect">
                  <a:avLst/>
                </a:prstGeom>
                <a:blipFill rotWithShape="1">
                  <a:blip r:embed="rId46"/>
                  <a:stretch>
                    <a:fillRect/>
                  </a:stretch>
                </a:blipFill>
                <a:ln w="63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TextBox 162"/>
                <p:cNvSpPr txBox="1"/>
                <p:nvPr/>
              </p:nvSpPr>
              <p:spPr>
                <a:xfrm>
                  <a:off x="1208598" y="6102054"/>
                  <a:ext cx="360039" cy="646331"/>
                </a:xfrm>
                <a:prstGeom prst="rect">
                  <a:avLst/>
                </a:prstGeom>
                <a:ln w="6350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3" name="TextBox 1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8598" y="6102054"/>
                  <a:ext cx="360039" cy="646331"/>
                </a:xfrm>
                <a:prstGeom prst="rect">
                  <a:avLst/>
                </a:prstGeom>
                <a:blipFill rotWithShape="1">
                  <a:blip r:embed="rId47"/>
                  <a:stretch>
                    <a:fillRect/>
                  </a:stretch>
                </a:blipFill>
                <a:ln w="63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TextBox 163"/>
                <p:cNvSpPr txBox="1"/>
                <p:nvPr/>
              </p:nvSpPr>
              <p:spPr>
                <a:xfrm>
                  <a:off x="1675699" y="6102054"/>
                  <a:ext cx="360039" cy="646331"/>
                </a:xfrm>
                <a:prstGeom prst="rect">
                  <a:avLst/>
                </a:prstGeom>
                <a:ln w="6350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4" name="TextBox 1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5699" y="6102054"/>
                  <a:ext cx="360039" cy="646331"/>
                </a:xfrm>
                <a:prstGeom prst="rect">
                  <a:avLst/>
                </a:prstGeom>
                <a:blipFill rotWithShape="1">
                  <a:blip r:embed="rId48"/>
                  <a:stretch>
                    <a:fillRect/>
                  </a:stretch>
                </a:blipFill>
                <a:ln w="63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TextBox 164"/>
                <p:cNvSpPr txBox="1"/>
                <p:nvPr/>
              </p:nvSpPr>
              <p:spPr>
                <a:xfrm>
                  <a:off x="2142800" y="6102054"/>
                  <a:ext cx="360039" cy="646331"/>
                </a:xfrm>
                <a:prstGeom prst="rect">
                  <a:avLst/>
                </a:prstGeom>
                <a:ln w="6350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5" name="TextBox 1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2800" y="6102054"/>
                  <a:ext cx="360039" cy="646331"/>
                </a:xfrm>
                <a:prstGeom prst="rect">
                  <a:avLst/>
                </a:prstGeom>
                <a:blipFill rotWithShape="1">
                  <a:blip r:embed="rId49"/>
                  <a:stretch>
                    <a:fillRect/>
                  </a:stretch>
                </a:blipFill>
                <a:ln w="63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/>
                <p:cNvSpPr txBox="1"/>
                <p:nvPr/>
              </p:nvSpPr>
              <p:spPr>
                <a:xfrm>
                  <a:off x="2609901" y="6102054"/>
                  <a:ext cx="360039" cy="923330"/>
                </a:xfrm>
                <a:prstGeom prst="rect">
                  <a:avLst/>
                </a:prstGeom>
                <a:ln w="6350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b="0" i="1" dirty="0" smtClean="0"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6" name="TextBox 1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9901" y="6102054"/>
                  <a:ext cx="360039" cy="923330"/>
                </a:xfrm>
                <a:prstGeom prst="rect">
                  <a:avLst/>
                </a:prstGeom>
                <a:blipFill rotWithShape="1">
                  <a:blip r:embed="rId50"/>
                  <a:stretch>
                    <a:fillRect/>
                  </a:stretch>
                </a:blipFill>
                <a:ln w="63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3077003" y="6081734"/>
                  <a:ext cx="360039" cy="646331"/>
                </a:xfrm>
                <a:prstGeom prst="rect">
                  <a:avLst/>
                </a:prstGeom>
                <a:ln w="6350">
                  <a:solidFill>
                    <a:srgbClr val="FF000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7003" y="6081734"/>
                  <a:ext cx="360039" cy="646331"/>
                </a:xfrm>
                <a:prstGeom prst="rect">
                  <a:avLst/>
                </a:prstGeom>
                <a:blipFill rotWithShape="1">
                  <a:blip r:embed="rId51"/>
                  <a:stretch>
                    <a:fillRect/>
                  </a:stretch>
                </a:blipFill>
                <a:ln w="635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8" name="Straight Arrow Connector 167"/>
            <p:cNvCxnSpPr>
              <a:stCxn id="156" idx="2"/>
              <a:endCxn id="162" idx="0"/>
            </p:cNvCxnSpPr>
            <p:nvPr/>
          </p:nvCxnSpPr>
          <p:spPr>
            <a:xfrm>
              <a:off x="921517" y="5846642"/>
              <a:ext cx="0" cy="2554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>
              <a:stCxn id="157" idx="2"/>
              <a:endCxn id="163" idx="0"/>
            </p:cNvCxnSpPr>
            <p:nvPr/>
          </p:nvCxnSpPr>
          <p:spPr>
            <a:xfrm flipH="1">
              <a:off x="1388618" y="5846642"/>
              <a:ext cx="2128" cy="2554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Straight Arrow Connector 169"/>
            <p:cNvCxnSpPr>
              <a:stCxn id="158" idx="2"/>
            </p:cNvCxnSpPr>
            <p:nvPr/>
          </p:nvCxnSpPr>
          <p:spPr>
            <a:xfrm>
              <a:off x="1857315" y="5846642"/>
              <a:ext cx="16456" cy="26394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Arrow Connector 170"/>
            <p:cNvCxnSpPr>
              <a:stCxn id="159" idx="2"/>
              <a:endCxn id="165" idx="0"/>
            </p:cNvCxnSpPr>
            <p:nvPr/>
          </p:nvCxnSpPr>
          <p:spPr>
            <a:xfrm flipH="1">
              <a:off x="2322820" y="5846642"/>
              <a:ext cx="1064" cy="2554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Arrow Connector 171"/>
            <p:cNvCxnSpPr>
              <a:stCxn id="160" idx="2"/>
              <a:endCxn id="166" idx="0"/>
            </p:cNvCxnSpPr>
            <p:nvPr/>
          </p:nvCxnSpPr>
          <p:spPr>
            <a:xfrm flipH="1">
              <a:off x="2789921" y="5846642"/>
              <a:ext cx="532" cy="25541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Arrow Connector 172"/>
            <p:cNvCxnSpPr>
              <a:stCxn id="161" idx="2"/>
              <a:endCxn id="167" idx="0"/>
            </p:cNvCxnSpPr>
            <p:nvPr/>
          </p:nvCxnSpPr>
          <p:spPr>
            <a:xfrm>
              <a:off x="3257022" y="5846642"/>
              <a:ext cx="1" cy="235092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TextBox 174"/>
                <p:cNvSpPr txBox="1"/>
                <p:nvPr/>
              </p:nvSpPr>
              <p:spPr>
                <a:xfrm>
                  <a:off x="3545318" y="5485870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5" name="TextBox 1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5318" y="5485870"/>
                  <a:ext cx="451982" cy="369332"/>
                </a:xfrm>
                <a:prstGeom prst="rect">
                  <a:avLst/>
                </a:prstGeom>
                <a:blipFill rotWithShape="1">
                  <a:blip r:embed="rId5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TextBox 175"/>
                <p:cNvSpPr txBox="1"/>
                <p:nvPr/>
              </p:nvSpPr>
              <p:spPr>
                <a:xfrm>
                  <a:off x="3591290" y="6090294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6" name="TextBox 1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1290" y="6090294"/>
                  <a:ext cx="360039" cy="646331"/>
                </a:xfrm>
                <a:prstGeom prst="rect">
                  <a:avLst/>
                </a:prstGeom>
                <a:blipFill rotWithShape="1">
                  <a:blip r:embed="rId53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7" name="Straight Arrow Connector 176"/>
            <p:cNvCxnSpPr>
              <a:stCxn id="175" idx="2"/>
              <a:endCxn id="176" idx="0"/>
            </p:cNvCxnSpPr>
            <p:nvPr/>
          </p:nvCxnSpPr>
          <p:spPr>
            <a:xfrm>
              <a:off x="3771309" y="5855202"/>
              <a:ext cx="1" cy="235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1" name="TextBox 180"/>
          <p:cNvSpPr txBox="1"/>
          <p:nvPr/>
        </p:nvSpPr>
        <p:spPr>
          <a:xfrm>
            <a:off x="8244408" y="1369899"/>
            <a:ext cx="636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4596028" y="4282541"/>
            <a:ext cx="3394607" cy="1594731"/>
            <a:chOff x="8691881" y="1340897"/>
            <a:chExt cx="3394607" cy="1594731"/>
          </a:xfrm>
        </p:grpSpPr>
        <p:sp>
          <p:nvSpPr>
            <p:cNvPr id="202" name="Rectangle 201"/>
            <p:cNvSpPr/>
            <p:nvPr/>
          </p:nvSpPr>
          <p:spPr>
            <a:xfrm>
              <a:off x="8691881" y="1396114"/>
              <a:ext cx="3394607" cy="1539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/>
                <p:cNvSpPr txBox="1"/>
                <p:nvPr/>
              </p:nvSpPr>
              <p:spPr>
                <a:xfrm>
                  <a:off x="10575656" y="1340897"/>
                  <a:ext cx="4519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8" name="TextBox 1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75656" y="1340897"/>
                  <a:ext cx="451982" cy="369332"/>
                </a:xfrm>
                <a:prstGeom prst="rect">
                  <a:avLst/>
                </a:prstGeom>
                <a:blipFill rotWithShape="1">
                  <a:blip r:embed="rId5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TextBox 188"/>
                <p:cNvSpPr txBox="1"/>
                <p:nvPr/>
              </p:nvSpPr>
              <p:spPr>
                <a:xfrm>
                  <a:off x="11042225" y="1340897"/>
                  <a:ext cx="4519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9" name="TextBox 1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42225" y="1340897"/>
                  <a:ext cx="451982" cy="369332"/>
                </a:xfrm>
                <a:prstGeom prst="rect">
                  <a:avLst/>
                </a:prstGeom>
                <a:blipFill rotWithShape="1">
                  <a:blip r:embed="rId5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4" name="TextBox 193"/>
                <p:cNvSpPr txBox="1"/>
                <p:nvPr/>
              </p:nvSpPr>
              <p:spPr>
                <a:xfrm>
                  <a:off x="10621095" y="1965641"/>
                  <a:ext cx="360039" cy="923330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n-US" b="0" i="1" dirty="0" smtClean="0">
                    <a:solidFill>
                      <a:schemeClr val="tx1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>
                    <a:solidFill>
                      <a:schemeClr val="tx1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4" name="TextBox 1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21095" y="1965641"/>
                  <a:ext cx="360039" cy="923330"/>
                </a:xfrm>
                <a:prstGeom prst="rect">
                  <a:avLst/>
                </a:prstGeom>
                <a:blipFill rotWithShape="1">
                  <a:blip r:embed="rId56"/>
                  <a:stretch>
                    <a:fillRect/>
                  </a:stretch>
                </a:blipFill>
                <a:ln w="63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TextBox 194"/>
                <p:cNvSpPr txBox="1"/>
                <p:nvPr/>
              </p:nvSpPr>
              <p:spPr>
                <a:xfrm>
                  <a:off x="11088197" y="1945321"/>
                  <a:ext cx="360039" cy="646331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endParaRPr lang="en-US" i="1" dirty="0" smtClean="0">
                    <a:solidFill>
                      <a:schemeClr val="tx1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5" name="TextBox 1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8197" y="1945321"/>
                  <a:ext cx="360039" cy="646331"/>
                </a:xfrm>
                <a:prstGeom prst="rect">
                  <a:avLst/>
                </a:prstGeom>
                <a:blipFill rotWithShape="1">
                  <a:blip r:embed="rId57"/>
                  <a:stretch>
                    <a:fillRect/>
                  </a:stretch>
                </a:blipFill>
                <a:ln w="63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0" name="Straight Arrow Connector 199"/>
            <p:cNvCxnSpPr>
              <a:stCxn id="188" idx="2"/>
              <a:endCxn id="194" idx="0"/>
            </p:cNvCxnSpPr>
            <p:nvPr/>
          </p:nvCxnSpPr>
          <p:spPr>
            <a:xfrm flipH="1">
              <a:off x="10801115" y="1710229"/>
              <a:ext cx="532" cy="2554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1" name="Straight Arrow Connector 200"/>
            <p:cNvCxnSpPr>
              <a:stCxn id="189" idx="2"/>
              <a:endCxn id="195" idx="0"/>
            </p:cNvCxnSpPr>
            <p:nvPr/>
          </p:nvCxnSpPr>
          <p:spPr>
            <a:xfrm>
              <a:off x="11268216" y="1710229"/>
              <a:ext cx="1" cy="2350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3" name="TextBox 202"/>
                <p:cNvSpPr txBox="1"/>
                <p:nvPr/>
              </p:nvSpPr>
              <p:spPr>
                <a:xfrm>
                  <a:off x="11556512" y="1349457"/>
                  <a:ext cx="451982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3" name="TextBox 2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56512" y="1349457"/>
                  <a:ext cx="451982" cy="369332"/>
                </a:xfrm>
                <a:prstGeom prst="rect">
                  <a:avLst/>
                </a:prstGeom>
                <a:blipFill rotWithShape="1">
                  <a:blip r:embed="rId58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/>
                <p:cNvSpPr txBox="1"/>
                <p:nvPr/>
              </p:nvSpPr>
              <p:spPr>
                <a:xfrm>
                  <a:off x="11602484" y="1953881"/>
                  <a:ext cx="360039" cy="646331"/>
                </a:xfrm>
                <a:prstGeom prst="rect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 smtClean="0">
                    <a:solidFill>
                      <a:schemeClr val="tx1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4" name="TextBox 2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02484" y="1953881"/>
                  <a:ext cx="360039" cy="646331"/>
                </a:xfrm>
                <a:prstGeom prst="rect">
                  <a:avLst/>
                </a:prstGeom>
                <a:blipFill rotWithShape="1">
                  <a:blip r:embed="rId59"/>
                  <a:stretch>
                    <a:fillRect/>
                  </a:stretch>
                </a:blipFill>
                <a:ln w="63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5" name="Straight Arrow Connector 204"/>
            <p:cNvCxnSpPr>
              <a:stCxn id="203" idx="2"/>
              <a:endCxn id="204" idx="0"/>
            </p:cNvCxnSpPr>
            <p:nvPr/>
          </p:nvCxnSpPr>
          <p:spPr>
            <a:xfrm>
              <a:off x="11782503" y="1718789"/>
              <a:ext cx="1" cy="23509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6023064" y="5873347"/>
                <a:ext cx="5488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3064" y="5873347"/>
                <a:ext cx="548805" cy="523220"/>
              </a:xfrm>
              <a:prstGeom prst="rect">
                <a:avLst/>
              </a:prstGeom>
              <a:blipFill rotWithShape="1">
                <a:blip r:embed="rId6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1" name="Table 9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932751"/>
                  </p:ext>
                </p:extLst>
              </p:nvPr>
            </p:nvGraphicFramePr>
            <p:xfrm>
              <a:off x="871506" y="2060848"/>
              <a:ext cx="2557221" cy="18288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64160"/>
                    <a:gridCol w="1993061"/>
                  </a:tblGrid>
                  <a:tr h="3585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</a:t>
                          </a:r>
                          <a:r>
                            <a:rPr lang="en-US" sz="1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585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</a:t>
                          </a:r>
                          <a:r>
                            <a:rPr lang="en-US" sz="1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585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585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</a:t>
                          </a:r>
                          <a:r>
                            <a:rPr lang="en-US" sz="1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585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</a:t>
                          </a:r>
                          <a:r>
                            <a:rPr lang="en-US" sz="1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91" name="Table 9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932751"/>
                  </p:ext>
                </p:extLst>
              </p:nvPr>
            </p:nvGraphicFramePr>
            <p:xfrm>
              <a:off x="871506" y="2060848"/>
              <a:ext cx="2557221" cy="18288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64160"/>
                    <a:gridCol w="1993061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1"/>
                          <a:stretch>
                            <a:fillRect l="-1087" t="-8333" r="-356522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1"/>
                          <a:stretch>
                            <a:fillRect l="-28440" t="-8333" r="-306" b="-4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1"/>
                          <a:stretch>
                            <a:fillRect l="-1087" t="-108333" r="-356522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1"/>
                          <a:stretch>
                            <a:fillRect l="-28440" t="-108333" r="-306" b="-3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1"/>
                          <a:stretch>
                            <a:fillRect l="-1087" t="-208333" r="-356522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1"/>
                          <a:stretch>
                            <a:fillRect l="-28440" t="-208333" r="-306" b="-2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1"/>
                          <a:stretch>
                            <a:fillRect l="-1087" t="-308333" r="-356522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1"/>
                          <a:stretch>
                            <a:fillRect l="-28440" t="-308333" r="-306" b="-1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1"/>
                          <a:stretch>
                            <a:fillRect l="-1087" t="-408333" r="-356522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1"/>
                          <a:stretch>
                            <a:fillRect l="-28440" t="-408333" r="-306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92" name="Straight Connector 91"/>
          <p:cNvCxnSpPr/>
          <p:nvPr/>
        </p:nvCxnSpPr>
        <p:spPr>
          <a:xfrm flipH="1">
            <a:off x="2204591" y="2276872"/>
            <a:ext cx="101477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2204591" y="2636912"/>
            <a:ext cx="101477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2204591" y="2996952"/>
            <a:ext cx="93610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2204591" y="3356992"/>
            <a:ext cx="93610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H="1">
            <a:off x="2204591" y="3717032"/>
            <a:ext cx="93610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" name="Down Arrow 102"/>
          <p:cNvSpPr/>
          <p:nvPr/>
        </p:nvSpPr>
        <p:spPr>
          <a:xfrm>
            <a:off x="6042696" y="3886545"/>
            <a:ext cx="484632" cy="43549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4" name="Table 10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5045317"/>
                  </p:ext>
                </p:extLst>
              </p:nvPr>
            </p:nvGraphicFramePr>
            <p:xfrm>
              <a:off x="5055938" y="2082552"/>
              <a:ext cx="2557221" cy="18288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64160"/>
                    <a:gridCol w="1993061"/>
                  </a:tblGrid>
                  <a:tr h="3585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</a:t>
                          </a:r>
                          <a:r>
                            <a:rPr lang="en-US" sz="1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585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</a:t>
                          </a:r>
                          <a:r>
                            <a:rPr lang="en-US" sz="1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585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585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</a:t>
                          </a:r>
                          <a:r>
                            <a:rPr lang="en-US" sz="1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5852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/>
                            <a:t>,</a:t>
                          </a:r>
                          <a:r>
                            <a:rPr lang="en-US" sz="18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aseline="0" dirty="0" smtClean="0"/>
                            <a:t> </a:t>
                          </a:r>
                          <a:r>
                            <a:rPr lang="en-US" sz="1800" dirty="0" smtClean="0"/>
                            <a:t>} </a:t>
                          </a:r>
                          <a:endParaRPr lang="en-US" sz="1800" dirty="0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04" name="Table 10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5045317"/>
                  </p:ext>
                </p:extLst>
              </p:nvPr>
            </p:nvGraphicFramePr>
            <p:xfrm>
              <a:off x="5055938" y="2082552"/>
              <a:ext cx="2557221" cy="1828800"/>
            </p:xfrm>
            <a:graphic>
              <a:graphicData uri="http://schemas.openxmlformats.org/drawingml/2006/table">
                <a:tbl>
                  <a:tblPr bandRow="1">
                    <a:tableStyleId>{5C22544A-7EE6-4342-B048-85BDC9FD1C3A}</a:tableStyleId>
                  </a:tblPr>
                  <a:tblGrid>
                    <a:gridCol w="564160"/>
                    <a:gridCol w="1993061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2"/>
                          <a:stretch>
                            <a:fillRect t="-8333" r="-351613" b="-4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2"/>
                          <a:stretch>
                            <a:fillRect l="-28440" t="-8333" b="-4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2"/>
                          <a:stretch>
                            <a:fillRect t="-108333" r="-351613" b="-3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2"/>
                          <a:stretch>
                            <a:fillRect l="-28440" t="-108333" b="-3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2"/>
                          <a:stretch>
                            <a:fillRect t="-208333" r="-351613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2"/>
                          <a:stretch>
                            <a:fillRect l="-28440" t="-208333" b="-2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2"/>
                          <a:stretch>
                            <a:fillRect t="-308333" r="-351613" b="-1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2"/>
                          <a:stretch>
                            <a:fillRect l="-28440" t="-308333" b="-1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2"/>
                          <a:stretch>
                            <a:fillRect t="-408333" r="-351613" b="-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2"/>
                          <a:stretch>
                            <a:fillRect l="-28440" t="-408333" b="-26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05" name="Straight Connector 104"/>
          <p:cNvCxnSpPr/>
          <p:nvPr/>
        </p:nvCxnSpPr>
        <p:spPr>
          <a:xfrm flipH="1" flipV="1">
            <a:off x="6731714" y="2276872"/>
            <a:ext cx="672087" cy="2170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6731714" y="2658616"/>
            <a:ext cx="672087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6731714" y="2996952"/>
            <a:ext cx="593413" cy="2170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6731714" y="3378696"/>
            <a:ext cx="59341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6731714" y="3789040"/>
            <a:ext cx="59341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04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10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2: Adaptively Selecting Prefix Scheme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2276872"/>
                <a:ext cx="7643192" cy="326896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CN" altLang="en-US" sz="2800" b="1" dirty="0" smtClean="0">
                    <a:solidFill>
                      <a:schemeClr val="accent1"/>
                    </a:solidFill>
                  </a:rPr>
                  <a:t>①</a:t>
                </a:r>
                <a14:m>
                  <m:oMath xmlns:m="http://schemas.openxmlformats.org/officeDocument/2006/math">
                    <m:r>
                      <a:rPr lang="en-US" altLang="zh-CN" sz="2800" b="1" dirty="0" smtClean="0">
                        <a:latin typeface="Cambria Math"/>
                      </a:rPr>
                      <m:t> </m:t>
                    </m:r>
                    <m:r>
                      <a:rPr lang="en-US" sz="2800" i="1" smtClean="0">
                        <a:latin typeface="Cambria Math"/>
                      </a:rPr>
                      <m:t>ℓ=1</m:t>
                    </m:r>
                  </m:oMath>
                </a14:m>
                <a:r>
                  <a:rPr lang="en-US" sz="2800" b="1" dirty="0" smtClean="0"/>
                  <a:t>;</a:t>
                </a:r>
              </a:p>
              <a:p>
                <a:pPr marL="0" indent="0">
                  <a:buNone/>
                </a:pPr>
                <a:r>
                  <a:rPr lang="zh-CN" altLang="en-US" sz="2800" b="1" dirty="0" smtClean="0">
                    <a:solidFill>
                      <a:schemeClr val="accent1"/>
                    </a:solidFill>
                  </a:rPr>
                  <a:t>②</a:t>
                </a:r>
                <a14:m>
                  <m:oMath xmlns:m="http://schemas.openxmlformats.org/officeDocument/2006/math">
                    <m:r>
                      <a:rPr lang="en-US" altLang="zh-CN" sz="2800" b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Compare </a:t>
                </a:r>
                <a14:m>
                  <m:oMath xmlns:m="http://schemas.openxmlformats.org/officeDocument/2006/math">
                    <m:r>
                      <a:rPr lang="en-US" sz="2400" i="0">
                        <a:latin typeface="Cambria Math"/>
                      </a:rPr>
                      <m:t>ℓ</m:t>
                    </m:r>
                  </m:oMath>
                </a14:m>
                <a:r>
                  <a:rPr lang="en-US" sz="2400" dirty="0" smtClean="0"/>
                  <a:t>-prefix scheme with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(</m:t>
                    </m:r>
                    <m:r>
                      <a:rPr lang="en-US" sz="2400">
                        <a:latin typeface="Cambria Math"/>
                      </a:rPr>
                      <m:t>ℓ</m:t>
                    </m:r>
                    <m:r>
                      <a:rPr lang="en-US" sz="2400" b="0" i="0" smtClean="0">
                        <a:latin typeface="Cambria Math"/>
                      </a:rPr>
                      <m:t>+1)</m:t>
                    </m:r>
                  </m:oMath>
                </a14:m>
                <a:r>
                  <a:rPr lang="en-US" sz="2400" dirty="0"/>
                  <a:t>-</a:t>
                </a:r>
                <a:r>
                  <a:rPr lang="en-US" sz="2400" dirty="0" smtClean="0"/>
                  <a:t>prefix scheme;</a:t>
                </a:r>
              </a:p>
              <a:p>
                <a:pPr lvl="1"/>
                <a:r>
                  <a:rPr lang="en-US" sz="2400" b="1" dirty="0" smtClean="0"/>
                  <a:t>If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ℓ</m:t>
                    </m:r>
                  </m:oMath>
                </a14:m>
                <a:r>
                  <a:rPr lang="en-US" sz="2400" dirty="0"/>
                  <a:t>-prefix </a:t>
                </a:r>
                <a:r>
                  <a:rPr lang="en-US" sz="2400" dirty="0" smtClean="0"/>
                  <a:t>scheme is better</a:t>
                </a:r>
                <a:r>
                  <a:rPr lang="en-US" sz="2400" dirty="0"/>
                  <a:t> </a:t>
                </a:r>
                <a:r>
                  <a:rPr lang="en-US" sz="2400" b="1" dirty="0" smtClean="0"/>
                  <a:t>then </a:t>
                </a:r>
              </a:p>
              <a:p>
                <a:pPr marL="457200" lvl="1" indent="0">
                  <a:buNone/>
                </a:pPr>
                <a:r>
                  <a:rPr lang="en-US" sz="2400" dirty="0" smtClean="0"/>
                  <a:t>           </a:t>
                </a:r>
                <a:r>
                  <a:rPr lang="en-US" altLang="zh-CN" sz="2400" dirty="0" smtClean="0"/>
                  <a:t>Choose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/>
                      <m:t>ℓ</m:t>
                    </m:r>
                  </m:oMath>
                </a14:m>
                <a:r>
                  <a:rPr lang="en-US" sz="2400" dirty="0"/>
                  <a:t>-prefix </a:t>
                </a:r>
                <a:r>
                  <a:rPr lang="en-US" sz="2400" dirty="0" smtClean="0"/>
                  <a:t>scheme;</a:t>
                </a:r>
                <a:endParaRPr lang="en-US" sz="2400" dirty="0"/>
              </a:p>
              <a:p>
                <a:pPr lvl="1"/>
                <a:r>
                  <a:rPr lang="en-US" sz="2400" b="1" dirty="0" smtClean="0"/>
                  <a:t>Else</a:t>
                </a:r>
                <a:r>
                  <a:rPr lang="en-US" sz="2400" dirty="0" smtClean="0"/>
                  <a:t> </a:t>
                </a:r>
                <a:endParaRPr lang="en-US" sz="2400" i="1" dirty="0">
                  <a:latin typeface="Cambria Math"/>
                </a:endParaRPr>
              </a:p>
              <a:p>
                <a:pPr marL="457200" lvl="1" indent="0">
                  <a:buNone/>
                </a:pPr>
                <a:r>
                  <a:rPr lang="en-US" sz="2400" i="1" dirty="0" smtClean="0">
                    <a:latin typeface="Cambria Math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ℓ</m:t>
                    </m:r>
                  </m:oMath>
                </a14:m>
                <a:r>
                  <a:rPr lang="en-US" sz="2400" dirty="0" smtClean="0"/>
                  <a:t>++;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 </a:t>
                </a:r>
                <a:r>
                  <a:rPr lang="en-US" sz="2400" dirty="0" smtClean="0"/>
                  <a:t>          </a:t>
                </a:r>
                <a:r>
                  <a:rPr lang="en-US" altLang="zh-CN" sz="2400" dirty="0" err="1" smtClean="0"/>
                  <a:t>Goto</a:t>
                </a:r>
                <a:r>
                  <a:rPr lang="en-US" altLang="zh-CN" sz="2400" dirty="0" smtClean="0"/>
                  <a:t>  </a:t>
                </a:r>
                <a:r>
                  <a:rPr lang="zh-CN" altLang="en-US" sz="2400" b="1" dirty="0">
                    <a:solidFill>
                      <a:schemeClr val="accent1"/>
                    </a:solidFill>
                  </a:rPr>
                  <a:t>②</a:t>
                </a:r>
                <a14:m>
                  <m:oMath xmlns:m="http://schemas.openxmlformats.org/officeDocument/2006/math">
                    <m:r>
                      <a:rPr lang="en-US" altLang="zh-CN" sz="2400" b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;</a:t>
                </a:r>
                <a:endParaRPr lang="en-US" sz="2000" dirty="0" smtClean="0"/>
              </a:p>
              <a:p>
                <a:pPr lvl="3"/>
                <a:endParaRPr lang="en-US" dirty="0" smtClean="0"/>
              </a:p>
              <a:p>
                <a:endParaRPr lang="en-US" i="1" dirty="0" smtClean="0"/>
              </a:p>
              <a:p>
                <a:endParaRPr lang="en-US" i="1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2276872"/>
                <a:ext cx="7643192" cy="3268960"/>
              </a:xfrm>
              <a:blipFill rotWithShape="1">
                <a:blip r:embed="rId2"/>
                <a:stretch>
                  <a:fillRect l="-1431" t="-2037" b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ular Callout 3"/>
          <p:cNvSpPr/>
          <p:nvPr/>
        </p:nvSpPr>
        <p:spPr>
          <a:xfrm>
            <a:off x="5076056" y="2079140"/>
            <a:ext cx="2160240" cy="612648"/>
          </a:xfrm>
          <a:prstGeom prst="wedgeRoundRectCallout">
            <a:avLst>
              <a:gd name="adj1" fmla="val -40853"/>
              <a:gd name="adj2" fmla="val 82669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How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037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</a:t>
            </a:r>
            <a:r>
              <a:rPr lang="en-US" dirty="0" smtClean="0"/>
              <a:t>2: </a:t>
            </a:r>
            <a:r>
              <a:rPr lang="en-US" dirty="0"/>
              <a:t>Adaptively </a:t>
            </a:r>
            <a:r>
              <a:rPr lang="en-US" dirty="0" smtClean="0"/>
              <a:t>Selecting Prefix Scheme</a:t>
            </a:r>
            <a:endParaRPr lang="en-US" dirty="0"/>
          </a:p>
        </p:txBody>
      </p:sp>
      <p:grpSp>
        <p:nvGrpSpPr>
          <p:cNvPr id="194" name="Group 193"/>
          <p:cNvGrpSpPr/>
          <p:nvPr/>
        </p:nvGrpSpPr>
        <p:grpSpPr>
          <a:xfrm>
            <a:off x="1572324" y="1736914"/>
            <a:ext cx="2952327" cy="1539514"/>
            <a:chOff x="1572324" y="1745470"/>
            <a:chExt cx="2952327" cy="15395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667817" y="1767097"/>
                  <a:ext cx="4466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7817" y="1767097"/>
                  <a:ext cx="446661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134386" y="1767097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4386" y="1767097"/>
                  <a:ext cx="45198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600955" y="1767097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0955" y="1767097"/>
                  <a:ext cx="45198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067524" y="1767097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7524" y="1767097"/>
                  <a:ext cx="45198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534093" y="1767097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4093" y="1767097"/>
                  <a:ext cx="45198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000662" y="1767097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0662" y="1767097"/>
                  <a:ext cx="45198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711128" y="2391841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1128" y="2391841"/>
                  <a:ext cx="360039" cy="64633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178229" y="2391841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8229" y="2391841"/>
                  <a:ext cx="360039" cy="64633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645330" y="2391841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330" y="2391841"/>
                  <a:ext cx="360039" cy="64633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112431" y="2391841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2431" y="2391841"/>
                  <a:ext cx="360039" cy="64633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579532" y="2391841"/>
                  <a:ext cx="360039" cy="369332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9532" y="2391841"/>
                  <a:ext cx="360039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046634" y="2371521"/>
                  <a:ext cx="360039" cy="369332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6634" y="2371521"/>
                  <a:ext cx="360039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6" idx="2"/>
              <a:endCxn id="12" idx="0"/>
            </p:cNvCxnSpPr>
            <p:nvPr/>
          </p:nvCxnSpPr>
          <p:spPr>
            <a:xfrm>
              <a:off x="1891148" y="2136429"/>
              <a:ext cx="0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7" idx="2"/>
              <a:endCxn id="13" idx="0"/>
            </p:cNvCxnSpPr>
            <p:nvPr/>
          </p:nvCxnSpPr>
          <p:spPr>
            <a:xfrm flipH="1">
              <a:off x="2358249" y="2136429"/>
              <a:ext cx="2128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2"/>
            </p:cNvCxnSpPr>
            <p:nvPr/>
          </p:nvCxnSpPr>
          <p:spPr>
            <a:xfrm>
              <a:off x="2826946" y="2136429"/>
              <a:ext cx="16456" cy="2639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2"/>
              <a:endCxn id="15" idx="0"/>
            </p:cNvCxnSpPr>
            <p:nvPr/>
          </p:nvCxnSpPr>
          <p:spPr>
            <a:xfrm flipH="1">
              <a:off x="3292451" y="2136429"/>
              <a:ext cx="1064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2"/>
              <a:endCxn id="16" idx="0"/>
            </p:cNvCxnSpPr>
            <p:nvPr/>
          </p:nvCxnSpPr>
          <p:spPr>
            <a:xfrm flipH="1">
              <a:off x="3759552" y="2136429"/>
              <a:ext cx="532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2"/>
              <a:endCxn id="17" idx="0"/>
            </p:cNvCxnSpPr>
            <p:nvPr/>
          </p:nvCxnSpPr>
          <p:spPr>
            <a:xfrm>
              <a:off x="4226653" y="2136429"/>
              <a:ext cx="1" cy="235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572324" y="1745470"/>
              <a:ext cx="2952327" cy="1539514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632185" y="1766397"/>
                <a:ext cx="451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185" y="1766397"/>
                <a:ext cx="451982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640297" y="1766397"/>
                <a:ext cx="451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297" y="1766397"/>
                <a:ext cx="451982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136241" y="1766397"/>
                <a:ext cx="451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241" y="1766397"/>
                <a:ext cx="451982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676560" y="2391141"/>
                <a:ext cx="360039" cy="646331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560" y="2391141"/>
                <a:ext cx="360039" cy="64633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 w="63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685204" y="2391141"/>
                <a:ext cx="360039" cy="646331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204" y="2391141"/>
                <a:ext cx="360039" cy="646331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 w="63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181680" y="2391141"/>
                <a:ext cx="360039" cy="369332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680" y="2391141"/>
                <a:ext cx="360039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 w="63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48" idx="2"/>
          </p:cNvCxnSpPr>
          <p:nvPr/>
        </p:nvCxnSpPr>
        <p:spPr>
          <a:xfrm>
            <a:off x="5858176" y="2135729"/>
            <a:ext cx="16456" cy="263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9" idx="2"/>
            <a:endCxn id="55" idx="0"/>
          </p:cNvCxnSpPr>
          <p:nvPr/>
        </p:nvCxnSpPr>
        <p:spPr>
          <a:xfrm flipH="1">
            <a:off x="6865224" y="2135729"/>
            <a:ext cx="1064" cy="255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0" idx="2"/>
            <a:endCxn id="56" idx="0"/>
          </p:cNvCxnSpPr>
          <p:nvPr/>
        </p:nvCxnSpPr>
        <p:spPr>
          <a:xfrm flipH="1">
            <a:off x="6361700" y="2135729"/>
            <a:ext cx="532" cy="255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547074" y="1744770"/>
            <a:ext cx="1689222" cy="153951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628503" y="1221550"/>
                <a:ext cx="5405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503" y="1221550"/>
                <a:ext cx="540533" cy="52322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980697" y="1221550"/>
                <a:ext cx="7620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697" y="1221550"/>
                <a:ext cx="762003" cy="52322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2704735" y="3645023"/>
                <a:ext cx="304383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𝑟</m:t>
                    </m:r>
                    <m:r>
                      <a:rPr lang="en-US" sz="24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9</m:t>
                        </m:r>
                      </m:sub>
                    </m:sSub>
                    <m:r>
                      <a:rPr lang="en-US" sz="2400">
                        <a:latin typeface="Cambria Math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735" y="3645023"/>
                <a:ext cx="3043837" cy="461665"/>
              </a:xfrm>
              <a:prstGeom prst="rect">
                <a:avLst/>
              </a:prstGeom>
              <a:blipFill rotWithShape="1">
                <a:blip r:embed="rId2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71187"/>
              </p:ext>
            </p:extLst>
          </p:nvPr>
        </p:nvGraphicFramePr>
        <p:xfrm>
          <a:off x="539552" y="4149080"/>
          <a:ext cx="7290021" cy="161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867"/>
                <a:gridCol w="4250947"/>
                <a:gridCol w="1873207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Filter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Verify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1-prefix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2-prefix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93" name="Group 192"/>
          <p:cNvGrpSpPr/>
          <p:nvPr/>
        </p:nvGrpSpPr>
        <p:grpSpPr>
          <a:xfrm>
            <a:off x="1572324" y="1736914"/>
            <a:ext cx="2952327" cy="1539514"/>
            <a:chOff x="-3564904" y="1719868"/>
            <a:chExt cx="2952327" cy="1539514"/>
          </a:xfrm>
        </p:grpSpPr>
        <p:sp>
          <p:nvSpPr>
            <p:cNvPr id="123" name="Rectangle 122"/>
            <p:cNvSpPr/>
            <p:nvPr/>
          </p:nvSpPr>
          <p:spPr>
            <a:xfrm>
              <a:off x="-3564904" y="1719868"/>
              <a:ext cx="2952327" cy="153951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-3469411" y="1741495"/>
                  <a:ext cx="474745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469411" y="1741495"/>
                  <a:ext cx="474745" cy="36933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-3002842" y="1741495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002842" y="1741495"/>
                  <a:ext cx="45198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-2536273" y="1741495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36273" y="1741495"/>
                  <a:ext cx="45198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-2069704" y="1741495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069704" y="1741495"/>
                  <a:ext cx="45198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-1603135" y="1741495"/>
                  <a:ext cx="474745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03135" y="1741495"/>
                  <a:ext cx="474745" cy="369332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-1136566" y="1741495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36566" y="1741495"/>
                  <a:ext cx="45198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-3426100" y="2366239"/>
                  <a:ext cx="360039" cy="646331"/>
                </a:xfrm>
                <a:prstGeom prst="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 smtClean="0">
                    <a:solidFill>
                      <a:srgbClr val="0070C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426100" y="2366239"/>
                  <a:ext cx="360039" cy="646331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-2958999" y="2366239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958999" y="2366239"/>
                  <a:ext cx="360039" cy="64633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-2491898" y="2366239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491898" y="2366239"/>
                  <a:ext cx="360039" cy="64633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-2024797" y="2366239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024797" y="2366239"/>
                  <a:ext cx="360039" cy="64633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-1557696" y="2366239"/>
                  <a:ext cx="360039" cy="369332"/>
                </a:xfrm>
                <a:prstGeom prst="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 smtClean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57696" y="2366239"/>
                  <a:ext cx="360039" cy="369332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r="-1587"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-1090594" y="2345919"/>
                  <a:ext cx="360039" cy="369332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90594" y="2345919"/>
                  <a:ext cx="360039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/>
            <p:cNvCxnSpPr>
              <a:stCxn id="105" idx="2"/>
              <a:endCxn id="111" idx="0"/>
            </p:cNvCxnSpPr>
            <p:nvPr/>
          </p:nvCxnSpPr>
          <p:spPr>
            <a:xfrm flipH="1">
              <a:off x="-3246080" y="2110827"/>
              <a:ext cx="14042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8" name="Straight Arrow Connector 117"/>
            <p:cNvCxnSpPr>
              <a:stCxn id="106" idx="2"/>
              <a:endCxn id="112" idx="0"/>
            </p:cNvCxnSpPr>
            <p:nvPr/>
          </p:nvCxnSpPr>
          <p:spPr>
            <a:xfrm flipH="1">
              <a:off x="-2778979" y="2110827"/>
              <a:ext cx="2128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07" idx="2"/>
            </p:cNvCxnSpPr>
            <p:nvPr/>
          </p:nvCxnSpPr>
          <p:spPr>
            <a:xfrm>
              <a:off x="-2310282" y="2110827"/>
              <a:ext cx="16456" cy="2639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08" idx="2"/>
              <a:endCxn id="114" idx="0"/>
            </p:cNvCxnSpPr>
            <p:nvPr/>
          </p:nvCxnSpPr>
          <p:spPr>
            <a:xfrm flipH="1">
              <a:off x="-1844777" y="2110827"/>
              <a:ext cx="1064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09" idx="2"/>
              <a:endCxn id="115" idx="0"/>
            </p:cNvCxnSpPr>
            <p:nvPr/>
          </p:nvCxnSpPr>
          <p:spPr>
            <a:xfrm flipH="1">
              <a:off x="-1377676" y="2110827"/>
              <a:ext cx="11914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2" name="Straight Arrow Connector 121"/>
            <p:cNvCxnSpPr>
              <a:stCxn id="110" idx="2"/>
              <a:endCxn id="116" idx="0"/>
            </p:cNvCxnSpPr>
            <p:nvPr/>
          </p:nvCxnSpPr>
          <p:spPr>
            <a:xfrm>
              <a:off x="-910575" y="2110827"/>
              <a:ext cx="1" cy="235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Rectangle 194"/>
              <p:cNvSpPr/>
              <p:nvPr/>
            </p:nvSpPr>
            <p:spPr>
              <a:xfrm>
                <a:off x="2651148" y="4653136"/>
                <a:ext cx="22994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0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|+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𝟓</m:t>
                              </m:r>
                            </m:sub>
                          </m:sSub>
                        </m:e>
                      </m:d>
                      <m:r>
                        <a:rPr lang="en-US" sz="20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95" name="Rectangle 1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148" y="4653136"/>
                <a:ext cx="2299476" cy="400110"/>
              </a:xfrm>
              <a:prstGeom prst="rect">
                <a:avLst/>
              </a:prstGeom>
              <a:blipFill rotWithShape="1">
                <a:blip r:embed="rId3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Rectangle 195"/>
              <p:cNvSpPr/>
              <p:nvPr/>
            </p:nvSpPr>
            <p:spPr>
              <a:xfrm>
                <a:off x="5978754" y="4613066"/>
                <a:ext cx="16628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|</m:t>
                          </m:r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|⋅</m:t>
                      </m:r>
                      <m:r>
                        <a:rPr lang="en-US" sz="2000" i="1">
                          <a:latin typeface="Cambria Math"/>
                        </a:rPr>
                        <m:t>𝑐𝑜𝑠𝑡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𝑟</m:t>
                      </m:r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6" name="Rectangle 1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754" y="4613066"/>
                <a:ext cx="1662828" cy="400110"/>
              </a:xfrm>
              <a:prstGeom prst="rect">
                <a:avLst/>
              </a:prstGeom>
              <a:blipFill rotWithShape="1">
                <a:blip r:embed="rId3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/>
          <p:cNvCxnSpPr>
            <a:endCxn id="16" idx="2"/>
          </p:cNvCxnSpPr>
          <p:nvPr/>
        </p:nvCxnSpPr>
        <p:spPr>
          <a:xfrm flipH="1" flipV="1">
            <a:off x="3759552" y="2752617"/>
            <a:ext cx="287082" cy="1044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12" idx="2"/>
          </p:cNvCxnSpPr>
          <p:nvPr/>
        </p:nvCxnSpPr>
        <p:spPr>
          <a:xfrm flipH="1" flipV="1">
            <a:off x="1891148" y="3029616"/>
            <a:ext cx="1688384" cy="767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4192025" y="3933056"/>
            <a:ext cx="144016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19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 2: Adaptively Selecting Prefix Scheme</a:t>
            </a:r>
            <a:endParaRPr lang="en-US" dirty="0"/>
          </a:p>
        </p:txBody>
      </p:sp>
      <p:grpSp>
        <p:nvGrpSpPr>
          <p:cNvPr id="194" name="Group 193"/>
          <p:cNvGrpSpPr/>
          <p:nvPr/>
        </p:nvGrpSpPr>
        <p:grpSpPr>
          <a:xfrm>
            <a:off x="1572324" y="1736914"/>
            <a:ext cx="2952327" cy="1539514"/>
            <a:chOff x="1572324" y="1745470"/>
            <a:chExt cx="2952327" cy="153951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667817" y="1767097"/>
                  <a:ext cx="4466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7817" y="1767097"/>
                  <a:ext cx="446661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134386" y="1767097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34386" y="1767097"/>
                  <a:ext cx="45198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600955" y="1767097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0955" y="1767097"/>
                  <a:ext cx="45198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067524" y="1767097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7524" y="1767097"/>
                  <a:ext cx="45198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3534093" y="1767097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4093" y="1767097"/>
                  <a:ext cx="45198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000662" y="1767097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0662" y="1767097"/>
                  <a:ext cx="45198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711128" y="2391841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1128" y="2391841"/>
                  <a:ext cx="360039" cy="646331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178229" y="2391841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78229" y="2391841"/>
                  <a:ext cx="360039" cy="64633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645330" y="2391841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5330" y="2391841"/>
                  <a:ext cx="360039" cy="64633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3112431" y="2391841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12431" y="2391841"/>
                  <a:ext cx="360039" cy="64633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579532" y="2391841"/>
                  <a:ext cx="360039" cy="369332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79532" y="2391841"/>
                  <a:ext cx="360039" cy="36933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4046634" y="2371521"/>
                  <a:ext cx="360039" cy="369332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6634" y="2371521"/>
                  <a:ext cx="360039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Arrow Connector 17"/>
            <p:cNvCxnSpPr>
              <a:stCxn id="6" idx="2"/>
              <a:endCxn id="12" idx="0"/>
            </p:cNvCxnSpPr>
            <p:nvPr/>
          </p:nvCxnSpPr>
          <p:spPr>
            <a:xfrm>
              <a:off x="1891148" y="2136429"/>
              <a:ext cx="0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7" idx="2"/>
              <a:endCxn id="13" idx="0"/>
            </p:cNvCxnSpPr>
            <p:nvPr/>
          </p:nvCxnSpPr>
          <p:spPr>
            <a:xfrm flipH="1">
              <a:off x="2358249" y="2136429"/>
              <a:ext cx="2128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8" idx="2"/>
            </p:cNvCxnSpPr>
            <p:nvPr/>
          </p:nvCxnSpPr>
          <p:spPr>
            <a:xfrm>
              <a:off x="2826946" y="2136429"/>
              <a:ext cx="16456" cy="2639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9" idx="2"/>
              <a:endCxn id="15" idx="0"/>
            </p:cNvCxnSpPr>
            <p:nvPr/>
          </p:nvCxnSpPr>
          <p:spPr>
            <a:xfrm flipH="1">
              <a:off x="3292451" y="2136429"/>
              <a:ext cx="1064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10" idx="2"/>
              <a:endCxn id="16" idx="0"/>
            </p:cNvCxnSpPr>
            <p:nvPr/>
          </p:nvCxnSpPr>
          <p:spPr>
            <a:xfrm flipH="1">
              <a:off x="3759552" y="2136429"/>
              <a:ext cx="532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1" idx="2"/>
              <a:endCxn id="17" idx="0"/>
            </p:cNvCxnSpPr>
            <p:nvPr/>
          </p:nvCxnSpPr>
          <p:spPr>
            <a:xfrm>
              <a:off x="4226653" y="2136429"/>
              <a:ext cx="1" cy="235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1572324" y="1745470"/>
              <a:ext cx="2952327" cy="1539514"/>
            </a:xfrm>
            <a:prstGeom prst="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632185" y="1766397"/>
                <a:ext cx="451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185" y="1766397"/>
                <a:ext cx="451982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640297" y="1766397"/>
                <a:ext cx="451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0297" y="1766397"/>
                <a:ext cx="451982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6136241" y="1766397"/>
                <a:ext cx="451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241" y="1766397"/>
                <a:ext cx="451982" cy="36933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676560" y="2391141"/>
                <a:ext cx="360039" cy="646331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6560" y="2391141"/>
                <a:ext cx="360039" cy="64633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 w="63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685204" y="2391141"/>
                <a:ext cx="360039" cy="646331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5204" y="2391141"/>
                <a:ext cx="360039" cy="646331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 w="63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181680" y="2391141"/>
                <a:ext cx="360039" cy="369332"/>
              </a:xfrm>
              <a:prstGeom prst="rect">
                <a:avLst/>
              </a:prstGeom>
              <a:ln w="63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680" y="2391141"/>
                <a:ext cx="360039" cy="369332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 w="63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Straight Arrow Connector 59"/>
          <p:cNvCxnSpPr>
            <a:stCxn id="48" idx="2"/>
          </p:cNvCxnSpPr>
          <p:nvPr/>
        </p:nvCxnSpPr>
        <p:spPr>
          <a:xfrm>
            <a:off x="5858176" y="2135729"/>
            <a:ext cx="16456" cy="263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9" idx="2"/>
            <a:endCxn id="55" idx="0"/>
          </p:cNvCxnSpPr>
          <p:nvPr/>
        </p:nvCxnSpPr>
        <p:spPr>
          <a:xfrm flipH="1">
            <a:off x="6865224" y="2135729"/>
            <a:ext cx="1064" cy="255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0" idx="2"/>
            <a:endCxn id="56" idx="0"/>
          </p:cNvCxnSpPr>
          <p:nvPr/>
        </p:nvCxnSpPr>
        <p:spPr>
          <a:xfrm flipH="1">
            <a:off x="6361700" y="2135729"/>
            <a:ext cx="532" cy="2554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5547074" y="1744770"/>
            <a:ext cx="1689222" cy="153951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628503" y="1221550"/>
                <a:ext cx="5405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503" y="1221550"/>
                <a:ext cx="540533" cy="52322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5980697" y="1221550"/>
                <a:ext cx="7620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0697" y="1221550"/>
                <a:ext cx="762003" cy="52322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2704735" y="3645023"/>
                <a:ext cx="304383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</a:rPr>
                      <m:t>𝑟</m:t>
                    </m:r>
                    <m:r>
                      <a:rPr lang="en-US" sz="24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2400" dirty="0"/>
                  <a:t>,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9</m:t>
                        </m:r>
                      </m:sub>
                    </m:sSub>
                    <m:r>
                      <a:rPr lang="en-US" sz="2400">
                        <a:latin typeface="Cambria Math"/>
                      </a:rPr>
                      <m:t>}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4735" y="3645023"/>
                <a:ext cx="3043837" cy="461665"/>
              </a:xfrm>
              <a:prstGeom prst="rect">
                <a:avLst/>
              </a:prstGeom>
              <a:blipFill rotWithShape="1">
                <a:blip r:embed="rId2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52105"/>
              </p:ext>
            </p:extLst>
          </p:nvPr>
        </p:nvGraphicFramePr>
        <p:xfrm>
          <a:off x="539552" y="4149080"/>
          <a:ext cx="7290021" cy="161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867"/>
                <a:gridCol w="4250947"/>
                <a:gridCol w="1873207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Filter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Verify</a:t>
                      </a:r>
                      <a:endParaRPr lang="en-US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1-prefix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2-prefix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93" name="Group 192"/>
          <p:cNvGrpSpPr/>
          <p:nvPr/>
        </p:nvGrpSpPr>
        <p:grpSpPr>
          <a:xfrm>
            <a:off x="1572324" y="1736914"/>
            <a:ext cx="2952327" cy="1539514"/>
            <a:chOff x="-3564904" y="1719868"/>
            <a:chExt cx="2952327" cy="1539514"/>
          </a:xfrm>
        </p:grpSpPr>
        <p:sp>
          <p:nvSpPr>
            <p:cNvPr id="123" name="Rectangle 122"/>
            <p:cNvSpPr/>
            <p:nvPr/>
          </p:nvSpPr>
          <p:spPr>
            <a:xfrm>
              <a:off x="-3564904" y="1719868"/>
              <a:ext cx="2952327" cy="153951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/>
                <p:cNvSpPr txBox="1"/>
                <p:nvPr/>
              </p:nvSpPr>
              <p:spPr>
                <a:xfrm>
                  <a:off x="-3469411" y="1741495"/>
                  <a:ext cx="474745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5" name="TextBox 10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469411" y="1741495"/>
                  <a:ext cx="474745" cy="36933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-3002842" y="1741495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002842" y="1741495"/>
                  <a:ext cx="45198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-2536273" y="1741495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536273" y="1741495"/>
                  <a:ext cx="45198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-2069704" y="1741495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069704" y="1741495"/>
                  <a:ext cx="45198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-1603135" y="1741495"/>
                  <a:ext cx="474745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603135" y="1741495"/>
                  <a:ext cx="474745" cy="369332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-1136566" y="1741495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136566" y="1741495"/>
                  <a:ext cx="451982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-3426100" y="2366239"/>
                  <a:ext cx="360039" cy="646331"/>
                </a:xfrm>
                <a:prstGeom prst="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 smtClean="0">
                    <a:solidFill>
                      <a:srgbClr val="0070C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426100" y="2366239"/>
                  <a:ext cx="360039" cy="646331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-2958999" y="2366239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958999" y="2366239"/>
                  <a:ext cx="360039" cy="64633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-2491898" y="2366239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491898" y="2366239"/>
                  <a:ext cx="360039" cy="64633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-2024797" y="2366239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024797" y="2366239"/>
                  <a:ext cx="360039" cy="64633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5" name="TextBox 114"/>
                <p:cNvSpPr txBox="1"/>
                <p:nvPr/>
              </p:nvSpPr>
              <p:spPr>
                <a:xfrm>
                  <a:off x="-1557696" y="2366239"/>
                  <a:ext cx="360039" cy="369332"/>
                </a:xfrm>
                <a:prstGeom prst="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 smtClean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15" name="TextBox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557696" y="2366239"/>
                  <a:ext cx="360039" cy="369332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r="-1587"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-1090594" y="2345919"/>
                  <a:ext cx="360039" cy="369332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090594" y="2345919"/>
                  <a:ext cx="360039" cy="36933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7" name="Straight Arrow Connector 116"/>
            <p:cNvCxnSpPr>
              <a:stCxn id="105" idx="2"/>
              <a:endCxn id="111" idx="0"/>
            </p:cNvCxnSpPr>
            <p:nvPr/>
          </p:nvCxnSpPr>
          <p:spPr>
            <a:xfrm flipH="1">
              <a:off x="-3246080" y="2110827"/>
              <a:ext cx="14042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18" name="Straight Arrow Connector 117"/>
            <p:cNvCxnSpPr>
              <a:stCxn id="106" idx="2"/>
              <a:endCxn id="112" idx="0"/>
            </p:cNvCxnSpPr>
            <p:nvPr/>
          </p:nvCxnSpPr>
          <p:spPr>
            <a:xfrm flipH="1">
              <a:off x="-2778979" y="2110827"/>
              <a:ext cx="2128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07" idx="2"/>
            </p:cNvCxnSpPr>
            <p:nvPr/>
          </p:nvCxnSpPr>
          <p:spPr>
            <a:xfrm>
              <a:off x="-2310282" y="2110827"/>
              <a:ext cx="16456" cy="2639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08" idx="2"/>
              <a:endCxn id="114" idx="0"/>
            </p:cNvCxnSpPr>
            <p:nvPr/>
          </p:nvCxnSpPr>
          <p:spPr>
            <a:xfrm flipH="1">
              <a:off x="-1844777" y="2110827"/>
              <a:ext cx="1064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09" idx="2"/>
              <a:endCxn id="115" idx="0"/>
            </p:cNvCxnSpPr>
            <p:nvPr/>
          </p:nvCxnSpPr>
          <p:spPr>
            <a:xfrm flipH="1">
              <a:off x="-1377676" y="2110827"/>
              <a:ext cx="11914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22" name="Straight Arrow Connector 121"/>
            <p:cNvCxnSpPr>
              <a:stCxn id="110" idx="2"/>
              <a:endCxn id="116" idx="0"/>
            </p:cNvCxnSpPr>
            <p:nvPr/>
          </p:nvCxnSpPr>
          <p:spPr>
            <a:xfrm>
              <a:off x="-910575" y="2110827"/>
              <a:ext cx="1" cy="2350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97" name="Group 196"/>
          <p:cNvGrpSpPr/>
          <p:nvPr/>
        </p:nvGrpSpPr>
        <p:grpSpPr>
          <a:xfrm>
            <a:off x="1572324" y="1736914"/>
            <a:ext cx="2952327" cy="1539514"/>
            <a:chOff x="-3922724" y="4736139"/>
            <a:chExt cx="2952327" cy="1539514"/>
          </a:xfrm>
        </p:grpSpPr>
        <p:sp>
          <p:nvSpPr>
            <p:cNvPr id="180" name="Rectangle 179"/>
            <p:cNvSpPr/>
            <p:nvPr/>
          </p:nvSpPr>
          <p:spPr>
            <a:xfrm>
              <a:off x="-3922724" y="4736139"/>
              <a:ext cx="2952327" cy="153951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2" name="TextBox 161"/>
                <p:cNvSpPr txBox="1"/>
                <p:nvPr/>
              </p:nvSpPr>
              <p:spPr>
                <a:xfrm>
                  <a:off x="-3827231" y="4757766"/>
                  <a:ext cx="474745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62" name="TextBox 1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827231" y="4757766"/>
                  <a:ext cx="474745" cy="369332"/>
                </a:xfrm>
                <a:prstGeom prst="rect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TextBox 162"/>
                <p:cNvSpPr txBox="1"/>
                <p:nvPr/>
              </p:nvSpPr>
              <p:spPr>
                <a:xfrm>
                  <a:off x="-3360662" y="4757766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3" name="TextBox 16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360662" y="4757766"/>
                  <a:ext cx="451982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TextBox 163"/>
                <p:cNvSpPr txBox="1"/>
                <p:nvPr/>
              </p:nvSpPr>
              <p:spPr>
                <a:xfrm>
                  <a:off x="-2894093" y="4757766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4" name="TextBox 1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894093" y="4757766"/>
                  <a:ext cx="451982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TextBox 164"/>
                <p:cNvSpPr txBox="1"/>
                <p:nvPr/>
              </p:nvSpPr>
              <p:spPr>
                <a:xfrm>
                  <a:off x="-2427524" y="4757766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5" name="TextBox 1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427524" y="4757766"/>
                  <a:ext cx="451982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/>
                <p:cNvSpPr txBox="1"/>
                <p:nvPr/>
              </p:nvSpPr>
              <p:spPr>
                <a:xfrm>
                  <a:off x="-1960955" y="4757766"/>
                  <a:ext cx="474745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66" name="TextBox 16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960955" y="4757766"/>
                  <a:ext cx="474745" cy="369332"/>
                </a:xfrm>
                <a:prstGeom prst="rect">
                  <a:avLst/>
                </a:prstGeom>
                <a:blipFill rotWithShape="1">
                  <a:blip r:embed="rId2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-1494386" y="4757766"/>
                  <a:ext cx="474745" cy="36933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494386" y="4757766"/>
                  <a:ext cx="474745" cy="369332"/>
                </a:xfrm>
                <a:prstGeom prst="rect">
                  <a:avLst/>
                </a:prstGeom>
                <a:blipFill rotWithShape="1">
                  <a:blip r:embed="rId29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TextBox 167"/>
                <p:cNvSpPr txBox="1"/>
                <p:nvPr/>
              </p:nvSpPr>
              <p:spPr>
                <a:xfrm>
                  <a:off x="-3783920" y="5382510"/>
                  <a:ext cx="360039" cy="646331"/>
                </a:xfrm>
                <a:prstGeom prst="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 smtClean="0">
                    <a:solidFill>
                      <a:srgbClr val="0070C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TextBox 1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783920" y="5382510"/>
                  <a:ext cx="360039" cy="646331"/>
                </a:xfrm>
                <a:prstGeom prst="rect">
                  <a:avLst/>
                </a:prstGeom>
                <a:blipFill rotWithShape="1">
                  <a:blip r:embed="rId27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-3316819" y="5382510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316819" y="5382510"/>
                  <a:ext cx="360039" cy="646331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/>
                <p:cNvSpPr txBox="1"/>
                <p:nvPr/>
              </p:nvSpPr>
              <p:spPr>
                <a:xfrm>
                  <a:off x="-2849718" y="5382510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0" name="TextBox 16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849718" y="5382510"/>
                  <a:ext cx="360039" cy="646331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-2382617" y="5382510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2382617" y="5382510"/>
                  <a:ext cx="360039" cy="646331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TextBox 171"/>
                <p:cNvSpPr txBox="1"/>
                <p:nvPr/>
              </p:nvSpPr>
              <p:spPr>
                <a:xfrm>
                  <a:off x="-1915516" y="5382510"/>
                  <a:ext cx="360039" cy="369332"/>
                </a:xfrm>
                <a:prstGeom prst="rect">
                  <a:avLst/>
                </a:pr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 smtClean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TextBox 1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915516" y="5382510"/>
                  <a:ext cx="360039" cy="369332"/>
                </a:xfrm>
                <a:prstGeom prst="rect">
                  <a:avLst/>
                </a:prstGeom>
                <a:blipFill rotWithShape="1">
                  <a:blip r:embed="rId28"/>
                  <a:stretch>
                    <a:fillRect r="-1587"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TextBox 172"/>
                <p:cNvSpPr txBox="1"/>
                <p:nvPr/>
              </p:nvSpPr>
              <p:spPr>
                <a:xfrm>
                  <a:off x="-1448414" y="5362190"/>
                  <a:ext cx="360039" cy="369332"/>
                </a:xfrm>
                <a:prstGeom prst="rect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73" name="TextBox 1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1448414" y="5362190"/>
                  <a:ext cx="360039" cy="369332"/>
                </a:xfrm>
                <a:prstGeom prst="rect">
                  <a:avLst/>
                </a:prstGeom>
                <a:blipFill rotWithShape="1">
                  <a:blip r:embed="rId30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4" name="Straight Arrow Connector 173"/>
            <p:cNvCxnSpPr>
              <a:stCxn id="162" idx="2"/>
              <a:endCxn id="168" idx="0"/>
            </p:cNvCxnSpPr>
            <p:nvPr/>
          </p:nvCxnSpPr>
          <p:spPr>
            <a:xfrm flipH="1">
              <a:off x="-3603900" y="5127098"/>
              <a:ext cx="14042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5" name="Straight Arrow Connector 174"/>
            <p:cNvCxnSpPr>
              <a:stCxn id="163" idx="2"/>
              <a:endCxn id="169" idx="0"/>
            </p:cNvCxnSpPr>
            <p:nvPr/>
          </p:nvCxnSpPr>
          <p:spPr>
            <a:xfrm flipH="1">
              <a:off x="-3136799" y="5127098"/>
              <a:ext cx="2128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Straight Arrow Connector 175"/>
            <p:cNvCxnSpPr>
              <a:stCxn id="164" idx="2"/>
            </p:cNvCxnSpPr>
            <p:nvPr/>
          </p:nvCxnSpPr>
          <p:spPr>
            <a:xfrm>
              <a:off x="-2668102" y="5127098"/>
              <a:ext cx="16456" cy="26394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Straight Arrow Connector 176"/>
            <p:cNvCxnSpPr>
              <a:stCxn id="165" idx="2"/>
              <a:endCxn id="171" idx="0"/>
            </p:cNvCxnSpPr>
            <p:nvPr/>
          </p:nvCxnSpPr>
          <p:spPr>
            <a:xfrm flipH="1">
              <a:off x="-2202597" y="5127098"/>
              <a:ext cx="1064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8" name="Straight Arrow Connector 177"/>
            <p:cNvCxnSpPr>
              <a:stCxn id="166" idx="2"/>
              <a:endCxn id="172" idx="0"/>
            </p:cNvCxnSpPr>
            <p:nvPr/>
          </p:nvCxnSpPr>
          <p:spPr>
            <a:xfrm flipH="1">
              <a:off x="-1735496" y="5127098"/>
              <a:ext cx="11914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179" name="Straight Arrow Connector 178"/>
            <p:cNvCxnSpPr>
              <a:stCxn id="167" idx="2"/>
              <a:endCxn id="173" idx="0"/>
            </p:cNvCxnSpPr>
            <p:nvPr/>
          </p:nvCxnSpPr>
          <p:spPr>
            <a:xfrm flipH="1">
              <a:off x="-1268394" y="5127098"/>
              <a:ext cx="11381" cy="23509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p:grpSp>
        <p:nvGrpSpPr>
          <p:cNvPr id="191" name="Group 190"/>
          <p:cNvGrpSpPr/>
          <p:nvPr/>
        </p:nvGrpSpPr>
        <p:grpSpPr>
          <a:xfrm>
            <a:off x="5547074" y="1744770"/>
            <a:ext cx="1689222" cy="1539514"/>
            <a:chOff x="10116616" y="1373359"/>
            <a:chExt cx="1689222" cy="1539514"/>
          </a:xfrm>
        </p:grpSpPr>
        <p:sp>
          <p:nvSpPr>
            <p:cNvPr id="190" name="Rectangle 189"/>
            <p:cNvSpPr/>
            <p:nvPr/>
          </p:nvSpPr>
          <p:spPr>
            <a:xfrm>
              <a:off x="10116616" y="1373359"/>
              <a:ext cx="1689222" cy="153951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TextBox 180"/>
                <p:cNvSpPr txBox="1"/>
                <p:nvPr/>
              </p:nvSpPr>
              <p:spPr>
                <a:xfrm>
                  <a:off x="10201727" y="1394986"/>
                  <a:ext cx="4747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1" name="TextBox 1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1727" y="1394986"/>
                  <a:ext cx="474745" cy="369332"/>
                </a:xfrm>
                <a:prstGeom prst="rect">
                  <a:avLst/>
                </a:prstGeom>
                <a:blipFill rotWithShape="1">
                  <a:blip r:embed="rId31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11209839" y="1394986"/>
                  <a:ext cx="4519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𝑒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7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09839" y="1394986"/>
                  <a:ext cx="451982" cy="369332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/>
                <p:cNvSpPr txBox="1"/>
                <p:nvPr/>
              </p:nvSpPr>
              <p:spPr>
                <a:xfrm>
                  <a:off x="10705783" y="1394986"/>
                  <a:ext cx="4747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𝟔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3" name="TextBox 1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5783" y="1394986"/>
                  <a:ext cx="474745" cy="369332"/>
                </a:xfrm>
                <a:prstGeom prst="rect">
                  <a:avLst/>
                </a:prstGeom>
                <a:blipFill rotWithShape="1"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TextBox 183"/>
                <p:cNvSpPr txBox="1"/>
                <p:nvPr/>
              </p:nvSpPr>
              <p:spPr>
                <a:xfrm>
                  <a:off x="10246102" y="2019730"/>
                  <a:ext cx="360039" cy="646331"/>
                </a:xfrm>
                <a:prstGeom prst="rect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 smtClean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oMath>
                    </m:oMathPara>
                  </a14:m>
                  <a:endParaRPr lang="en-US" b="1" dirty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4" name="TextBox 1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46102" y="2019730"/>
                  <a:ext cx="360039" cy="646331"/>
                </a:xfrm>
                <a:prstGeom prst="rect">
                  <a:avLst/>
                </a:prstGeom>
                <a:blipFill rotWithShape="1">
                  <a:blip r:embed="rId33"/>
                  <a:stretch>
                    <a:fillRect r="-1587"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/>
                <p:cNvSpPr txBox="1"/>
                <p:nvPr/>
              </p:nvSpPr>
              <p:spPr>
                <a:xfrm>
                  <a:off x="11254746" y="2019730"/>
                  <a:ext cx="360039" cy="646331"/>
                </a:xfrm>
                <a:prstGeom prst="rect">
                  <a:avLst/>
                </a:prstGeom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="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5" name="TextBox 1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4746" y="2019730"/>
                  <a:ext cx="360039" cy="646331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  <a:ln w="63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TextBox 185"/>
                <p:cNvSpPr txBox="1"/>
                <p:nvPr/>
              </p:nvSpPr>
              <p:spPr>
                <a:xfrm>
                  <a:off x="10751222" y="2019730"/>
                  <a:ext cx="360039" cy="369332"/>
                </a:xfrm>
                <a:prstGeom prst="rect">
                  <a:avLst/>
                </a:prstGeom>
                <a:ln/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𝒔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oMath>
                    </m:oMathPara>
                  </a14:m>
                  <a:endParaRPr lang="en-US" b="1" dirty="0" smtClean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186" name="TextBox 1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1222" y="2019730"/>
                  <a:ext cx="360039" cy="369332"/>
                </a:xfrm>
                <a:prstGeom prst="rect">
                  <a:avLst/>
                </a:prstGeom>
                <a:blipFill rotWithShape="1">
                  <a:blip r:embed="rId34"/>
                  <a:stretch>
                    <a:fillRect r="-1587"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7" name="Straight Arrow Connector 186"/>
            <p:cNvCxnSpPr>
              <a:stCxn id="181" idx="2"/>
            </p:cNvCxnSpPr>
            <p:nvPr/>
          </p:nvCxnSpPr>
          <p:spPr>
            <a:xfrm>
              <a:off x="10439100" y="1764318"/>
              <a:ext cx="5074" cy="26394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  <p:cxnSp>
          <p:nvCxnSpPr>
            <p:cNvPr id="188" name="Straight Arrow Connector 187"/>
            <p:cNvCxnSpPr>
              <a:stCxn id="182" idx="2"/>
              <a:endCxn id="185" idx="0"/>
            </p:cNvCxnSpPr>
            <p:nvPr/>
          </p:nvCxnSpPr>
          <p:spPr>
            <a:xfrm flipH="1">
              <a:off x="11434766" y="1764318"/>
              <a:ext cx="1064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>
              <a:stCxn id="183" idx="2"/>
              <a:endCxn id="186" idx="0"/>
            </p:cNvCxnSpPr>
            <p:nvPr/>
          </p:nvCxnSpPr>
          <p:spPr>
            <a:xfrm flipH="1">
              <a:off x="10931242" y="1764318"/>
              <a:ext cx="11914" cy="25541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Rectangle 194"/>
              <p:cNvSpPr/>
              <p:nvPr/>
            </p:nvSpPr>
            <p:spPr>
              <a:xfrm>
                <a:off x="2651148" y="4653136"/>
                <a:ext cx="22994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r>
                        <a:rPr lang="en-US" sz="20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|+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𝟓</m:t>
                              </m:r>
                            </m:sub>
                          </m:sSub>
                        </m:e>
                      </m:d>
                      <m:r>
                        <a:rPr lang="en-US" sz="2000" b="1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|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95" name="Rectangle 1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148" y="4653136"/>
                <a:ext cx="2299476" cy="400110"/>
              </a:xfrm>
              <a:prstGeom prst="rect">
                <a:avLst/>
              </a:prstGeom>
              <a:blipFill rotWithShape="1">
                <a:blip r:embed="rId3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Rectangle 195"/>
              <p:cNvSpPr/>
              <p:nvPr/>
            </p:nvSpPr>
            <p:spPr>
              <a:xfrm>
                <a:off x="5978754" y="4613066"/>
                <a:ext cx="166282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|</m:t>
                          </m:r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|⋅</m:t>
                      </m:r>
                      <m:r>
                        <a:rPr lang="en-US" sz="2000" i="1">
                          <a:latin typeface="Cambria Math"/>
                        </a:rPr>
                        <m:t>𝑐𝑜𝑠𝑡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𝑟</m:t>
                      </m:r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6" name="Rectangle 1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754" y="4613066"/>
                <a:ext cx="1662828" cy="400110"/>
              </a:xfrm>
              <a:prstGeom prst="rect">
                <a:avLst/>
              </a:prstGeom>
              <a:blipFill rotWithShape="1">
                <a:blip r:embed="rId36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/>
          <p:cNvCxnSpPr/>
          <p:nvPr/>
        </p:nvCxnSpPr>
        <p:spPr>
          <a:xfrm flipV="1">
            <a:off x="4524651" y="2761173"/>
            <a:ext cx="2063572" cy="10362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V="1">
            <a:off x="4046634" y="3038173"/>
            <a:ext cx="1629926" cy="7592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Rectangle 197"/>
              <p:cNvSpPr/>
              <p:nvPr/>
            </p:nvSpPr>
            <p:spPr>
              <a:xfrm>
                <a:off x="1667817" y="5083877"/>
                <a:ext cx="431288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𝑰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d>
                        <m:dPr>
                          <m:ctrlP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000" b="1" i="1" dirty="0">
                  <a:solidFill>
                    <a:schemeClr val="accent1">
                      <a:lumMod val="75000"/>
                    </a:schemeClr>
                  </a:solidFill>
                  <a:latin typeface="Cambria Math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𝟔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0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𝟓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0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𝑰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b="1" i="1">
                                  <a:solidFill>
                                    <a:schemeClr val="accent3">
                                      <a:lumMod val="75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𝟔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8" name="Rectangle 1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817" y="5083877"/>
                <a:ext cx="4312880" cy="707886"/>
              </a:xfrm>
              <a:prstGeom prst="rect">
                <a:avLst/>
              </a:prstGeom>
              <a:blipFill rotWithShape="1">
                <a:blip r:embed="rId37"/>
                <a:stretch>
                  <a:fillRect b="-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9" name="Rectangle 198"/>
              <p:cNvSpPr/>
              <p:nvPr/>
            </p:nvSpPr>
            <p:spPr>
              <a:xfrm>
                <a:off x="5978754" y="5237765"/>
                <a:ext cx="16687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|</m:t>
                          </m:r>
                          <m:r>
                            <a:rPr lang="en-US" sz="2000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|⋅</m:t>
                      </m:r>
                      <m:r>
                        <a:rPr lang="en-US" sz="2000" i="1">
                          <a:latin typeface="Cambria Math"/>
                        </a:rPr>
                        <m:t>𝑐𝑜𝑠𝑡</m:t>
                      </m:r>
                      <m:r>
                        <a:rPr lang="en-US" sz="2000" i="1">
                          <a:latin typeface="Cambria Math"/>
                        </a:rPr>
                        <m:t>(</m:t>
                      </m:r>
                      <m:r>
                        <a:rPr lang="en-US" sz="2000" i="1">
                          <a:latin typeface="Cambria Math"/>
                        </a:rPr>
                        <m:t>𝑟</m:t>
                      </m:r>
                      <m:r>
                        <a:rPr lang="en-US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9" name="Rectangle 1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8754" y="5237765"/>
                <a:ext cx="1668790" cy="400110"/>
              </a:xfrm>
              <a:prstGeom prst="rect">
                <a:avLst/>
              </a:prstGeom>
              <a:blipFill rotWithShape="1">
                <a:blip r:embed="rId3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/>
          <p:cNvCxnSpPr>
            <a:endCxn id="16" idx="2"/>
          </p:cNvCxnSpPr>
          <p:nvPr/>
        </p:nvCxnSpPr>
        <p:spPr>
          <a:xfrm flipH="1" flipV="1">
            <a:off x="3759552" y="2752617"/>
            <a:ext cx="287082" cy="10448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endCxn id="17" idx="2"/>
          </p:cNvCxnSpPr>
          <p:nvPr/>
        </p:nvCxnSpPr>
        <p:spPr>
          <a:xfrm flipH="1" flipV="1">
            <a:off x="4226654" y="2732297"/>
            <a:ext cx="297998" cy="1065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endCxn id="12" idx="2"/>
          </p:cNvCxnSpPr>
          <p:nvPr/>
        </p:nvCxnSpPr>
        <p:spPr>
          <a:xfrm flipH="1" flipV="1">
            <a:off x="1891148" y="3029616"/>
            <a:ext cx="1688384" cy="7678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H="1">
            <a:off x="4716016" y="3933056"/>
            <a:ext cx="916170" cy="0"/>
          </a:xfrm>
          <a:prstGeom prst="line">
            <a:avLst/>
          </a:prstGeom>
          <a:ln w="762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44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196752"/>
                <a:ext cx="8820472" cy="540060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|</m:t>
                    </m:r>
                  </m:oMath>
                </a14:m>
                <a:r>
                  <a:rPr lang="en-US" dirty="0" smtClean="0"/>
                  <a:t>: the #candidates for 1-prefix scheme </a:t>
                </a:r>
              </a:p>
              <a:p>
                <a:endParaRPr lang="en-US" dirty="0" smtClean="0"/>
              </a:p>
              <a:p>
                <a:pPr marL="857250" lvl="2" indent="0">
                  <a:buNone/>
                </a:pPr>
                <a:endParaRPr lang="en-US" dirty="0" smtClean="0"/>
              </a:p>
              <a:p>
                <a:pPr marL="857250" lvl="2" indent="0">
                  <a:buNone/>
                </a:pPr>
                <a:endParaRPr lang="en-US" dirty="0" smtClean="0"/>
              </a:p>
              <a:p>
                <a:pPr marL="857250" lvl="2" indent="0">
                  <a:buNone/>
                </a:pPr>
                <a:endParaRPr lang="en-US" dirty="0" smtClean="0"/>
              </a:p>
              <a:p>
                <a:pPr marL="857250" lvl="2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|</m:t>
                    </m:r>
                  </m:oMath>
                </a14:m>
                <a:r>
                  <a:rPr lang="en-US" dirty="0"/>
                  <a:t>: the </a:t>
                </a:r>
                <a:r>
                  <a:rPr lang="en-US" dirty="0" smtClean="0"/>
                  <a:t>#candidates </a:t>
                </a:r>
                <a:r>
                  <a:rPr lang="en-US" dirty="0"/>
                  <a:t>for </a:t>
                </a:r>
                <a:r>
                  <a:rPr lang="en-US" dirty="0" smtClean="0"/>
                  <a:t>2-prefix </a:t>
                </a:r>
                <a:r>
                  <a:rPr lang="en-US" dirty="0"/>
                  <a:t>scheme </a:t>
                </a:r>
              </a:p>
              <a:p>
                <a:endParaRPr lang="en-US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196752"/>
                <a:ext cx="8820472" cy="5400600"/>
              </a:xfrm>
              <a:blipFill rotWithShape="1">
                <a:blip r:embed="rId4"/>
                <a:stretch>
                  <a:fillRect t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/>
              <p:cNvSpPr txBox="1"/>
              <p:nvPr/>
            </p:nvSpPr>
            <p:spPr>
              <a:xfrm>
                <a:off x="3638043" y="1999738"/>
                <a:ext cx="532325" cy="461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8043" y="1999738"/>
                <a:ext cx="532325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/>
              <p:cNvSpPr txBox="1"/>
              <p:nvPr/>
            </p:nvSpPr>
            <p:spPr>
              <a:xfrm>
                <a:off x="4181662" y="1999738"/>
                <a:ext cx="539443" cy="461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662" y="1999738"/>
                <a:ext cx="53944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/>
              <p:cNvSpPr txBox="1"/>
              <p:nvPr/>
            </p:nvSpPr>
            <p:spPr>
              <a:xfrm>
                <a:off x="3696863" y="2615656"/>
                <a:ext cx="414685" cy="83099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6863" y="2615656"/>
                <a:ext cx="414685" cy="830997"/>
              </a:xfrm>
              <a:prstGeom prst="rect">
                <a:avLst/>
              </a:prstGeom>
              <a:blipFill rotWithShape="1">
                <a:blip r:embed="rId7"/>
                <a:stretch>
                  <a:fillRect r="-138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/>
              <p:cNvSpPr txBox="1"/>
              <p:nvPr/>
            </p:nvSpPr>
            <p:spPr>
              <a:xfrm>
                <a:off x="4233545" y="2615656"/>
                <a:ext cx="460658" cy="46166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545" y="2615656"/>
                <a:ext cx="460658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stCxn id="46" idx="2"/>
            <a:endCxn id="52" idx="0"/>
          </p:cNvCxnSpPr>
          <p:nvPr/>
        </p:nvCxnSpPr>
        <p:spPr>
          <a:xfrm>
            <a:off x="3904206" y="2461403"/>
            <a:ext cx="0" cy="154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62" name="Straight Arrow Connector 61"/>
          <p:cNvCxnSpPr>
            <a:stCxn id="50" idx="2"/>
            <a:endCxn id="56" idx="0"/>
          </p:cNvCxnSpPr>
          <p:nvPr/>
        </p:nvCxnSpPr>
        <p:spPr>
          <a:xfrm>
            <a:off x="4451384" y="2461403"/>
            <a:ext cx="12490" cy="1542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3118613" y="4958946"/>
                <a:ext cx="532325" cy="461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8613" y="4958946"/>
                <a:ext cx="532325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/>
              <p:cNvSpPr txBox="1"/>
              <p:nvPr/>
            </p:nvSpPr>
            <p:spPr>
              <a:xfrm>
                <a:off x="3607536" y="4958245"/>
                <a:ext cx="539443" cy="461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7536" y="4958245"/>
                <a:ext cx="539443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1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/>
              <p:cNvSpPr txBox="1"/>
              <p:nvPr/>
            </p:nvSpPr>
            <p:spPr>
              <a:xfrm>
                <a:off x="4112868" y="4958242"/>
                <a:ext cx="5693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2868" y="4958242"/>
                <a:ext cx="569323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/>
              <p:cNvSpPr txBox="1"/>
              <p:nvPr/>
            </p:nvSpPr>
            <p:spPr>
              <a:xfrm>
                <a:off x="3171138" y="5583690"/>
                <a:ext cx="418859" cy="83099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138" y="5583690"/>
                <a:ext cx="418859" cy="83099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3672938" y="5583690"/>
                <a:ext cx="421130" cy="46166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938" y="5583690"/>
                <a:ext cx="421130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/>
              <p:cNvSpPr txBox="1"/>
              <p:nvPr/>
            </p:nvSpPr>
            <p:spPr>
              <a:xfrm>
                <a:off x="4163973" y="5563370"/>
                <a:ext cx="473210" cy="461665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973" y="5563370"/>
                <a:ext cx="473210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>
            <a:stCxn id="83" idx="2"/>
            <a:endCxn id="86" idx="0"/>
          </p:cNvCxnSpPr>
          <p:nvPr/>
        </p:nvCxnSpPr>
        <p:spPr>
          <a:xfrm flipH="1">
            <a:off x="3380568" y="5420611"/>
            <a:ext cx="4208" cy="1630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90" name="Straight Arrow Connector 89"/>
          <p:cNvCxnSpPr>
            <a:stCxn id="84" idx="2"/>
            <a:endCxn id="87" idx="0"/>
          </p:cNvCxnSpPr>
          <p:nvPr/>
        </p:nvCxnSpPr>
        <p:spPr>
          <a:xfrm>
            <a:off x="3877258" y="5419910"/>
            <a:ext cx="6245" cy="163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91" name="Straight Arrow Connector 90"/>
          <p:cNvCxnSpPr>
            <a:stCxn id="85" idx="2"/>
            <a:endCxn id="88" idx="0"/>
          </p:cNvCxnSpPr>
          <p:nvPr/>
        </p:nvCxnSpPr>
        <p:spPr>
          <a:xfrm>
            <a:off x="4397530" y="5419907"/>
            <a:ext cx="3048" cy="143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/>
              <p:cNvSpPr txBox="1"/>
              <p:nvPr/>
            </p:nvSpPr>
            <p:spPr>
              <a:xfrm>
                <a:off x="4642399" y="4958246"/>
                <a:ext cx="5693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2399" y="4958246"/>
                <a:ext cx="569323" cy="461665"/>
              </a:xfrm>
              <a:prstGeom prst="rect">
                <a:avLst/>
              </a:prstGeom>
              <a:blipFill rotWithShape="1">
                <a:blip r:embed="rId1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/>
              <p:cNvSpPr txBox="1"/>
              <p:nvPr/>
            </p:nvSpPr>
            <p:spPr>
              <a:xfrm>
                <a:off x="5199356" y="4958241"/>
                <a:ext cx="5693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356" y="4958241"/>
                <a:ext cx="569323" cy="461665"/>
              </a:xfrm>
              <a:prstGeom prst="rect">
                <a:avLst/>
              </a:prstGeom>
              <a:blipFill rotWithShape="1">
                <a:blip r:embed="rId1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/>
              <p:cNvSpPr txBox="1"/>
              <p:nvPr/>
            </p:nvSpPr>
            <p:spPr>
              <a:xfrm>
                <a:off x="4720350" y="5563370"/>
                <a:ext cx="436015" cy="830997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 smtClean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350" y="5563370"/>
                <a:ext cx="436015" cy="830997"/>
              </a:xfrm>
              <a:prstGeom prst="rect">
                <a:avLst/>
              </a:prstGeom>
              <a:blipFill rotWithShape="1">
                <a:blip r:embed="rId17"/>
                <a:stretch>
                  <a:fillRect r="-263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/>
              <p:cNvSpPr txBox="1"/>
              <p:nvPr/>
            </p:nvSpPr>
            <p:spPr>
              <a:xfrm>
                <a:off x="5254709" y="5569018"/>
                <a:ext cx="458617" cy="461665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400" b="1" dirty="0" smtClean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709" y="5569018"/>
                <a:ext cx="458617" cy="461665"/>
              </a:xfrm>
              <a:prstGeom prst="rect">
                <a:avLst/>
              </a:prstGeom>
              <a:blipFill rotWithShape="1">
                <a:blip r:embed="rId18"/>
                <a:stretch>
                  <a:fillRect b="-1266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/>
          <p:cNvCxnSpPr>
            <a:stCxn id="92" idx="2"/>
            <a:endCxn id="94" idx="0"/>
          </p:cNvCxnSpPr>
          <p:nvPr/>
        </p:nvCxnSpPr>
        <p:spPr>
          <a:xfrm>
            <a:off x="4927061" y="5419911"/>
            <a:ext cx="11297" cy="143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97" name="Straight Arrow Connector 96"/>
          <p:cNvCxnSpPr>
            <a:stCxn id="93" idx="2"/>
            <a:endCxn id="95" idx="0"/>
          </p:cNvCxnSpPr>
          <p:nvPr/>
        </p:nvCxnSpPr>
        <p:spPr>
          <a:xfrm>
            <a:off x="5484018" y="5419906"/>
            <a:ext cx="0" cy="149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101" name="Rectangle 100"/>
          <p:cNvSpPr/>
          <p:nvPr/>
        </p:nvSpPr>
        <p:spPr>
          <a:xfrm>
            <a:off x="3002867" y="5029840"/>
            <a:ext cx="2736303" cy="151328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2" name="Rectangle 31"/>
          <p:cNvSpPr/>
          <p:nvPr/>
        </p:nvSpPr>
        <p:spPr>
          <a:xfrm>
            <a:off x="3583238" y="1990912"/>
            <a:ext cx="1368151" cy="159093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5739170" y="2370878"/>
                <a:ext cx="2979785" cy="830997"/>
              </a:xfrm>
              <a:prstGeom prst="rect">
                <a:avLst/>
              </a:prstGeom>
              <a:ln>
                <a:prstDash val="dash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We merge </a:t>
                </a:r>
                <a:r>
                  <a:rPr lang="en-US" sz="2400" b="1" dirty="0" smtClean="0">
                    <a:solidFill>
                      <a:schemeClr val="accent1"/>
                    </a:solidFill>
                  </a:rPr>
                  <a:t>blue lists </a:t>
                </a:r>
                <a:r>
                  <a:rPr lang="en-US" sz="2400" dirty="0" smtClean="0"/>
                  <a:t>in advance to obtain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9170" y="2370878"/>
                <a:ext cx="2979785" cy="830997"/>
              </a:xfrm>
              <a:prstGeom prst="rect">
                <a:avLst/>
              </a:prstGeom>
              <a:blipFill rotWithShape="1">
                <a:blip r:embed="rId19"/>
                <a:stretch>
                  <a:fillRect l="-2637" t="-4286" r="-3854" b="-14286"/>
                </a:stretch>
              </a:blipFill>
              <a:ln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02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|</m:t>
                        </m:r>
                        <m:r>
                          <a:rPr lang="en-US" i="1">
                            <a:latin typeface="Cambria Math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3"/>
                <a:stretch>
                  <a:fillRect b="-9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3" name="TextBox 82"/>
              <p:cNvSpPr txBox="1"/>
              <p:nvPr/>
            </p:nvSpPr>
            <p:spPr>
              <a:xfrm>
                <a:off x="6104573" y="1575025"/>
                <a:ext cx="532325" cy="461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4573" y="1575025"/>
                <a:ext cx="532325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/>
              <p:cNvSpPr txBox="1"/>
              <p:nvPr/>
            </p:nvSpPr>
            <p:spPr>
              <a:xfrm>
                <a:off x="6593496" y="1574324"/>
                <a:ext cx="539443" cy="461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496" y="1574324"/>
                <a:ext cx="539443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3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/>
              <p:cNvSpPr txBox="1"/>
              <p:nvPr/>
            </p:nvSpPr>
            <p:spPr>
              <a:xfrm>
                <a:off x="7098828" y="1574321"/>
                <a:ext cx="5693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828" y="1574321"/>
                <a:ext cx="56932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/>
              <p:cNvSpPr txBox="1"/>
              <p:nvPr/>
            </p:nvSpPr>
            <p:spPr>
              <a:xfrm>
                <a:off x="6157098" y="2199769"/>
                <a:ext cx="418859" cy="830997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098" y="2199769"/>
                <a:ext cx="418859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/>
              <p:cNvSpPr txBox="1"/>
              <p:nvPr/>
            </p:nvSpPr>
            <p:spPr>
              <a:xfrm>
                <a:off x="6658898" y="2199769"/>
                <a:ext cx="421130" cy="461665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8898" y="2199769"/>
                <a:ext cx="421130" cy="46166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/>
              <p:cNvSpPr txBox="1"/>
              <p:nvPr/>
            </p:nvSpPr>
            <p:spPr>
              <a:xfrm>
                <a:off x="7149933" y="2179449"/>
                <a:ext cx="473210" cy="461665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933" y="2179449"/>
                <a:ext cx="473210" cy="46166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>
            <a:stCxn id="83" idx="2"/>
            <a:endCxn id="86" idx="0"/>
          </p:cNvCxnSpPr>
          <p:nvPr/>
        </p:nvCxnSpPr>
        <p:spPr>
          <a:xfrm flipH="1">
            <a:off x="6366528" y="2036690"/>
            <a:ext cx="4208" cy="1630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90" name="Straight Arrow Connector 89"/>
          <p:cNvCxnSpPr>
            <a:stCxn id="84" idx="2"/>
            <a:endCxn id="87" idx="0"/>
          </p:cNvCxnSpPr>
          <p:nvPr/>
        </p:nvCxnSpPr>
        <p:spPr>
          <a:xfrm>
            <a:off x="6863218" y="2035989"/>
            <a:ext cx="6245" cy="1637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cxnSp>
      <p:cxnSp>
        <p:nvCxnSpPr>
          <p:cNvPr id="91" name="Straight Arrow Connector 90"/>
          <p:cNvCxnSpPr>
            <a:stCxn id="85" idx="2"/>
            <a:endCxn id="88" idx="0"/>
          </p:cNvCxnSpPr>
          <p:nvPr/>
        </p:nvCxnSpPr>
        <p:spPr>
          <a:xfrm>
            <a:off x="7383490" y="2035986"/>
            <a:ext cx="3048" cy="143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/>
              <p:cNvSpPr txBox="1"/>
              <p:nvPr/>
            </p:nvSpPr>
            <p:spPr>
              <a:xfrm>
                <a:off x="7628359" y="1574325"/>
                <a:ext cx="5693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359" y="1574325"/>
                <a:ext cx="569323" cy="461665"/>
              </a:xfrm>
              <a:prstGeom prst="rect">
                <a:avLst/>
              </a:prstGeom>
              <a:blipFill rotWithShape="1">
                <a:blip r:embed="rId10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/>
              <p:cNvSpPr txBox="1"/>
              <p:nvPr/>
            </p:nvSpPr>
            <p:spPr>
              <a:xfrm>
                <a:off x="8185316" y="1574320"/>
                <a:ext cx="56932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𝒆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5316" y="1574320"/>
                <a:ext cx="569323" cy="461665"/>
              </a:xfrm>
              <a:prstGeom prst="rect">
                <a:avLst/>
              </a:prstGeom>
              <a:blipFill rotWithShape="1">
                <a:blip r:embed="rId11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4" name="TextBox 93"/>
              <p:cNvSpPr txBox="1"/>
              <p:nvPr/>
            </p:nvSpPr>
            <p:spPr>
              <a:xfrm>
                <a:off x="7706310" y="2179449"/>
                <a:ext cx="436015" cy="830997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2400" b="1" dirty="0" smtClean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6310" y="2179449"/>
                <a:ext cx="436015" cy="830997"/>
              </a:xfrm>
              <a:prstGeom prst="rect">
                <a:avLst/>
              </a:prstGeom>
              <a:blipFill rotWithShape="1">
                <a:blip r:embed="rId12"/>
                <a:stretch>
                  <a:fillRect r="-263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5" name="TextBox 94"/>
              <p:cNvSpPr txBox="1"/>
              <p:nvPr/>
            </p:nvSpPr>
            <p:spPr>
              <a:xfrm>
                <a:off x="8240669" y="2185097"/>
                <a:ext cx="458617" cy="461665"/>
              </a:xfrm>
              <a:prstGeom prst="rect">
                <a:avLst/>
              </a:prstGeom>
              <a:ln/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𝒔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𝟓</m:t>
                          </m:r>
                        </m:sub>
                      </m:sSub>
                    </m:oMath>
                  </m:oMathPara>
                </a14:m>
                <a:endParaRPr lang="en-US" sz="2400" b="1" dirty="0" smtClean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669" y="2185097"/>
                <a:ext cx="458617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Straight Arrow Connector 95"/>
          <p:cNvCxnSpPr>
            <a:stCxn id="92" idx="2"/>
            <a:endCxn id="94" idx="0"/>
          </p:cNvCxnSpPr>
          <p:nvPr/>
        </p:nvCxnSpPr>
        <p:spPr>
          <a:xfrm>
            <a:off x="7913021" y="2035990"/>
            <a:ext cx="11297" cy="1434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cxnSp>
        <p:nvCxnSpPr>
          <p:cNvPr id="97" name="Straight Arrow Connector 96"/>
          <p:cNvCxnSpPr>
            <a:stCxn id="93" idx="2"/>
            <a:endCxn id="95" idx="0"/>
          </p:cNvCxnSpPr>
          <p:nvPr/>
        </p:nvCxnSpPr>
        <p:spPr>
          <a:xfrm>
            <a:off x="8469978" y="2035985"/>
            <a:ext cx="0" cy="149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cxnSp>
      <p:sp>
        <p:nvSpPr>
          <p:cNvPr id="101" name="Rectangle 100"/>
          <p:cNvSpPr/>
          <p:nvPr/>
        </p:nvSpPr>
        <p:spPr>
          <a:xfrm>
            <a:off x="5988827" y="1645919"/>
            <a:ext cx="2736303" cy="151328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2240074" y="2132856"/>
            <a:ext cx="3240361" cy="83099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Occur </a:t>
            </a:r>
            <a:r>
              <a:rPr lang="en-US" sz="2400" b="1" dirty="0" smtClean="0"/>
              <a:t>at least twice </a:t>
            </a:r>
            <a:r>
              <a:rPr lang="en-US" sz="2400" dirty="0" smtClean="0"/>
              <a:t>in </a:t>
            </a:r>
            <a:r>
              <a:rPr lang="en-US" sz="2400" b="1" dirty="0" smtClean="0">
                <a:solidFill>
                  <a:schemeClr val="accent1"/>
                </a:solidFill>
              </a:rPr>
              <a:t>blue lists </a:t>
            </a:r>
            <a:r>
              <a:rPr lang="en-US" sz="2400" dirty="0" smtClean="0"/>
              <a:t>and </a:t>
            </a:r>
            <a:r>
              <a:rPr lang="en-US" sz="2400" b="1" dirty="0" smtClean="0">
                <a:solidFill>
                  <a:schemeClr val="accent3"/>
                </a:solidFill>
              </a:rPr>
              <a:t>green lists</a:t>
            </a:r>
            <a:endParaRPr lang="en-US" sz="2400" b="1" dirty="0">
              <a:solidFill>
                <a:schemeClr val="accent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61180" y="4079100"/>
            <a:ext cx="2749212" cy="83099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Occur </a:t>
            </a:r>
            <a:r>
              <a:rPr lang="en-US" sz="2400" b="1" dirty="0" smtClean="0"/>
              <a:t>at least twice </a:t>
            </a:r>
            <a:r>
              <a:rPr lang="en-US" sz="2400" dirty="0" smtClean="0"/>
              <a:t>in </a:t>
            </a:r>
            <a:r>
              <a:rPr lang="en-US" sz="2400" b="1" dirty="0" smtClean="0">
                <a:solidFill>
                  <a:schemeClr val="accent1"/>
                </a:solidFill>
              </a:rPr>
              <a:t>blue lists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02570" y="4094909"/>
            <a:ext cx="4159392" cy="83099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Occur </a:t>
            </a:r>
            <a:r>
              <a:rPr lang="en-US" sz="2400" b="1" dirty="0" smtClean="0"/>
              <a:t>only once </a:t>
            </a:r>
            <a:r>
              <a:rPr lang="en-US" sz="2400" dirty="0" smtClean="0"/>
              <a:t>in </a:t>
            </a:r>
            <a:r>
              <a:rPr lang="en-US" sz="2400" b="1" dirty="0" smtClean="0">
                <a:solidFill>
                  <a:schemeClr val="accent1"/>
                </a:solidFill>
              </a:rPr>
              <a:t>blue lists</a:t>
            </a:r>
            <a:r>
              <a:rPr lang="en-US" sz="2400" dirty="0" smtClean="0"/>
              <a:t> and </a:t>
            </a:r>
            <a:r>
              <a:rPr lang="en-US" sz="2400" b="1" dirty="0" smtClean="0"/>
              <a:t>at least once</a:t>
            </a:r>
            <a:r>
              <a:rPr lang="en-US" sz="2400" dirty="0" smtClean="0"/>
              <a:t> in </a:t>
            </a:r>
            <a:r>
              <a:rPr lang="en-US" sz="2400" b="1" dirty="0" smtClean="0">
                <a:solidFill>
                  <a:schemeClr val="accent3"/>
                </a:solidFill>
              </a:rPr>
              <a:t>green lists  </a:t>
            </a:r>
            <a:endParaRPr lang="en-US" sz="2400" b="1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4499" y="4002577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/>
              <a:t>+</a:t>
            </a:r>
            <a:endParaRPr lang="en-US" sz="6000" dirty="0"/>
          </a:p>
        </p:txBody>
      </p:sp>
      <p:sp>
        <p:nvSpPr>
          <p:cNvPr id="8" name="Right Arrow 7"/>
          <p:cNvSpPr/>
          <p:nvPr/>
        </p:nvSpPr>
        <p:spPr>
          <a:xfrm rot="5400000">
            <a:off x="3467844" y="3055436"/>
            <a:ext cx="758272" cy="852952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253765" y="5110152"/>
                <a:ext cx="4458188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Random sampling</a:t>
                </a:r>
              </a:p>
              <a:p>
                <a:pPr marL="457200" indent="-457200">
                  <a:buAutoNum type="arabicPeriod"/>
                </a:pPr>
                <a:r>
                  <a:rPr lang="en-US" sz="2000" dirty="0" smtClean="0"/>
                  <a:t>Let P be the probability that </a:t>
                </a:r>
                <a:r>
                  <a:rPr lang="en-US" sz="2000" b="1" dirty="0" smtClean="0">
                    <a:solidFill>
                      <a:schemeClr val="accent3"/>
                    </a:solidFill>
                  </a:rPr>
                  <a:t>s</a:t>
                </a:r>
                <a:r>
                  <a:rPr lang="en-US" sz="2000" dirty="0" smtClean="0"/>
                  <a:t> occur only once in blue lists</a:t>
                </a:r>
              </a:p>
              <a:p>
                <a:pPr marL="457200" indent="-457200">
                  <a:buFontTx/>
                  <a:buAutoNum type="arabicPeriod"/>
                </a:pPr>
                <a:r>
                  <a:rPr lang="en-US" sz="2000" dirty="0"/>
                  <a:t>T</a:t>
                </a:r>
                <a:r>
                  <a:rPr lang="en-US" sz="2000" dirty="0" smtClean="0"/>
                  <a:t>he value is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 </m:t>
                    </m:r>
                    <m:r>
                      <a:rPr lang="en-US" sz="2000" i="1">
                        <a:latin typeface="Cambria Math"/>
                      </a:rPr>
                      <m:t>𝑃</m:t>
                    </m:r>
                    <m:r>
                      <a:rPr lang="en-US" sz="2000" i="1">
                        <a:latin typeface="Cambria Math"/>
                      </a:rPr>
                      <m:t>⋅∑|</m:t>
                    </m:r>
                    <m:r>
                      <a:rPr lang="en-US" sz="2000" b="1" i="1" smtClean="0">
                        <a:solidFill>
                          <a:schemeClr val="accent3"/>
                        </a:solidFill>
                        <a:latin typeface="Cambria Math"/>
                      </a:rPr>
                      <m:t>𝑰</m:t>
                    </m:r>
                    <m:r>
                      <a:rPr lang="en-US" sz="2000" b="0" i="1" smtClean="0">
                        <a:latin typeface="Cambria Math"/>
                      </a:rPr>
                      <m:t>|</m:t>
                    </m:r>
                  </m:oMath>
                </a14:m>
                <a:endParaRPr lang="en-US" sz="2000" dirty="0" smtClean="0"/>
              </a:p>
              <a:p>
                <a:pPr marL="457200" indent="-457200">
                  <a:buFontTx/>
                  <a:buAutoNum type="arabicPeriod"/>
                </a:pPr>
                <a:r>
                  <a:rPr lang="en-US" sz="2000" dirty="0" smtClean="0"/>
                  <a:t>Estimate P by random sampling</a:t>
                </a: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765" y="5110152"/>
                <a:ext cx="4458188" cy="1631216"/>
              </a:xfrm>
              <a:prstGeom prst="rect">
                <a:avLst/>
              </a:prstGeom>
              <a:blipFill rotWithShape="1">
                <a:blip r:embed="rId14"/>
                <a:stretch>
                  <a:fillRect l="-1505" t="-1866" b="-5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Box 38"/>
              <p:cNvSpPr txBox="1"/>
              <p:nvPr/>
            </p:nvSpPr>
            <p:spPr>
              <a:xfrm>
                <a:off x="539552" y="5116663"/>
                <a:ext cx="314068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The value has already known when estimating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|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116663"/>
                <a:ext cx="3140683" cy="707886"/>
              </a:xfrm>
              <a:prstGeom prst="rect">
                <a:avLst/>
              </a:prstGeom>
              <a:blipFill rotWithShape="1">
                <a:blip r:embed="rId15"/>
                <a:stretch>
                  <a:fillRect l="-2136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46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6" grpId="0"/>
      <p:bldP spid="8" grpId="0" animBg="1"/>
      <p:bldP spid="9" grpId="0"/>
      <p:bldP spid="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6120680"/>
          </a:xfrm>
        </p:spPr>
        <p:txBody>
          <a:bodyPr>
            <a:normAutofit/>
          </a:bodyPr>
          <a:lstStyle/>
          <a:p>
            <a:r>
              <a:rPr lang="en-US" dirty="0" smtClean="0"/>
              <a:t>Different from Similarity Join</a:t>
            </a:r>
            <a:endParaRPr lang="en-US" dirty="0"/>
          </a:p>
          <a:p>
            <a:pPr lvl="1"/>
            <a:r>
              <a:rPr lang="en-US" dirty="0" smtClean="0">
                <a:latin typeface="Constantia" pitchFamily="18" charset="0"/>
              </a:rPr>
              <a:t>A </a:t>
            </a:r>
            <a:r>
              <a:rPr lang="en-US" dirty="0">
                <a:latin typeface="Constantia" pitchFamily="18" charset="0"/>
              </a:rPr>
              <a:t>threshold is not specified when building an index from </a:t>
            </a:r>
            <a:r>
              <a:rPr lang="en-US" dirty="0" smtClean="0">
                <a:latin typeface="Constantia" pitchFamily="18" charset="0"/>
              </a:rPr>
              <a:t>data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Similarity Search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878929" y="3054151"/>
                <a:ext cx="518714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b="1" dirty="0" smtClean="0">
                    <a:latin typeface="Constantia" pitchFamily="18" charset="0"/>
                  </a:rPr>
                  <a:t>Query: </a:t>
                </a:r>
                <a:r>
                  <a:rPr lang="en-US" sz="2400" b="0" dirty="0" smtClean="0">
                    <a:latin typeface="Constant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q</m:t>
                    </m:r>
                    <m:r>
                      <a:rPr lang="en-US" sz="2400" b="0" i="0" smtClean="0"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>
                    <a:latin typeface="Constantia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>
                    <a:latin typeface="Constantia" pitchFamily="18" charset="0"/>
                  </a:rPr>
                  <a:t>,</a:t>
                </a:r>
                <a:r>
                  <a:rPr lang="en-US" sz="2400" dirty="0" smtClean="0">
                    <a:latin typeface="Constantia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2400" dirty="0">
                    <a:latin typeface="Constantia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400" dirty="0">
                    <a:latin typeface="Constantia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8</m:t>
                        </m:r>
                      </m:sub>
                    </m:sSub>
                    <m:r>
                      <a:rPr lang="en-US" sz="240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dirty="0" smtClean="0">
                    <a:latin typeface="Constantia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𝑡</m:t>
                    </m:r>
                    <m:r>
                      <a:rPr lang="en-US" sz="2400" b="0" i="1" smtClean="0">
                        <a:latin typeface="Cambria Math"/>
                      </a:rPr>
                      <m:t>=3</m:t>
                    </m:r>
                  </m:oMath>
                </a14:m>
                <a:endParaRPr lang="en-US" sz="2400" dirty="0">
                  <a:latin typeface="Constantia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929" y="3054151"/>
                <a:ext cx="5187145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176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8849456"/>
                  </p:ext>
                </p:extLst>
              </p:nvPr>
            </p:nvGraphicFramePr>
            <p:xfrm>
              <a:off x="2915816" y="3587824"/>
              <a:ext cx="3600400" cy="2286000"/>
            </p:xfrm>
            <a:graphic>
              <a:graphicData uri="http://schemas.openxmlformats.org/drawingml/2006/table">
                <a:tbl>
                  <a:tblPr bandRow="1">
                    <a:tableStyleId>{5940675A-B579-460E-94D1-54222C63F5DA}</a:tableStyleId>
                  </a:tblPr>
                  <a:tblGrid>
                    <a:gridCol w="747253"/>
                    <a:gridCol w="2853147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} </a:t>
                          </a:r>
                          <a:endParaRPr lang="en-US" sz="2400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} </a:t>
                          </a:r>
                          <a:endParaRPr lang="en-US" sz="2400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 } </a:t>
                          </a:r>
                          <a:endParaRPr lang="en-US" sz="2400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 } </a:t>
                          </a:r>
                          <a:endParaRPr lang="en-US" sz="2400" b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} </a:t>
                          </a:r>
                          <a:endParaRPr lang="en-US" sz="2400" b="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8849456"/>
                  </p:ext>
                </p:extLst>
              </p:nvPr>
            </p:nvGraphicFramePr>
            <p:xfrm>
              <a:off x="2915816" y="3587824"/>
              <a:ext cx="3600400" cy="2286000"/>
            </p:xfrm>
            <a:graphic>
              <a:graphicData uri="http://schemas.openxmlformats.org/drawingml/2006/table">
                <a:tbl>
                  <a:tblPr bandRow="1">
                    <a:tableStyleId>{5940675A-B579-460E-94D1-54222C63F5DA}</a:tableStyleId>
                  </a:tblPr>
                  <a:tblGrid>
                    <a:gridCol w="747253"/>
                    <a:gridCol w="2853147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0667" r="-380488" b="-4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6282" t="-10667" b="-4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10667" r="-380488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6282" t="-110667" b="-3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210667" r="-380488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6282" t="-210667" b="-2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310667" r="-380488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6282" t="-310667" b="-1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410667" r="-380488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6282" t="-410667" b="-30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0" name="Rectangle 9"/>
          <p:cNvSpPr/>
          <p:nvPr/>
        </p:nvSpPr>
        <p:spPr>
          <a:xfrm>
            <a:off x="1878929" y="4494311"/>
            <a:ext cx="1036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onstantia" pitchFamily="18" charset="0"/>
              </a:rPr>
              <a:t>Data: 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47664" y="5862463"/>
                <a:ext cx="28364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latin typeface="Constantia" pitchFamily="18" charset="0"/>
                  </a:rPr>
                  <a:t>Answer:    </a:t>
                </a:r>
                <a:r>
                  <a:rPr lang="en-US" sz="24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sz="2400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sz="2400" b="0" i="0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400" b="0" i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s</m:t>
                        </m:r>
                      </m:e>
                      <m:sub>
                        <m:r>
                          <a:rPr lang="en-US" sz="2400" b="0" i="0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862463"/>
                <a:ext cx="2836482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344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87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4153" y1="25000" x2="4153" y2="25000"/>
                        <a14:backgroundMark x1="4153" y1="25000" x2="4153" y2="25000"/>
                        <a14:backgroundMark x1="14452" y1="19444" x2="14452" y2="19444"/>
                        <a14:backgroundMark x1="14452" y1="19444" x2="14452" y2="19444"/>
                        <a14:backgroundMark x1="37043" y1="17593" x2="37043" y2="17593"/>
                        <a14:backgroundMark x1="37043" y1="17593" x2="37043" y2="17593"/>
                        <a14:backgroundMark x1="77575" y1="13889" x2="77575" y2="13889"/>
                        <a14:backgroundMark x1="77575" y1="13889" x2="77575" y2="13889"/>
                        <a14:backgroundMark x1="88538" y1="13889" x2="88538" y2="13889"/>
                        <a14:backgroundMark x1="88870" y1="13889" x2="88870" y2="13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6909" y="1306880"/>
            <a:ext cx="4134197" cy="7397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Cleaning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2203039"/>
            <a:ext cx="7140778" cy="3674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27584" y="2204864"/>
            <a:ext cx="7632848" cy="108194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27584" y="3441432"/>
            <a:ext cx="7632848" cy="11974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Right Arrow 8"/>
          <p:cNvSpPr/>
          <p:nvPr/>
        </p:nvSpPr>
        <p:spPr>
          <a:xfrm>
            <a:off x="101784" y="2833356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32" y="1954513"/>
            <a:ext cx="7104484" cy="190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661248"/>
          </a:xfrm>
        </p:spPr>
        <p:txBody>
          <a:bodyPr>
            <a:normAutofit/>
          </a:bodyPr>
          <a:lstStyle/>
          <a:p>
            <a:r>
              <a:rPr lang="en-US" dirty="0" smtClean="0"/>
              <a:t>Dataset statistics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000" dirty="0"/>
          </a:p>
          <a:p>
            <a:r>
              <a:rPr lang="en-US" dirty="0" smtClean="0"/>
              <a:t>Existing techniques</a:t>
            </a:r>
          </a:p>
          <a:p>
            <a:pPr lvl="3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Setup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229882"/>
              </p:ext>
            </p:extLst>
          </p:nvPr>
        </p:nvGraphicFramePr>
        <p:xfrm>
          <a:off x="1043608" y="4797152"/>
          <a:ext cx="6984776" cy="1798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4081"/>
                <a:gridCol w="2915974"/>
                <a:gridCol w="2644721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String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Set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SimJoin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Trie</a:t>
                      </a:r>
                      <a:r>
                        <a:rPr lang="en-US" sz="2000" dirty="0" smtClean="0"/>
                        <a:t>-Join [VLDB’10],  </a:t>
                      </a:r>
                    </a:p>
                    <a:p>
                      <a:r>
                        <a:rPr lang="en-US" sz="2000" dirty="0" err="1" smtClean="0"/>
                        <a:t>ChunkGram</a:t>
                      </a:r>
                      <a:r>
                        <a:rPr lang="en-US" sz="2000" dirty="0" smtClean="0"/>
                        <a:t> [SIGMOD’11]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ppjoin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ppjoin</a:t>
                      </a:r>
                      <a:r>
                        <a:rPr lang="en-US" sz="2000" dirty="0" smtClean="0"/>
                        <a:t>+ [WWW’08]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SimSearch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Flamingo [ICDE’08],</a:t>
                      </a:r>
                    </a:p>
                    <a:p>
                      <a:r>
                        <a:rPr lang="en-US" sz="2000" dirty="0" err="1" smtClean="0"/>
                        <a:t>ChunkGram</a:t>
                      </a:r>
                      <a:r>
                        <a:rPr lang="en-US" sz="2000" dirty="0" smtClean="0"/>
                        <a:t> [SIGMOD’11]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Flamingo [ICDE’08]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71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</a:t>
            </a:r>
            <a:r>
              <a:rPr lang="en-US" dirty="0" smtClean="0"/>
              <a:t>Join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8" y="1916832"/>
            <a:ext cx="8726034" cy="367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87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</a:t>
            </a:r>
            <a:r>
              <a:rPr lang="en-US" dirty="0" smtClean="0"/>
              <a:t>Search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63688" y="1340768"/>
            <a:ext cx="5832648" cy="501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0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/>
              <a:t>Different prefix schemes lead to significantly different performance, and prefix filtering (1-prefix scheme) </a:t>
            </a:r>
            <a:r>
              <a:rPr lang="en-US" dirty="0"/>
              <a:t>did not always achieve high </a:t>
            </a:r>
            <a:r>
              <a:rPr lang="en-US" dirty="0" smtClean="0"/>
              <a:t>performance</a:t>
            </a:r>
          </a:p>
          <a:p>
            <a:pPr algn="just"/>
            <a:endParaRPr lang="en-US" dirty="0" smtClean="0"/>
          </a:p>
          <a:p>
            <a:pPr algn="just"/>
            <a:r>
              <a:rPr lang="en-US" dirty="0" smtClean="0"/>
              <a:t>An adaptive framework for similarity join and similarity search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Experimental results show that our adaptive framework outperforms the prefix-filtering framework and achieves higher performance than the state-of-the-art methods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Future Work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24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37300" y="1844824"/>
            <a:ext cx="5371004" cy="2483108"/>
          </a:xfrm>
          <a:prstGeom prst="cloudCallou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ungsuh" pitchFamily="18" charset="-127"/>
                <a:ea typeface="Gungsuh" pitchFamily="18" charset="-127"/>
              </a:rPr>
              <a:t>Thanks!</a:t>
            </a:r>
          </a:p>
          <a:p>
            <a:pPr algn="ctr"/>
            <a:r>
              <a:rPr lang="en-US" altLang="zh-CN" sz="5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Gungsuh" pitchFamily="18" charset="-127"/>
                <a:ea typeface="Gungsuh" pitchFamily="18" charset="-127"/>
              </a:rPr>
              <a:t>Q&amp;A</a:t>
            </a:r>
            <a:endParaRPr lang="zh-CN" altLang="en-US" sz="5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5419" y="5517232"/>
            <a:ext cx="5740802" cy="408623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dirty="0" smtClean="0"/>
              <a:t>http://dbgroup.cs.tsinghua.edu.cn/wangjn/projects/adapt/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30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Join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3528" y="2204864"/>
                <a:ext cx="64209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204864"/>
                <a:ext cx="642099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3528" y="4978152"/>
                <a:ext cx="58099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/>
                        </a:rPr>
                        <m:t>𝑆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978152"/>
                <a:ext cx="580993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ight Brace 8"/>
          <p:cNvSpPr/>
          <p:nvPr/>
        </p:nvSpPr>
        <p:spPr>
          <a:xfrm>
            <a:off x="4301679" y="2636912"/>
            <a:ext cx="1013828" cy="2808312"/>
          </a:xfrm>
          <a:prstGeom prst="rightBrace">
            <a:avLst>
              <a:gd name="adj1" fmla="val 0"/>
              <a:gd name="adj2" fmla="val 49438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4805735" y="3925074"/>
            <a:ext cx="2694148" cy="246425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71491" y="3188642"/>
                <a:ext cx="1782539" cy="6767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Jaccard</a:t>
                </a:r>
                <a:r>
                  <a:rPr lang="en-US" sz="2400" dirty="0" smtClean="0"/>
                  <a:t>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∩</m:t>
                            </m:r>
                            <m:r>
                              <m:rPr>
                                <m:sty m:val="p"/>
                              </m:rPr>
                              <a:rPr lang="en-US" sz="2400" i="1">
                                <a:latin typeface="Cambria Math"/>
                              </a:rPr>
                              <m:t>s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∪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491" y="3188642"/>
                <a:ext cx="1782539" cy="676724"/>
              </a:xfrm>
              <a:prstGeom prst="rect">
                <a:avLst/>
              </a:prstGeom>
              <a:blipFill rotWithShape="1">
                <a:blip r:embed="rId5"/>
                <a:stretch>
                  <a:fillRect l="-5119" b="-3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5199485" y="4236287"/>
            <a:ext cx="1969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Threshold: 0.6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24328" y="3265394"/>
                <a:ext cx="1332481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80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sz="2800" b="0" i="0" dirty="0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0" dirty="0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2800" b="0" i="0" dirty="0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i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sz="2800" b="0" i="0" dirty="0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0" dirty="0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latin typeface="Cambria Math"/>
                                </a:rPr>
                                <m:t>s</m:t>
                              </m:r>
                            </m:e>
                            <m:sub>
                              <m:r>
                                <a:rPr lang="en-US" sz="2800" b="0" i="0" dirty="0" smtClean="0">
                                  <a:latin typeface="Cambria Math"/>
                                </a:rPr>
                                <m:t>5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0" i="0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dirty="0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dirty="0" smtClean="0">
                              <a:latin typeface="Cambria Math"/>
                            </a:rPr>
                            <m:t>r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800" b="0" i="0" dirty="0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sz="28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800" b="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3265394"/>
                <a:ext cx="1332481" cy="181588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4457511"/>
                  </p:ext>
                </p:extLst>
              </p:nvPr>
            </p:nvGraphicFramePr>
            <p:xfrm>
              <a:off x="1115616" y="4123928"/>
              <a:ext cx="3211959" cy="2286000"/>
            </p:xfrm>
            <a:graphic>
              <a:graphicData uri="http://schemas.openxmlformats.org/drawingml/2006/table">
                <a:tbl>
                  <a:tblPr bandRow="1">
                    <a:tableStyleId>{93296810-A885-4BE3-A3E7-6D5BEEA58F35}</a:tableStyleId>
                  </a:tblPr>
                  <a:tblGrid>
                    <a:gridCol w="564160"/>
                    <a:gridCol w="2647799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} 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} 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{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0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} 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{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 } 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} 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54457511"/>
                  </p:ext>
                </p:extLst>
              </p:nvPr>
            </p:nvGraphicFramePr>
            <p:xfrm>
              <a:off x="1115616" y="4123928"/>
              <a:ext cx="3211959" cy="2286000"/>
            </p:xfrm>
            <a:graphic>
              <a:graphicData uri="http://schemas.openxmlformats.org/drawingml/2006/table">
                <a:tbl>
                  <a:tblPr bandRow="1">
                    <a:tableStyleId>{93296810-A885-4BE3-A3E7-6D5BEEA58F35}</a:tableStyleId>
                  </a:tblPr>
                  <a:tblGrid>
                    <a:gridCol w="564160"/>
                    <a:gridCol w="2647799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10667" r="-466667" b="-4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21429" t="-10667" b="-4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110667" r="-466667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21429" t="-110667" b="-3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210667" r="-466667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21429" t="-210667" b="-2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310667" r="-466667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21429" t="-310667" b="-1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t="-410667" r="-466667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8"/>
                          <a:stretch>
                            <a:fillRect l="-21429" t="-410667" b="-30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0659321"/>
                  </p:ext>
                </p:extLst>
              </p:nvPr>
            </p:nvGraphicFramePr>
            <p:xfrm>
              <a:off x="1115616" y="1503040"/>
              <a:ext cx="3250950" cy="2286000"/>
            </p:xfrm>
            <a:graphic>
              <a:graphicData uri="http://schemas.openxmlformats.org/drawingml/2006/table">
                <a:tbl>
                  <a:tblPr bandRow="1">
                    <a:tableStyleId>{00A15C55-8517-42AA-B614-E9B94910E393}</a:tableStyleId>
                  </a:tblPr>
                  <a:tblGrid>
                    <a:gridCol w="582037"/>
                    <a:gridCol w="2668913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} 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 } 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0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} 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/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r>
                            <a:rPr lang="en-US" sz="2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/>
                            <a:t> </a:t>
                          </a:r>
                          <a:r>
                            <a:rPr lang="en-US" sz="2400" dirty="0" smtClean="0"/>
                            <a:t>} </a:t>
                          </a:r>
                          <a:endParaRPr lang="en-US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{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aseline="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} 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90659321"/>
                  </p:ext>
                </p:extLst>
              </p:nvPr>
            </p:nvGraphicFramePr>
            <p:xfrm>
              <a:off x="1115616" y="1503040"/>
              <a:ext cx="3250950" cy="2286000"/>
            </p:xfrm>
            <a:graphic>
              <a:graphicData uri="http://schemas.openxmlformats.org/drawingml/2006/table">
                <a:tbl>
                  <a:tblPr bandRow="1">
                    <a:tableStyleId>{00A15C55-8517-42AA-B614-E9B94910E393}</a:tableStyleId>
                  </a:tblPr>
                  <a:tblGrid>
                    <a:gridCol w="582037"/>
                    <a:gridCol w="2668913"/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t="-10667" r="-462105" b="-4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21689" t="-10667" r="-228" b="-4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t="-110667" r="-462105" b="-3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21689" t="-110667" r="-228" b="-3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t="-210667" r="-462105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21689" t="-210667" r="-228" b="-2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t="-310667" r="-462105" b="-1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21689" t="-310667" r="-228" b="-130667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t="-410667" r="-462105" b="-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21689" t="-410667" r="-228" b="-3066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4658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893120" y="1844824"/>
                <a:ext cx="3525838" cy="1538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 smtClean="0"/>
                  <a:t>Naïve Method</a:t>
                </a:r>
              </a:p>
              <a:p>
                <a:pPr algn="ctr"/>
                <a:endParaRPr lang="en-US" sz="10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𝑅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|×|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𝑆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|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120" y="1844824"/>
                <a:ext cx="3525838" cy="1538883"/>
              </a:xfrm>
              <a:prstGeom prst="rect">
                <a:avLst/>
              </a:prstGeom>
              <a:blipFill rotWithShape="1">
                <a:blip r:embed="rId3"/>
                <a:stretch>
                  <a:fillRect l="-6574" t="-7937" r="-6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172913" y="4346520"/>
            <a:ext cx="5271058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/>
              <a:t>How to address?</a:t>
            </a:r>
          </a:p>
          <a:p>
            <a:pPr algn="ctr"/>
            <a:endParaRPr lang="en-US" sz="1000" b="1" dirty="0" smtClean="0"/>
          </a:p>
          <a:p>
            <a:pPr algn="ctr"/>
            <a:r>
              <a:rPr lang="en-US" sz="4000" dirty="0" smtClean="0"/>
              <a:t>Filtering and Verification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7162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 Filtering</a:t>
            </a:r>
            <a:endParaRPr 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467544" y="1412776"/>
            <a:ext cx="8291264" cy="49685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  <a:buNone/>
            </a:pPr>
            <a:r>
              <a:rPr lang="en-US" altLang="zh-CN" sz="1800" dirty="0" smtClean="0"/>
              <a:t>[1]  </a:t>
            </a:r>
            <a:r>
              <a:rPr lang="en-US" altLang="zh-CN" sz="1800" dirty="0" err="1" smtClean="0"/>
              <a:t>Chaudhuri</a:t>
            </a:r>
            <a:r>
              <a:rPr lang="en-US" altLang="zh-CN" sz="1800" dirty="0" smtClean="0"/>
              <a:t> et al. </a:t>
            </a:r>
            <a:r>
              <a:rPr lang="en-US" altLang="zh-CN" sz="1800" dirty="0"/>
              <a:t>A primitive operator for similarity joins in data cleaning. ICDE 2006.</a:t>
            </a:r>
          </a:p>
          <a:p>
            <a:pPr>
              <a:lnSpc>
                <a:spcPct val="200000"/>
              </a:lnSpc>
              <a:buNone/>
            </a:pPr>
            <a:r>
              <a:rPr lang="en-US" altLang="zh-CN" sz="1800" dirty="0" smtClean="0"/>
              <a:t>[2]  </a:t>
            </a:r>
            <a:r>
              <a:rPr lang="en-US" altLang="zh-CN" sz="1800" dirty="0" err="1" smtClean="0"/>
              <a:t>Bayardo</a:t>
            </a:r>
            <a:r>
              <a:rPr lang="en-US" altLang="zh-CN" sz="1800" dirty="0" smtClean="0"/>
              <a:t> et al. Scaling up all pairs similarity search. WWW 2007.</a:t>
            </a:r>
          </a:p>
          <a:p>
            <a:pPr>
              <a:lnSpc>
                <a:spcPct val="200000"/>
              </a:lnSpc>
              <a:buNone/>
            </a:pPr>
            <a:r>
              <a:rPr lang="en-US" altLang="zh-CN" sz="1800" dirty="0" smtClean="0"/>
              <a:t>[</a:t>
            </a:r>
            <a:r>
              <a:rPr lang="en-US" altLang="zh-CN" sz="1800" dirty="0"/>
              <a:t>3</a:t>
            </a:r>
            <a:r>
              <a:rPr lang="en-US" altLang="zh-CN" sz="1800" dirty="0" smtClean="0"/>
              <a:t>]  Xiao et al. Ed-join: an efficient algorithm for similarity joins with edit distance    constraints. PVLDB 2008.</a:t>
            </a:r>
          </a:p>
          <a:p>
            <a:pPr>
              <a:lnSpc>
                <a:spcPct val="200000"/>
              </a:lnSpc>
              <a:buNone/>
            </a:pPr>
            <a:r>
              <a:rPr lang="en-US" altLang="zh-CN" sz="1800" dirty="0" smtClean="0"/>
              <a:t>[4]  Xiao et al. Efficient similarity joins for near duplicate detection. WWW </a:t>
            </a:r>
            <a:r>
              <a:rPr lang="en-US" altLang="zh-CN" sz="1800" dirty="0" smtClean="0"/>
              <a:t>2008.</a:t>
            </a:r>
            <a:endParaRPr lang="en-US" altLang="zh-CN" sz="1800" dirty="0" smtClean="0"/>
          </a:p>
          <a:p>
            <a:pPr>
              <a:lnSpc>
                <a:spcPct val="200000"/>
              </a:lnSpc>
              <a:buNone/>
            </a:pPr>
            <a:r>
              <a:rPr lang="en-US" altLang="zh-CN" sz="1800" dirty="0" smtClean="0"/>
              <a:t>[5]  Xiao et al. Top-k set similarity joins. ICDE 2009.</a:t>
            </a:r>
          </a:p>
          <a:p>
            <a:pPr>
              <a:lnSpc>
                <a:spcPct val="200000"/>
              </a:lnSpc>
              <a:buNone/>
            </a:pPr>
            <a:r>
              <a:rPr lang="en-US" altLang="zh-CN" sz="1800" dirty="0" smtClean="0"/>
              <a:t>[6]  </a:t>
            </a:r>
            <a:r>
              <a:rPr lang="en-US" altLang="zh-CN" sz="1800" dirty="0" err="1" smtClean="0"/>
              <a:t>Vernica</a:t>
            </a:r>
            <a:r>
              <a:rPr lang="en-US" altLang="zh-CN" sz="1800" dirty="0" smtClean="0"/>
              <a:t> </a:t>
            </a:r>
            <a:r>
              <a:rPr lang="en-US" altLang="zh-CN" sz="1800" dirty="0"/>
              <a:t>et al. Efficient parallel set-similarity joins using </a:t>
            </a:r>
            <a:r>
              <a:rPr lang="en-US" altLang="zh-CN" sz="1800" dirty="0" err="1"/>
              <a:t>MapReduce</a:t>
            </a:r>
            <a:r>
              <a:rPr lang="en-US" altLang="zh-CN" sz="1800" dirty="0"/>
              <a:t>. SIGMOD 2010.</a:t>
            </a:r>
            <a:endParaRPr lang="en-US" altLang="zh-CN" sz="1800" dirty="0" smtClean="0"/>
          </a:p>
          <a:p>
            <a:pPr>
              <a:lnSpc>
                <a:spcPct val="200000"/>
              </a:lnSpc>
              <a:buNone/>
            </a:pPr>
            <a:r>
              <a:rPr lang="en-US" altLang="zh-CN" sz="1800" dirty="0" smtClean="0"/>
              <a:t>[7]  Qin et al. Efficient exact edit similarity query processing with the asymmetric signature scheme. SIGMOD 2011</a:t>
            </a:r>
          </a:p>
          <a:p>
            <a:pPr>
              <a:lnSpc>
                <a:spcPct val="200000"/>
              </a:lnSpc>
              <a:buNone/>
            </a:pPr>
            <a:endParaRPr lang="en-US" altLang="zh-CN" sz="1800" dirty="0"/>
          </a:p>
          <a:p>
            <a:pPr>
              <a:lnSpc>
                <a:spcPct val="200000"/>
              </a:lnSpc>
              <a:buNone/>
            </a:pP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0098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Overlap Similarity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rot="6313470">
            <a:off x="7660920" y="2973624"/>
            <a:ext cx="717554" cy="448779"/>
          </a:xfrm>
          <a:prstGeom prst="rightArrow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39916" y="3533011"/>
                <a:ext cx="8167571" cy="107721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</a:rPr>
                  <a:t>Given two collections of objects,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, </a:t>
                </a:r>
              </a:p>
              <a:p>
                <a:pPr algn="ctr"/>
                <a:r>
                  <a:rPr lang="en-US" sz="3200" dirty="0" smtClean="0">
                    <a:solidFill>
                      <a:schemeClr val="tx1"/>
                    </a:solidFill>
                  </a:rPr>
                  <a:t>how to find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r</m:t>
                        </m:r>
                        <m: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s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𝑅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such that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r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∩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16" y="3533011"/>
                <a:ext cx="8167571" cy="1077218"/>
              </a:xfrm>
              <a:prstGeom prst="rect">
                <a:avLst/>
              </a:prstGeom>
              <a:blipFill rotWithShape="1">
                <a:blip r:embed="rId3"/>
                <a:stretch>
                  <a:fillRect l="-1564" t="-5556" b="-17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84113" y="5415007"/>
            <a:ext cx="3488125" cy="82230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Edit Similarity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7060357" y="2020906"/>
            <a:ext cx="1978132" cy="82230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 smtClean="0"/>
              <a:t>Jaccard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4130930" y="1851253"/>
            <a:ext cx="1821785" cy="82230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Cosine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402552" y="5415007"/>
            <a:ext cx="1278540" cy="82230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Dice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444208" y="5415007"/>
            <a:ext cx="2100124" cy="82230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Overlap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193735" y="1846673"/>
            <a:ext cx="3301033" cy="82230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Edit Distance</a:t>
            </a:r>
            <a:endParaRPr lang="en-US" sz="3200" dirty="0"/>
          </a:p>
        </p:txBody>
      </p:sp>
      <p:sp>
        <p:nvSpPr>
          <p:cNvPr id="18" name="Right Arrow 17"/>
          <p:cNvSpPr/>
          <p:nvPr/>
        </p:nvSpPr>
        <p:spPr>
          <a:xfrm rot="4125915">
            <a:off x="1778751" y="2804209"/>
            <a:ext cx="657871" cy="448779"/>
          </a:xfrm>
          <a:prstGeom prst="rightArrow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5400000">
            <a:off x="4657494" y="2849691"/>
            <a:ext cx="853855" cy="448779"/>
          </a:xfrm>
          <a:prstGeom prst="rightArrow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6200000">
            <a:off x="4632732" y="4820799"/>
            <a:ext cx="869917" cy="448779"/>
          </a:xfrm>
          <a:prstGeom prst="rightArrow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8554357">
            <a:off x="1729991" y="4909398"/>
            <a:ext cx="985437" cy="448779"/>
          </a:xfrm>
          <a:prstGeom prst="rightArrow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4608057">
            <a:off x="6862221" y="4842069"/>
            <a:ext cx="821423" cy="448779"/>
          </a:xfrm>
          <a:prstGeom prst="rightArrow">
            <a:avLst/>
          </a:prstGeom>
          <a:noFill/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50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411760" y="2276872"/>
            <a:ext cx="5112568" cy="2448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 Filtering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35496" y="2404631"/>
                <a:ext cx="425678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𝑟</m:t>
                    </m:r>
                    <m:r>
                      <a:rPr lang="en-US" sz="32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∗</m:t>
                    </m:r>
                  </m:oMath>
                </a14:m>
                <a:r>
                  <a:rPr lang="en-US" sz="3200" dirty="0"/>
                  <a:t>, 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∗</m:t>
                    </m:r>
                  </m:oMath>
                </a14:m>
                <a:r>
                  <a:rPr lang="en-US" sz="3200" dirty="0" smtClean="0"/>
                  <a:t>,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∗</m:t>
                    </m:r>
                    <m:r>
                      <a:rPr lang="en-US" sz="3200">
                        <a:latin typeface="Cambria Math"/>
                      </a:rPr>
                      <m:t>}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496" y="2404631"/>
                <a:ext cx="4256784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35496" y="3707740"/>
                <a:ext cx="374461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</a:rPr>
                      <m:t>𝑠</m:t>
                    </m:r>
                    <m:r>
                      <a:rPr lang="en-US" sz="3200" i="1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/>
                  <a:t>,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∗</m:t>
                    </m:r>
                  </m:oMath>
                </a14:m>
                <a:r>
                  <a:rPr lang="en-US" sz="3200" dirty="0" smtClean="0"/>
                  <a:t>,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/>
                      </a:rPr>
                      <m:t> </m:t>
                    </m:r>
                    <m:r>
                      <a:rPr lang="en-US" sz="3200" i="1">
                        <a:latin typeface="Cambria Math"/>
                      </a:rPr>
                      <m:t>∗</m:t>
                    </m:r>
                  </m:oMath>
                </a14:m>
                <a:r>
                  <a:rPr lang="en-US" sz="3200" dirty="0" smtClean="0"/>
                  <a:t>,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/>
                      </a:rPr>
                      <m:t>∗</m:t>
                    </m:r>
                    <m:r>
                      <a:rPr lang="en-US" sz="32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496" y="3707740"/>
                <a:ext cx="3744615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30333" y="5448361"/>
                <a:ext cx="23549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3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/>
                          </a:rPr>
                          <m:t>∩</m:t>
                        </m:r>
                        <m:r>
                          <a:rPr lang="en-US" sz="3200" b="0" i="1" smtClean="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sz="3200" b="0" i="1" smtClean="0">
                        <a:latin typeface="Cambria Math"/>
                      </a:rPr>
                      <m:t>&lt;4</m:t>
                    </m:r>
                  </m:oMath>
                </a14:m>
                <a:r>
                  <a:rPr lang="en-US" sz="3200" dirty="0" smtClean="0"/>
                  <a:t>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?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333" y="5448361"/>
                <a:ext cx="2354940" cy="584775"/>
              </a:xfrm>
              <a:prstGeom prst="rect">
                <a:avLst/>
              </a:prstGeom>
              <a:blipFill rotWithShape="1">
                <a:blip r:embed="rId5"/>
                <a:stretch>
                  <a:fillRect t="-12500" r="-5699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ross 8"/>
          <p:cNvSpPr/>
          <p:nvPr/>
        </p:nvSpPr>
        <p:spPr>
          <a:xfrm rot="18821185">
            <a:off x="6137765" y="5251369"/>
            <a:ext cx="978100" cy="978756"/>
          </a:xfrm>
          <a:prstGeom prst="plus">
            <a:avLst>
              <a:gd name="adj" fmla="val 4520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69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11760" y="2276872"/>
            <a:ext cx="5112568" cy="2448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 Filtering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835496" y="2404631"/>
                <a:ext cx="454481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𝑟</m:t>
                    </m:r>
                    <m:r>
                      <a:rPr lang="en-US" sz="3200" b="0" i="1" smtClean="0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>
                        <a:lumMod val="65000"/>
                      </a:schemeClr>
                    </a:solidFill>
                  </a:rPr>
                  <a:t>, </a:t>
                </a:r>
                <a:r>
                  <a:rPr lang="en-US" sz="3200" dirty="0" smtClean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1">
                        <a:lumMod val="65000"/>
                      </a:schemeClr>
                    </a:solidFill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3200">
                        <a:latin typeface="Cambria Math"/>
                      </a:rPr>
                      <m:t>}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496" y="2404631"/>
                <a:ext cx="4544816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35496" y="3707740"/>
                <a:ext cx="446397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</a:rPr>
                      <m:t>𝑠</m:t>
                    </m:r>
                    <m:r>
                      <a:rPr lang="en-US" sz="3200" i="1"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3200" dirty="0"/>
                  <a:t>, 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1">
                        <a:lumMod val="65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e</m:t>
                        </m:r>
                      </m:e>
                      <m:sub>
                        <m:r>
                          <a:rPr lang="en-US" sz="3200" b="0" i="0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bg1">
                        <a:lumMod val="65000"/>
                      </a:schemeClr>
                    </a:solidFill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chemeClr val="bg1">
                                <a:lumMod val="6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3200" b="0" i="1" smtClean="0">
                        <a:latin typeface="Cambria Math"/>
                      </a:rPr>
                      <m:t>}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496" y="3707740"/>
                <a:ext cx="4463979" cy="584775"/>
              </a:xfrm>
              <a:prstGeom prst="rect">
                <a:avLst/>
              </a:prstGeom>
              <a:blipFill rotWithShape="1">
                <a:blip r:embed="rId4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30333" y="5448361"/>
                <a:ext cx="216258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∩</m:t>
                          </m:r>
                          <m:r>
                            <a:rPr lang="en-US" sz="32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0333" y="5448361"/>
                <a:ext cx="216258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239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5478</Words>
  <Application>Microsoft Office PowerPoint</Application>
  <PresentationFormat>On-screen Show (4:3)</PresentationFormat>
  <Paragraphs>741</Paragraphs>
  <Slides>34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主题</vt:lpstr>
      <vt:lpstr>Can We Beat the Prefix Filtering? An Adaptive Framework for Similarity Join and Search</vt:lpstr>
      <vt:lpstr>Data Integration</vt:lpstr>
      <vt:lpstr>Data Cleaning</vt:lpstr>
      <vt:lpstr>Similarity Join</vt:lpstr>
      <vt:lpstr>Challenge</vt:lpstr>
      <vt:lpstr>Prefix Filtering</vt:lpstr>
      <vt:lpstr>Overlap Similarity</vt:lpstr>
      <vt:lpstr>Prefix Filtering</vt:lpstr>
      <vt:lpstr>Prefix Filtering</vt:lpstr>
      <vt:lpstr>Prefix Filtering</vt:lpstr>
      <vt:lpstr>Prefix Filtering</vt:lpstr>
      <vt:lpstr>Prefix Filtering</vt:lpstr>
      <vt:lpstr>Inverted Index</vt:lpstr>
      <vt:lpstr>PowerPoint Presentation</vt:lpstr>
      <vt:lpstr>Prefix Scheme</vt:lpstr>
      <vt:lpstr>Cost Analysis</vt:lpstr>
      <vt:lpstr>Cost Analysis</vt:lpstr>
      <vt:lpstr>Cost Analysis</vt:lpstr>
      <vt:lpstr>Experimental Analysis</vt:lpstr>
      <vt:lpstr>PowerPoint Presentation</vt:lpstr>
      <vt:lpstr>Variable-Length Prefix Scheme</vt:lpstr>
      <vt:lpstr>Adaptive Framework</vt:lpstr>
      <vt:lpstr>Challenge 1: Delta Inverted Index</vt:lpstr>
      <vt:lpstr>Challenge 2: Adaptively Selecting Prefix Scheme</vt:lpstr>
      <vt:lpstr>Challenge 2: Adaptively Selecting Prefix Scheme</vt:lpstr>
      <vt:lpstr>Challenge 2: Adaptively Selecting Prefix Scheme</vt:lpstr>
      <vt:lpstr>Estimate 〖|C〗_1 |</vt:lpstr>
      <vt:lpstr>Estimate 〖|C〗_2 |</vt:lpstr>
      <vt:lpstr>Similarity Search</vt:lpstr>
      <vt:lpstr>Experiment Setup</vt:lpstr>
      <vt:lpstr>Similarity Join</vt:lpstr>
      <vt:lpstr>Similarity Search</vt:lpstr>
      <vt:lpstr>Conclusion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2012-05-22T22:05:50Z</dcterms:created>
  <dcterms:modified xsi:type="dcterms:W3CDTF">2012-05-22T22:06:11Z</dcterms:modified>
</cp:coreProperties>
</file>