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emf" ContentType="image/x-emf"/>
  <Default Extension="tiff" ContentType="image/tiff"/>
  <Default Extension="xlsx" ContentType="application/vnd.openxmlformats-officedocument.spreadsheetml.sheet"/>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9.jpg" ContentType="image/png"/>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 id="2147483683" r:id="rId2"/>
  </p:sldMasterIdLst>
  <p:notesMasterIdLst>
    <p:notesMasterId r:id="rId80"/>
  </p:notesMasterIdLst>
  <p:sldIdLst>
    <p:sldId id="256" r:id="rId3"/>
    <p:sldId id="389" r:id="rId4"/>
    <p:sldId id="390" r:id="rId5"/>
    <p:sldId id="391" r:id="rId6"/>
    <p:sldId id="448" r:id="rId7"/>
    <p:sldId id="392" r:id="rId8"/>
    <p:sldId id="449" r:id="rId9"/>
    <p:sldId id="393" r:id="rId10"/>
    <p:sldId id="427" r:id="rId11"/>
    <p:sldId id="394" r:id="rId12"/>
    <p:sldId id="329" r:id="rId13"/>
    <p:sldId id="395" r:id="rId14"/>
    <p:sldId id="396" r:id="rId15"/>
    <p:sldId id="397" r:id="rId16"/>
    <p:sldId id="398" r:id="rId17"/>
    <p:sldId id="399" r:id="rId18"/>
    <p:sldId id="401" r:id="rId19"/>
    <p:sldId id="402" r:id="rId20"/>
    <p:sldId id="408" r:id="rId21"/>
    <p:sldId id="403" r:id="rId22"/>
    <p:sldId id="404" r:id="rId23"/>
    <p:sldId id="407" r:id="rId24"/>
    <p:sldId id="409" r:id="rId25"/>
    <p:sldId id="410" r:id="rId26"/>
    <p:sldId id="411" r:id="rId27"/>
    <p:sldId id="412" r:id="rId28"/>
    <p:sldId id="413" r:id="rId29"/>
    <p:sldId id="451" r:id="rId30"/>
    <p:sldId id="450" r:id="rId31"/>
    <p:sldId id="417" r:id="rId32"/>
    <p:sldId id="418" r:id="rId33"/>
    <p:sldId id="419" r:id="rId34"/>
    <p:sldId id="420" r:id="rId35"/>
    <p:sldId id="421" r:id="rId36"/>
    <p:sldId id="422" r:id="rId37"/>
    <p:sldId id="424" r:id="rId38"/>
    <p:sldId id="425" r:id="rId39"/>
    <p:sldId id="387" r:id="rId40"/>
    <p:sldId id="428" r:id="rId41"/>
    <p:sldId id="429" r:id="rId42"/>
    <p:sldId id="430" r:id="rId43"/>
    <p:sldId id="431" r:id="rId44"/>
    <p:sldId id="432" r:id="rId45"/>
    <p:sldId id="433" r:id="rId46"/>
    <p:sldId id="434" r:id="rId47"/>
    <p:sldId id="435" r:id="rId48"/>
    <p:sldId id="436" r:id="rId49"/>
    <p:sldId id="437" r:id="rId50"/>
    <p:sldId id="438" r:id="rId51"/>
    <p:sldId id="439" r:id="rId52"/>
    <p:sldId id="440" r:id="rId53"/>
    <p:sldId id="441" r:id="rId54"/>
    <p:sldId id="442" r:id="rId55"/>
    <p:sldId id="443" r:id="rId56"/>
    <p:sldId id="444" r:id="rId57"/>
    <p:sldId id="445" r:id="rId58"/>
    <p:sldId id="446" r:id="rId59"/>
    <p:sldId id="447" r:id="rId60"/>
    <p:sldId id="388" r:id="rId61"/>
    <p:sldId id="332" r:id="rId62"/>
    <p:sldId id="333" r:id="rId63"/>
    <p:sldId id="334" r:id="rId64"/>
    <p:sldId id="335" r:id="rId65"/>
    <p:sldId id="336" r:id="rId66"/>
    <p:sldId id="337" r:id="rId67"/>
    <p:sldId id="338" r:id="rId68"/>
    <p:sldId id="339" r:id="rId69"/>
    <p:sldId id="340" r:id="rId70"/>
    <p:sldId id="341" r:id="rId71"/>
    <p:sldId id="342" r:id="rId72"/>
    <p:sldId id="343" r:id="rId73"/>
    <p:sldId id="344" r:id="rId74"/>
    <p:sldId id="345" r:id="rId75"/>
    <p:sldId id="346" r:id="rId76"/>
    <p:sldId id="347" r:id="rId77"/>
    <p:sldId id="386" r:id="rId78"/>
    <p:sldId id="328" r:id="rId79"/>
  </p:sldIdLst>
  <p:sldSz cx="9144000" cy="5143500" type="screen16x9"/>
  <p:notesSz cx="6858000" cy="9144000"/>
  <p:defaultTextStyle>
    <a:defPPr>
      <a:defRPr lang="zh-CN"/>
    </a:defPPr>
    <a:lvl1pPr algn="l" rtl="0" fontAlgn="base">
      <a:spcBef>
        <a:spcPct val="0"/>
      </a:spcBef>
      <a:spcAft>
        <a:spcPct val="0"/>
      </a:spcAft>
      <a:defRPr sz="1400" kern="1200">
        <a:solidFill>
          <a:srgbClr val="000000"/>
        </a:solidFill>
        <a:latin typeface="Arial" charset="0"/>
        <a:ea typeface="宋体" charset="-122"/>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宋体" charset="-122"/>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宋体" charset="-122"/>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宋体" charset="-122"/>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宋体" charset="-122"/>
        <a:cs typeface="Arial" charset="0"/>
        <a:sym typeface="Arial" charset="0"/>
      </a:defRPr>
    </a:lvl5pPr>
    <a:lvl6pPr marL="2286000" algn="l" defTabSz="914400" rtl="0" eaLnBrk="1" latinLnBrk="0" hangingPunct="1">
      <a:defRPr sz="1400" kern="1200">
        <a:solidFill>
          <a:srgbClr val="000000"/>
        </a:solidFill>
        <a:latin typeface="Arial" charset="0"/>
        <a:ea typeface="宋体" charset="-122"/>
        <a:cs typeface="Arial" charset="0"/>
        <a:sym typeface="Arial" charset="0"/>
      </a:defRPr>
    </a:lvl6pPr>
    <a:lvl7pPr marL="2743200" algn="l" defTabSz="914400" rtl="0" eaLnBrk="1" latinLnBrk="0" hangingPunct="1">
      <a:defRPr sz="1400" kern="1200">
        <a:solidFill>
          <a:srgbClr val="000000"/>
        </a:solidFill>
        <a:latin typeface="Arial" charset="0"/>
        <a:ea typeface="宋体" charset="-122"/>
        <a:cs typeface="Arial" charset="0"/>
        <a:sym typeface="Arial" charset="0"/>
      </a:defRPr>
    </a:lvl7pPr>
    <a:lvl8pPr marL="3200400" algn="l" defTabSz="914400" rtl="0" eaLnBrk="1" latinLnBrk="0" hangingPunct="1">
      <a:defRPr sz="1400" kern="1200">
        <a:solidFill>
          <a:srgbClr val="000000"/>
        </a:solidFill>
        <a:latin typeface="Arial" charset="0"/>
        <a:ea typeface="宋体" charset="-122"/>
        <a:cs typeface="Arial" charset="0"/>
        <a:sym typeface="Arial" charset="0"/>
      </a:defRPr>
    </a:lvl8pPr>
    <a:lvl9pPr marL="3657600" algn="l" defTabSz="914400" rtl="0" eaLnBrk="1" latinLnBrk="0" hangingPunct="1">
      <a:defRPr sz="1400" kern="1200">
        <a:solidFill>
          <a:srgbClr val="000000"/>
        </a:solidFill>
        <a:latin typeface="Arial" charset="0"/>
        <a:ea typeface="宋体" charset="-122"/>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C00"/>
    <a:srgbClr val="FF9000"/>
    <a:srgbClr val="FF6702"/>
    <a:srgbClr val="17ABFF"/>
    <a:srgbClr val="FF17F6"/>
    <a:srgbClr val="28FF1C"/>
    <a:srgbClr val="2CFF36"/>
    <a:srgbClr val="0066FF"/>
    <a:srgbClr val="4F81BD"/>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80507" autoAdjust="0"/>
  </p:normalViewPr>
  <p:slideViewPr>
    <p:cSldViewPr>
      <p:cViewPr varScale="1">
        <p:scale>
          <a:sx n="123" d="100"/>
          <a:sy n="123" d="100"/>
        </p:scale>
        <p:origin x="-1224" y="-11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80" Type="http://schemas.openxmlformats.org/officeDocument/2006/relationships/notesMaster" Target="notesMasters/notesMaster1.xml"/><Relationship Id="rId81" Type="http://schemas.openxmlformats.org/officeDocument/2006/relationships/printerSettings" Target="printerSettings/printerSettings1.bin"/><Relationship Id="rId82" Type="http://schemas.openxmlformats.org/officeDocument/2006/relationships/presProps" Target="presProps.xml"/><Relationship Id="rId83" Type="http://schemas.openxmlformats.org/officeDocument/2006/relationships/viewProps" Target="viewProps.xml"/><Relationship Id="rId84" Type="http://schemas.openxmlformats.org/officeDocument/2006/relationships/theme" Target="theme/theme1.xml"/><Relationship Id="rId85" Type="http://schemas.openxmlformats.org/officeDocument/2006/relationships/tableStyles" Target="tableStyles.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dirty="0" smtClean="0"/>
              <a:t>Animal With Attributes</a:t>
            </a:r>
            <a:endParaRPr lang="en-US" sz="2000" b="1" dirty="0"/>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CNN + Logistics</c:v>
                </c:pt>
              </c:strCache>
            </c:strRef>
          </c:tx>
          <c:spPr>
            <a:solidFill>
              <a:srgbClr val="00B050"/>
            </a:solidFill>
            <a:ln>
              <a:noFill/>
            </a:ln>
            <a:effectLst/>
          </c:spPr>
          <c:invertIfNegative val="0"/>
          <c:cat>
            <c:strRef>
              <c:f>Sheet1!$A$2:$A$4</c:f>
              <c:strCache>
                <c:ptCount val="3"/>
                <c:pt idx="0">
                  <c:v>28 Taxonomy Terms</c:v>
                </c:pt>
                <c:pt idx="1">
                  <c:v>50 Animal Classes</c:v>
                </c:pt>
                <c:pt idx="2">
                  <c:v>85 Attributes</c:v>
                </c:pt>
              </c:strCache>
            </c:strRef>
          </c:cat>
          <c:val>
            <c:numRef>
              <c:f>Sheet1!$B$2:$B$4</c:f>
              <c:numCache>
                <c:formatCode>General</c:formatCode>
                <c:ptCount val="3"/>
                <c:pt idx="0">
                  <c:v>90.16</c:v>
                </c:pt>
                <c:pt idx="1">
                  <c:v>78.35</c:v>
                </c:pt>
                <c:pt idx="2">
                  <c:v>93.29</c:v>
                </c:pt>
              </c:numCache>
            </c:numRef>
          </c:val>
        </c:ser>
        <c:ser>
          <c:idx val="1"/>
          <c:order val="1"/>
          <c:tx>
            <c:strRef>
              <c:f>Sheet1!$C$1</c:f>
              <c:strCache>
                <c:ptCount val="1"/>
                <c:pt idx="0">
                  <c:v>CNN + BINN</c:v>
                </c:pt>
              </c:strCache>
            </c:strRef>
          </c:tx>
          <c:spPr>
            <a:solidFill>
              <a:srgbClr val="00B0F0"/>
            </a:solidFill>
            <a:ln>
              <a:noFill/>
            </a:ln>
            <a:effectLst/>
          </c:spPr>
          <c:invertIfNegative val="0"/>
          <c:cat>
            <c:strRef>
              <c:f>Sheet1!$A$2:$A$4</c:f>
              <c:strCache>
                <c:ptCount val="3"/>
                <c:pt idx="0">
                  <c:v>28 Taxonomy Terms</c:v>
                </c:pt>
                <c:pt idx="1">
                  <c:v>50 Animal Classes</c:v>
                </c:pt>
                <c:pt idx="2">
                  <c:v>85 Attributes</c:v>
                </c:pt>
              </c:strCache>
            </c:strRef>
          </c:cat>
          <c:val>
            <c:numRef>
              <c:f>Sheet1!$C$2:$C$4</c:f>
              <c:numCache>
                <c:formatCode>General</c:formatCode>
                <c:ptCount val="3"/>
                <c:pt idx="0">
                  <c:v>89.92</c:v>
                </c:pt>
                <c:pt idx="1">
                  <c:v>78.88</c:v>
                </c:pt>
                <c:pt idx="2">
                  <c:v>93.04</c:v>
                </c:pt>
              </c:numCache>
            </c:numRef>
          </c:val>
        </c:ser>
        <c:ser>
          <c:idx val="2"/>
          <c:order val="2"/>
          <c:tx>
            <c:strRef>
              <c:f>Sheet1!$D$1</c:f>
              <c:strCache>
                <c:ptCount val="1"/>
                <c:pt idx="0">
                  <c:v>CNN + SINN</c:v>
                </c:pt>
              </c:strCache>
            </c:strRef>
          </c:tx>
          <c:spPr>
            <a:solidFill>
              <a:srgbClr val="FF0000"/>
            </a:solidFill>
            <a:ln>
              <a:noFill/>
            </a:ln>
            <a:effectLst/>
          </c:spPr>
          <c:invertIfNegative val="0"/>
          <c:cat>
            <c:strRef>
              <c:f>Sheet1!$A$2:$A$4</c:f>
              <c:strCache>
                <c:ptCount val="3"/>
                <c:pt idx="0">
                  <c:v>28 Taxonomy Terms</c:v>
                </c:pt>
                <c:pt idx="1">
                  <c:v>50 Animal Classes</c:v>
                </c:pt>
                <c:pt idx="2">
                  <c:v>85 Attributes</c:v>
                </c:pt>
              </c:strCache>
            </c:strRef>
          </c:cat>
          <c:val>
            <c:numRef>
              <c:f>Sheet1!$D$2:$D$4</c:f>
              <c:numCache>
                <c:formatCode>General</c:formatCode>
                <c:ptCount val="3"/>
                <c:pt idx="0">
                  <c:v>93.0</c:v>
                </c:pt>
                <c:pt idx="1">
                  <c:v>81.19</c:v>
                </c:pt>
                <c:pt idx="2">
                  <c:v>96.05</c:v>
                </c:pt>
              </c:numCache>
            </c:numRef>
          </c:val>
        </c:ser>
        <c:dLbls>
          <c:showLegendKey val="0"/>
          <c:showVal val="0"/>
          <c:showCatName val="0"/>
          <c:showSerName val="0"/>
          <c:showPercent val="0"/>
          <c:showBubbleSize val="0"/>
        </c:dLbls>
        <c:gapWidth val="219"/>
        <c:overlap val="-27"/>
        <c:axId val="2139989032"/>
        <c:axId val="2139987880"/>
      </c:barChart>
      <c:catAx>
        <c:axId val="2139989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9987880"/>
        <c:crosses val="autoZero"/>
        <c:auto val="1"/>
        <c:lblAlgn val="ctr"/>
        <c:lblOffset val="100"/>
        <c:noMultiLvlLbl val="0"/>
      </c:catAx>
      <c:valAx>
        <c:axId val="2139987880"/>
        <c:scaling>
          <c:orientation val="minMax"/>
          <c:max val="100.0"/>
          <c:min val="7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99890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38100">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dirty="0" smtClean="0"/>
              <a:t>SUN 397</a:t>
            </a:r>
            <a:endParaRPr lang="en-US" sz="2000" b="1" dirty="0"/>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CNN + Logistics</c:v>
                </c:pt>
              </c:strCache>
            </c:strRef>
          </c:tx>
          <c:spPr>
            <a:solidFill>
              <a:srgbClr val="00B050"/>
            </a:solidFill>
            <a:ln>
              <a:noFill/>
            </a:ln>
            <a:effectLst/>
          </c:spPr>
          <c:invertIfNegative val="0"/>
          <c:cat>
            <c:strRef>
              <c:f>Sheet1!$A$2:$A$4</c:f>
              <c:strCache>
                <c:ptCount val="3"/>
                <c:pt idx="0">
                  <c:v>3 Coarse Scene Categories</c:v>
                </c:pt>
                <c:pt idx="1">
                  <c:v>16 General Scene Categories</c:v>
                </c:pt>
                <c:pt idx="2">
                  <c:v>397 Fine-grained Scene Categories</c:v>
                </c:pt>
              </c:strCache>
            </c:strRef>
          </c:cat>
          <c:val>
            <c:numRef>
              <c:f>Sheet1!$B$2:$B$4</c:f>
              <c:numCache>
                <c:formatCode>General</c:formatCode>
                <c:ptCount val="3"/>
                <c:pt idx="0">
                  <c:v>95.19</c:v>
                </c:pt>
                <c:pt idx="1">
                  <c:v>83.3</c:v>
                </c:pt>
                <c:pt idx="2">
                  <c:v>55.31</c:v>
                </c:pt>
              </c:numCache>
            </c:numRef>
          </c:val>
        </c:ser>
        <c:ser>
          <c:idx val="1"/>
          <c:order val="1"/>
          <c:tx>
            <c:strRef>
              <c:f>Sheet1!$C$1</c:f>
              <c:strCache>
                <c:ptCount val="1"/>
                <c:pt idx="0">
                  <c:v>CNN + BINN</c:v>
                </c:pt>
              </c:strCache>
            </c:strRef>
          </c:tx>
          <c:spPr>
            <a:solidFill>
              <a:srgbClr val="00B0F0"/>
            </a:solidFill>
            <a:ln>
              <a:noFill/>
            </a:ln>
            <a:effectLst/>
          </c:spPr>
          <c:invertIfNegative val="0"/>
          <c:cat>
            <c:strRef>
              <c:f>Sheet1!$A$2:$A$4</c:f>
              <c:strCache>
                <c:ptCount val="3"/>
                <c:pt idx="0">
                  <c:v>3 Coarse Scene Categories</c:v>
                </c:pt>
                <c:pt idx="1">
                  <c:v>16 General Scene Categories</c:v>
                </c:pt>
                <c:pt idx="2">
                  <c:v>397 Fine-grained Scene Categories</c:v>
                </c:pt>
              </c:strCache>
            </c:strRef>
          </c:cat>
          <c:val>
            <c:numRef>
              <c:f>Sheet1!$C$2:$C$4</c:f>
              <c:numCache>
                <c:formatCode>General</c:formatCode>
                <c:ptCount val="3"/>
                <c:pt idx="0">
                  <c:v>95.19</c:v>
                </c:pt>
                <c:pt idx="1">
                  <c:v>82.93</c:v>
                </c:pt>
                <c:pt idx="2">
                  <c:v>55.37</c:v>
                </c:pt>
              </c:numCache>
            </c:numRef>
          </c:val>
        </c:ser>
        <c:ser>
          <c:idx val="2"/>
          <c:order val="2"/>
          <c:tx>
            <c:strRef>
              <c:f>Sheet1!$D$1</c:f>
              <c:strCache>
                <c:ptCount val="1"/>
                <c:pt idx="0">
                  <c:v>CNN + SINN</c:v>
                </c:pt>
              </c:strCache>
            </c:strRef>
          </c:tx>
          <c:spPr>
            <a:solidFill>
              <a:srgbClr val="FF0000"/>
            </a:solidFill>
            <a:ln>
              <a:noFill/>
            </a:ln>
            <a:effectLst/>
          </c:spPr>
          <c:invertIfNegative val="0"/>
          <c:cat>
            <c:strRef>
              <c:f>Sheet1!$A$2:$A$4</c:f>
              <c:strCache>
                <c:ptCount val="3"/>
                <c:pt idx="0">
                  <c:v>3 Coarse Scene Categories</c:v>
                </c:pt>
                <c:pt idx="1">
                  <c:v>16 General Scene Categories</c:v>
                </c:pt>
                <c:pt idx="2">
                  <c:v>397 Fine-grained Scene Categories</c:v>
                </c:pt>
              </c:strCache>
            </c:strRef>
          </c:cat>
          <c:val>
            <c:numRef>
              <c:f>Sheet1!$D$2:$D$4</c:f>
              <c:numCache>
                <c:formatCode>General</c:formatCode>
                <c:ptCount val="3"/>
                <c:pt idx="0">
                  <c:v>96.4</c:v>
                </c:pt>
                <c:pt idx="1">
                  <c:v>84.97</c:v>
                </c:pt>
                <c:pt idx="2">
                  <c:v>58.0</c:v>
                </c:pt>
              </c:numCache>
            </c:numRef>
          </c:val>
        </c:ser>
        <c:dLbls>
          <c:showLegendKey val="0"/>
          <c:showVal val="0"/>
          <c:showCatName val="0"/>
          <c:showSerName val="0"/>
          <c:showPercent val="0"/>
          <c:showBubbleSize val="0"/>
        </c:dLbls>
        <c:gapWidth val="219"/>
        <c:overlap val="-27"/>
        <c:axId val="2139943944"/>
        <c:axId val="2139940280"/>
      </c:barChart>
      <c:catAx>
        <c:axId val="2139943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9940280"/>
        <c:crosses val="autoZero"/>
        <c:auto val="1"/>
        <c:lblAlgn val="ctr"/>
        <c:lblOffset val="100"/>
        <c:noMultiLvlLbl val="0"/>
      </c:catAx>
      <c:valAx>
        <c:axId val="2139940280"/>
        <c:scaling>
          <c:orientation val="minMax"/>
          <c:max val="100.0"/>
          <c:min val="5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99439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38100">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9784254013079"/>
          <c:y val="0.0377607776194483"/>
          <c:w val="0.842175169467695"/>
          <c:h val="0.792506610121957"/>
        </c:manualLayout>
      </c:layout>
      <c:barChart>
        <c:barDir val="col"/>
        <c:grouping val="clustered"/>
        <c:varyColors val="0"/>
        <c:ser>
          <c:idx val="0"/>
          <c:order val="0"/>
          <c:tx>
            <c:strRef>
              <c:f>Sheet1!$B$1</c:f>
              <c:strCache>
                <c:ptCount val="1"/>
                <c:pt idx="0">
                  <c:v>5k tags + Logistics [Justin et. al. 2015]</c:v>
                </c:pt>
              </c:strCache>
            </c:strRef>
          </c:tx>
          <c:spPr>
            <a:solidFill>
              <a:srgbClr val="7030A0"/>
            </a:solidFill>
            <a:ln>
              <a:noFill/>
            </a:ln>
            <a:effectLst/>
          </c:spPr>
          <c:invertIfNegative val="0"/>
          <c:cat>
            <c:strRef>
              <c:f>Sheet1!$A$2</c:f>
              <c:strCache>
                <c:ptCount val="1"/>
                <c:pt idx="0">
                  <c:v>mAP per class</c:v>
                </c:pt>
              </c:strCache>
            </c:strRef>
          </c:cat>
          <c:val>
            <c:numRef>
              <c:f>Sheet1!$B$2</c:f>
              <c:numCache>
                <c:formatCode>General</c:formatCode>
                <c:ptCount val="1"/>
                <c:pt idx="0">
                  <c:v>43.88</c:v>
                </c:pt>
              </c:numCache>
            </c:numRef>
          </c:val>
        </c:ser>
        <c:ser>
          <c:idx val="1"/>
          <c:order val="1"/>
          <c:tx>
            <c:strRef>
              <c:f>Sheet1!$C$1</c:f>
              <c:strCache>
                <c:ptCount val="1"/>
                <c:pt idx="0">
                  <c:v>5k tags + Tag neighbors [Justin et. al. 2015]</c:v>
                </c:pt>
              </c:strCache>
            </c:strRef>
          </c:tx>
          <c:spPr>
            <a:solidFill>
              <a:schemeClr val="tx1"/>
            </a:solidFill>
            <a:ln>
              <a:noFill/>
            </a:ln>
            <a:effectLst/>
          </c:spPr>
          <c:invertIfNegative val="0"/>
          <c:cat>
            <c:strRef>
              <c:f>Sheet1!$A$2</c:f>
              <c:strCache>
                <c:ptCount val="1"/>
                <c:pt idx="0">
                  <c:v>mAP per class</c:v>
                </c:pt>
              </c:strCache>
            </c:strRef>
          </c:cat>
          <c:val>
            <c:numRef>
              <c:f>Sheet1!$C$2</c:f>
              <c:numCache>
                <c:formatCode>General</c:formatCode>
                <c:ptCount val="1"/>
                <c:pt idx="0">
                  <c:v>61.88</c:v>
                </c:pt>
              </c:numCache>
            </c:numRef>
          </c:val>
        </c:ser>
        <c:ser>
          <c:idx val="2"/>
          <c:order val="2"/>
          <c:tx>
            <c:strRef>
              <c:f>Sheet1!$D$1</c:f>
              <c:strCache>
                <c:ptCount val="1"/>
                <c:pt idx="0">
                  <c:v>CNN + Logistics</c:v>
                </c:pt>
              </c:strCache>
            </c:strRef>
          </c:tx>
          <c:spPr>
            <a:solidFill>
              <a:schemeClr val="bg1">
                <a:lumMod val="50000"/>
              </a:schemeClr>
            </a:solidFill>
            <a:ln>
              <a:noFill/>
            </a:ln>
            <a:effectLst/>
          </c:spPr>
          <c:invertIfNegative val="0"/>
          <c:cat>
            <c:strRef>
              <c:f>Sheet1!$A$2</c:f>
              <c:strCache>
                <c:ptCount val="1"/>
                <c:pt idx="0">
                  <c:v>mAP per class</c:v>
                </c:pt>
              </c:strCache>
            </c:strRef>
          </c:cat>
          <c:val>
            <c:numRef>
              <c:f>Sheet1!$D$2</c:f>
              <c:numCache>
                <c:formatCode>General</c:formatCode>
                <c:ptCount val="1"/>
                <c:pt idx="0">
                  <c:v>46.94</c:v>
                </c:pt>
              </c:numCache>
            </c:numRef>
          </c:val>
        </c:ser>
        <c:ser>
          <c:idx val="3"/>
          <c:order val="3"/>
          <c:tx>
            <c:strRef>
              <c:f>Sheet1!$E$1</c:f>
              <c:strCache>
                <c:ptCount val="1"/>
                <c:pt idx="0">
                  <c:v>1k tags + Logistics</c:v>
                </c:pt>
              </c:strCache>
            </c:strRef>
          </c:tx>
          <c:spPr>
            <a:solidFill>
              <a:srgbClr val="FFC000"/>
            </a:solidFill>
            <a:ln>
              <a:noFill/>
            </a:ln>
            <a:effectLst/>
          </c:spPr>
          <c:invertIfNegative val="0"/>
          <c:cat>
            <c:strRef>
              <c:f>Sheet1!$A$2</c:f>
              <c:strCache>
                <c:ptCount val="1"/>
                <c:pt idx="0">
                  <c:v>mAP per class</c:v>
                </c:pt>
              </c:strCache>
            </c:strRef>
          </c:cat>
          <c:val>
            <c:numRef>
              <c:f>Sheet1!$E$2</c:f>
              <c:numCache>
                <c:formatCode>General</c:formatCode>
                <c:ptCount val="1"/>
                <c:pt idx="0">
                  <c:v>50.33</c:v>
                </c:pt>
              </c:numCache>
            </c:numRef>
          </c:val>
        </c:ser>
        <c:ser>
          <c:idx val="4"/>
          <c:order val="4"/>
          <c:tx>
            <c:strRef>
              <c:f>Sheet1!$F$1</c:f>
              <c:strCache>
                <c:ptCount val="1"/>
                <c:pt idx="0">
                  <c:v>1k tags + Groups + Logistics</c:v>
                </c:pt>
              </c:strCache>
            </c:strRef>
          </c:tx>
          <c:spPr>
            <a:solidFill>
              <a:srgbClr val="0070C0"/>
            </a:solidFill>
            <a:ln>
              <a:noFill/>
            </a:ln>
            <a:effectLst/>
          </c:spPr>
          <c:invertIfNegative val="0"/>
          <c:cat>
            <c:strRef>
              <c:f>Sheet1!$A$2</c:f>
              <c:strCache>
                <c:ptCount val="1"/>
                <c:pt idx="0">
                  <c:v>mAP per class</c:v>
                </c:pt>
              </c:strCache>
            </c:strRef>
          </c:cat>
          <c:val>
            <c:numRef>
              <c:f>Sheet1!$F$2</c:f>
              <c:numCache>
                <c:formatCode>General</c:formatCode>
                <c:ptCount val="1"/>
                <c:pt idx="0">
                  <c:v>52.81</c:v>
                </c:pt>
              </c:numCache>
            </c:numRef>
          </c:val>
        </c:ser>
        <c:ser>
          <c:idx val="5"/>
          <c:order val="5"/>
          <c:tx>
            <c:strRef>
              <c:f>Sheet1!$G$1</c:f>
              <c:strCache>
                <c:ptCount val="1"/>
                <c:pt idx="0">
                  <c:v>1k tags + Groups + CNN + Logistics</c:v>
                </c:pt>
              </c:strCache>
            </c:strRef>
          </c:tx>
          <c:spPr>
            <a:solidFill>
              <a:srgbClr val="00B050"/>
            </a:solidFill>
            <a:ln>
              <a:noFill/>
            </a:ln>
            <a:effectLst/>
          </c:spPr>
          <c:invertIfNegative val="0"/>
          <c:cat>
            <c:strRef>
              <c:f>Sheet1!$A$2</c:f>
              <c:strCache>
                <c:ptCount val="1"/>
                <c:pt idx="0">
                  <c:v>mAP per class</c:v>
                </c:pt>
              </c:strCache>
            </c:strRef>
          </c:cat>
          <c:val>
            <c:numRef>
              <c:f>Sheet1!$G$2</c:f>
              <c:numCache>
                <c:formatCode>General</c:formatCode>
                <c:ptCount val="1"/>
                <c:pt idx="0">
                  <c:v>54.67</c:v>
                </c:pt>
              </c:numCache>
            </c:numRef>
          </c:val>
        </c:ser>
        <c:ser>
          <c:idx val="6"/>
          <c:order val="6"/>
          <c:tx>
            <c:strRef>
              <c:f>Sheet1!$H$1</c:f>
              <c:strCache>
                <c:ptCount val="1"/>
                <c:pt idx="0">
                  <c:v>1k tags + CNN + SINN</c:v>
                </c:pt>
              </c:strCache>
            </c:strRef>
          </c:tx>
          <c:spPr>
            <a:solidFill>
              <a:srgbClr val="00B0F0"/>
            </a:solidFill>
            <a:ln>
              <a:noFill/>
            </a:ln>
            <a:effectLst/>
          </c:spPr>
          <c:invertIfNegative val="0"/>
          <c:cat>
            <c:strRef>
              <c:f>Sheet1!$A$2</c:f>
              <c:strCache>
                <c:ptCount val="1"/>
                <c:pt idx="0">
                  <c:v>mAP per class</c:v>
                </c:pt>
              </c:strCache>
            </c:strRef>
          </c:cat>
          <c:val>
            <c:numRef>
              <c:f>Sheet1!$H$2</c:f>
              <c:numCache>
                <c:formatCode>General</c:formatCode>
                <c:ptCount val="1"/>
                <c:pt idx="0">
                  <c:v>67.2</c:v>
                </c:pt>
              </c:numCache>
            </c:numRef>
          </c:val>
        </c:ser>
        <c:ser>
          <c:idx val="7"/>
          <c:order val="7"/>
          <c:tx>
            <c:strRef>
              <c:f>Sheet1!$I$1</c:f>
              <c:strCache>
                <c:ptCount val="1"/>
                <c:pt idx="0">
                  <c:v>1k tags + Groups + CNN + SINN</c:v>
                </c:pt>
              </c:strCache>
            </c:strRef>
          </c:tx>
          <c:spPr>
            <a:solidFill>
              <a:srgbClr val="FF0000"/>
            </a:solidFill>
            <a:ln>
              <a:noFill/>
            </a:ln>
            <a:effectLst/>
          </c:spPr>
          <c:invertIfNegative val="0"/>
          <c:dLbls>
            <c:showLegendKey val="0"/>
            <c:showVal val="1"/>
            <c:showCatName val="0"/>
            <c:showSerName val="0"/>
            <c:showPercent val="0"/>
            <c:showBubbleSize val="0"/>
            <c:showLeaderLines val="0"/>
          </c:dLbls>
          <c:cat>
            <c:strRef>
              <c:f>Sheet1!$A$2</c:f>
              <c:strCache>
                <c:ptCount val="1"/>
                <c:pt idx="0">
                  <c:v>mAP per class</c:v>
                </c:pt>
              </c:strCache>
            </c:strRef>
          </c:cat>
          <c:val>
            <c:numRef>
              <c:f>Sheet1!$I$2</c:f>
              <c:numCache>
                <c:formatCode>General</c:formatCode>
                <c:ptCount val="1"/>
                <c:pt idx="0">
                  <c:v>69.24</c:v>
                </c:pt>
              </c:numCache>
            </c:numRef>
          </c:val>
        </c:ser>
        <c:dLbls>
          <c:showLegendKey val="0"/>
          <c:showVal val="0"/>
          <c:showCatName val="0"/>
          <c:showSerName val="0"/>
          <c:showPercent val="0"/>
          <c:showBubbleSize val="0"/>
        </c:dLbls>
        <c:gapWidth val="219"/>
        <c:overlap val="-27"/>
        <c:axId val="2141118056"/>
        <c:axId val="2141113512"/>
      </c:barChart>
      <c:catAx>
        <c:axId val="2141118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41113512"/>
        <c:crosses val="autoZero"/>
        <c:auto val="1"/>
        <c:lblAlgn val="ctr"/>
        <c:lblOffset val="100"/>
        <c:noMultiLvlLbl val="0"/>
      </c:catAx>
      <c:valAx>
        <c:axId val="2141113512"/>
        <c:scaling>
          <c:orientation val="minMax"/>
          <c:max val="70.0"/>
          <c:min val="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11180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5k tags + Logistics [Justin et. al. 2015]</c:v>
                </c:pt>
              </c:strCache>
            </c:strRef>
          </c:tx>
          <c:spPr>
            <a:solidFill>
              <a:srgbClr val="7030A0"/>
            </a:solidFill>
            <a:ln>
              <a:noFill/>
            </a:ln>
            <a:effectLst/>
          </c:spPr>
          <c:invertIfNegative val="0"/>
          <c:cat>
            <c:strRef>
              <c:f>Sheet1!$A$2</c:f>
              <c:strCache>
                <c:ptCount val="1"/>
                <c:pt idx="0">
                  <c:v>mAP per image</c:v>
                </c:pt>
              </c:strCache>
            </c:strRef>
          </c:cat>
          <c:val>
            <c:numRef>
              <c:f>Sheet1!$B$2</c:f>
              <c:numCache>
                <c:formatCode>General</c:formatCode>
                <c:ptCount val="1"/>
                <c:pt idx="0">
                  <c:v>77.06</c:v>
                </c:pt>
              </c:numCache>
            </c:numRef>
          </c:val>
        </c:ser>
        <c:ser>
          <c:idx val="1"/>
          <c:order val="1"/>
          <c:tx>
            <c:strRef>
              <c:f>Sheet1!$C$1</c:f>
              <c:strCache>
                <c:ptCount val="1"/>
                <c:pt idx="0">
                  <c:v>5k tags + Tag neighbors [Justin et. al. 2015]</c:v>
                </c:pt>
              </c:strCache>
            </c:strRef>
          </c:tx>
          <c:spPr>
            <a:solidFill>
              <a:schemeClr val="tx1"/>
            </a:solidFill>
            <a:ln>
              <a:noFill/>
            </a:ln>
            <a:effectLst/>
          </c:spPr>
          <c:invertIfNegative val="0"/>
          <c:cat>
            <c:strRef>
              <c:f>Sheet1!$A$2</c:f>
              <c:strCache>
                <c:ptCount val="1"/>
                <c:pt idx="0">
                  <c:v>mAP per image</c:v>
                </c:pt>
              </c:strCache>
            </c:strRef>
          </c:cat>
          <c:val>
            <c:numRef>
              <c:f>Sheet1!$C$2</c:f>
              <c:numCache>
                <c:formatCode>General</c:formatCode>
                <c:ptCount val="1"/>
                <c:pt idx="0">
                  <c:v>80.27</c:v>
                </c:pt>
              </c:numCache>
            </c:numRef>
          </c:val>
        </c:ser>
        <c:ser>
          <c:idx val="2"/>
          <c:order val="2"/>
          <c:tx>
            <c:strRef>
              <c:f>Sheet1!$D$1</c:f>
              <c:strCache>
                <c:ptCount val="1"/>
                <c:pt idx="0">
                  <c:v>CNN + Logistics</c:v>
                </c:pt>
              </c:strCache>
            </c:strRef>
          </c:tx>
          <c:spPr>
            <a:solidFill>
              <a:schemeClr val="bg1">
                <a:lumMod val="50000"/>
              </a:schemeClr>
            </a:solidFill>
            <a:ln>
              <a:noFill/>
            </a:ln>
            <a:effectLst/>
          </c:spPr>
          <c:invertIfNegative val="0"/>
          <c:cat>
            <c:strRef>
              <c:f>Sheet1!$A$2</c:f>
              <c:strCache>
                <c:ptCount val="1"/>
                <c:pt idx="0">
                  <c:v>mAP per image</c:v>
                </c:pt>
              </c:strCache>
            </c:strRef>
          </c:cat>
          <c:val>
            <c:numRef>
              <c:f>Sheet1!$D$2</c:f>
              <c:numCache>
                <c:formatCode>General</c:formatCode>
                <c:ptCount val="1"/>
                <c:pt idx="0">
                  <c:v>72.25</c:v>
                </c:pt>
              </c:numCache>
            </c:numRef>
          </c:val>
        </c:ser>
        <c:ser>
          <c:idx val="3"/>
          <c:order val="3"/>
          <c:tx>
            <c:strRef>
              <c:f>Sheet1!$E$1</c:f>
              <c:strCache>
                <c:ptCount val="1"/>
                <c:pt idx="0">
                  <c:v>1k tags + Logistics</c:v>
                </c:pt>
              </c:strCache>
            </c:strRef>
          </c:tx>
          <c:spPr>
            <a:solidFill>
              <a:srgbClr val="FFC000"/>
            </a:solidFill>
            <a:ln>
              <a:noFill/>
            </a:ln>
            <a:effectLst/>
          </c:spPr>
          <c:invertIfNegative val="0"/>
          <c:cat>
            <c:strRef>
              <c:f>Sheet1!$A$2</c:f>
              <c:strCache>
                <c:ptCount val="1"/>
                <c:pt idx="0">
                  <c:v>mAP per image</c:v>
                </c:pt>
              </c:strCache>
            </c:strRef>
          </c:cat>
          <c:val>
            <c:numRef>
              <c:f>Sheet1!$E$2</c:f>
              <c:numCache>
                <c:formatCode>General</c:formatCode>
                <c:ptCount val="1"/>
                <c:pt idx="0">
                  <c:v>66.57</c:v>
                </c:pt>
              </c:numCache>
            </c:numRef>
          </c:val>
        </c:ser>
        <c:ser>
          <c:idx val="4"/>
          <c:order val="4"/>
          <c:tx>
            <c:strRef>
              <c:f>Sheet1!$F$1</c:f>
              <c:strCache>
                <c:ptCount val="1"/>
                <c:pt idx="0">
                  <c:v>1k tags + Groups + Logistics</c:v>
                </c:pt>
              </c:strCache>
            </c:strRef>
          </c:tx>
          <c:spPr>
            <a:solidFill>
              <a:srgbClr val="0070C0"/>
            </a:solidFill>
            <a:ln>
              <a:noFill/>
            </a:ln>
            <a:effectLst/>
          </c:spPr>
          <c:invertIfNegative val="0"/>
          <c:cat>
            <c:strRef>
              <c:f>Sheet1!$A$2</c:f>
              <c:strCache>
                <c:ptCount val="1"/>
                <c:pt idx="0">
                  <c:v>mAP per image</c:v>
                </c:pt>
              </c:strCache>
            </c:strRef>
          </c:cat>
          <c:val>
            <c:numRef>
              <c:f>Sheet1!$F$2</c:f>
              <c:numCache>
                <c:formatCode>General</c:formatCode>
                <c:ptCount val="1"/>
                <c:pt idx="0">
                  <c:v>68.04</c:v>
                </c:pt>
              </c:numCache>
            </c:numRef>
          </c:val>
        </c:ser>
        <c:ser>
          <c:idx val="5"/>
          <c:order val="5"/>
          <c:tx>
            <c:strRef>
              <c:f>Sheet1!$G$1</c:f>
              <c:strCache>
                <c:ptCount val="1"/>
                <c:pt idx="0">
                  <c:v>1k tags + Groups + CNN + Logistics</c:v>
                </c:pt>
              </c:strCache>
            </c:strRef>
          </c:tx>
          <c:spPr>
            <a:solidFill>
              <a:srgbClr val="00B050"/>
            </a:solidFill>
            <a:ln>
              <a:noFill/>
            </a:ln>
            <a:effectLst/>
          </c:spPr>
          <c:invertIfNegative val="0"/>
          <c:cat>
            <c:strRef>
              <c:f>Sheet1!$A$2</c:f>
              <c:strCache>
                <c:ptCount val="1"/>
                <c:pt idx="0">
                  <c:v>mAP per image</c:v>
                </c:pt>
              </c:strCache>
            </c:strRef>
          </c:cat>
          <c:val>
            <c:numRef>
              <c:f>Sheet1!$G$2</c:f>
              <c:numCache>
                <c:formatCode>General</c:formatCode>
                <c:ptCount val="1"/>
                <c:pt idx="0">
                  <c:v>77.81</c:v>
                </c:pt>
              </c:numCache>
            </c:numRef>
          </c:val>
        </c:ser>
        <c:ser>
          <c:idx val="6"/>
          <c:order val="6"/>
          <c:tx>
            <c:strRef>
              <c:f>Sheet1!$H$1</c:f>
              <c:strCache>
                <c:ptCount val="1"/>
                <c:pt idx="0">
                  <c:v>1k tags + CNN + SINN</c:v>
                </c:pt>
              </c:strCache>
            </c:strRef>
          </c:tx>
          <c:spPr>
            <a:solidFill>
              <a:srgbClr val="00B0F0"/>
            </a:solidFill>
            <a:ln>
              <a:noFill/>
            </a:ln>
            <a:effectLst/>
          </c:spPr>
          <c:invertIfNegative val="0"/>
          <c:cat>
            <c:strRef>
              <c:f>Sheet1!$A$2</c:f>
              <c:strCache>
                <c:ptCount val="1"/>
                <c:pt idx="0">
                  <c:v>mAP per image</c:v>
                </c:pt>
              </c:strCache>
            </c:strRef>
          </c:cat>
          <c:val>
            <c:numRef>
              <c:f>Sheet1!$H$2</c:f>
              <c:numCache>
                <c:formatCode>General</c:formatCode>
                <c:ptCount val="1"/>
                <c:pt idx="0">
                  <c:v>81.99</c:v>
                </c:pt>
              </c:numCache>
            </c:numRef>
          </c:val>
        </c:ser>
        <c:ser>
          <c:idx val="7"/>
          <c:order val="7"/>
          <c:tx>
            <c:strRef>
              <c:f>Sheet1!$I$1</c:f>
              <c:strCache>
                <c:ptCount val="1"/>
                <c:pt idx="0">
                  <c:v>1k tags + Groups + CNN + SINN</c:v>
                </c:pt>
              </c:strCache>
            </c:strRef>
          </c:tx>
          <c:spPr>
            <a:solidFill>
              <a:srgbClr val="FF0000"/>
            </a:solidFill>
            <a:ln>
              <a:noFill/>
            </a:ln>
            <a:effectLst/>
          </c:spPr>
          <c:invertIfNegative val="0"/>
          <c:cat>
            <c:strRef>
              <c:f>Sheet1!$A$2</c:f>
              <c:strCache>
                <c:ptCount val="1"/>
                <c:pt idx="0">
                  <c:v>mAP per image</c:v>
                </c:pt>
              </c:strCache>
            </c:strRef>
          </c:cat>
          <c:val>
            <c:numRef>
              <c:f>Sheet1!$I$2</c:f>
              <c:numCache>
                <c:formatCode>General</c:formatCode>
                <c:ptCount val="1"/>
                <c:pt idx="0">
                  <c:v>82.53</c:v>
                </c:pt>
              </c:numCache>
            </c:numRef>
          </c:val>
        </c:ser>
        <c:dLbls>
          <c:showLegendKey val="0"/>
          <c:showVal val="0"/>
          <c:showCatName val="0"/>
          <c:showSerName val="0"/>
          <c:showPercent val="0"/>
          <c:showBubbleSize val="0"/>
        </c:dLbls>
        <c:gapWidth val="219"/>
        <c:overlap val="-27"/>
        <c:axId val="-2129939784"/>
        <c:axId val="-2130110392"/>
      </c:barChart>
      <c:catAx>
        <c:axId val="-2129939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30110392"/>
        <c:crosses val="autoZero"/>
        <c:auto val="1"/>
        <c:lblAlgn val="ctr"/>
        <c:lblOffset val="100"/>
        <c:noMultiLvlLbl val="0"/>
      </c:catAx>
      <c:valAx>
        <c:axId val="-2130110392"/>
        <c:scaling>
          <c:orientation val="minMax"/>
          <c:min val="6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9939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smtClean="0"/>
              <a:t>SUN 397</a:t>
            </a:r>
            <a:endParaRPr lang="en-US" b="1" dirty="0"/>
          </a:p>
        </c:rich>
      </c:tx>
      <c:layout/>
      <c:overlay val="0"/>
      <c:spPr>
        <a:noFill/>
        <a:ln>
          <a:noFill/>
        </a:ln>
        <a:effectLst/>
      </c:spPr>
    </c:title>
    <c:autoTitleDeleted val="0"/>
    <c:plotArea>
      <c:layout>
        <c:manualLayout>
          <c:layoutTarget val="inner"/>
          <c:xMode val="edge"/>
          <c:yMode val="edge"/>
          <c:x val="0.120320730320582"/>
          <c:y val="0.12516296517714"/>
          <c:w val="0.820546124490751"/>
          <c:h val="0.391056887029705"/>
        </c:manualLayout>
      </c:layout>
      <c:barChart>
        <c:barDir val="col"/>
        <c:grouping val="clustered"/>
        <c:varyColors val="0"/>
        <c:ser>
          <c:idx val="0"/>
          <c:order val="0"/>
          <c:tx>
            <c:strRef>
              <c:f>Sheet1!$B$1</c:f>
              <c:strCache>
                <c:ptCount val="1"/>
                <c:pt idx="0">
                  <c:v>Image Features + SVM [Xiao et al. 2012]</c:v>
                </c:pt>
              </c:strCache>
            </c:strRef>
          </c:tx>
          <c:spPr>
            <a:solidFill>
              <a:srgbClr val="7030A0"/>
            </a:solidFill>
            <a:ln>
              <a:noFill/>
            </a:ln>
            <a:effectLst/>
          </c:spPr>
          <c:invertIfNegative val="0"/>
          <c:cat>
            <c:strRef>
              <c:f>Sheet1!$A$2:$A$3</c:f>
              <c:strCache>
                <c:ptCount val="2"/>
                <c:pt idx="0">
                  <c:v>Multiclass Accuracy</c:v>
                </c:pt>
                <c:pt idx="1">
                  <c:v>mAP per Class</c:v>
                </c:pt>
              </c:strCache>
            </c:strRef>
          </c:cat>
          <c:val>
            <c:numRef>
              <c:f>Sheet1!$B$2:$B$3</c:f>
              <c:numCache>
                <c:formatCode>General</c:formatCode>
                <c:ptCount val="2"/>
                <c:pt idx="0">
                  <c:v>42.7</c:v>
                </c:pt>
              </c:numCache>
            </c:numRef>
          </c:val>
        </c:ser>
        <c:ser>
          <c:idx val="1"/>
          <c:order val="1"/>
          <c:tx>
            <c:strRef>
              <c:f>Sheet1!$C$1</c:f>
              <c:strCache>
                <c:ptCount val="1"/>
                <c:pt idx="0">
                  <c:v>CNN + Logistics</c:v>
                </c:pt>
              </c:strCache>
            </c:strRef>
          </c:tx>
          <c:spPr>
            <a:solidFill>
              <a:srgbClr val="FFC000"/>
            </a:solidFill>
            <a:ln>
              <a:noFill/>
            </a:ln>
            <a:effectLst/>
          </c:spPr>
          <c:invertIfNegative val="0"/>
          <c:cat>
            <c:strRef>
              <c:f>Sheet1!$A$2:$A$3</c:f>
              <c:strCache>
                <c:ptCount val="2"/>
                <c:pt idx="0">
                  <c:v>Multiclass Accuracy</c:v>
                </c:pt>
                <c:pt idx="1">
                  <c:v>mAP per Class</c:v>
                </c:pt>
              </c:strCache>
            </c:strRef>
          </c:cat>
          <c:val>
            <c:numRef>
              <c:f>Sheet1!$C$2:$C$3</c:f>
              <c:numCache>
                <c:formatCode>General</c:formatCode>
                <c:ptCount val="2"/>
                <c:pt idx="0">
                  <c:v>57.86</c:v>
                </c:pt>
                <c:pt idx="1">
                  <c:v>55.31</c:v>
                </c:pt>
              </c:numCache>
            </c:numRef>
          </c:val>
        </c:ser>
        <c:ser>
          <c:idx val="2"/>
          <c:order val="2"/>
          <c:tx>
            <c:strRef>
              <c:f>Sheet1!$D$1</c:f>
              <c:strCache>
                <c:ptCount val="1"/>
                <c:pt idx="0">
                  <c:v>CNN + BINN</c:v>
                </c:pt>
              </c:strCache>
            </c:strRef>
          </c:tx>
          <c:spPr>
            <a:solidFill>
              <a:srgbClr val="C00000"/>
            </a:solidFill>
            <a:ln>
              <a:noFill/>
            </a:ln>
            <a:effectLst/>
          </c:spPr>
          <c:invertIfNegative val="0"/>
          <c:cat>
            <c:strRef>
              <c:f>Sheet1!$A$2:$A$3</c:f>
              <c:strCache>
                <c:ptCount val="2"/>
                <c:pt idx="0">
                  <c:v>Multiclass Accuracy</c:v>
                </c:pt>
                <c:pt idx="1">
                  <c:v>mAP per Class</c:v>
                </c:pt>
              </c:strCache>
            </c:strRef>
          </c:cat>
          <c:val>
            <c:numRef>
              <c:f>Sheet1!$D$2:$D$3</c:f>
              <c:numCache>
                <c:formatCode>General</c:formatCode>
                <c:ptCount val="2"/>
                <c:pt idx="0">
                  <c:v>57.52</c:v>
                </c:pt>
                <c:pt idx="1">
                  <c:v>55.37</c:v>
                </c:pt>
              </c:numCache>
            </c:numRef>
          </c:val>
        </c:ser>
        <c:ser>
          <c:idx val="3"/>
          <c:order val="3"/>
          <c:tx>
            <c:strRef>
              <c:f>Sheet1!$E$1</c:f>
              <c:strCache>
                <c:ptCount val="1"/>
                <c:pt idx="0">
                  <c:v>CNN + SINN</c:v>
                </c:pt>
              </c:strCache>
            </c:strRef>
          </c:tx>
          <c:spPr>
            <a:solidFill>
              <a:srgbClr val="00B050"/>
            </a:solidFill>
            <a:ln>
              <a:noFill/>
            </a:ln>
            <a:effectLst/>
          </c:spPr>
          <c:invertIfNegative val="0"/>
          <c:cat>
            <c:strRef>
              <c:f>Sheet1!$A$2:$A$3</c:f>
              <c:strCache>
                <c:ptCount val="2"/>
                <c:pt idx="0">
                  <c:v>Multiclass Accuracy</c:v>
                </c:pt>
                <c:pt idx="1">
                  <c:v>mAP per Class</c:v>
                </c:pt>
              </c:strCache>
            </c:strRef>
          </c:cat>
          <c:val>
            <c:numRef>
              <c:f>Sheet1!$E$2:$E$3</c:f>
              <c:numCache>
                <c:formatCode>General</c:formatCode>
                <c:ptCount val="2"/>
                <c:pt idx="0">
                  <c:v>57.6</c:v>
                </c:pt>
                <c:pt idx="1">
                  <c:v>58.0</c:v>
                </c:pt>
              </c:numCache>
            </c:numRef>
          </c:val>
        </c:ser>
        <c:ser>
          <c:idx val="4"/>
          <c:order val="4"/>
          <c:tx>
            <c:strRef>
              <c:f>Sheet1!$F$1</c:f>
              <c:strCache>
                <c:ptCount val="1"/>
                <c:pt idx="0">
                  <c:v>CNN + Partial Labels + Logistics</c:v>
                </c:pt>
              </c:strCache>
            </c:strRef>
          </c:tx>
          <c:spPr>
            <a:solidFill>
              <a:srgbClr val="00B0F0"/>
            </a:solidFill>
            <a:ln>
              <a:noFill/>
            </a:ln>
            <a:effectLst/>
          </c:spPr>
          <c:invertIfNegative val="0"/>
          <c:cat>
            <c:strRef>
              <c:f>Sheet1!$A$2:$A$3</c:f>
              <c:strCache>
                <c:ptCount val="2"/>
                <c:pt idx="0">
                  <c:v>Multiclass Accuracy</c:v>
                </c:pt>
                <c:pt idx="1">
                  <c:v>mAP per Class</c:v>
                </c:pt>
              </c:strCache>
            </c:strRef>
          </c:cat>
          <c:val>
            <c:numRef>
              <c:f>Sheet1!$F$2:$F$3</c:f>
              <c:numCache>
                <c:formatCode>General</c:formatCode>
                <c:ptCount val="2"/>
                <c:pt idx="0">
                  <c:v>59.06</c:v>
                </c:pt>
                <c:pt idx="1">
                  <c:v>56.88</c:v>
                </c:pt>
              </c:numCache>
            </c:numRef>
          </c:val>
        </c:ser>
        <c:ser>
          <c:idx val="5"/>
          <c:order val="5"/>
          <c:tx>
            <c:strRef>
              <c:f>Sheet1!$G$1</c:f>
              <c:strCache>
                <c:ptCount val="1"/>
                <c:pt idx="0">
                  <c:v>CNN + Partial Labels + SINN</c:v>
                </c:pt>
              </c:strCache>
            </c:strRef>
          </c:tx>
          <c:spPr>
            <a:solidFill>
              <a:srgbClr val="FF0000"/>
            </a:solidFill>
            <a:ln>
              <a:noFill/>
            </a:ln>
            <a:effectLst/>
          </c:spPr>
          <c:invertIfNegative val="0"/>
          <c:cat>
            <c:strRef>
              <c:f>Sheet1!$A$2:$A$3</c:f>
              <c:strCache>
                <c:ptCount val="2"/>
                <c:pt idx="0">
                  <c:v>Multiclass Accuracy</c:v>
                </c:pt>
                <c:pt idx="1">
                  <c:v>mAP per Class</c:v>
                </c:pt>
              </c:strCache>
            </c:strRef>
          </c:cat>
          <c:val>
            <c:numRef>
              <c:f>Sheet1!$G$2:$G$3</c:f>
              <c:numCache>
                <c:formatCode>General</c:formatCode>
                <c:ptCount val="2"/>
                <c:pt idx="0">
                  <c:v>63.46</c:v>
                </c:pt>
                <c:pt idx="1">
                  <c:v>64.64</c:v>
                </c:pt>
              </c:numCache>
            </c:numRef>
          </c:val>
        </c:ser>
        <c:dLbls>
          <c:showLegendKey val="0"/>
          <c:showVal val="0"/>
          <c:showCatName val="0"/>
          <c:showSerName val="0"/>
          <c:showPercent val="0"/>
          <c:showBubbleSize val="0"/>
        </c:dLbls>
        <c:gapWidth val="219"/>
        <c:overlap val="-27"/>
        <c:axId val="-2130643528"/>
        <c:axId val="2118980920"/>
      </c:barChart>
      <c:catAx>
        <c:axId val="-2130643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18980920"/>
        <c:crosses val="autoZero"/>
        <c:auto val="1"/>
        <c:lblAlgn val="ctr"/>
        <c:lblOffset val="100"/>
        <c:noMultiLvlLbl val="0"/>
      </c:catAx>
      <c:valAx>
        <c:axId val="2118980920"/>
        <c:scaling>
          <c:orientation val="minMax"/>
          <c:min val="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30643528"/>
        <c:crosses val="autoZero"/>
        <c:crossBetween val="between"/>
      </c:valAx>
      <c:spPr>
        <a:noFill/>
        <a:ln>
          <a:noFill/>
        </a:ln>
        <a:effectLst/>
      </c:spPr>
    </c:plotArea>
    <c:legend>
      <c:legendPos val="b"/>
      <c:layout>
        <c:manualLayout>
          <c:xMode val="edge"/>
          <c:yMode val="edge"/>
          <c:x val="0.0632676984697583"/>
          <c:y val="0.622243558975961"/>
          <c:w val="0.883182389867003"/>
          <c:h val="0.37516694118083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38100">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Shape 2"/>
          <p:cNvSpPr>
            <a:spLocks noGrp="1" noRot="1" noChangeAspect="1"/>
          </p:cNvSpPr>
          <p:nvPr>
            <p:ph type="sldImg" idx="2"/>
          </p:nvPr>
        </p:nvSpPr>
        <p:spPr bwMode="auto">
          <a:xfrm>
            <a:off x="381000" y="685800"/>
            <a:ext cx="6096000" cy="3429000"/>
          </a:xfrm>
          <a:custGeom>
            <a:avLst/>
            <a:gdLst>
              <a:gd name="T0" fmla="*/ 0 w 120000"/>
              <a:gd name="T1" fmla="*/ 0 h 120000"/>
              <a:gd name="T2" fmla="*/ 4572000 w 120000"/>
              <a:gd name="T3" fmla="*/ 0 h 120000"/>
              <a:gd name="T4" fmla="*/ 4572000 w 120000"/>
              <a:gd name="T5" fmla="*/ 3429000 h 120000"/>
              <a:gd name="T6" fmla="*/ 0 w 120000"/>
              <a:gd name="T7" fmla="*/ 3429000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pPr lvl="0"/>
            <a:endParaRPr noProof="0"/>
          </a:p>
        </p:txBody>
      </p:sp>
    </p:spTree>
    <p:extLst>
      <p:ext uri="{BB962C8B-B14F-4D97-AF65-F5344CB8AC3E}">
        <p14:creationId xmlns:p14="http://schemas.microsoft.com/office/powerpoint/2010/main" val="2003242003"/>
      </p:ext>
    </p:extLst>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1" name="Shape 83"/>
          <p:cNvSpPr txBox="1">
            <a:spLocks noGrp="1"/>
          </p:cNvSpPr>
          <p:nvPr>
            <p:ph type="body" idx="1"/>
          </p:nvPr>
        </p:nvSpPr>
        <p:spPr bwMode="auto">
          <a:noFill/>
        </p:spPr>
        <p:txBody>
          <a:bodyPr vert="horz" wrap="square" numCol="1" anchor="ctr" compatLnSpc="1">
            <a:prstTxWarp prst="textNoShape">
              <a:avLst/>
            </a:prstTxWarp>
          </a:bodyPr>
          <a:lstStyle/>
          <a:p>
            <a:pPr eaLnBrk="1" hangingPunct="1">
              <a:spcBef>
                <a:spcPct val="0"/>
              </a:spcBef>
            </a:pPr>
            <a:endParaRPr lang="zh-CN" altLang="en-US" dirty="0" smtClean="0"/>
          </a:p>
        </p:txBody>
      </p:sp>
      <p:sp>
        <p:nvSpPr>
          <p:cNvPr id="15362" name="Shape 84"/>
          <p:cNvSpPr>
            <a:spLocks noGrp="1" noRot="1" noChangeAspect="1"/>
          </p:cNvSpPr>
          <p:nvPr>
            <p:ph type="sldImg" idx="2"/>
          </p:nvPr>
        </p:nvSpPr>
        <p:spPr>
          <a:xfrm>
            <a:off x="381000" y="685800"/>
            <a:ext cx="6096000" cy="3429000"/>
          </a:xfrm>
          <a:ln>
            <a:headEnd/>
            <a:tailEn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kumimoji="1" lang="en-US" altLang="zh-CN" dirty="0" smtClean="0"/>
              <a:t>Here</a:t>
            </a:r>
            <a:r>
              <a:rPr kumimoji="1" lang="en-US" altLang="zh-CN" baseline="0" dirty="0" smtClean="0"/>
              <a:t> I will summarize the advantages of modeling this kind of structures. </a:t>
            </a:r>
            <a:endParaRPr kumimoji="1" lang="zh-CN" altLang="en-US" dirty="0"/>
          </a:p>
        </p:txBody>
      </p:sp>
      <p:sp>
        <p:nvSpPr>
          <p:cNvPr id="4" name="幻灯片编号占位符 3"/>
          <p:cNvSpPr>
            <a:spLocks noGrp="1"/>
          </p:cNvSpPr>
          <p:nvPr>
            <p:ph type="sldNum" sz="quarter" idx="10"/>
          </p:nvPr>
        </p:nvSpPr>
        <p:spPr>
          <a:xfrm>
            <a:off x="3884613" y="8685213"/>
            <a:ext cx="2971800" cy="457200"/>
          </a:xfrm>
          <a:prstGeom prst="rect">
            <a:avLst/>
          </a:prstGeom>
        </p:spPr>
        <p:txBody>
          <a:bodyPr/>
          <a:lstStyle/>
          <a:p>
            <a:fld id="{068818E7-2E13-DC46-A0F0-8E3D6F091B41}" type="slidenum">
              <a:rPr kumimoji="1" lang="zh-CN" altLang="en-US" smtClean="0"/>
              <a:pPr/>
              <a:t>10</a:t>
            </a:fld>
            <a:endParaRPr kumimoji="1" lang="zh-CN" altLang="en-US"/>
          </a:p>
        </p:txBody>
      </p:sp>
    </p:spTree>
    <p:extLst>
      <p:ext uri="{BB962C8B-B14F-4D97-AF65-F5344CB8AC3E}">
        <p14:creationId xmlns:p14="http://schemas.microsoft.com/office/powerpoint/2010/main" val="3997899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CA" dirty="0" smtClean="0"/>
              <a:t>We</a:t>
            </a:r>
            <a:r>
              <a:rPr lang="en-CA" baseline="0" dirty="0" smtClean="0"/>
              <a:t> consider two types of scenarios. First is </a:t>
            </a:r>
            <a:r>
              <a:rPr lang="en-CA" dirty="0" smtClean="0"/>
              <a:t>a</a:t>
            </a:r>
            <a:r>
              <a:rPr lang="en-CA" baseline="0" dirty="0" smtClean="0"/>
              <a:t> surveillance scene. Here, in this example, most of the people are seen walking on a sidewalk, and therefore this video could be labelled as a walking scene.</a:t>
            </a:r>
            <a:endParaRPr dirty="0"/>
          </a:p>
        </p:txBody>
      </p:sp>
    </p:spTree>
    <p:extLst>
      <p:ext uri="{BB962C8B-B14F-4D97-AF65-F5344CB8AC3E}">
        <p14:creationId xmlns:p14="http://schemas.microsoft.com/office/powerpoint/2010/main" val="286068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CA" dirty="0" smtClean="0"/>
              <a:t>We</a:t>
            </a:r>
            <a:r>
              <a:rPr lang="en-CA" baseline="0" dirty="0" smtClean="0"/>
              <a:t> consider two types of scenarios. First is </a:t>
            </a:r>
            <a:r>
              <a:rPr lang="en-CA" dirty="0" smtClean="0"/>
              <a:t>a</a:t>
            </a:r>
            <a:r>
              <a:rPr lang="en-CA" baseline="0" dirty="0" smtClean="0"/>
              <a:t> surveillance scene. Here, in this example, most of the people are seen walking on a sidewalk, and therefore this video could be labelled as a walking scene.</a:t>
            </a:r>
            <a:endParaRPr dirty="0"/>
          </a:p>
        </p:txBody>
      </p:sp>
    </p:spTree>
    <p:extLst>
      <p:ext uri="{BB962C8B-B14F-4D97-AF65-F5344CB8AC3E}">
        <p14:creationId xmlns:p14="http://schemas.microsoft.com/office/powerpoint/2010/main" val="2088575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CA" baseline="0" dirty="0" smtClean="0"/>
              <a:t>The second example is </a:t>
            </a:r>
            <a:r>
              <a:rPr lang="en-CA" dirty="0" smtClean="0"/>
              <a:t>a</a:t>
            </a:r>
            <a:r>
              <a:rPr lang="en-CA" baseline="0" dirty="0" smtClean="0"/>
              <a:t> rally in volleyball scene. Here, the high level activity is determined by the main activity taking place, i.e. a player in the left side involved spiking. Therefore, we could label this scene as </a:t>
            </a:r>
            <a:r>
              <a:rPr lang="en-CA" baseline="0" dirty="0" err="1" smtClean="0"/>
              <a:t>left_spike</a:t>
            </a:r>
            <a:r>
              <a:rPr lang="en-CA" baseline="0" dirty="0" smtClean="0"/>
              <a:t>.</a:t>
            </a:r>
            <a:endParaRPr dirty="0"/>
          </a:p>
        </p:txBody>
      </p:sp>
    </p:spTree>
    <p:extLst>
      <p:ext uri="{BB962C8B-B14F-4D97-AF65-F5344CB8AC3E}">
        <p14:creationId xmlns:p14="http://schemas.microsoft.com/office/powerpoint/2010/main" val="2040427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CA" baseline="0" dirty="0" smtClean="0"/>
              <a:t>The second example is </a:t>
            </a:r>
            <a:r>
              <a:rPr lang="en-CA" dirty="0" smtClean="0"/>
              <a:t>a</a:t>
            </a:r>
            <a:r>
              <a:rPr lang="en-CA" baseline="0" dirty="0" smtClean="0"/>
              <a:t> rally in volleyball scene. Here, the high level activity is determined by the main activity taking place, i.e. a player in the left side involved spiking. Therefore, we could label this scene as </a:t>
            </a:r>
            <a:r>
              <a:rPr lang="en-CA" baseline="0" dirty="0" err="1" smtClean="0"/>
              <a:t>left_spike</a:t>
            </a:r>
            <a:r>
              <a:rPr lang="en-CA" baseline="0" dirty="0" smtClean="0"/>
              <a:t>.</a:t>
            </a:r>
            <a:endParaRPr dirty="0"/>
          </a:p>
        </p:txBody>
      </p:sp>
    </p:spTree>
    <p:extLst>
      <p:ext uri="{BB962C8B-B14F-4D97-AF65-F5344CB8AC3E}">
        <p14:creationId xmlns:p14="http://schemas.microsoft.com/office/powerpoint/2010/main" val="894664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825289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CA" dirty="0" smtClean="0"/>
              <a:t>Be</a:t>
            </a:r>
            <a:r>
              <a:rPr lang="en-CA" baseline="0" dirty="0" smtClean="0"/>
              <a:t> careful with the description!</a:t>
            </a:r>
            <a:endParaRPr dirty="0"/>
          </a:p>
        </p:txBody>
      </p:sp>
    </p:spTree>
    <p:extLst>
      <p:ext uri="{BB962C8B-B14F-4D97-AF65-F5344CB8AC3E}">
        <p14:creationId xmlns:p14="http://schemas.microsoft.com/office/powerpoint/2010/main" val="1510945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CA" dirty="0" smtClean="0"/>
              <a:t>Therefore,</a:t>
            </a:r>
            <a:r>
              <a:rPr lang="en-CA" baseline="0" dirty="0" smtClean="0"/>
              <a:t> the intuitive fix is to use just the features obtained from foreground</a:t>
            </a:r>
            <a:endParaRPr dirty="0"/>
          </a:p>
        </p:txBody>
      </p:sp>
    </p:spTree>
    <p:extLst>
      <p:ext uri="{BB962C8B-B14F-4D97-AF65-F5344CB8AC3E}">
        <p14:creationId xmlns:p14="http://schemas.microsoft.com/office/powerpoint/2010/main" val="10169562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dirty="0"/>
          </a:p>
        </p:txBody>
      </p:sp>
    </p:spTree>
    <p:extLst>
      <p:ext uri="{BB962C8B-B14F-4D97-AF65-F5344CB8AC3E}">
        <p14:creationId xmlns:p14="http://schemas.microsoft.com/office/powerpoint/2010/main" val="19204220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CA" dirty="0" smtClean="0"/>
              <a:t>We cut</a:t>
            </a:r>
            <a:r>
              <a:rPr lang="en-CA" baseline="0" dirty="0" smtClean="0"/>
              <a:t> out all the people, extract </a:t>
            </a:r>
            <a:r>
              <a:rPr lang="en-CA" baseline="0" smtClean="0"/>
              <a:t>their feature representation</a:t>
            </a:r>
            <a:endParaRPr dirty="0"/>
          </a:p>
        </p:txBody>
      </p:sp>
    </p:spTree>
    <p:extLst>
      <p:ext uri="{BB962C8B-B14F-4D97-AF65-F5344CB8AC3E}">
        <p14:creationId xmlns:p14="http://schemas.microsoft.com/office/powerpoint/2010/main" val="1719687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zh-CN" dirty="0" smtClean="0">
                <a:latin typeface="Helvetica" charset="0"/>
                <a:cs typeface="Helvetica" charset="0"/>
                <a:sym typeface="Helvetica" charset="0"/>
              </a:rPr>
              <a:t>Most of my research is on understanding the content of images and videos.</a:t>
            </a:r>
            <a:r>
              <a:rPr lang="en-US" altLang="zh-CN" baseline="0" dirty="0" smtClean="0">
                <a:latin typeface="Helvetica" charset="0"/>
                <a:cs typeface="Helvetica" charset="0"/>
                <a:sym typeface="Helvetica" charset="0"/>
              </a:rPr>
              <a:t> And in this talk, I will focus on understanding human activities. </a:t>
            </a:r>
            <a:r>
              <a:rPr lang="en-US" altLang="zh-CN" dirty="0" smtClean="0">
                <a:latin typeface="Helvetica" charset="0"/>
                <a:cs typeface="Helvetica" charset="0"/>
                <a:sym typeface="Helvetica" charset="0"/>
              </a:rPr>
              <a:t>The overall goal of this line of research is, given an image (or maybe a video) such as this one, we want to extract semantic knowledge or descriptions about</a:t>
            </a:r>
            <a:r>
              <a:rPr lang="en-US" altLang="zh-CN" baseline="0" dirty="0" smtClean="0">
                <a:latin typeface="Helvetica" charset="0"/>
                <a:cs typeface="Helvetica" charset="0"/>
                <a:sym typeface="Helvetica" charset="0"/>
              </a:rPr>
              <a:t> people in </a:t>
            </a:r>
            <a:r>
              <a:rPr lang="en-US" altLang="zh-CN" dirty="0" smtClean="0">
                <a:latin typeface="Helvetica" charset="0"/>
                <a:cs typeface="Helvetica" charset="0"/>
                <a:sym typeface="Helvetica" charset="0"/>
              </a:rPr>
              <a:t>the image, such as what are the people</a:t>
            </a:r>
            <a:r>
              <a:rPr lang="en-US" altLang="zh-CN" baseline="0" dirty="0" smtClean="0">
                <a:latin typeface="Helvetica" charset="0"/>
                <a:cs typeface="Helvetica" charset="0"/>
                <a:sym typeface="Helvetica" charset="0"/>
              </a:rPr>
              <a:t> doing in the image</a:t>
            </a:r>
            <a:r>
              <a:rPr lang="en-US" altLang="zh-CN" dirty="0" smtClean="0">
                <a:latin typeface="Helvetica" charset="0"/>
                <a:cs typeface="Helvetica" charset="0"/>
                <a:sym typeface="Helvetica" charset="0"/>
              </a:rPr>
              <a:t>, where they are, and so on.</a:t>
            </a:r>
          </a:p>
          <a:p>
            <a:pPr marL="0" marR="0" indent="0" algn="l" defTabSz="457200" rtl="0" eaLnBrk="1" fontAlgn="auto" latinLnBrk="0" hangingPunct="1">
              <a:lnSpc>
                <a:spcPct val="100000"/>
              </a:lnSpc>
              <a:spcBef>
                <a:spcPts val="0"/>
              </a:spcBef>
              <a:spcAft>
                <a:spcPts val="0"/>
              </a:spcAft>
              <a:buClrTx/>
              <a:buSzTx/>
              <a:buFontTx/>
              <a:buNone/>
              <a:tabLst/>
              <a:defRPr/>
            </a:pPr>
            <a:r>
              <a:rPr lang="en-US" altLang="zh-CN" dirty="0" smtClean="0">
                <a:latin typeface="Helvetica" charset="0"/>
                <a:cs typeface="Helvetica" charset="0"/>
                <a:sym typeface="Helvetica" charset="0"/>
              </a:rPr>
              <a:t>In computer vision, this general task is called human activity recognition. Now</a:t>
            </a:r>
            <a:r>
              <a:rPr lang="en-US" altLang="zh-CN" baseline="0" dirty="0" smtClean="0">
                <a:latin typeface="Helvetica" charset="0"/>
                <a:cs typeface="Helvetica" charset="0"/>
                <a:sym typeface="Helvetica" charset="0"/>
              </a:rPr>
              <a:t> I will talk about </a:t>
            </a:r>
            <a:r>
              <a:rPr lang="en-US" altLang="zh-CN" dirty="0" smtClean="0">
                <a:latin typeface="Helvetica" charset="0"/>
                <a:cs typeface="Helvetica" charset="0"/>
                <a:sym typeface="Helvetica" charset="0"/>
              </a:rPr>
              <a:t>what does activity recognition involve, when we put it down in terms of specific tasks for computers? </a:t>
            </a:r>
          </a:p>
          <a:p>
            <a:endParaRPr kumimoji="1" lang="zh-CN" altLang="en-US" dirty="0"/>
          </a:p>
          <a:p>
            <a:r>
              <a:rPr kumimoji="1" lang="zh-CN" altLang="en-US" dirty="0"/>
              <a:t>----- 会议笔记(3/15/13 14:49) -----</a:t>
            </a:r>
          </a:p>
          <a:p>
            <a:r>
              <a:rPr kumimoji="1" lang="zh-CN" altLang="en-US" dirty="0"/>
              <a:t>solution, much of work on the vision community on actions.     and approach    </a:t>
            </a:r>
          </a:p>
        </p:txBody>
      </p:sp>
      <p:sp>
        <p:nvSpPr>
          <p:cNvPr id="4" name="幻灯片编号占位符 3"/>
          <p:cNvSpPr>
            <a:spLocks noGrp="1"/>
          </p:cNvSpPr>
          <p:nvPr>
            <p:ph type="sldNum" sz="quarter" idx="10"/>
          </p:nvPr>
        </p:nvSpPr>
        <p:spPr>
          <a:xfrm>
            <a:off x="3884613" y="8685213"/>
            <a:ext cx="2971800" cy="457200"/>
          </a:xfrm>
          <a:prstGeom prst="rect">
            <a:avLst/>
          </a:prstGeom>
        </p:spPr>
        <p:txBody>
          <a:bodyPr/>
          <a:lstStyle/>
          <a:p>
            <a:fld id="{068818E7-2E13-DC46-A0F0-8E3D6F091B41}" type="slidenum">
              <a:rPr kumimoji="1" lang="zh-CN" altLang="en-US" smtClean="0"/>
              <a:pPr/>
              <a:t>2</a:t>
            </a:fld>
            <a:endParaRPr kumimoji="1" lang="zh-CN" altLang="en-US"/>
          </a:p>
        </p:txBody>
      </p:sp>
    </p:spTree>
    <p:extLst>
      <p:ext uri="{BB962C8B-B14F-4D97-AF65-F5344CB8AC3E}">
        <p14:creationId xmlns:p14="http://schemas.microsoft.com/office/powerpoint/2010/main" val="1993727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CA" dirty="0" smtClean="0"/>
              <a:t>We cut</a:t>
            </a:r>
            <a:r>
              <a:rPr lang="en-CA" baseline="0" dirty="0" smtClean="0"/>
              <a:t> out all the people, extract </a:t>
            </a:r>
            <a:r>
              <a:rPr lang="en-CA" baseline="0" smtClean="0"/>
              <a:t>their feature representation</a:t>
            </a:r>
            <a:endParaRPr dirty="0"/>
          </a:p>
        </p:txBody>
      </p:sp>
    </p:spTree>
    <p:extLst>
      <p:ext uri="{BB962C8B-B14F-4D97-AF65-F5344CB8AC3E}">
        <p14:creationId xmlns:p14="http://schemas.microsoft.com/office/powerpoint/2010/main" val="1502903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173552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6135345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2673168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309380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0792040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585053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585053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0924699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0" name="Shape 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923018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eaLnBrk="1" hangingPunct="1"/>
            <a:r>
              <a:rPr lang="en-US" altLang="zh-CN" dirty="0" smtClean="0">
                <a:latin typeface="Helvetica" charset="0"/>
                <a:cs typeface="Helvetica" charset="0"/>
                <a:sym typeface="Helvetica" charset="0"/>
              </a:rPr>
              <a:t>Well, one thing we can do is find the persons in the image. This task is called person detection or localization. Here we localize persons by putting bounding boxes around them.</a:t>
            </a:r>
          </a:p>
          <a:p>
            <a:endParaRPr kumimoji="1" lang="zh-CN" altLang="en-US" dirty="0"/>
          </a:p>
        </p:txBody>
      </p:sp>
      <p:sp>
        <p:nvSpPr>
          <p:cNvPr id="4" name="幻灯片编号占位符 3"/>
          <p:cNvSpPr>
            <a:spLocks noGrp="1"/>
          </p:cNvSpPr>
          <p:nvPr>
            <p:ph type="sldNum" sz="quarter" idx="10"/>
          </p:nvPr>
        </p:nvSpPr>
        <p:spPr>
          <a:xfrm>
            <a:off x="3884613" y="8685213"/>
            <a:ext cx="2971800" cy="457200"/>
          </a:xfrm>
          <a:prstGeom prst="rect">
            <a:avLst/>
          </a:prstGeom>
        </p:spPr>
        <p:txBody>
          <a:bodyPr/>
          <a:lstStyle/>
          <a:p>
            <a:fld id="{068818E7-2E13-DC46-A0F0-8E3D6F091B41}" type="slidenum">
              <a:rPr kumimoji="1" lang="zh-CN" altLang="en-US" smtClean="0"/>
              <a:pPr/>
              <a:t>3</a:t>
            </a:fld>
            <a:endParaRPr kumimoji="1" lang="zh-CN" altLang="en-US"/>
          </a:p>
        </p:txBody>
      </p:sp>
    </p:spTree>
    <p:extLst>
      <p:ext uri="{BB962C8B-B14F-4D97-AF65-F5344CB8AC3E}">
        <p14:creationId xmlns:p14="http://schemas.microsoft.com/office/powerpoint/2010/main" val="1993727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0" name="Shape 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6711331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4342676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655092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0" name="Shape 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2994254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6197382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7" name="Shape 140"/>
          <p:cNvSpPr txBox="1">
            <a:spLocks noGrp="1"/>
          </p:cNvSpPr>
          <p:nvPr>
            <p:ph type="body" idx="1"/>
          </p:nvPr>
        </p:nvSpPr>
        <p:spPr bwMode="auto">
          <a:noFill/>
        </p:spPr>
        <p:txBody>
          <a:bodyPr vert="horz" wrap="square" numCol="1" anchor="ctr" compatLnSpc="1">
            <a:prstTxWarp prst="textNoShape">
              <a:avLst/>
            </a:prstTxWarp>
          </a:bodyPr>
          <a:lstStyle/>
          <a:p>
            <a:pPr eaLnBrk="1" hangingPunct="1">
              <a:spcBef>
                <a:spcPct val="0"/>
              </a:spcBef>
            </a:pPr>
            <a:r>
              <a:rPr lang="en-CA" altLang="zh-CN" dirty="0" smtClean="0"/>
              <a:t>We use two datasets to evaluate the effectiveness</a:t>
            </a:r>
            <a:r>
              <a:rPr lang="en-CA" altLang="zh-CN" baseline="0" dirty="0" smtClean="0"/>
              <a:t> of our method. The first one is Collective activity dataset, which contains 44 video clips. It has 6 action classes, and 5 scene classes.</a:t>
            </a:r>
            <a:endParaRPr lang="zh-CN" altLang="en-US" dirty="0" smtClean="0"/>
          </a:p>
        </p:txBody>
      </p:sp>
      <p:sp>
        <p:nvSpPr>
          <p:cNvPr id="34818" name="Shape 141"/>
          <p:cNvSpPr>
            <a:spLocks noGrp="1" noRot="1" noChangeAspect="1"/>
          </p:cNvSpPr>
          <p:nvPr>
            <p:ph type="sldImg" idx="2"/>
          </p:nvPr>
        </p:nvSpPr>
        <p:spPr>
          <a:ln>
            <a:headEnd/>
            <a:tailEnd/>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7" name="Shape 140"/>
          <p:cNvSpPr txBox="1">
            <a:spLocks noGrp="1"/>
          </p:cNvSpPr>
          <p:nvPr>
            <p:ph type="body" idx="1"/>
          </p:nvPr>
        </p:nvSpPr>
        <p:spPr bwMode="auto">
          <a:noFill/>
        </p:spPr>
        <p:txBody>
          <a:bodyPr vert="horz" wrap="square" numCol="1" anchor="ctr" compatLnSpc="1">
            <a:prstTxWarp prst="textNoShape">
              <a:avLst/>
            </a:prstTxWarp>
          </a:bodyPr>
          <a:lstStyle/>
          <a:p>
            <a:pPr eaLnBrk="1" hangingPunct="1">
              <a:spcBef>
                <a:spcPct val="0"/>
              </a:spcBef>
            </a:pPr>
            <a:r>
              <a:rPr lang="en-CA" altLang="zh-CN" dirty="0" smtClean="0"/>
              <a:t>We use two datasets to evaluate the effectiveness</a:t>
            </a:r>
            <a:r>
              <a:rPr lang="en-CA" altLang="zh-CN" baseline="0" dirty="0" smtClean="0"/>
              <a:t> of our method. The first one is Collective activity dataset, which contains 44 video clips. It has 6 action classes, and 5 scene classes.</a:t>
            </a:r>
            <a:endParaRPr lang="zh-CN" altLang="en-US" dirty="0" smtClean="0"/>
          </a:p>
        </p:txBody>
      </p:sp>
      <p:sp>
        <p:nvSpPr>
          <p:cNvPr id="34818" name="Shape 141"/>
          <p:cNvSpPr>
            <a:spLocks noGrp="1" noRot="1" noChangeAspect="1"/>
          </p:cNvSpPr>
          <p:nvPr>
            <p:ph type="sldImg" idx="2"/>
          </p:nvPr>
        </p:nvSpPr>
        <p:spPr>
          <a:ln>
            <a:headEnd/>
            <a:tailEnd/>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Shape 140"/>
          <p:cNvSpPr txBox="1">
            <a:spLocks noGrp="1"/>
          </p:cNvSpPr>
          <p:nvPr>
            <p:ph type="body" idx="1"/>
          </p:nvPr>
        </p:nvSpPr>
        <p:spPr bwMode="auto">
          <a:noFill/>
        </p:spPr>
        <p:txBody>
          <a:bodyPr vert="horz" wrap="square" numCol="1" anchor="ctr" compatLnSpc="1">
            <a:prstTxWarp prst="textNoShape">
              <a:avLst/>
            </a:prstTxWarp>
          </a:bodyPr>
          <a:lstStyle/>
          <a:p>
            <a:pPr eaLnBrk="1" hangingPunct="1">
              <a:spcBef>
                <a:spcPct val="0"/>
              </a:spcBef>
            </a:pPr>
            <a:r>
              <a:rPr lang="en-CA" altLang="zh-CN" dirty="0" smtClean="0"/>
              <a:t>For second dataset,</a:t>
            </a:r>
            <a:r>
              <a:rPr lang="en-CA" altLang="zh-CN" baseline="0" dirty="0" smtClean="0"/>
              <a:t> we use </a:t>
            </a:r>
            <a:r>
              <a:rPr lang="en-CA" altLang="zh-CN" dirty="0" smtClean="0"/>
              <a:t>nursing</a:t>
            </a:r>
            <a:r>
              <a:rPr lang="en-CA" altLang="zh-CN" baseline="0" dirty="0" smtClean="0"/>
              <a:t> home dataset, which is surveillance videos recorded from a nursing home. It contains 80 videos, 6 action classes and 2 scene labels.</a:t>
            </a:r>
            <a:endParaRPr lang="zh-CN" altLang="en-US" dirty="0" smtClean="0"/>
          </a:p>
        </p:txBody>
      </p:sp>
      <p:sp>
        <p:nvSpPr>
          <p:cNvPr id="36866" name="Shape 141"/>
          <p:cNvSpPr>
            <a:spLocks noGrp="1" noRot="1" noChangeAspect="1"/>
          </p:cNvSpPr>
          <p:nvPr>
            <p:ph type="sldImg" idx="2"/>
          </p:nvPr>
        </p:nvSpPr>
        <p:spPr>
          <a:ln>
            <a:headEnd/>
            <a:tailEnd/>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5DA23560-1351-F04F-AB39-DE8FB1239763}" type="slidenum">
              <a:rPr lang="en-US" smtClean="0">
                <a:solidFill>
                  <a:prstClr val="black"/>
                </a:solidFill>
                <a:latin typeface="Calibri"/>
              </a:rPr>
              <a:pPr/>
              <a:t>61</a:t>
            </a:fld>
            <a:endParaRPr lang="en-US">
              <a:solidFill>
                <a:prstClr val="black"/>
              </a:solidFill>
              <a:latin typeface="Calibri"/>
            </a:endParaRPr>
          </a:p>
        </p:txBody>
      </p:sp>
    </p:spTree>
    <p:extLst>
      <p:ext uri="{BB962C8B-B14F-4D97-AF65-F5344CB8AC3E}">
        <p14:creationId xmlns:p14="http://schemas.microsoft.com/office/powerpoint/2010/main" val="8728845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5DA23560-1351-F04F-AB39-DE8FB1239763}" type="slidenum">
              <a:rPr lang="en-US" smtClean="0">
                <a:solidFill>
                  <a:prstClr val="black"/>
                </a:solidFill>
                <a:latin typeface="Calibri"/>
              </a:rPr>
              <a:pPr/>
              <a:t>63</a:t>
            </a:fld>
            <a:endParaRPr lang="en-US">
              <a:solidFill>
                <a:prstClr val="black"/>
              </a:solidFill>
              <a:latin typeface="Calibri"/>
            </a:endParaRPr>
          </a:p>
        </p:txBody>
      </p:sp>
    </p:spTree>
    <p:extLst>
      <p:ext uri="{BB962C8B-B14F-4D97-AF65-F5344CB8AC3E}">
        <p14:creationId xmlns:p14="http://schemas.microsoft.com/office/powerpoint/2010/main" val="951267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zh-CN" dirty="0" smtClean="0"/>
              <a:t>After we find the persons, we can recognize their actions. This problem is very popular</a:t>
            </a:r>
            <a:r>
              <a:rPr kumimoji="1" lang="en-US" altLang="zh-CN" baseline="0" dirty="0" smtClean="0"/>
              <a:t> in the vision community, a variety of methods have been proposed to address the problem, such as bag-of-words, template based methods and so on. In the end, the goal is to let the computer to tell what each person is doing. My work goes beyond action recognition of a single person and focus on a higher level understanding of human activities, such as what is a group of people doing and how did a person interact with others. </a:t>
            </a:r>
            <a:r>
              <a:rPr lang="en-US" altLang="zh-CN" sz="1200" baseline="0" dirty="0" smtClean="0">
                <a:solidFill>
                  <a:srgbClr val="000000"/>
                </a:solidFill>
              </a:rPr>
              <a:t>These questions requires understanding the structures inherent in human activities, in other words, the interactions among people.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zh-CN" sz="1200" baseline="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zh-CN" sz="1200" baseline="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zh-CN" sz="1200" baseline="0" dirty="0" smtClean="0">
                <a:solidFill>
                  <a:srgbClr val="000000"/>
                </a:solidFill>
              </a:rPr>
              <a:t>For example, if we see a person falling in a room, then the group of people around her might be trying to help her stand up. </a:t>
            </a:r>
          </a:p>
          <a:p>
            <a:endParaRPr kumimoji="1" lang="zh-CN" altLang="en-US" dirty="0"/>
          </a:p>
        </p:txBody>
      </p:sp>
      <p:sp>
        <p:nvSpPr>
          <p:cNvPr id="4" name="幻灯片编号占位符 3"/>
          <p:cNvSpPr>
            <a:spLocks noGrp="1"/>
          </p:cNvSpPr>
          <p:nvPr>
            <p:ph type="sldNum" sz="quarter" idx="10"/>
          </p:nvPr>
        </p:nvSpPr>
        <p:spPr>
          <a:xfrm>
            <a:off x="3884613" y="8685213"/>
            <a:ext cx="2971800" cy="457200"/>
          </a:xfrm>
          <a:prstGeom prst="rect">
            <a:avLst/>
          </a:prstGeom>
        </p:spPr>
        <p:txBody>
          <a:bodyPr/>
          <a:lstStyle/>
          <a:p>
            <a:fld id="{068818E7-2E13-DC46-A0F0-8E3D6F091B41}" type="slidenum">
              <a:rPr kumimoji="1" lang="zh-CN" altLang="en-US" smtClean="0"/>
              <a:pPr/>
              <a:t>4</a:t>
            </a:fld>
            <a:endParaRPr kumimoji="1" lang="zh-CN" altLang="en-US"/>
          </a:p>
        </p:txBody>
      </p:sp>
    </p:spTree>
    <p:extLst>
      <p:ext uri="{BB962C8B-B14F-4D97-AF65-F5344CB8AC3E}">
        <p14:creationId xmlns:p14="http://schemas.microsoft.com/office/powerpoint/2010/main" val="1993727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5DA23560-1351-F04F-AB39-DE8FB1239763}" type="slidenum">
              <a:rPr lang="en-US" smtClean="0">
                <a:solidFill>
                  <a:prstClr val="black"/>
                </a:solidFill>
                <a:latin typeface="Calibri"/>
              </a:rPr>
              <a:pPr/>
              <a:t>64</a:t>
            </a:fld>
            <a:endParaRPr lang="en-US">
              <a:solidFill>
                <a:prstClr val="black"/>
              </a:solidFill>
              <a:latin typeface="Calibri"/>
            </a:endParaRPr>
          </a:p>
        </p:txBody>
      </p:sp>
    </p:spTree>
    <p:extLst>
      <p:ext uri="{BB962C8B-B14F-4D97-AF65-F5344CB8AC3E}">
        <p14:creationId xmlns:p14="http://schemas.microsoft.com/office/powerpoint/2010/main" val="7170269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5DA23560-1351-F04F-AB39-DE8FB1239763}" type="slidenum">
              <a:rPr lang="en-US" smtClean="0">
                <a:solidFill>
                  <a:prstClr val="black"/>
                </a:solidFill>
                <a:latin typeface="Calibri"/>
              </a:rPr>
              <a:pPr/>
              <a:t>70</a:t>
            </a:fld>
            <a:endParaRPr lang="en-US">
              <a:solidFill>
                <a:prstClr val="black"/>
              </a:solidFill>
              <a:latin typeface="Calibri"/>
            </a:endParaRPr>
          </a:p>
        </p:txBody>
      </p:sp>
    </p:spTree>
    <p:extLst>
      <p:ext uri="{BB962C8B-B14F-4D97-AF65-F5344CB8AC3E}">
        <p14:creationId xmlns:p14="http://schemas.microsoft.com/office/powerpoint/2010/main" val="8362158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5DA23560-1351-F04F-AB39-DE8FB1239763}" type="slidenum">
              <a:rPr lang="en-US" smtClean="0">
                <a:solidFill>
                  <a:prstClr val="black"/>
                </a:solidFill>
                <a:latin typeface="Calibri"/>
              </a:rPr>
              <a:pPr/>
              <a:t>71</a:t>
            </a:fld>
            <a:endParaRPr lang="en-US">
              <a:solidFill>
                <a:prstClr val="black"/>
              </a:solidFill>
              <a:latin typeface="Calibri"/>
            </a:endParaRPr>
          </a:p>
        </p:txBody>
      </p:sp>
    </p:spTree>
    <p:extLst>
      <p:ext uri="{BB962C8B-B14F-4D97-AF65-F5344CB8AC3E}">
        <p14:creationId xmlns:p14="http://schemas.microsoft.com/office/powerpoint/2010/main" val="12775926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5DA23560-1351-F04F-AB39-DE8FB1239763}" type="slidenum">
              <a:rPr lang="en-US" smtClean="0">
                <a:solidFill>
                  <a:prstClr val="black"/>
                </a:solidFill>
                <a:latin typeface="Calibri"/>
              </a:rPr>
              <a:pPr/>
              <a:t>74</a:t>
            </a:fld>
            <a:endParaRPr lang="en-US">
              <a:solidFill>
                <a:prstClr val="black"/>
              </a:solidFill>
              <a:latin typeface="Calibri"/>
            </a:endParaRPr>
          </a:p>
        </p:txBody>
      </p:sp>
    </p:spTree>
    <p:extLst>
      <p:ext uri="{BB962C8B-B14F-4D97-AF65-F5344CB8AC3E}">
        <p14:creationId xmlns:p14="http://schemas.microsoft.com/office/powerpoint/2010/main" val="17599086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5DA23560-1351-F04F-AB39-DE8FB1239763}" type="slidenum">
              <a:rPr lang="en-US" smtClean="0">
                <a:solidFill>
                  <a:prstClr val="black"/>
                </a:solidFill>
                <a:latin typeface="Calibri"/>
              </a:rPr>
              <a:pPr/>
              <a:t>75</a:t>
            </a:fld>
            <a:endParaRPr lang="en-US">
              <a:solidFill>
                <a:prstClr val="black"/>
              </a:solidFill>
              <a:latin typeface="Calibri"/>
            </a:endParaRPr>
          </a:p>
        </p:txBody>
      </p:sp>
    </p:spTree>
    <p:extLst>
      <p:ext uri="{BB962C8B-B14F-4D97-AF65-F5344CB8AC3E}">
        <p14:creationId xmlns:p14="http://schemas.microsoft.com/office/powerpoint/2010/main" val="1342756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zh-CN" dirty="0" smtClean="0"/>
              <a:t>After we find the persons, we can recognize their actions. This problem is very popular</a:t>
            </a:r>
            <a:r>
              <a:rPr kumimoji="1" lang="en-US" altLang="zh-CN" baseline="0" dirty="0" smtClean="0"/>
              <a:t> in the vision community, a variety of methods have been proposed to address the problem, such as bag-of-words, template based methods and so on. In the end, the goal is to let the computer to tell what each person is doing. My work goes beyond action recognition of a single person and focus on a higher level understanding of human activities, such as what is a group of people doing and how did a person interact with others. </a:t>
            </a:r>
            <a:r>
              <a:rPr lang="en-US" altLang="zh-CN" sz="1200" baseline="0" dirty="0" smtClean="0">
                <a:solidFill>
                  <a:srgbClr val="000000"/>
                </a:solidFill>
              </a:rPr>
              <a:t>These questions requires understanding the structures inherent in human activities, in other words, the interactions among people.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zh-CN" sz="1200" baseline="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zh-CN" sz="1200" baseline="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zh-CN" sz="1200" baseline="0" dirty="0" smtClean="0">
                <a:solidFill>
                  <a:srgbClr val="000000"/>
                </a:solidFill>
              </a:rPr>
              <a:t>For example, if we see a person falling in a room, then the group of people around her might be trying to help her stand up. </a:t>
            </a:r>
          </a:p>
          <a:p>
            <a:endParaRPr kumimoji="1" lang="zh-CN" altLang="en-US" dirty="0"/>
          </a:p>
        </p:txBody>
      </p:sp>
      <p:sp>
        <p:nvSpPr>
          <p:cNvPr id="4" name="幻灯片编号占位符 3"/>
          <p:cNvSpPr>
            <a:spLocks noGrp="1"/>
          </p:cNvSpPr>
          <p:nvPr>
            <p:ph type="sldNum" sz="quarter" idx="10"/>
          </p:nvPr>
        </p:nvSpPr>
        <p:spPr>
          <a:xfrm>
            <a:off x="3884613" y="8685213"/>
            <a:ext cx="2971800" cy="457200"/>
          </a:xfrm>
          <a:prstGeom prst="rect">
            <a:avLst/>
          </a:prstGeom>
        </p:spPr>
        <p:txBody>
          <a:bodyPr/>
          <a:lstStyle/>
          <a:p>
            <a:fld id="{068818E7-2E13-DC46-A0F0-8E3D6F091B41}" type="slidenum">
              <a:rPr kumimoji="1" lang="zh-CN" altLang="en-US" smtClean="0"/>
              <a:pPr/>
              <a:t>5</a:t>
            </a:fld>
            <a:endParaRPr kumimoji="1" lang="zh-CN" altLang="en-US"/>
          </a:p>
        </p:txBody>
      </p:sp>
    </p:spTree>
    <p:extLst>
      <p:ext uri="{BB962C8B-B14F-4D97-AF65-F5344CB8AC3E}">
        <p14:creationId xmlns:p14="http://schemas.microsoft.com/office/powerpoint/2010/main" val="199372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kumimoji="1" lang="en-US" altLang="zh-CN" dirty="0" smtClean="0"/>
              <a:t>So in terms of understanding</a:t>
            </a:r>
            <a:r>
              <a:rPr kumimoji="1" lang="en-US" altLang="zh-CN" baseline="0" dirty="0" smtClean="0"/>
              <a:t> structures among people,</a:t>
            </a:r>
            <a:r>
              <a:rPr kumimoji="1" lang="en-US" altLang="zh-CN" dirty="0" smtClean="0"/>
              <a:t> there are more tasks we can define. Such as group activity recognition.</a:t>
            </a:r>
            <a:r>
              <a:rPr kumimoji="1" lang="en-US" altLang="zh-CN" baseline="0" dirty="0" smtClean="0"/>
              <a:t> That is to recognize the activities performed by a group of people. </a:t>
            </a:r>
            <a:endParaRPr kumimoji="1" lang="zh-CN" altLang="en-US" dirty="0" smtClean="0"/>
          </a:p>
          <a:p>
            <a:endParaRPr kumimoji="1" lang="zh-CN" altLang="en-US" dirty="0"/>
          </a:p>
        </p:txBody>
      </p:sp>
      <p:sp>
        <p:nvSpPr>
          <p:cNvPr id="4" name="幻灯片编号占位符 3"/>
          <p:cNvSpPr>
            <a:spLocks noGrp="1"/>
          </p:cNvSpPr>
          <p:nvPr>
            <p:ph type="sldNum" sz="quarter" idx="10"/>
          </p:nvPr>
        </p:nvSpPr>
        <p:spPr>
          <a:xfrm>
            <a:off x="3884613" y="8685213"/>
            <a:ext cx="2971800" cy="457200"/>
          </a:xfrm>
          <a:prstGeom prst="rect">
            <a:avLst/>
          </a:prstGeom>
        </p:spPr>
        <p:txBody>
          <a:bodyPr/>
          <a:lstStyle/>
          <a:p>
            <a:fld id="{068818E7-2E13-DC46-A0F0-8E3D6F091B41}" type="slidenum">
              <a:rPr kumimoji="1" lang="zh-CN" altLang="en-US" smtClean="0"/>
              <a:pPr/>
              <a:t>6</a:t>
            </a:fld>
            <a:endParaRPr kumimoji="1" lang="zh-CN" altLang="en-US"/>
          </a:p>
        </p:txBody>
      </p:sp>
    </p:spTree>
    <p:extLst>
      <p:ext uri="{BB962C8B-B14F-4D97-AF65-F5344CB8AC3E}">
        <p14:creationId xmlns:p14="http://schemas.microsoft.com/office/powerpoint/2010/main" val="199372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zh-CN" dirty="0" smtClean="0"/>
              <a:t>After we find the persons, we can recognize their actions. This problem is very popular</a:t>
            </a:r>
            <a:r>
              <a:rPr kumimoji="1" lang="en-US" altLang="zh-CN" baseline="0" dirty="0" smtClean="0"/>
              <a:t> in the vision community, a variety of methods have been proposed to address the problem, such as bag-of-words, template based methods and so on. In the end, the goal is to let the computer to tell what each person is doing. My work goes beyond action recognition of a single person and focus on a higher level understanding of human activities, such as what is a group of people doing and how did a person interact with others. </a:t>
            </a:r>
            <a:r>
              <a:rPr lang="en-US" altLang="zh-CN" sz="1200" baseline="0" dirty="0" smtClean="0">
                <a:solidFill>
                  <a:srgbClr val="000000"/>
                </a:solidFill>
              </a:rPr>
              <a:t>These questions requires understanding the structures inherent in human activities, in other words, the interactions among people.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zh-CN" sz="1200" baseline="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zh-CN" sz="1200" baseline="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zh-CN" sz="1200" baseline="0" dirty="0" smtClean="0">
                <a:solidFill>
                  <a:srgbClr val="000000"/>
                </a:solidFill>
              </a:rPr>
              <a:t>For example, if we see a person falling in a room, then the group of people around her might be trying to help her stand up. </a:t>
            </a:r>
          </a:p>
          <a:p>
            <a:endParaRPr kumimoji="1" lang="zh-CN" altLang="en-US" dirty="0"/>
          </a:p>
        </p:txBody>
      </p:sp>
      <p:sp>
        <p:nvSpPr>
          <p:cNvPr id="4" name="幻灯片编号占位符 3"/>
          <p:cNvSpPr>
            <a:spLocks noGrp="1"/>
          </p:cNvSpPr>
          <p:nvPr>
            <p:ph type="sldNum" sz="quarter" idx="10"/>
          </p:nvPr>
        </p:nvSpPr>
        <p:spPr>
          <a:xfrm>
            <a:off x="3884613" y="8685213"/>
            <a:ext cx="2971800" cy="457200"/>
          </a:xfrm>
          <a:prstGeom prst="rect">
            <a:avLst/>
          </a:prstGeom>
        </p:spPr>
        <p:txBody>
          <a:bodyPr/>
          <a:lstStyle/>
          <a:p>
            <a:fld id="{068818E7-2E13-DC46-A0F0-8E3D6F091B41}" type="slidenum">
              <a:rPr kumimoji="1" lang="zh-CN" altLang="en-US" smtClean="0"/>
              <a:pPr/>
              <a:t>7</a:t>
            </a:fld>
            <a:endParaRPr kumimoji="1" lang="zh-CN" altLang="en-US"/>
          </a:p>
        </p:txBody>
      </p:sp>
    </p:spTree>
    <p:extLst>
      <p:ext uri="{BB962C8B-B14F-4D97-AF65-F5344CB8AC3E}">
        <p14:creationId xmlns:p14="http://schemas.microsoft.com/office/powerpoint/2010/main" val="199372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kumimoji="1" lang="en-US" altLang="zh-CN" dirty="0" smtClean="0"/>
              <a:t>We can also recognize the higher-level</a:t>
            </a:r>
            <a:r>
              <a:rPr kumimoji="1" lang="en-US" altLang="zh-CN" baseline="0" dirty="0" smtClean="0"/>
              <a:t> intentions/roles of people in the social activities, such as ... So we can see that these types of higher-level visual concepts are closely related to the understanding of human interactions. For example, if we didn’t see the person in read who fell to the ground, than we couldn’t tell the person next her is comforting. Probably she is just squatting there. </a:t>
            </a:r>
          </a:p>
        </p:txBody>
      </p:sp>
      <p:sp>
        <p:nvSpPr>
          <p:cNvPr id="4" name="幻灯片编号占位符 3"/>
          <p:cNvSpPr>
            <a:spLocks noGrp="1"/>
          </p:cNvSpPr>
          <p:nvPr>
            <p:ph type="sldNum" sz="quarter" idx="10"/>
          </p:nvPr>
        </p:nvSpPr>
        <p:spPr>
          <a:xfrm>
            <a:off x="3884613" y="8685213"/>
            <a:ext cx="2971800" cy="457200"/>
          </a:xfrm>
          <a:prstGeom prst="rect">
            <a:avLst/>
          </a:prstGeom>
        </p:spPr>
        <p:txBody>
          <a:bodyPr/>
          <a:lstStyle/>
          <a:p>
            <a:fld id="{068818E7-2E13-DC46-A0F0-8E3D6F091B41}" type="slidenum">
              <a:rPr kumimoji="1" lang="zh-CN" altLang="en-US" smtClean="0"/>
              <a:pPr/>
              <a:t>8</a:t>
            </a:fld>
            <a:endParaRPr kumimoji="1" lang="zh-CN" altLang="en-US"/>
          </a:p>
        </p:txBody>
      </p:sp>
    </p:spTree>
    <p:extLst>
      <p:ext uri="{BB962C8B-B14F-4D97-AF65-F5344CB8AC3E}">
        <p14:creationId xmlns:p14="http://schemas.microsoft.com/office/powerpoint/2010/main" val="199372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kumimoji="1" lang="en-US" altLang="zh-CN" dirty="0" smtClean="0"/>
              <a:t>So assuming that we can train the computer to</a:t>
            </a:r>
            <a:r>
              <a:rPr kumimoji="1" lang="en-US" altLang="zh-CN" baseline="0" dirty="0" smtClean="0"/>
              <a:t> fully</a:t>
            </a:r>
            <a:r>
              <a:rPr kumimoji="1" lang="en-US" altLang="zh-CN" dirty="0" smtClean="0"/>
              <a:t> understand</a:t>
            </a:r>
            <a:r>
              <a:rPr kumimoji="1" lang="en-US" altLang="zh-CN" baseline="0" dirty="0" smtClean="0"/>
              <a:t> the</a:t>
            </a:r>
            <a:r>
              <a:rPr kumimoji="1" lang="en-US" altLang="zh-CN" dirty="0" smtClean="0"/>
              <a:t> structures</a:t>
            </a:r>
            <a:r>
              <a:rPr kumimoji="1" lang="en-US" altLang="zh-CN" baseline="0" dirty="0" smtClean="0"/>
              <a:t> among people in the scene, then ideally it would be able to generate a short description of their activities – </a:t>
            </a:r>
            <a:r>
              <a:rPr kumimoji="1" lang="en-US" altLang="zh-CN" dirty="0" smtClean="0"/>
              <a:t>So this kind</a:t>
            </a:r>
            <a:r>
              <a:rPr kumimoji="1" lang="en-US" altLang="zh-CN" baseline="0" dirty="0" smtClean="0"/>
              <a:t> of descriptions</a:t>
            </a:r>
            <a:r>
              <a:rPr kumimoji="1" lang="en-US" altLang="zh-CN" dirty="0" smtClean="0"/>
              <a:t> close to human descriptions of the image. Of course, achieving human-level</a:t>
            </a:r>
            <a:r>
              <a:rPr kumimoji="1" lang="en-US" altLang="zh-CN" baseline="0" dirty="0" smtClean="0"/>
              <a:t> visual perception is probably AI-complete, but understanding the structures in human activities is one step towards it. And this is the main intuition and philosophy behind my work. </a:t>
            </a:r>
            <a:endParaRPr kumimoji="1" lang="zh-CN" altLang="en-US" dirty="0"/>
          </a:p>
        </p:txBody>
      </p:sp>
      <p:sp>
        <p:nvSpPr>
          <p:cNvPr id="4" name="幻灯片编号占位符 3"/>
          <p:cNvSpPr>
            <a:spLocks noGrp="1"/>
          </p:cNvSpPr>
          <p:nvPr>
            <p:ph type="sldNum" sz="quarter" idx="10"/>
          </p:nvPr>
        </p:nvSpPr>
        <p:spPr>
          <a:xfrm>
            <a:off x="3884613" y="8685213"/>
            <a:ext cx="2971800" cy="457200"/>
          </a:xfrm>
          <a:prstGeom prst="rect">
            <a:avLst/>
          </a:prstGeom>
        </p:spPr>
        <p:txBody>
          <a:bodyPr/>
          <a:lstStyle/>
          <a:p>
            <a:fld id="{068818E7-2E13-DC46-A0F0-8E3D6F091B41}" type="slidenum">
              <a:rPr kumimoji="1" lang="zh-CN" altLang="en-US" smtClean="0"/>
              <a:pPr/>
              <a:t>9</a:t>
            </a:fld>
            <a:endParaRPr kumimoji="1" lang="zh-CN" altLang="en-US"/>
          </a:p>
        </p:txBody>
      </p:sp>
    </p:spTree>
    <p:extLst>
      <p:ext uri="{BB962C8B-B14F-4D97-AF65-F5344CB8AC3E}">
        <p14:creationId xmlns:p14="http://schemas.microsoft.com/office/powerpoint/2010/main" val="634518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p>
            <a:fld id="{081DA849-C051-BD4D-A42E-4210068233B5}" type="datetimeFigureOut">
              <a:rPr lang="en-US" smtClean="0"/>
              <a:t>5/12/16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1197451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081DA849-C051-BD4D-A42E-4210068233B5}" type="datetimeFigureOut">
              <a:rPr lang="en-US" smtClean="0"/>
              <a:t>5/12/16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2502082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081DA849-C051-BD4D-A42E-4210068233B5}" type="datetimeFigureOut">
              <a:rPr lang="en-US" smtClean="0"/>
              <a:t>5/12/16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1894744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2"/>
        <p:cNvGrpSpPr/>
        <p:nvPr/>
      </p:nvGrpSpPr>
      <p:grpSpPr>
        <a:xfrm>
          <a:off x="0" y="0"/>
          <a:ext cx="0" cy="0"/>
          <a:chOff x="0" y="0"/>
          <a:chExt cx="0" cy="0"/>
        </a:xfrm>
      </p:grpSpPr>
      <p:sp>
        <p:nvSpPr>
          <p:cNvPr id="13" name="Shape 13"/>
          <p:cNvSpPr txBox="1">
            <a:spLocks noGrp="1"/>
          </p:cNvSpPr>
          <p:nvPr>
            <p:ph type="title"/>
          </p:nvPr>
        </p:nvSpPr>
        <p:spPr>
          <a:xfrm>
            <a:off x="457200" y="205978"/>
            <a:ext cx="8229600" cy="8574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4" name="Shape 14"/>
          <p:cNvSpPr txBox="1">
            <a:spLocks noGrp="1"/>
          </p:cNvSpPr>
          <p:nvPr>
            <p:ph type="body" idx="1"/>
          </p:nvPr>
        </p:nvSpPr>
        <p:spPr>
          <a:xfrm>
            <a:off x="457200" y="1200151"/>
            <a:ext cx="8229600" cy="3725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5" name="Shape 15"/>
          <p:cNvSpPr txBox="1">
            <a:spLocks noGrp="1"/>
          </p:cNvSpPr>
          <p:nvPr>
            <p:ph type="sldNum" idx="12"/>
          </p:nvPr>
        </p:nvSpPr>
        <p:spPr>
          <a:xfrm>
            <a:off x="8556793" y="4749850"/>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842819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626043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653737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7"/>
            <a:ext cx="7886700" cy="2139553"/>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3442099"/>
            <a:ext cx="7886700" cy="112514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283187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269732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7"/>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5" y="1260872"/>
            <a:ext cx="3887391"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5"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16853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6213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16245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081DA849-C051-BD4D-A42E-4210068233B5}" type="datetimeFigureOut">
              <a:rPr lang="en-US" smtClean="0"/>
              <a:t>5/12/16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30309986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391" y="740572"/>
            <a:ext cx="4629150" cy="36552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040416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391" y="740572"/>
            <a:ext cx="4629150" cy="365521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1001104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1631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6"/>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5" y="273846"/>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B5479A-E9E5-1948-924B-36597DC9FE21}" type="datetimeFigureOut">
              <a:rPr lang="en-US" smtClean="0">
                <a:solidFill>
                  <a:prstClr val="black">
                    <a:tint val="75000"/>
                  </a:prstClr>
                </a:solidFill>
                <a:latin typeface="Calibri"/>
              </a:rPr>
              <a:pPr/>
              <a:t>5/12/16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EF82684C-0F7C-8B46-BA8B-8C877BA53163}"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400166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081DA849-C051-BD4D-A42E-4210068233B5}" type="datetimeFigureOut">
              <a:rPr lang="en-US" smtClean="0"/>
              <a:t>5/12/16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1196148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081DA849-C051-BD4D-A42E-4210068233B5}" type="datetimeFigureOut">
              <a:rPr lang="en-US" smtClean="0"/>
              <a:t>5/12/16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25778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081DA849-C051-BD4D-A42E-4210068233B5}" type="datetimeFigureOut">
              <a:rPr lang="en-US" smtClean="0"/>
              <a:t>5/12/16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1885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081DA849-C051-BD4D-A42E-4210068233B5}" type="datetimeFigureOut">
              <a:rPr lang="en-US" smtClean="0"/>
              <a:t>5/12/16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4247959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1DA849-C051-BD4D-A42E-4210068233B5}" type="datetimeFigureOut">
              <a:rPr lang="en-US" smtClean="0"/>
              <a:t>5/12/16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287977039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7"/>
            <a:ext cx="3008313" cy="871538"/>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0479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081DA849-C051-BD4D-A42E-4210068233B5}" type="datetimeFigureOut">
              <a:rPr lang="en-US" smtClean="0"/>
              <a:t>5/12/16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1530672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081DA849-C051-BD4D-A42E-4210068233B5}" type="datetimeFigureOut">
              <a:rPr lang="en-US" smtClean="0"/>
              <a:t>5/12/16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FD6C9F-3AD5-FC44-ABB3-34A37A25E0E5}" type="slidenum">
              <a:rPr lang="en-US" smtClean="0"/>
              <a:t>‹#›</a:t>
            </a:fld>
            <a:endParaRPr lang="en-US"/>
          </a:p>
        </p:txBody>
      </p:sp>
    </p:spTree>
    <p:extLst>
      <p:ext uri="{BB962C8B-B14F-4D97-AF65-F5344CB8AC3E}">
        <p14:creationId xmlns:p14="http://schemas.microsoft.com/office/powerpoint/2010/main" val="20493329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CA" smtClean="0"/>
              <a:t>Click to edit Master title style</a:t>
            </a:r>
            <a:endParaRPr lang="en-US"/>
          </a:p>
        </p:txBody>
      </p:sp>
      <p:sp>
        <p:nvSpPr>
          <p:cNvPr id="3" name="Text Placeholder 2"/>
          <p:cNvSpPr>
            <a:spLocks noGrp="1"/>
          </p:cNvSpPr>
          <p:nvPr>
            <p:ph type="body" idx="1"/>
          </p:nvPr>
        </p:nvSpPr>
        <p:spPr>
          <a:xfrm>
            <a:off x="457200" y="1200154"/>
            <a:ext cx="8229600" cy="3394472"/>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1DA849-C051-BD4D-A42E-4210068233B5}" type="datetimeFigureOut">
              <a:rPr lang="en-US" smtClean="0"/>
              <a:t>5/12/16</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2FD6C9F-3AD5-FC44-ABB3-34A37A25E0E5}" type="slidenum">
              <a:rPr lang="en-US" smtClean="0"/>
              <a:t>‹#›</a:t>
            </a:fld>
            <a:endParaRPr lang="en-US"/>
          </a:p>
        </p:txBody>
      </p:sp>
    </p:spTree>
    <p:extLst>
      <p:ext uri="{BB962C8B-B14F-4D97-AF65-F5344CB8AC3E}">
        <p14:creationId xmlns:p14="http://schemas.microsoft.com/office/powerpoint/2010/main" val="288226527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95" r:id="rId12"/>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7"/>
            <a:ext cx="7886700" cy="99417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72B5479A-E9E5-1948-924B-36597DC9FE21}" type="datetimeFigureOut">
              <a:rPr lang="en-US" smtClean="0">
                <a:solidFill>
                  <a:prstClr val="black">
                    <a:tint val="75000"/>
                  </a:prstClr>
                </a:solidFill>
                <a:latin typeface="Calibri"/>
                <a:ea typeface="+mn-ea"/>
                <a:cs typeface="+mn-cs"/>
              </a:rPr>
              <a:pPr fontAlgn="auto">
                <a:spcBef>
                  <a:spcPts val="0"/>
                </a:spcBef>
                <a:spcAft>
                  <a:spcPts val="0"/>
                </a:spcAft>
              </a:pPr>
              <a:t>5/12/16</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F82684C-0F7C-8B46-BA8B-8C877BA53163}" type="slidenum">
              <a:rPr lang="en-US" smtClean="0">
                <a:solidFill>
                  <a:prstClr val="black">
                    <a:tint val="75000"/>
                  </a:prstClr>
                </a:solidFill>
                <a:latin typeface="Calibri"/>
                <a:ea typeface="+mn-ea"/>
                <a:cs typeface="+mn-cs"/>
              </a:rPr>
              <a:pPr fontAlgn="auto">
                <a:spcBef>
                  <a:spcPts val="0"/>
                </a:spcBef>
                <a:spcAft>
                  <a:spcPts val="0"/>
                </a:spcAft>
              </a:pPr>
              <a:t>‹#›</a:t>
            </a:fld>
            <a:endParaRPr lang="en-US">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67426648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emf"/><Relationship Id="rId1" Type="http://schemas.openxmlformats.org/officeDocument/2006/relationships/slideLayout" Target="../slideLayouts/slideLayout2.xml"/><Relationship Id="rId2"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notesSlide" Target="../notesSlides/notesSlide11.xml"/><Relationship Id="rId5" Type="http://schemas.openxmlformats.org/officeDocument/2006/relationships/image" Target="../media/image6.png"/><Relationship Id="rId1" Type="http://schemas.microsoft.com/office/2007/relationships/media" Target="../media/media1.mp4"/><Relationship Id="rId2" Type="http://schemas.openxmlformats.org/officeDocument/2006/relationships/video" Target="../media/media1.mp4"/></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notesSlide" Target="../notesSlides/notesSlide12.xml"/><Relationship Id="rId5" Type="http://schemas.openxmlformats.org/officeDocument/2006/relationships/image" Target="../media/image6.png"/><Relationship Id="rId1" Type="http://schemas.microsoft.com/office/2007/relationships/media" Target="../media/media1.mp4"/><Relationship Id="rId2" Type="http://schemas.openxmlformats.org/officeDocument/2006/relationships/video" Target="../media/media1.mp4"/></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notesSlide" Target="../notesSlides/notesSlide13.xml"/><Relationship Id="rId5" Type="http://schemas.openxmlformats.org/officeDocument/2006/relationships/image" Target="../media/image7.png"/><Relationship Id="rId1" Type="http://schemas.microsoft.com/office/2007/relationships/media" Target="../media/media2.mp4"/><Relationship Id="rId2" Type="http://schemas.openxmlformats.org/officeDocument/2006/relationships/video" Target="../media/media2.mp4"/></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notesSlide" Target="../notesSlides/notesSlide14.xml"/><Relationship Id="rId5" Type="http://schemas.openxmlformats.org/officeDocument/2006/relationships/image" Target="../media/image7.png"/><Relationship Id="rId1" Type="http://schemas.microsoft.com/office/2007/relationships/media" Target="../media/media2.mp4"/><Relationship Id="rId2" Type="http://schemas.openxmlformats.org/officeDocument/2006/relationships/video" Target="../media/media2.mp4"/></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0.jpg"/><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1.jp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2.png"/><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1" Type="http://schemas.openxmlformats.org/officeDocument/2006/relationships/image" Target="../media/image21.jpg"/><Relationship Id="rId12" Type="http://schemas.openxmlformats.org/officeDocument/2006/relationships/image" Target="../media/image22.jpg"/><Relationship Id="rId13" Type="http://schemas.openxmlformats.org/officeDocument/2006/relationships/image" Target="../media/image23.jpg"/><Relationship Id="rId14" Type="http://schemas.openxmlformats.org/officeDocument/2006/relationships/image" Target="../media/image24.jpg"/><Relationship Id="rId15" Type="http://schemas.openxmlformats.org/officeDocument/2006/relationships/image" Target="../media/image25.jpg"/><Relationship Id="rId16" Type="http://schemas.openxmlformats.org/officeDocument/2006/relationships/image" Target="../media/image26.jpg"/><Relationship Id="rId17" Type="http://schemas.openxmlformats.org/officeDocument/2006/relationships/image" Target="../media/image27.jpg"/><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3.jpg"/><Relationship Id="rId4" Type="http://schemas.openxmlformats.org/officeDocument/2006/relationships/image" Target="../media/image14.jpg"/><Relationship Id="rId5" Type="http://schemas.openxmlformats.org/officeDocument/2006/relationships/image" Target="../media/image15.jpg"/><Relationship Id="rId6" Type="http://schemas.openxmlformats.org/officeDocument/2006/relationships/image" Target="../media/image16.jpg"/><Relationship Id="rId7" Type="http://schemas.openxmlformats.org/officeDocument/2006/relationships/image" Target="../media/image17.jpg"/><Relationship Id="rId8" Type="http://schemas.openxmlformats.org/officeDocument/2006/relationships/image" Target="../media/image18.jpg"/><Relationship Id="rId9" Type="http://schemas.openxmlformats.org/officeDocument/2006/relationships/image" Target="../media/image19.jpg"/><Relationship Id="rId10"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1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28.jpg"/></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0.jpg"/><Relationship Id="rId5" Type="http://schemas.openxmlformats.org/officeDocument/2006/relationships/image" Target="../media/image31.jpg"/><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1.jpg"/><Relationship Id="rId5" Type="http://schemas.openxmlformats.org/officeDocument/2006/relationships/image" Target="../media/image30.jpg"/><Relationship Id="rId6" Type="http://schemas.openxmlformats.org/officeDocument/2006/relationships/image" Target="../media/image32.jpg"/><Relationship Id="rId7" Type="http://schemas.openxmlformats.org/officeDocument/2006/relationships/image" Target="../media/image33.jpg"/><Relationship Id="rId8" Type="http://schemas.openxmlformats.org/officeDocument/2006/relationships/image" Target="../media/image34.jpg"/><Relationship Id="rId9" Type="http://schemas.openxmlformats.org/officeDocument/2006/relationships/image" Target="../media/image35.jpg"/><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1.jpg"/><Relationship Id="rId5" Type="http://schemas.openxmlformats.org/officeDocument/2006/relationships/image" Target="../media/image30.jpg"/><Relationship Id="rId6" Type="http://schemas.openxmlformats.org/officeDocument/2006/relationships/image" Target="../media/image32.jpg"/><Relationship Id="rId7" Type="http://schemas.openxmlformats.org/officeDocument/2006/relationships/image" Target="../media/image33.jpg"/><Relationship Id="rId8" Type="http://schemas.openxmlformats.org/officeDocument/2006/relationships/image" Target="../media/image34.jpg"/><Relationship Id="rId9" Type="http://schemas.openxmlformats.org/officeDocument/2006/relationships/image" Target="../media/image35.jpg"/><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37.jpg"/><Relationship Id="rId4" Type="http://schemas.openxmlformats.org/officeDocument/2006/relationships/image" Target="../media/image38.jpg"/><Relationship Id="rId5" Type="http://schemas.openxmlformats.org/officeDocument/2006/relationships/image" Target="../media/image39.jpg"/><Relationship Id="rId6" Type="http://schemas.openxmlformats.org/officeDocument/2006/relationships/image" Target="../media/image11.jpg"/><Relationship Id="rId7" Type="http://schemas.openxmlformats.org/officeDocument/2006/relationships/image" Target="../media/image40.jpg"/><Relationship Id="rId1" Type="http://schemas.openxmlformats.org/officeDocument/2006/relationships/slideLayout" Target="../slideLayouts/slideLayout1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41.jpg"/><Relationship Id="rId5" Type="http://schemas.openxmlformats.org/officeDocument/2006/relationships/image" Target="../media/image31.jpg"/><Relationship Id="rId6" Type="http://schemas.openxmlformats.org/officeDocument/2006/relationships/image" Target="../media/image30.jpg"/><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image" Target="../media/image42.tiff"/><Relationship Id="rId4" Type="http://schemas.openxmlformats.org/officeDocument/2006/relationships/image" Target="../media/image10.jpg"/><Relationship Id="rId5" Type="http://schemas.openxmlformats.org/officeDocument/2006/relationships/image" Target="../media/image9.jpg"/><Relationship Id="rId6" Type="http://schemas.openxmlformats.org/officeDocument/2006/relationships/image" Target="../media/image43.jpg"/><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44.jpg"/><Relationship Id="rId5" Type="http://schemas.openxmlformats.org/officeDocument/2006/relationships/image" Target="../media/image43.jpg"/><Relationship Id="rId6" Type="http://schemas.openxmlformats.org/officeDocument/2006/relationships/image" Target="../media/image45.jpg"/><Relationship Id="rId7" Type="http://schemas.openxmlformats.org/officeDocument/2006/relationships/image" Target="../media/image46.png"/><Relationship Id="rId8" Type="http://schemas.openxmlformats.org/officeDocument/2006/relationships/image" Target="../media/image47.tiff"/><Relationship Id="rId9" Type="http://schemas.openxmlformats.org/officeDocument/2006/relationships/image" Target="../media/image48.tiff"/><Relationship Id="rId10" Type="http://schemas.openxmlformats.org/officeDocument/2006/relationships/image" Target="../media/image49.tiff"/><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g"/><Relationship Id="rId4" Type="http://schemas.openxmlformats.org/officeDocument/2006/relationships/image" Target="../media/image29.jpg"/><Relationship Id="rId5" Type="http://schemas.openxmlformats.org/officeDocument/2006/relationships/image" Target="../media/image41.jpg"/><Relationship Id="rId6" Type="http://schemas.openxmlformats.org/officeDocument/2006/relationships/image" Target="../media/image31.jpg"/><Relationship Id="rId7" Type="http://schemas.openxmlformats.org/officeDocument/2006/relationships/image" Target="../media/image30.jpg"/><Relationship Id="rId1" Type="http://schemas.openxmlformats.org/officeDocument/2006/relationships/slideLayout" Target="../slideLayouts/slideLayout12.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g"/><Relationship Id="rId4" Type="http://schemas.openxmlformats.org/officeDocument/2006/relationships/image" Target="../media/image51.jpg"/><Relationship Id="rId5" Type="http://schemas.openxmlformats.org/officeDocument/2006/relationships/image" Target="../media/image45.jpg"/><Relationship Id="rId6" Type="http://schemas.openxmlformats.org/officeDocument/2006/relationships/image" Target="../media/image52.jpg"/><Relationship Id="rId7" Type="http://schemas.openxmlformats.org/officeDocument/2006/relationships/image" Target="../media/image53.jpg"/><Relationship Id="rId8" Type="http://schemas.openxmlformats.org/officeDocument/2006/relationships/image" Target="../media/image43.jpg"/><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3.emf"/><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4.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5.png"/><Relationship Id="rId3" Type="http://schemas.openxmlformats.org/officeDocument/2006/relationships/image" Target="../media/image5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8.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9.jpeg"/><Relationship Id="rId4" Type="http://schemas.openxmlformats.org/officeDocument/2006/relationships/image" Target="../media/image60.jpeg"/><Relationship Id="rId5" Type="http://schemas.openxmlformats.org/officeDocument/2006/relationships/image" Target="../media/image61.jpeg"/><Relationship Id="rId6" Type="http://schemas.openxmlformats.org/officeDocument/2006/relationships/image" Target="../media/image62.jpeg"/><Relationship Id="rId7" Type="http://schemas.openxmlformats.org/officeDocument/2006/relationships/image" Target="../media/image63.jpeg"/><Relationship Id="rId8" Type="http://schemas.openxmlformats.org/officeDocument/2006/relationships/image" Target="../media/image64.jpeg"/><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55.xml.rels><?xml version="1.0" encoding="UTF-8" standalone="yes"?>
<Relationships xmlns="http://schemas.openxmlformats.org/package/2006/relationships"><Relationship Id="rId3" Type="http://schemas.openxmlformats.org/officeDocument/2006/relationships/image" Target="../media/image59.jpeg"/><Relationship Id="rId4" Type="http://schemas.openxmlformats.org/officeDocument/2006/relationships/image" Target="../media/image60.jpeg"/><Relationship Id="rId5" Type="http://schemas.openxmlformats.org/officeDocument/2006/relationships/image" Target="../media/image61.jpeg"/><Relationship Id="rId6" Type="http://schemas.openxmlformats.org/officeDocument/2006/relationships/image" Target="../media/image62.jpeg"/><Relationship Id="rId7" Type="http://schemas.openxmlformats.org/officeDocument/2006/relationships/image" Target="../media/image63.jpeg"/><Relationship Id="rId8" Type="http://schemas.openxmlformats.org/officeDocument/2006/relationships/image" Target="../media/image64.jpeg"/><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66.jpeg"/><Relationship Id="rId5" Type="http://schemas.openxmlformats.org/officeDocument/2006/relationships/image" Target="../media/image67.jpeg"/><Relationship Id="rId6" Type="http://schemas.openxmlformats.org/officeDocument/2006/relationships/image" Target="../media/image68.jpeg"/><Relationship Id="rId7" Type="http://schemas.openxmlformats.org/officeDocument/2006/relationships/image" Target="../media/image69.jpeg"/><Relationship Id="rId8" Type="http://schemas.openxmlformats.org/officeDocument/2006/relationships/image" Target="../media/image70.jpeg"/><Relationship Id="rId9" Type="http://schemas.openxmlformats.org/officeDocument/2006/relationships/image" Target="../media/image54.jpeg"/><Relationship Id="rId10" Type="http://schemas.openxmlformats.org/officeDocument/2006/relationships/image" Target="../media/image71.jpeg"/><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2.jpg"/></Relationships>
</file>

<file path=ppt/slides/_rels/slide59.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3.emf"/><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3.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8.xml"/><Relationship Id="rId3" Type="http://schemas.openxmlformats.org/officeDocument/2006/relationships/image" Target="../media/image73.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3.jpeg"/></Relationships>
</file>

<file path=ppt/slides/_rels/slide63.xml.rels><?xml version="1.0" encoding="UTF-8" standalone="yes"?>
<Relationships xmlns="http://schemas.openxmlformats.org/package/2006/relationships"><Relationship Id="rId3" Type="http://schemas.openxmlformats.org/officeDocument/2006/relationships/image" Target="../media/image74.emf"/><Relationship Id="rId4" Type="http://schemas.openxmlformats.org/officeDocument/2006/relationships/image" Target="../media/image75.emf"/><Relationship Id="rId1" Type="http://schemas.openxmlformats.org/officeDocument/2006/relationships/slideLayout" Target="../slideLayouts/slideLayout14.xml"/><Relationship Id="rId2" Type="http://schemas.openxmlformats.org/officeDocument/2006/relationships/notesSlide" Target="../notesSlides/notesSlide3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0.xml"/><Relationship Id="rId3" Type="http://schemas.openxmlformats.org/officeDocument/2006/relationships/image" Target="../media/image76.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7.e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8.emf"/><Relationship Id="rId3" Type="http://schemas.openxmlformats.org/officeDocument/2006/relationships/image" Target="../media/image79.e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0.em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1.em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2.emf"/><Relationship Id="rId3" Type="http://schemas.openxmlformats.org/officeDocument/2006/relationships/image" Target="../media/image83.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eg"/></Relationships>
</file>

<file path=ppt/slides/_rels/slide70.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5.jpeg"/><Relationship Id="rId5" Type="http://schemas.openxmlformats.org/officeDocument/2006/relationships/image" Target="../media/image86.tiff"/><Relationship Id="rId1" Type="http://schemas.openxmlformats.org/officeDocument/2006/relationships/slideLayout" Target="../slideLayouts/slideLayout14.xml"/><Relationship Id="rId2" Type="http://schemas.openxmlformats.org/officeDocument/2006/relationships/notesSlide" Target="../notesSlides/notesSlide41.xml"/></Relationships>
</file>

<file path=ppt/slides/_rels/slide71.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1" Type="http://schemas.openxmlformats.org/officeDocument/2006/relationships/slideLayout" Target="../slideLayouts/slideLayout14.xml"/><Relationship Id="rId2" Type="http://schemas.openxmlformats.org/officeDocument/2006/relationships/notesSlide" Target="../notesSlides/notesSlide42.xml"/></Relationships>
</file>

<file path=ppt/slides/_rels/slide72.xml.rels><?xml version="1.0" encoding="UTF-8" standalone="yes"?>
<Relationships xmlns="http://schemas.openxmlformats.org/package/2006/relationships"><Relationship Id="rId3" Type="http://schemas.openxmlformats.org/officeDocument/2006/relationships/image" Target="../media/image88.jpeg"/><Relationship Id="rId4" Type="http://schemas.openxmlformats.org/officeDocument/2006/relationships/image" Target="../media/image89.jpeg"/><Relationship Id="rId5" Type="http://schemas.openxmlformats.org/officeDocument/2006/relationships/image" Target="../media/image90.jpeg"/><Relationship Id="rId1" Type="http://schemas.openxmlformats.org/officeDocument/2006/relationships/slideLayout" Target="../slideLayouts/slideLayout14.xml"/><Relationship Id="rId2" Type="http://schemas.openxmlformats.org/officeDocument/2006/relationships/image" Target="../media/image87.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chart" Target="../charts/chart3.xml"/><Relationship Id="rId3" Type="http://schemas.openxmlformats.org/officeDocument/2006/relationships/chart" Target="../charts/chart4.xml"/></Relationships>
</file>

<file path=ppt/slides/_rels/slide74.xml.rels><?xml version="1.0" encoding="UTF-8" standalone="yes"?>
<Relationships xmlns="http://schemas.openxmlformats.org/package/2006/relationships"><Relationship Id="rId3" Type="http://schemas.openxmlformats.org/officeDocument/2006/relationships/image" Target="../media/image91.jpeg"/><Relationship Id="rId4" Type="http://schemas.openxmlformats.org/officeDocument/2006/relationships/image" Target="../media/image92.jpeg"/><Relationship Id="rId5" Type="http://schemas.openxmlformats.org/officeDocument/2006/relationships/image" Target="../media/image93.jpg"/><Relationship Id="rId6" Type="http://schemas.openxmlformats.org/officeDocument/2006/relationships/image" Target="../media/image94.jpg"/><Relationship Id="rId1" Type="http://schemas.openxmlformats.org/officeDocument/2006/relationships/slideLayout" Target="../slideLayouts/slideLayout14.xml"/><Relationship Id="rId2" Type="http://schemas.openxmlformats.org/officeDocument/2006/relationships/notesSlide" Target="../notesSlides/notesSlide4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 Id="rId3" Type="http://schemas.openxmlformats.org/officeDocument/2006/relationships/chart" Target="../charts/char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hape 80"/>
          <p:cNvSpPr txBox="1">
            <a:spLocks noGrp="1"/>
          </p:cNvSpPr>
          <p:nvPr>
            <p:ph type="ctrTitle"/>
          </p:nvPr>
        </p:nvSpPr>
        <p:spPr>
          <a:xfrm>
            <a:off x="381000" y="2155034"/>
            <a:ext cx="8610600" cy="1102519"/>
          </a:xfrm>
        </p:spPr>
        <p:txBody>
          <a:bodyPr tIns="45700" bIns="45700">
            <a:normAutofit fontScale="90000"/>
          </a:bodyPr>
          <a:lstStyle/>
          <a:p>
            <a:pPr eaLnBrk="1" hangingPunct="1">
              <a:spcBef>
                <a:spcPct val="0"/>
              </a:spcBef>
              <a:buClr>
                <a:srgbClr val="000000"/>
              </a:buClr>
            </a:pPr>
            <a:r>
              <a:rPr lang="en-US" sz="4000" dirty="0"/>
              <a:t>Deep Structured Models for Group Activities and Label </a:t>
            </a:r>
            <a:r>
              <a:rPr lang="en-US" sz="4000" dirty="0" smtClean="0"/>
              <a:t>Hierarchies</a:t>
            </a:r>
            <a:r>
              <a:rPr lang="en-US" altLang="zh-CN" sz="4000" dirty="0" smtClean="0">
                <a:latin typeface="Arial" charset="0"/>
                <a:ea typeface="宋体" charset="-122"/>
                <a:cs typeface="Arial" charset="0"/>
              </a:rPr>
              <a:t/>
            </a:r>
            <a:br>
              <a:rPr lang="en-US" altLang="zh-CN" sz="4000" dirty="0" smtClean="0">
                <a:latin typeface="Arial" charset="0"/>
                <a:ea typeface="宋体" charset="-122"/>
                <a:cs typeface="Arial" charset="0"/>
              </a:rPr>
            </a:br>
            <a:endParaRPr lang="en-US" altLang="zh-CN" sz="4000" dirty="0" smtClean="0">
              <a:latin typeface="Calibri" pitchFamily="34" charset="0"/>
              <a:ea typeface="宋体" charset="-122"/>
              <a:cs typeface="Arial" charset="0"/>
              <a:sym typeface="Calibri" pitchFamily="34" charset="0"/>
            </a:endParaRPr>
          </a:p>
        </p:txBody>
      </p:sp>
      <p:sp>
        <p:nvSpPr>
          <p:cNvPr id="14338" name="Shape 81"/>
          <p:cNvSpPr txBox="1">
            <a:spLocks noGrp="1"/>
          </p:cNvSpPr>
          <p:nvPr>
            <p:ph type="subTitle" idx="1"/>
          </p:nvPr>
        </p:nvSpPr>
        <p:spPr>
          <a:xfrm>
            <a:off x="228600" y="3429000"/>
            <a:ext cx="8686800" cy="1485900"/>
          </a:xfrm>
        </p:spPr>
        <p:txBody>
          <a:bodyPr tIns="45700" bIns="45700">
            <a:normAutofit/>
          </a:bodyPr>
          <a:lstStyle/>
          <a:p>
            <a:pPr eaLnBrk="1" hangingPunct="1">
              <a:spcBef>
                <a:spcPct val="0"/>
              </a:spcBef>
              <a:buFontTx/>
              <a:buNone/>
            </a:pPr>
            <a:r>
              <a:rPr lang="en-CA" altLang="zh-CN" dirty="0" smtClean="0">
                <a:solidFill>
                  <a:schemeClr val="tx1"/>
                </a:solidFill>
                <a:latin typeface="Calibri" pitchFamily="34" charset="0"/>
                <a:ea typeface="宋体" charset="-122"/>
                <a:cs typeface="Arial" charset="0"/>
                <a:sym typeface="Calibri" pitchFamily="34" charset="0"/>
              </a:rPr>
              <a:t>Greg </a:t>
            </a:r>
            <a:r>
              <a:rPr lang="en-CA" altLang="zh-CN" dirty="0" smtClean="0">
                <a:solidFill>
                  <a:schemeClr val="tx1"/>
                </a:solidFill>
                <a:latin typeface="Calibri" pitchFamily="34" charset="0"/>
                <a:ea typeface="宋体" charset="-122"/>
                <a:cs typeface="Arial" charset="0"/>
                <a:sym typeface="Calibri" pitchFamily="34" charset="0"/>
              </a:rPr>
              <a:t>Mori</a:t>
            </a:r>
          </a:p>
          <a:p>
            <a:pPr eaLnBrk="1" hangingPunct="1">
              <a:spcBef>
                <a:spcPct val="0"/>
              </a:spcBef>
              <a:buFontTx/>
              <a:buNone/>
            </a:pPr>
            <a:r>
              <a:rPr lang="en-CA" altLang="zh-CN" sz="2800" dirty="0" smtClean="0">
                <a:solidFill>
                  <a:schemeClr val="tx1"/>
                </a:solidFill>
                <a:latin typeface="Calibri" pitchFamily="34" charset="0"/>
                <a:ea typeface="宋体" charset="-122"/>
                <a:cs typeface="Arial" charset="0"/>
                <a:sym typeface="Calibri" pitchFamily="34" charset="0"/>
              </a:rPr>
              <a:t>Simon Fraser </a:t>
            </a:r>
            <a:r>
              <a:rPr lang="en-CA" altLang="zh-CN" sz="2800" dirty="0" smtClean="0">
                <a:solidFill>
                  <a:schemeClr val="tx1"/>
                </a:solidFill>
                <a:latin typeface="Calibri" pitchFamily="34" charset="0"/>
                <a:ea typeface="宋体" charset="-122"/>
                <a:cs typeface="Arial" charset="0"/>
                <a:sym typeface="Calibri" pitchFamily="34" charset="0"/>
              </a:rPr>
              <a:t>University</a:t>
            </a:r>
            <a:endParaRPr lang="en-CA" altLang="zh-CN" sz="2800" dirty="0" smtClean="0">
              <a:solidFill>
                <a:schemeClr val="tx1"/>
              </a:solidFill>
              <a:latin typeface="Calibri" pitchFamily="34" charset="0"/>
              <a:ea typeface="宋体" charset="-122"/>
              <a:cs typeface="Arial" charset="0"/>
              <a:sym typeface="Calibri" pitchFamily="34" charset="0"/>
            </a:endParaRPr>
          </a:p>
        </p:txBody>
      </p:sp>
      <p:pic>
        <p:nvPicPr>
          <p:cNvPr id="6" name="Picture 2" descr="C:\Users\zhougt\Desktop\SFU-block-logo.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 cy="6072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8417688" cy="857250"/>
          </a:xfrm>
        </p:spPr>
        <p:txBody>
          <a:bodyPr>
            <a:normAutofit/>
          </a:bodyPr>
          <a:lstStyle/>
          <a:p>
            <a:r>
              <a:rPr kumimoji="1" lang="en-US" altLang="zh-CN" dirty="0" smtClean="0">
                <a:solidFill>
                  <a:srgbClr val="000000"/>
                </a:solidFill>
                <a:latin typeface="Calibri Light"/>
                <a:cs typeface="Calibri Light"/>
              </a:rPr>
              <a:t>Advantages of Modeling Structures</a:t>
            </a:r>
            <a:endParaRPr kumimoji="1" lang="zh-CN" altLang="en-US" dirty="0">
              <a:solidFill>
                <a:srgbClr val="000000"/>
              </a:solidFill>
              <a:latin typeface="Calibri Light"/>
              <a:cs typeface="Calibri Light"/>
            </a:endParaRPr>
          </a:p>
        </p:txBody>
      </p:sp>
      <p:sp>
        <p:nvSpPr>
          <p:cNvPr id="3" name="内容占位符 2"/>
          <p:cNvSpPr>
            <a:spLocks noGrp="1"/>
          </p:cNvSpPr>
          <p:nvPr>
            <p:ph idx="1"/>
          </p:nvPr>
        </p:nvSpPr>
        <p:spPr/>
        <p:txBody>
          <a:bodyPr>
            <a:normAutofit fontScale="92500" lnSpcReduction="10000"/>
          </a:bodyPr>
          <a:lstStyle/>
          <a:p>
            <a:r>
              <a:rPr kumimoji="1" lang="en-US" altLang="zh-CN" sz="3600" dirty="0" smtClean="0">
                <a:cs typeface="Calibri"/>
              </a:rPr>
              <a:t>Analyze levels of detail</a:t>
            </a:r>
          </a:p>
          <a:p>
            <a:pPr lvl="1"/>
            <a:r>
              <a:rPr kumimoji="1" lang="en-US" altLang="zh-CN" dirty="0" smtClean="0">
                <a:cs typeface="Calibri"/>
              </a:rPr>
              <a:t>Body parts vs. whole</a:t>
            </a:r>
          </a:p>
          <a:p>
            <a:pPr lvl="1"/>
            <a:r>
              <a:rPr kumimoji="1" lang="en-US" altLang="zh-CN" dirty="0" smtClean="0">
                <a:cs typeface="Calibri"/>
              </a:rPr>
              <a:t>Actions of individuals</a:t>
            </a:r>
          </a:p>
          <a:p>
            <a:pPr lvl="1"/>
            <a:r>
              <a:rPr kumimoji="1" lang="en-US" altLang="zh-CN" dirty="0" smtClean="0">
                <a:cs typeface="Calibri"/>
              </a:rPr>
              <a:t>Relationships between individuals</a:t>
            </a:r>
          </a:p>
          <a:p>
            <a:pPr lvl="1"/>
            <a:r>
              <a:rPr kumimoji="1" lang="en-US" altLang="zh-CN" dirty="0" smtClean="0">
                <a:cs typeface="Calibri"/>
              </a:rPr>
              <a:t>Overall scene-level understanding</a:t>
            </a:r>
          </a:p>
          <a:p>
            <a:pPr lvl="1"/>
            <a:endParaRPr kumimoji="1" lang="en-US" altLang="zh-CN" dirty="0" smtClean="0">
              <a:cs typeface="Calibri"/>
            </a:endParaRPr>
          </a:p>
          <a:p>
            <a:r>
              <a:rPr kumimoji="1" lang="en-US" altLang="zh-CN" sz="3600" dirty="0" smtClean="0">
                <a:cs typeface="Calibri"/>
              </a:rPr>
              <a:t>Provide context for recognition</a:t>
            </a:r>
            <a:endParaRPr kumimoji="1" lang="zh-CN" altLang="en-US" sz="3600" dirty="0">
              <a:cs typeface="Calibri"/>
            </a:endParaRPr>
          </a:p>
        </p:txBody>
      </p:sp>
    </p:spTree>
    <p:extLst>
      <p:ext uri="{BB962C8B-B14F-4D97-AF65-F5344CB8AC3E}">
        <p14:creationId xmlns:p14="http://schemas.microsoft.com/office/powerpoint/2010/main" val="12207343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6934200" y="3994484"/>
            <a:ext cx="2209800" cy="1143000"/>
          </a:xfrm>
          <a:prstGeom prst="rect">
            <a:avLst/>
          </a:prstGeom>
        </p:spPr>
      </p:pic>
      <p:pic>
        <p:nvPicPr>
          <p:cNvPr id="18" name="Picture 17"/>
          <p:cNvPicPr>
            <a:picLocks noChangeAspect="1"/>
          </p:cNvPicPr>
          <p:nvPr/>
        </p:nvPicPr>
        <p:blipFill>
          <a:blip r:embed="rId3"/>
          <a:stretch>
            <a:fillRect/>
          </a:stretch>
        </p:blipFill>
        <p:spPr>
          <a:xfrm>
            <a:off x="5045912" y="742950"/>
            <a:ext cx="4051300" cy="1543050"/>
          </a:xfrm>
          <a:prstGeom prst="rect">
            <a:avLst/>
          </a:prstGeom>
        </p:spPr>
      </p:pic>
      <p:sp>
        <p:nvSpPr>
          <p:cNvPr id="10" name="Rounded Rectangle 9"/>
          <p:cNvSpPr/>
          <p:nvPr/>
        </p:nvSpPr>
        <p:spPr>
          <a:xfrm>
            <a:off x="228600" y="742950"/>
            <a:ext cx="8915400" cy="1543050"/>
          </a:xfrm>
          <a:prstGeom prst="roundRect">
            <a:avLst/>
          </a:prstGeom>
          <a:noFill/>
          <a:ln w="57150" cmpd="sng">
            <a:solidFill>
              <a:schemeClr val="accent2"/>
            </a:solidFill>
          </a:ln>
          <a:effectLst>
            <a:outerShdw blurRad="40000" dist="23000" dir="540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ln w="76200" cmpd="sng">
                <a:solidFill>
                  <a:srgbClr val="000000"/>
                </a:solidFill>
              </a:ln>
            </a:endParaRPr>
          </a:p>
        </p:txBody>
      </p:sp>
      <p:sp>
        <p:nvSpPr>
          <p:cNvPr id="2" name="Title 1"/>
          <p:cNvSpPr>
            <a:spLocks noGrp="1"/>
          </p:cNvSpPr>
          <p:nvPr>
            <p:ph type="title"/>
          </p:nvPr>
        </p:nvSpPr>
        <p:spPr>
          <a:xfrm>
            <a:off x="457200" y="0"/>
            <a:ext cx="8229600" cy="857250"/>
          </a:xfrm>
        </p:spPr>
        <p:txBody>
          <a:bodyPr/>
          <a:lstStyle/>
          <a:p>
            <a:pPr algn="l"/>
            <a:r>
              <a:rPr lang="en-US" dirty="0" smtClean="0">
                <a:latin typeface="Calibri Light"/>
                <a:cs typeface="Calibri Light"/>
              </a:rPr>
              <a:t>Outline</a:t>
            </a:r>
            <a:endParaRPr lang="en-US" dirty="0">
              <a:latin typeface="Calibri Light"/>
              <a:cs typeface="Calibri Light"/>
            </a:endParaRPr>
          </a:p>
        </p:txBody>
      </p:sp>
      <p:sp>
        <p:nvSpPr>
          <p:cNvPr id="5" name="Content Placeholder 2"/>
          <p:cNvSpPr txBox="1">
            <a:spLocks/>
          </p:cNvSpPr>
          <p:nvPr/>
        </p:nvSpPr>
        <p:spPr>
          <a:xfrm>
            <a:off x="266700" y="2686050"/>
            <a:ext cx="7620000" cy="1085850"/>
          </a:xfrm>
          <a:prstGeom prst="rect">
            <a:avLst/>
          </a:prstGeom>
        </p:spPr>
        <p:txBody>
          <a:bodyPr vert="horz" lIns="91440" tIns="45720" rIns="91440" bIns="45720" rtlCol="0">
            <a:normAutofit/>
          </a:bodyPr>
          <a:lstStyle/>
          <a:p>
            <a:pPr marL="342900" lvl="0" indent="-342900" defTabSz="457200" fontAlgn="auto">
              <a:spcBef>
                <a:spcPct val="20000"/>
              </a:spcBef>
              <a:spcAft>
                <a:spcPts val="0"/>
              </a:spcAft>
              <a:buFont typeface="Arial"/>
              <a:buChar char="•"/>
              <a:defRPr/>
            </a:pPr>
            <a:r>
              <a:rPr lang="en-US" sz="2800" noProof="0" dirty="0" smtClean="0">
                <a:solidFill>
                  <a:schemeClr val="tx1"/>
                </a:solidFill>
                <a:latin typeface="+mn-lt"/>
                <a:ea typeface="+mn-ea"/>
                <a:cs typeface="+mn-cs"/>
              </a:rPr>
              <a:t>Message passing with deep structured networks</a:t>
            </a:r>
          </a:p>
          <a:p>
            <a:pPr marL="800100" lvl="1" indent="-342900" defTabSz="457200" fontAlgn="auto">
              <a:spcBef>
                <a:spcPct val="20000"/>
              </a:spcBef>
              <a:spcAft>
                <a:spcPts val="0"/>
              </a:spcAft>
              <a:buFont typeface="Arial"/>
              <a:buChar char="•"/>
              <a:defRPr/>
            </a:pPr>
            <a:r>
              <a:rPr kumimoji="0" lang="en-US" sz="2400" b="0" i="0" u="none" strike="noStrike" kern="1200" cap="none" spc="0" normalizeH="0" baseline="0" dirty="0" smtClean="0">
                <a:ln>
                  <a:noFill/>
                </a:ln>
                <a:solidFill>
                  <a:schemeClr val="tx1"/>
                </a:solidFill>
                <a:effectLst/>
                <a:uLnTx/>
                <a:uFillTx/>
                <a:latin typeface="+mn-lt"/>
                <a:ea typeface="+mn-ea"/>
                <a:cs typeface="+mn-cs"/>
              </a:rPr>
              <a:t>Deng et al. BMVC</a:t>
            </a:r>
            <a:r>
              <a:rPr kumimoji="0" lang="en-US" sz="2400" b="0" i="0" u="none" strike="noStrike" kern="1200" cap="none" spc="0" normalizeH="0" dirty="0" smtClean="0">
                <a:ln>
                  <a:noFill/>
                </a:ln>
                <a:solidFill>
                  <a:schemeClr val="tx1"/>
                </a:solidFill>
                <a:effectLst/>
                <a:uLnTx/>
                <a:uFillTx/>
                <a:latin typeface="+mn-lt"/>
                <a:ea typeface="+mn-ea"/>
                <a:cs typeface="+mn-cs"/>
              </a:rPr>
              <a:t> 2015, </a:t>
            </a:r>
            <a:r>
              <a:rPr kumimoji="0" lang="en-US" sz="2400" b="0" i="0" u="none" strike="noStrike" kern="1200" cap="none" spc="0" normalizeH="0" dirty="0" smtClean="0">
                <a:ln>
                  <a:noFill/>
                </a:ln>
                <a:solidFill>
                  <a:schemeClr val="tx1"/>
                </a:solidFill>
                <a:effectLst/>
                <a:uLnTx/>
                <a:uFillTx/>
                <a:latin typeface="+mn-lt"/>
                <a:ea typeface="+mn-ea"/>
                <a:cs typeface="+mn-cs"/>
              </a:rPr>
              <a:t>CVPR 2016</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5" name="Content Placeholder 2"/>
          <p:cNvSpPr txBox="1">
            <a:spLocks/>
          </p:cNvSpPr>
          <p:nvPr/>
        </p:nvSpPr>
        <p:spPr>
          <a:xfrm>
            <a:off x="228600" y="1143000"/>
            <a:ext cx="4800600" cy="1085850"/>
          </a:xfrm>
          <a:prstGeom prst="rect">
            <a:avLst/>
          </a:prstGeom>
        </p:spPr>
        <p:txBody>
          <a:bodyPr vert="horz" lIns="91440" tIns="45720" rIns="91440" bIns="45720" rtlCol="0">
            <a:normAutofit fontScale="9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noProof="0" dirty="0" smtClean="0">
                <a:solidFill>
                  <a:schemeClr val="tx1"/>
                </a:solidFill>
                <a:latin typeface="+mn-lt"/>
                <a:ea typeface="+mn-ea"/>
                <a:cs typeface="+mn-cs"/>
              </a:rPr>
              <a:t>Temporal structured models for group activities</a:t>
            </a:r>
          </a:p>
          <a:p>
            <a:pPr marL="800100" lvl="1" indent="-342900" defTabSz="457200" fontAlgn="auto">
              <a:spcBef>
                <a:spcPct val="20000"/>
              </a:spcBef>
              <a:spcAft>
                <a:spcPts val="0"/>
              </a:spcAft>
              <a:buFont typeface="Arial"/>
              <a:buChar char="•"/>
              <a:defRPr/>
            </a:pPr>
            <a:r>
              <a:rPr kumimoji="0" lang="en-US" sz="2400" b="0" i="0" u="none" strike="noStrike" kern="1200" cap="none" spc="0" normalizeH="0" baseline="0" dirty="0" smtClean="0">
                <a:ln>
                  <a:noFill/>
                </a:ln>
                <a:solidFill>
                  <a:schemeClr val="tx1"/>
                </a:solidFill>
                <a:effectLst/>
                <a:uLnTx/>
                <a:uFillTx/>
                <a:latin typeface="+mn-lt"/>
                <a:ea typeface="+mn-ea"/>
                <a:cs typeface="+mn-cs"/>
              </a:rPr>
              <a:t>Ibrahim et al.</a:t>
            </a:r>
            <a:r>
              <a:rPr kumimoji="0" lang="en-US" sz="2400" b="0" i="0" u="none" strike="noStrike" kern="1200" cap="none" spc="0" normalizeH="0" dirty="0" smtClean="0">
                <a:ln>
                  <a:noFill/>
                </a:ln>
                <a:solidFill>
                  <a:schemeClr val="tx1"/>
                </a:solidFill>
                <a:effectLst/>
                <a:uLnTx/>
                <a:uFillTx/>
                <a:latin typeface="+mn-lt"/>
                <a:ea typeface="+mn-ea"/>
                <a:cs typeface="+mn-cs"/>
              </a:rPr>
              <a:t> </a:t>
            </a:r>
            <a:r>
              <a:rPr kumimoji="0" lang="en-US" sz="2400" b="0" i="0" u="none" strike="noStrike" kern="1200" cap="none" spc="0" normalizeH="0" dirty="0" smtClean="0">
                <a:ln>
                  <a:noFill/>
                </a:ln>
                <a:solidFill>
                  <a:schemeClr val="tx1"/>
                </a:solidFill>
                <a:effectLst/>
                <a:uLnTx/>
                <a:uFillTx/>
                <a:latin typeface="+mn-lt"/>
                <a:ea typeface="+mn-ea"/>
                <a:cs typeface="+mn-cs"/>
              </a:rPr>
              <a:t>CVPR 2016</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6" name="Content Placeholder 2"/>
          <p:cNvSpPr txBox="1">
            <a:spLocks/>
          </p:cNvSpPr>
          <p:nvPr/>
        </p:nvSpPr>
        <p:spPr>
          <a:xfrm>
            <a:off x="304800" y="4057650"/>
            <a:ext cx="8229600" cy="1085850"/>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noProof="0" dirty="0" smtClean="0">
                <a:solidFill>
                  <a:schemeClr val="tx1"/>
                </a:solidFill>
                <a:latin typeface="+mn-lt"/>
                <a:ea typeface="+mn-ea"/>
                <a:cs typeface="+mn-cs"/>
              </a:rPr>
              <a:t>Image annotation with label hierarchies</a:t>
            </a:r>
          </a:p>
          <a:p>
            <a:pPr marL="800100" lvl="1" indent="-342900" defTabSz="457200" fontAlgn="auto">
              <a:spcBef>
                <a:spcPct val="20000"/>
              </a:spcBef>
              <a:spcAft>
                <a:spcPts val="0"/>
              </a:spcAft>
              <a:buFont typeface="Arial"/>
              <a:buChar char="•"/>
              <a:defRPr/>
            </a:pPr>
            <a:r>
              <a:rPr lang="en-US" sz="2400" dirty="0" smtClean="0">
                <a:solidFill>
                  <a:schemeClr val="tx1"/>
                </a:solidFill>
                <a:latin typeface="+mn-lt"/>
                <a:ea typeface="+mn-ea"/>
                <a:cs typeface="+mn-cs"/>
              </a:rPr>
              <a:t>Hu</a:t>
            </a:r>
            <a:r>
              <a:rPr kumimoji="0" lang="en-US" sz="2400" b="0" i="0" u="none" strike="noStrike" kern="1200" cap="none" spc="0" normalizeH="0" baseline="0" dirty="0" smtClean="0">
                <a:ln>
                  <a:noFill/>
                </a:ln>
                <a:solidFill>
                  <a:schemeClr val="tx1"/>
                </a:solidFill>
                <a:effectLst/>
                <a:uLnTx/>
                <a:uFillTx/>
                <a:latin typeface="+mn-lt"/>
                <a:ea typeface="+mn-ea"/>
                <a:cs typeface="+mn-cs"/>
              </a:rPr>
              <a:t> et al.</a:t>
            </a:r>
            <a:r>
              <a:rPr kumimoji="0" lang="en-US" sz="2400" b="0" i="0" u="none" strike="noStrike" kern="1200" cap="none" spc="0" normalizeH="0" dirty="0" smtClean="0">
                <a:ln>
                  <a:noFill/>
                </a:ln>
                <a:solidFill>
                  <a:schemeClr val="tx1"/>
                </a:solidFill>
                <a:effectLst/>
                <a:uLnTx/>
                <a:uFillTx/>
                <a:latin typeface="+mn-lt"/>
                <a:ea typeface="+mn-ea"/>
                <a:cs typeface="+mn-cs"/>
              </a:rPr>
              <a:t> </a:t>
            </a:r>
            <a:r>
              <a:rPr kumimoji="0" lang="en-US" sz="2400" b="0" i="0" u="none" strike="noStrike" kern="1200" cap="none" spc="0" normalizeH="0" dirty="0" smtClean="0">
                <a:ln>
                  <a:noFill/>
                </a:ln>
                <a:solidFill>
                  <a:schemeClr val="tx1"/>
                </a:solidFill>
                <a:effectLst/>
                <a:uLnTx/>
                <a:uFillTx/>
                <a:latin typeface="+mn-lt"/>
                <a:ea typeface="+mn-ea"/>
                <a:cs typeface="+mn-cs"/>
              </a:rPr>
              <a:t>CVPR 2016</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1" name="Picture 10"/>
          <p:cNvPicPr>
            <a:picLocks noChangeAspect="1"/>
          </p:cNvPicPr>
          <p:nvPr/>
        </p:nvPicPr>
        <p:blipFill>
          <a:blip r:embed="rId4"/>
          <a:stretch>
            <a:fillRect/>
          </a:stretch>
        </p:blipFill>
        <p:spPr>
          <a:xfrm>
            <a:off x="7581900" y="2343153"/>
            <a:ext cx="1524000" cy="1369919"/>
          </a:xfrm>
          <a:prstGeom prst="rect">
            <a:avLst/>
          </a:prstGeom>
        </p:spPr>
      </p:pic>
    </p:spTree>
    <p:extLst>
      <p:ext uri="{BB962C8B-B14F-4D97-AF65-F5344CB8AC3E}">
        <p14:creationId xmlns:p14="http://schemas.microsoft.com/office/powerpoint/2010/main" val="3361386343"/>
      </p:ext>
    </p:extLst>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0" y="20306"/>
            <a:ext cx="8229600" cy="722644"/>
          </a:xfrm>
          <a:prstGeom prst="rect">
            <a:avLst/>
          </a:prstGeom>
        </p:spPr>
        <p:txBody>
          <a:bodyPr lIns="91425" tIns="91425" rIns="91425" bIns="91425" anchor="b" anchorCtr="0">
            <a:noAutofit/>
          </a:bodyPr>
          <a:lstStyle/>
          <a:p>
            <a:pPr lvl="0" algn="l" rtl="0">
              <a:spcBef>
                <a:spcPts val="0"/>
              </a:spcBef>
              <a:buClr>
                <a:schemeClr val="dk1"/>
              </a:buClr>
              <a:buSzPct val="36666"/>
              <a:buFont typeface="Arial"/>
              <a:buNone/>
            </a:pPr>
            <a:r>
              <a:rPr lang="en-CA" sz="3000" dirty="0" smtClean="0">
                <a:solidFill>
                  <a:srgbClr val="000000"/>
                </a:solidFill>
                <a:latin typeface="Calibri Light"/>
                <a:ea typeface="Arial" charset="0"/>
                <a:cs typeface="Calibri Light"/>
                <a:sym typeface="Times New Roman"/>
              </a:rPr>
              <a:t>Example: surveillance </a:t>
            </a:r>
            <a:r>
              <a:rPr lang="en-CA" sz="3000" dirty="0" smtClean="0">
                <a:solidFill>
                  <a:srgbClr val="000000"/>
                </a:solidFill>
                <a:latin typeface="Calibri Light"/>
                <a:ea typeface="Arial" charset="0"/>
                <a:cs typeface="Calibri Light"/>
                <a:sym typeface="Times New Roman"/>
              </a:rPr>
              <a:t>scene</a:t>
            </a:r>
            <a:endParaRPr lang="en" sz="3000" dirty="0">
              <a:solidFill>
                <a:srgbClr val="000000"/>
              </a:solidFill>
              <a:latin typeface="Calibri Light"/>
              <a:ea typeface="Arial" charset="0"/>
              <a:cs typeface="Calibri Light"/>
              <a:sym typeface="Times New Roman"/>
            </a:endParaRPr>
          </a:p>
        </p:txBody>
      </p:sp>
      <p:pic>
        <p:nvPicPr>
          <p:cNvPr id="2" name="new">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45555" y="889419"/>
            <a:ext cx="6052893" cy="4035262"/>
          </a:xfrm>
          <a:prstGeom prst="rect">
            <a:avLst/>
          </a:prstGeom>
        </p:spPr>
      </p:pic>
    </p:spTree>
    <p:extLst>
      <p:ext uri="{BB962C8B-B14F-4D97-AF65-F5344CB8AC3E}">
        <p14:creationId xmlns:p14="http://schemas.microsoft.com/office/powerpoint/2010/main" val="87882665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repeatCount="indefinite"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2" name="new">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9684" b="1"/>
          <a:stretch/>
        </p:blipFill>
        <p:spPr>
          <a:xfrm>
            <a:off x="2" y="1"/>
            <a:ext cx="9143999" cy="5143499"/>
          </a:xfrm>
          <a:prstGeom prst="rect">
            <a:avLst/>
          </a:prstGeom>
        </p:spPr>
      </p:pic>
      <p:sp>
        <p:nvSpPr>
          <p:cNvPr id="4" name="TextBox 3"/>
          <p:cNvSpPr txBox="1"/>
          <p:nvPr/>
        </p:nvSpPr>
        <p:spPr>
          <a:xfrm>
            <a:off x="4809875" y="2252636"/>
            <a:ext cx="914400" cy="307777"/>
          </a:xfrm>
          <a:prstGeom prst="rect">
            <a:avLst/>
          </a:prstGeom>
          <a:noFill/>
        </p:spPr>
        <p:txBody>
          <a:bodyPr wrap="square" rtlCol="0">
            <a:spAutoFit/>
          </a:bodyPr>
          <a:lstStyle/>
          <a:p>
            <a:r>
              <a:rPr lang="en-US" b="1" dirty="0" smtClean="0">
                <a:solidFill>
                  <a:schemeClr val="bg1"/>
                </a:solidFill>
              </a:rPr>
              <a:t>Walking</a:t>
            </a:r>
            <a:endParaRPr lang="en-US" b="1" dirty="0">
              <a:solidFill>
                <a:schemeClr val="bg1"/>
              </a:solidFill>
            </a:endParaRPr>
          </a:p>
        </p:txBody>
      </p:sp>
      <p:sp>
        <p:nvSpPr>
          <p:cNvPr id="6" name="TextBox 5"/>
          <p:cNvSpPr txBox="1"/>
          <p:nvPr/>
        </p:nvSpPr>
        <p:spPr>
          <a:xfrm>
            <a:off x="7361822" y="2333223"/>
            <a:ext cx="914400" cy="307777"/>
          </a:xfrm>
          <a:prstGeom prst="rect">
            <a:avLst/>
          </a:prstGeom>
          <a:noFill/>
        </p:spPr>
        <p:txBody>
          <a:bodyPr wrap="square" rtlCol="0">
            <a:spAutoFit/>
          </a:bodyPr>
          <a:lstStyle/>
          <a:p>
            <a:r>
              <a:rPr lang="en-US" b="1" dirty="0" smtClean="0">
                <a:solidFill>
                  <a:schemeClr val="bg1"/>
                </a:solidFill>
              </a:rPr>
              <a:t>Walking</a:t>
            </a:r>
            <a:endParaRPr lang="en-US" b="1" dirty="0">
              <a:solidFill>
                <a:schemeClr val="bg1"/>
              </a:solidFill>
            </a:endParaRPr>
          </a:p>
        </p:txBody>
      </p:sp>
      <p:sp>
        <p:nvSpPr>
          <p:cNvPr id="7" name="TextBox 6"/>
          <p:cNvSpPr txBox="1"/>
          <p:nvPr/>
        </p:nvSpPr>
        <p:spPr>
          <a:xfrm>
            <a:off x="6158163" y="2571750"/>
            <a:ext cx="914400" cy="307777"/>
          </a:xfrm>
          <a:prstGeom prst="rect">
            <a:avLst/>
          </a:prstGeom>
          <a:noFill/>
        </p:spPr>
        <p:txBody>
          <a:bodyPr wrap="square" rtlCol="0">
            <a:spAutoFit/>
          </a:bodyPr>
          <a:lstStyle/>
          <a:p>
            <a:r>
              <a:rPr lang="en-US" b="1" dirty="0" smtClean="0">
                <a:solidFill>
                  <a:schemeClr val="bg1"/>
                </a:solidFill>
              </a:rPr>
              <a:t>Walking</a:t>
            </a:r>
            <a:endParaRPr lang="en-US" b="1" dirty="0">
              <a:solidFill>
                <a:schemeClr val="bg1"/>
              </a:solidFill>
            </a:endParaRPr>
          </a:p>
        </p:txBody>
      </p:sp>
      <p:sp>
        <p:nvSpPr>
          <p:cNvPr id="8" name="TextBox 7"/>
          <p:cNvSpPr txBox="1"/>
          <p:nvPr/>
        </p:nvSpPr>
        <p:spPr>
          <a:xfrm>
            <a:off x="7072563" y="1975637"/>
            <a:ext cx="914400" cy="276999"/>
          </a:xfrm>
          <a:prstGeom prst="rect">
            <a:avLst/>
          </a:prstGeom>
          <a:noFill/>
        </p:spPr>
        <p:txBody>
          <a:bodyPr wrap="square" rtlCol="0">
            <a:spAutoFit/>
          </a:bodyPr>
          <a:lstStyle/>
          <a:p>
            <a:r>
              <a:rPr lang="en-US" sz="1200" b="1" dirty="0" smtClean="0">
                <a:solidFill>
                  <a:schemeClr val="bg1"/>
                </a:solidFill>
              </a:rPr>
              <a:t>Walking</a:t>
            </a:r>
            <a:endParaRPr lang="en-US" sz="1200" b="1" dirty="0">
              <a:solidFill>
                <a:schemeClr val="bg1"/>
              </a:solidFill>
            </a:endParaRPr>
          </a:p>
        </p:txBody>
      </p:sp>
      <p:sp>
        <p:nvSpPr>
          <p:cNvPr id="9" name="TextBox 8"/>
          <p:cNvSpPr txBox="1"/>
          <p:nvPr/>
        </p:nvSpPr>
        <p:spPr>
          <a:xfrm>
            <a:off x="3994484" y="2563423"/>
            <a:ext cx="914400" cy="276999"/>
          </a:xfrm>
          <a:prstGeom prst="rect">
            <a:avLst/>
          </a:prstGeom>
          <a:noFill/>
        </p:spPr>
        <p:txBody>
          <a:bodyPr wrap="square" rtlCol="0">
            <a:spAutoFit/>
          </a:bodyPr>
          <a:lstStyle/>
          <a:p>
            <a:r>
              <a:rPr lang="en-US" sz="1200" b="1" dirty="0" smtClean="0">
                <a:solidFill>
                  <a:schemeClr val="bg1"/>
                </a:solidFill>
              </a:rPr>
              <a:t>Standing</a:t>
            </a:r>
            <a:endParaRPr lang="en-US" sz="1200" b="1" dirty="0">
              <a:solidFill>
                <a:schemeClr val="bg1"/>
              </a:solidFill>
            </a:endParaRPr>
          </a:p>
        </p:txBody>
      </p:sp>
      <p:sp>
        <p:nvSpPr>
          <p:cNvPr id="10" name="TextBox 9"/>
          <p:cNvSpPr txBox="1"/>
          <p:nvPr/>
        </p:nvSpPr>
        <p:spPr>
          <a:xfrm>
            <a:off x="3080586" y="2602528"/>
            <a:ext cx="914400" cy="276999"/>
          </a:xfrm>
          <a:prstGeom prst="rect">
            <a:avLst/>
          </a:prstGeom>
          <a:noFill/>
        </p:spPr>
        <p:txBody>
          <a:bodyPr wrap="square" rtlCol="0">
            <a:spAutoFit/>
          </a:bodyPr>
          <a:lstStyle/>
          <a:p>
            <a:r>
              <a:rPr lang="en-US" sz="1200" b="1" dirty="0" smtClean="0">
                <a:solidFill>
                  <a:schemeClr val="bg1"/>
                </a:solidFill>
              </a:rPr>
              <a:t>Standing</a:t>
            </a:r>
            <a:endParaRPr lang="en-US" sz="1200" b="1" dirty="0">
              <a:solidFill>
                <a:schemeClr val="bg1"/>
              </a:solidFill>
            </a:endParaRPr>
          </a:p>
        </p:txBody>
      </p:sp>
      <p:sp>
        <p:nvSpPr>
          <p:cNvPr id="11" name="TextBox 10"/>
          <p:cNvSpPr txBox="1"/>
          <p:nvPr/>
        </p:nvSpPr>
        <p:spPr>
          <a:xfrm>
            <a:off x="5579645" y="2196787"/>
            <a:ext cx="914400" cy="276999"/>
          </a:xfrm>
          <a:prstGeom prst="rect">
            <a:avLst/>
          </a:prstGeom>
          <a:noFill/>
        </p:spPr>
        <p:txBody>
          <a:bodyPr wrap="square" rtlCol="0">
            <a:spAutoFit/>
          </a:bodyPr>
          <a:lstStyle/>
          <a:p>
            <a:r>
              <a:rPr lang="en-US" sz="1200" b="1" dirty="0" smtClean="0">
                <a:solidFill>
                  <a:schemeClr val="bg1"/>
                </a:solidFill>
              </a:rPr>
              <a:t>Walking</a:t>
            </a:r>
            <a:endParaRPr lang="en-US" sz="1200" b="1" dirty="0">
              <a:solidFill>
                <a:schemeClr val="bg1"/>
              </a:solidFill>
            </a:endParaRPr>
          </a:p>
        </p:txBody>
      </p:sp>
      <p:sp>
        <p:nvSpPr>
          <p:cNvPr id="12" name="TextBox 11"/>
          <p:cNvSpPr txBox="1"/>
          <p:nvPr/>
        </p:nvSpPr>
        <p:spPr>
          <a:xfrm>
            <a:off x="3429001" y="184666"/>
            <a:ext cx="2045369" cy="307777"/>
          </a:xfrm>
          <a:prstGeom prst="rect">
            <a:avLst/>
          </a:prstGeom>
          <a:noFill/>
        </p:spPr>
        <p:txBody>
          <a:bodyPr wrap="square" rtlCol="0">
            <a:spAutoFit/>
          </a:bodyPr>
          <a:lstStyle/>
          <a:p>
            <a:r>
              <a:rPr lang="en-US" b="1" dirty="0" smtClean="0">
                <a:solidFill>
                  <a:schemeClr val="bg1"/>
                </a:solidFill>
              </a:rPr>
              <a:t>It’s a walking scene.</a:t>
            </a:r>
            <a:endParaRPr lang="en-US" b="1" dirty="0">
              <a:solidFill>
                <a:schemeClr val="bg1"/>
              </a:solidFill>
            </a:endParaRPr>
          </a:p>
        </p:txBody>
      </p:sp>
    </p:spTree>
    <p:extLst>
      <p:ext uri="{BB962C8B-B14F-4D97-AF65-F5344CB8AC3E}">
        <p14:creationId xmlns:p14="http://schemas.microsoft.com/office/powerpoint/2010/main" val="127716281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dissolv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2"/>
                                        </p:tgtEl>
                                      </p:cBhvr>
                                    </p:cmd>
                                  </p:childTnLst>
                                </p:cTn>
                              </p:par>
                            </p:childTnLst>
                          </p:cTn>
                        </p:par>
                      </p:childTnLst>
                    </p:cTn>
                  </p:par>
                </p:childTnLst>
              </p:cTn>
              <p:nextCondLst>
                <p:cond evt="onClick" delay="0">
                  <p:tgtEl>
                    <p:spTgt spid="2"/>
                  </p:tgtEl>
                </p:cond>
              </p:nextCondLst>
            </p:seq>
            <p:video>
              <p:cMediaNode vol="80000">
                <p:cTn id="36" repeatCount="indefinite" fill="hold" display="0">
                  <p:stCondLst>
                    <p:cond delay="indefinite"/>
                  </p:stCondLst>
                </p:cTn>
                <p:tgtEl>
                  <p:spTgt spid="2"/>
                </p:tgtEl>
              </p:cMediaNode>
            </p:video>
          </p:childTnLst>
        </p:cTn>
      </p:par>
    </p:tnLst>
    <p:bldLst>
      <p:bldP spid="4" grpId="0"/>
      <p:bldP spid="6" grpId="0"/>
      <p:bldP spid="7" grpId="0"/>
      <p:bldP spid="8" grpId="0"/>
      <p:bldP spid="9" grpId="0"/>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152400" y="0"/>
            <a:ext cx="8229600" cy="742950"/>
          </a:xfrm>
          <a:prstGeom prst="rect">
            <a:avLst/>
          </a:prstGeom>
        </p:spPr>
        <p:txBody>
          <a:bodyPr lIns="91425" tIns="91425" rIns="91425" bIns="91425" anchor="b" anchorCtr="0">
            <a:noAutofit/>
          </a:bodyPr>
          <a:lstStyle/>
          <a:p>
            <a:pPr lvl="0" algn="l" rtl="0">
              <a:spcBef>
                <a:spcPts val="0"/>
              </a:spcBef>
              <a:buClr>
                <a:schemeClr val="dk1"/>
              </a:buClr>
              <a:buSzPct val="36666"/>
              <a:buFont typeface="Arial"/>
              <a:buNone/>
            </a:pPr>
            <a:r>
              <a:rPr lang="en-CA" sz="3000" dirty="0" smtClean="0">
                <a:solidFill>
                  <a:srgbClr val="000000"/>
                </a:solidFill>
                <a:latin typeface="Calibri Light"/>
                <a:ea typeface="Arial" charset="0"/>
                <a:cs typeface="Calibri Light"/>
                <a:sym typeface="Times New Roman"/>
              </a:rPr>
              <a:t>Example: Rally in a Volleyball </a:t>
            </a:r>
            <a:r>
              <a:rPr lang="en-CA" sz="3000" dirty="0" smtClean="0">
                <a:solidFill>
                  <a:srgbClr val="000000"/>
                </a:solidFill>
                <a:latin typeface="Calibri Light"/>
                <a:ea typeface="Arial" charset="0"/>
                <a:cs typeface="Calibri Light"/>
                <a:sym typeface="Times New Roman"/>
              </a:rPr>
              <a:t>Game</a:t>
            </a:r>
            <a:endParaRPr lang="en" sz="3000" dirty="0">
              <a:solidFill>
                <a:srgbClr val="000000"/>
              </a:solidFill>
              <a:latin typeface="Calibri Light"/>
              <a:ea typeface="Arial" charset="0"/>
              <a:cs typeface="Calibri Light"/>
              <a:sym typeface="Times New Roman"/>
            </a:endParaRPr>
          </a:p>
        </p:txBody>
      </p:sp>
      <p:pic>
        <p:nvPicPr>
          <p:cNvPr id="2" name="volleybal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37239" y="871621"/>
            <a:ext cx="6269525" cy="4273467"/>
          </a:xfrm>
          <a:prstGeom prst="rect">
            <a:avLst/>
          </a:prstGeom>
        </p:spPr>
      </p:pic>
    </p:spTree>
    <p:extLst>
      <p:ext uri="{BB962C8B-B14F-4D97-AF65-F5344CB8AC3E}">
        <p14:creationId xmlns:p14="http://schemas.microsoft.com/office/powerpoint/2010/main" val="289326385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repeatCount="indefinite"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2" name="volleybal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6573"/>
          <a:stretch/>
        </p:blipFill>
        <p:spPr>
          <a:xfrm>
            <a:off x="2" y="0"/>
            <a:ext cx="9143999" cy="5145088"/>
          </a:xfrm>
          <a:prstGeom prst="rect">
            <a:avLst/>
          </a:prstGeom>
        </p:spPr>
      </p:pic>
      <p:sp>
        <p:nvSpPr>
          <p:cNvPr id="5" name="TextBox 4"/>
          <p:cNvSpPr txBox="1"/>
          <p:nvPr/>
        </p:nvSpPr>
        <p:spPr>
          <a:xfrm>
            <a:off x="6232359" y="2201780"/>
            <a:ext cx="830179" cy="307777"/>
          </a:xfrm>
          <a:prstGeom prst="rect">
            <a:avLst/>
          </a:prstGeom>
          <a:noFill/>
        </p:spPr>
        <p:txBody>
          <a:bodyPr wrap="square" rtlCol="0">
            <a:spAutoFit/>
          </a:bodyPr>
          <a:lstStyle/>
          <a:p>
            <a:r>
              <a:rPr lang="en-US" b="1" dirty="0" smtClean="0">
                <a:solidFill>
                  <a:srgbClr val="002060"/>
                </a:solidFill>
              </a:rPr>
              <a:t>Waiting</a:t>
            </a:r>
            <a:endParaRPr lang="en-US" b="1" dirty="0">
              <a:solidFill>
                <a:srgbClr val="002060"/>
              </a:solidFill>
            </a:endParaRPr>
          </a:p>
        </p:txBody>
      </p:sp>
      <p:sp>
        <p:nvSpPr>
          <p:cNvPr id="7" name="TextBox 6"/>
          <p:cNvSpPr txBox="1"/>
          <p:nvPr/>
        </p:nvSpPr>
        <p:spPr>
          <a:xfrm>
            <a:off x="7239002" y="2931696"/>
            <a:ext cx="830179" cy="307777"/>
          </a:xfrm>
          <a:prstGeom prst="rect">
            <a:avLst/>
          </a:prstGeom>
          <a:noFill/>
        </p:spPr>
        <p:txBody>
          <a:bodyPr wrap="square" rtlCol="0">
            <a:spAutoFit/>
          </a:bodyPr>
          <a:lstStyle/>
          <a:p>
            <a:r>
              <a:rPr lang="en-US" b="1" dirty="0" smtClean="0">
                <a:solidFill>
                  <a:srgbClr val="002060"/>
                </a:solidFill>
              </a:rPr>
              <a:t>Waiting</a:t>
            </a:r>
            <a:endParaRPr lang="en-US" b="1" dirty="0">
              <a:solidFill>
                <a:srgbClr val="002060"/>
              </a:solidFill>
            </a:endParaRPr>
          </a:p>
        </p:txBody>
      </p:sp>
      <p:sp>
        <p:nvSpPr>
          <p:cNvPr id="8" name="TextBox 7"/>
          <p:cNvSpPr txBox="1"/>
          <p:nvPr/>
        </p:nvSpPr>
        <p:spPr>
          <a:xfrm>
            <a:off x="6136108" y="3244517"/>
            <a:ext cx="830179" cy="307777"/>
          </a:xfrm>
          <a:prstGeom prst="rect">
            <a:avLst/>
          </a:prstGeom>
          <a:noFill/>
        </p:spPr>
        <p:txBody>
          <a:bodyPr wrap="square" rtlCol="0">
            <a:spAutoFit/>
          </a:bodyPr>
          <a:lstStyle/>
          <a:p>
            <a:r>
              <a:rPr lang="en-US" b="1" dirty="0" smtClean="0">
                <a:solidFill>
                  <a:srgbClr val="002060"/>
                </a:solidFill>
              </a:rPr>
              <a:t>Waiting</a:t>
            </a:r>
            <a:endParaRPr lang="en-US" b="1" dirty="0">
              <a:solidFill>
                <a:srgbClr val="002060"/>
              </a:solidFill>
            </a:endParaRPr>
          </a:p>
        </p:txBody>
      </p:sp>
      <p:sp>
        <p:nvSpPr>
          <p:cNvPr id="9" name="TextBox 8"/>
          <p:cNvSpPr txBox="1"/>
          <p:nvPr/>
        </p:nvSpPr>
        <p:spPr>
          <a:xfrm>
            <a:off x="693824" y="2650958"/>
            <a:ext cx="830179" cy="307777"/>
          </a:xfrm>
          <a:prstGeom prst="rect">
            <a:avLst/>
          </a:prstGeom>
          <a:noFill/>
        </p:spPr>
        <p:txBody>
          <a:bodyPr wrap="square" rtlCol="0">
            <a:spAutoFit/>
          </a:bodyPr>
          <a:lstStyle/>
          <a:p>
            <a:r>
              <a:rPr lang="en-US" b="1" dirty="0" smtClean="0">
                <a:solidFill>
                  <a:srgbClr val="002060"/>
                </a:solidFill>
              </a:rPr>
              <a:t>Waiting</a:t>
            </a:r>
            <a:endParaRPr lang="en-US" b="1" dirty="0">
              <a:solidFill>
                <a:srgbClr val="002060"/>
              </a:solidFill>
            </a:endParaRPr>
          </a:p>
        </p:txBody>
      </p:sp>
      <p:sp>
        <p:nvSpPr>
          <p:cNvPr id="10" name="TextBox 9"/>
          <p:cNvSpPr txBox="1"/>
          <p:nvPr/>
        </p:nvSpPr>
        <p:spPr>
          <a:xfrm>
            <a:off x="1108913" y="2193759"/>
            <a:ext cx="830179" cy="307777"/>
          </a:xfrm>
          <a:prstGeom prst="rect">
            <a:avLst/>
          </a:prstGeom>
          <a:noFill/>
        </p:spPr>
        <p:txBody>
          <a:bodyPr wrap="square" rtlCol="0">
            <a:spAutoFit/>
          </a:bodyPr>
          <a:lstStyle/>
          <a:p>
            <a:r>
              <a:rPr lang="en-US" b="1" dirty="0" smtClean="0">
                <a:solidFill>
                  <a:srgbClr val="002060"/>
                </a:solidFill>
              </a:rPr>
              <a:t>Waiting</a:t>
            </a:r>
            <a:endParaRPr lang="en-US" b="1" dirty="0">
              <a:solidFill>
                <a:srgbClr val="002060"/>
              </a:solidFill>
            </a:endParaRPr>
          </a:p>
        </p:txBody>
      </p:sp>
      <p:sp>
        <p:nvSpPr>
          <p:cNvPr id="11" name="TextBox 10"/>
          <p:cNvSpPr txBox="1"/>
          <p:nvPr/>
        </p:nvSpPr>
        <p:spPr>
          <a:xfrm>
            <a:off x="2344155" y="1660359"/>
            <a:ext cx="830179" cy="307777"/>
          </a:xfrm>
          <a:prstGeom prst="rect">
            <a:avLst/>
          </a:prstGeom>
          <a:noFill/>
        </p:spPr>
        <p:txBody>
          <a:bodyPr wrap="square" rtlCol="0">
            <a:spAutoFit/>
          </a:bodyPr>
          <a:lstStyle/>
          <a:p>
            <a:r>
              <a:rPr lang="en-US" b="1" dirty="0" smtClean="0">
                <a:solidFill>
                  <a:srgbClr val="002060"/>
                </a:solidFill>
              </a:rPr>
              <a:t>Spiking</a:t>
            </a:r>
            <a:endParaRPr lang="en-US" b="1" dirty="0">
              <a:solidFill>
                <a:srgbClr val="002060"/>
              </a:solidFill>
            </a:endParaRPr>
          </a:p>
        </p:txBody>
      </p:sp>
      <p:sp>
        <p:nvSpPr>
          <p:cNvPr id="12" name="TextBox 11"/>
          <p:cNvSpPr txBox="1"/>
          <p:nvPr/>
        </p:nvSpPr>
        <p:spPr>
          <a:xfrm>
            <a:off x="2051386" y="2572545"/>
            <a:ext cx="830179" cy="307777"/>
          </a:xfrm>
          <a:prstGeom prst="rect">
            <a:avLst/>
          </a:prstGeom>
          <a:noFill/>
        </p:spPr>
        <p:txBody>
          <a:bodyPr wrap="square" rtlCol="0">
            <a:spAutoFit/>
          </a:bodyPr>
          <a:lstStyle/>
          <a:p>
            <a:r>
              <a:rPr lang="en-US" b="1" dirty="0" smtClean="0">
                <a:solidFill>
                  <a:srgbClr val="002060"/>
                </a:solidFill>
              </a:rPr>
              <a:t>waiting</a:t>
            </a:r>
            <a:endParaRPr lang="en-US" b="1" dirty="0">
              <a:solidFill>
                <a:srgbClr val="002060"/>
              </a:solidFill>
            </a:endParaRPr>
          </a:p>
        </p:txBody>
      </p:sp>
      <p:sp>
        <p:nvSpPr>
          <p:cNvPr id="13" name="TextBox 12"/>
          <p:cNvSpPr txBox="1"/>
          <p:nvPr/>
        </p:nvSpPr>
        <p:spPr>
          <a:xfrm>
            <a:off x="4333375" y="2817186"/>
            <a:ext cx="830179" cy="307777"/>
          </a:xfrm>
          <a:prstGeom prst="rect">
            <a:avLst/>
          </a:prstGeom>
          <a:noFill/>
        </p:spPr>
        <p:txBody>
          <a:bodyPr wrap="square" rtlCol="0">
            <a:spAutoFit/>
          </a:bodyPr>
          <a:lstStyle/>
          <a:p>
            <a:r>
              <a:rPr lang="en-US" b="1" smtClean="0">
                <a:solidFill>
                  <a:srgbClr val="002060"/>
                </a:solidFill>
              </a:rPr>
              <a:t>waiting</a:t>
            </a:r>
            <a:endParaRPr lang="en-US" b="1" dirty="0">
              <a:solidFill>
                <a:srgbClr val="002060"/>
              </a:solidFill>
            </a:endParaRPr>
          </a:p>
        </p:txBody>
      </p:sp>
      <p:sp>
        <p:nvSpPr>
          <p:cNvPr id="14" name="TextBox 13"/>
          <p:cNvSpPr txBox="1"/>
          <p:nvPr/>
        </p:nvSpPr>
        <p:spPr>
          <a:xfrm>
            <a:off x="3612483" y="2255714"/>
            <a:ext cx="947487" cy="307777"/>
          </a:xfrm>
          <a:prstGeom prst="rect">
            <a:avLst/>
          </a:prstGeom>
          <a:noFill/>
        </p:spPr>
        <p:txBody>
          <a:bodyPr wrap="square" rtlCol="0">
            <a:spAutoFit/>
          </a:bodyPr>
          <a:lstStyle/>
          <a:p>
            <a:r>
              <a:rPr lang="en-US" b="1" dirty="0" smtClean="0">
                <a:solidFill>
                  <a:srgbClr val="002060"/>
                </a:solidFill>
              </a:rPr>
              <a:t>Standing</a:t>
            </a:r>
            <a:endParaRPr lang="en-US" b="1" dirty="0">
              <a:solidFill>
                <a:srgbClr val="002060"/>
              </a:solidFill>
            </a:endParaRPr>
          </a:p>
        </p:txBody>
      </p:sp>
      <p:sp>
        <p:nvSpPr>
          <p:cNvPr id="15" name="TextBox 14"/>
          <p:cNvSpPr txBox="1"/>
          <p:nvPr/>
        </p:nvSpPr>
        <p:spPr>
          <a:xfrm>
            <a:off x="161426" y="3592769"/>
            <a:ext cx="947487" cy="307777"/>
          </a:xfrm>
          <a:prstGeom prst="rect">
            <a:avLst/>
          </a:prstGeom>
          <a:noFill/>
        </p:spPr>
        <p:txBody>
          <a:bodyPr wrap="square" rtlCol="0">
            <a:spAutoFit/>
          </a:bodyPr>
          <a:lstStyle/>
          <a:p>
            <a:r>
              <a:rPr lang="en-US" b="1" dirty="0" smtClean="0">
                <a:solidFill>
                  <a:srgbClr val="002060"/>
                </a:solidFill>
              </a:rPr>
              <a:t>Standing</a:t>
            </a:r>
            <a:endParaRPr lang="en-US" b="1" dirty="0">
              <a:solidFill>
                <a:srgbClr val="002060"/>
              </a:solidFill>
            </a:endParaRPr>
          </a:p>
        </p:txBody>
      </p:sp>
      <p:sp>
        <p:nvSpPr>
          <p:cNvPr id="16" name="TextBox 15"/>
          <p:cNvSpPr txBox="1"/>
          <p:nvPr/>
        </p:nvSpPr>
        <p:spPr>
          <a:xfrm>
            <a:off x="2929692" y="2728955"/>
            <a:ext cx="947487" cy="307777"/>
          </a:xfrm>
          <a:prstGeom prst="rect">
            <a:avLst/>
          </a:prstGeom>
          <a:noFill/>
        </p:spPr>
        <p:txBody>
          <a:bodyPr wrap="square" rtlCol="0">
            <a:spAutoFit/>
          </a:bodyPr>
          <a:lstStyle/>
          <a:p>
            <a:r>
              <a:rPr lang="en-US" b="1" dirty="0" smtClean="0">
                <a:solidFill>
                  <a:srgbClr val="002060"/>
                </a:solidFill>
              </a:rPr>
              <a:t>Moving</a:t>
            </a:r>
            <a:endParaRPr lang="en-US" b="1" dirty="0">
              <a:solidFill>
                <a:srgbClr val="002060"/>
              </a:solidFill>
            </a:endParaRPr>
          </a:p>
        </p:txBody>
      </p:sp>
      <p:sp>
        <p:nvSpPr>
          <p:cNvPr id="17" name="TextBox 16"/>
          <p:cNvSpPr txBox="1"/>
          <p:nvPr/>
        </p:nvSpPr>
        <p:spPr>
          <a:xfrm>
            <a:off x="4086226" y="86743"/>
            <a:ext cx="1267829" cy="307777"/>
          </a:xfrm>
          <a:prstGeom prst="rect">
            <a:avLst/>
          </a:prstGeom>
          <a:noFill/>
        </p:spPr>
        <p:txBody>
          <a:bodyPr wrap="square" rtlCol="0">
            <a:spAutoFit/>
          </a:bodyPr>
          <a:lstStyle/>
          <a:p>
            <a:r>
              <a:rPr lang="en-US" b="1" smtClean="0">
                <a:solidFill>
                  <a:schemeClr val="bg1"/>
                </a:solidFill>
              </a:rPr>
              <a:t>Left Spike</a:t>
            </a:r>
            <a:endParaRPr lang="en-US" b="1" dirty="0">
              <a:solidFill>
                <a:schemeClr val="bg1"/>
              </a:solidFill>
            </a:endParaRPr>
          </a:p>
        </p:txBody>
      </p:sp>
    </p:spTree>
    <p:extLst>
      <p:ext uri="{BB962C8B-B14F-4D97-AF65-F5344CB8AC3E}">
        <p14:creationId xmlns:p14="http://schemas.microsoft.com/office/powerpoint/2010/main" val="91480010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500"/>
                                        <p:tgtEl>
                                          <p:spTgt spid="9"/>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dissolve">
                                      <p:cBhvr>
                                        <p:cTn id="25" dur="500"/>
                                        <p:tgtEl>
                                          <p:spTgt spid="12"/>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dissolve">
                                      <p:cBhvr>
                                        <p:cTn id="31" dur="500"/>
                                        <p:tgtEl>
                                          <p:spTgt spid="14"/>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dissolve">
                                      <p:cBhvr>
                                        <p:cTn id="34" dur="500"/>
                                        <p:tgtEl>
                                          <p:spTgt spid="15"/>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dissolve">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2"/>
                    </p:tgtEl>
                  </p:cond>
                </p:stCondLst>
                <p:endSync evt="end" delay="0">
                  <p:rtn val="all"/>
                </p:endSync>
                <p:childTnLst>
                  <p:par>
                    <p:cTn id="44" fill="hold">
                      <p:stCondLst>
                        <p:cond delay="0"/>
                      </p:stCondLst>
                      <p:childTnLst>
                        <p:par>
                          <p:cTn id="45" fill="hold">
                            <p:stCondLst>
                              <p:cond delay="0"/>
                            </p:stCondLst>
                            <p:childTnLst>
                              <p:par>
                                <p:cTn id="46" presetID="2" presetClass="mediacall" presetSubtype="0" fill="hold" nodeType="clickEffect">
                                  <p:stCondLst>
                                    <p:cond delay="0"/>
                                  </p:stCondLst>
                                  <p:childTnLst>
                                    <p:cmd type="call" cmd="togglePause">
                                      <p:cBhvr>
                                        <p:cTn id="47" dur="1" fill="hold"/>
                                        <p:tgtEl>
                                          <p:spTgt spid="2"/>
                                        </p:tgtEl>
                                      </p:cBhvr>
                                    </p:cmd>
                                  </p:childTnLst>
                                </p:cTn>
                              </p:par>
                            </p:childTnLst>
                          </p:cTn>
                        </p:par>
                      </p:childTnLst>
                    </p:cTn>
                  </p:par>
                </p:childTnLst>
              </p:cTn>
              <p:nextCondLst>
                <p:cond evt="onClick" delay="0">
                  <p:tgtEl>
                    <p:spTgt spid="2"/>
                  </p:tgtEl>
                </p:cond>
              </p:nextCondLst>
            </p:seq>
            <p:video>
              <p:cMediaNode vol="80000">
                <p:cTn id="48" repeatCount="indefinite" fill="hold" display="0">
                  <p:stCondLst>
                    <p:cond delay="indefinite"/>
                  </p:stCondLst>
                </p:cTn>
                <p:tgtEl>
                  <p:spTgt spid="2"/>
                </p:tgtEl>
              </p:cMediaNode>
            </p:video>
          </p:childTnLst>
        </p:cTn>
      </p:par>
    </p:tnLst>
    <p:bldLst>
      <p:bldP spid="5" grpId="0"/>
      <p:bldP spid="7" grpId="0"/>
      <p:bldP spid="8" grpId="0"/>
      <p:bldP spid="9" grpId="0"/>
      <p:bldP spid="10" grpId="0"/>
      <p:bldP spid="11" grpId="0"/>
      <p:bldP spid="12" grpId="0"/>
      <p:bldP spid="13" grpId="0"/>
      <p:bldP spid="14" grpId="0"/>
      <p:bldP spid="15" grpId="0"/>
      <p:bldP spid="16"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grpSp>
        <p:nvGrpSpPr>
          <p:cNvPr id="4" name="Group 3"/>
          <p:cNvGrpSpPr/>
          <p:nvPr/>
        </p:nvGrpSpPr>
        <p:grpSpPr>
          <a:xfrm>
            <a:off x="108129" y="336884"/>
            <a:ext cx="8903524" cy="2069433"/>
            <a:chOff x="108129" y="336883"/>
            <a:chExt cx="8903524" cy="2069433"/>
          </a:xfrm>
        </p:grpSpPr>
        <p:grpSp>
          <p:nvGrpSpPr>
            <p:cNvPr id="2" name="Group 1"/>
            <p:cNvGrpSpPr/>
            <p:nvPr/>
          </p:nvGrpSpPr>
          <p:grpSpPr>
            <a:xfrm>
              <a:off x="3982453" y="336883"/>
              <a:ext cx="5029200" cy="2069433"/>
              <a:chOff x="827703" y="1817077"/>
              <a:chExt cx="7230223" cy="3072126"/>
            </a:xfrm>
          </p:grpSpPr>
          <p:pic>
            <p:nvPicPr>
              <p:cNvPr id="11" name="Shape 40"/>
              <p:cNvPicPr preferRelativeResize="0"/>
              <p:nvPr/>
            </p:nvPicPr>
            <p:blipFill rotWithShape="1">
              <a:blip r:embed="rId3">
                <a:extLst>
                  <a:ext uri="{28A0092B-C50C-407E-A947-70E740481C1C}">
                    <a14:useLocalDpi xmlns:a14="http://schemas.microsoft.com/office/drawing/2010/main" val="0"/>
                  </a:ext>
                </a:extLst>
              </a:blip>
              <a:srcRect l="36210" t="10078" r="25782" b="53864"/>
              <a:stretch/>
            </p:blipFill>
            <p:spPr>
              <a:xfrm>
                <a:off x="827703" y="2473569"/>
                <a:ext cx="3622800" cy="2415634"/>
              </a:xfrm>
              <a:prstGeom prst="rect">
                <a:avLst/>
              </a:prstGeom>
              <a:noFill/>
              <a:ln>
                <a:noFill/>
              </a:ln>
            </p:spPr>
          </p:pic>
          <p:sp>
            <p:nvSpPr>
              <p:cNvPr id="12" name="Rectangle 11"/>
              <p:cNvSpPr/>
              <p:nvPr/>
            </p:nvSpPr>
            <p:spPr>
              <a:xfrm>
                <a:off x="827703" y="1817077"/>
                <a:ext cx="3622800" cy="656492"/>
              </a:xfrm>
              <a:prstGeom prst="rect">
                <a:avLst/>
              </a:prstGeom>
              <a:solidFill>
                <a:schemeClr val="accent2"/>
              </a:solidFill>
              <a:ln w="317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smtClean="0">
                    <a:solidFill>
                      <a:schemeClr val="bg1"/>
                    </a:solidFill>
                    <a:latin typeface="Arial" charset="0"/>
                    <a:ea typeface="Arial" charset="0"/>
                    <a:cs typeface="Arial" charset="0"/>
                  </a:rPr>
                  <a:t>Group Activity = Majority’s Activity</a:t>
                </a:r>
                <a:endParaRPr lang="en-US" sz="1500" dirty="0">
                  <a:solidFill>
                    <a:schemeClr val="bg1"/>
                  </a:solidFill>
                  <a:latin typeface="Arial" charset="0"/>
                  <a:ea typeface="Arial" charset="0"/>
                  <a:cs typeface="Arial" charset="0"/>
                </a:endParaRPr>
              </a:p>
            </p:txBody>
          </p:sp>
          <p:pic>
            <p:nvPicPr>
              <p:cNvPr id="13" name="Shape 40"/>
              <p:cNvPicPr preferRelativeResize="0"/>
              <p:nvPr/>
            </p:nvPicPr>
            <p:blipFill>
              <a:blip r:embed="rId4">
                <a:alphaModFix/>
              </a:blip>
              <a:stretch>
                <a:fillRect/>
              </a:stretch>
            </p:blipFill>
            <p:spPr>
              <a:xfrm>
                <a:off x="4450504" y="2473569"/>
                <a:ext cx="3592047" cy="2415634"/>
              </a:xfrm>
              <a:prstGeom prst="rect">
                <a:avLst/>
              </a:prstGeom>
              <a:noFill/>
              <a:ln>
                <a:noFill/>
              </a:ln>
            </p:spPr>
          </p:pic>
          <p:sp>
            <p:nvSpPr>
              <p:cNvPr id="14" name="Rectangle 13"/>
              <p:cNvSpPr/>
              <p:nvPr/>
            </p:nvSpPr>
            <p:spPr>
              <a:xfrm>
                <a:off x="4450503" y="1817077"/>
                <a:ext cx="3607423" cy="656492"/>
              </a:xfrm>
              <a:prstGeom prst="rect">
                <a:avLst/>
              </a:prstGeom>
              <a:solidFill>
                <a:schemeClr val="accent2"/>
              </a:solidFill>
              <a:ln w="3175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smtClean="0">
                    <a:solidFill>
                      <a:schemeClr val="bg1"/>
                    </a:solidFill>
                    <a:latin typeface="Arial" charset="0"/>
                    <a:ea typeface="Arial" charset="0"/>
                    <a:cs typeface="Arial" charset="0"/>
                  </a:rPr>
                  <a:t>Group Activity = Key Player’s Activity</a:t>
                </a:r>
                <a:endParaRPr lang="en-US" sz="1500" dirty="0">
                  <a:solidFill>
                    <a:schemeClr val="bg1"/>
                  </a:solidFill>
                  <a:latin typeface="Arial" charset="0"/>
                  <a:ea typeface="Arial" charset="0"/>
                  <a:cs typeface="Arial" charset="0"/>
                </a:endParaRPr>
              </a:p>
            </p:txBody>
          </p:sp>
        </p:grpSp>
        <p:sp>
          <p:nvSpPr>
            <p:cNvPr id="8" name="Rounded Rectangle 7"/>
            <p:cNvSpPr/>
            <p:nvPr/>
          </p:nvSpPr>
          <p:spPr>
            <a:xfrm>
              <a:off x="108129" y="830528"/>
              <a:ext cx="3621662" cy="1294292"/>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accent2"/>
                  </a:solidFill>
                  <a:ea typeface="Arial" charset="0"/>
                  <a:cs typeface="Arial" charset="0"/>
                </a:rPr>
                <a:t>Challenge </a:t>
              </a:r>
              <a:r>
                <a:rPr lang="en-US" sz="2800" dirty="0" smtClean="0">
                  <a:solidFill>
                    <a:schemeClr val="accent2"/>
                  </a:solidFill>
                  <a:ea typeface="Arial" charset="0"/>
                  <a:cs typeface="Arial" charset="0"/>
                </a:rPr>
                <a:t>1: context </a:t>
              </a:r>
              <a:r>
                <a:rPr lang="en-US" sz="2800" dirty="0">
                  <a:solidFill>
                    <a:schemeClr val="accent2"/>
                  </a:solidFill>
                  <a:ea typeface="Arial" charset="0"/>
                  <a:cs typeface="Arial" charset="0"/>
                </a:rPr>
                <a:t>d</a:t>
              </a:r>
              <a:r>
                <a:rPr lang="en-US" sz="2800" dirty="0" smtClean="0">
                  <a:solidFill>
                    <a:schemeClr val="accent2"/>
                  </a:solidFill>
                  <a:ea typeface="Arial" charset="0"/>
                  <a:cs typeface="Arial" charset="0"/>
                </a:rPr>
                <a:t>ependency</a:t>
              </a:r>
              <a:endParaRPr lang="en-US" sz="2800" dirty="0">
                <a:solidFill>
                  <a:schemeClr val="accent2"/>
                </a:solidFill>
                <a:ea typeface="Arial" charset="0"/>
                <a:cs typeface="Arial" charset="0"/>
              </a:endParaRPr>
            </a:p>
          </p:txBody>
        </p:sp>
      </p:grpSp>
      <p:sp>
        <p:nvSpPr>
          <p:cNvPr id="9" name="Rounded Rectangle 8"/>
          <p:cNvSpPr/>
          <p:nvPr/>
        </p:nvSpPr>
        <p:spPr>
          <a:xfrm>
            <a:off x="108129" y="3345665"/>
            <a:ext cx="3621662" cy="1166177"/>
          </a:xfrm>
          <a:prstGeom prst="roundRect">
            <a:avLst/>
          </a:prstGeom>
          <a:solidFill>
            <a:srgbClr val="FF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C0504D"/>
                </a:solidFill>
                <a:ea typeface="Arial" charset="0"/>
                <a:cs typeface="Arial" charset="0"/>
              </a:rPr>
              <a:t>Challenge 2: </a:t>
            </a:r>
            <a:r>
              <a:rPr lang="en-US" sz="2800" dirty="0" smtClean="0">
                <a:solidFill>
                  <a:srgbClr val="C0504D"/>
                </a:solidFill>
                <a:ea typeface="Times New Roman" charset="0"/>
                <a:cs typeface="Times New Roman" charset="0"/>
              </a:rPr>
              <a:t>high </a:t>
            </a:r>
            <a:r>
              <a:rPr lang="en-US" sz="2800" dirty="0">
                <a:solidFill>
                  <a:srgbClr val="C0504D"/>
                </a:solidFill>
                <a:ea typeface="Times New Roman" charset="0"/>
                <a:cs typeface="Times New Roman" charset="0"/>
              </a:rPr>
              <a:t>level description</a:t>
            </a:r>
          </a:p>
        </p:txBody>
      </p:sp>
      <p:grpSp>
        <p:nvGrpSpPr>
          <p:cNvPr id="3" name="Group 2"/>
          <p:cNvGrpSpPr/>
          <p:nvPr/>
        </p:nvGrpSpPr>
        <p:grpSpPr>
          <a:xfrm>
            <a:off x="3982453" y="2538664"/>
            <a:ext cx="5029200" cy="2381943"/>
            <a:chOff x="1073052" y="2378042"/>
            <a:chExt cx="6836445" cy="3132113"/>
          </a:xfrm>
        </p:grpSpPr>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17357" t="37424" r="20064" b="18698"/>
            <a:stretch/>
          </p:blipFill>
          <p:spPr>
            <a:xfrm>
              <a:off x="1073052" y="2813847"/>
              <a:ext cx="6836445" cy="2696308"/>
            </a:xfrm>
            <a:prstGeom prst="rect">
              <a:avLst/>
            </a:prstGeom>
          </p:spPr>
        </p:pic>
        <p:sp>
          <p:nvSpPr>
            <p:cNvPr id="15" name="Rectangle 14"/>
            <p:cNvSpPr/>
            <p:nvPr/>
          </p:nvSpPr>
          <p:spPr>
            <a:xfrm>
              <a:off x="2502453" y="2378042"/>
              <a:ext cx="3977640" cy="435805"/>
            </a:xfrm>
            <a:prstGeom prst="rect">
              <a:avLst/>
            </a:prstGeom>
            <a:solidFill>
              <a:srgbClr val="C0504D"/>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Arial" charset="0"/>
                  <a:ea typeface="Arial" charset="0"/>
                  <a:cs typeface="Arial" charset="0"/>
                </a:rPr>
                <a:t>Group Activity – Right spike</a:t>
              </a:r>
              <a:endParaRPr lang="en-US" sz="1600" dirty="0">
                <a:latin typeface="Arial" charset="0"/>
                <a:ea typeface="Arial" charset="0"/>
                <a:cs typeface="Arial" charset="0"/>
              </a:endParaRPr>
            </a:p>
          </p:txBody>
        </p:sp>
      </p:grpSp>
    </p:spTree>
    <p:extLst>
      <p:ext uri="{BB962C8B-B14F-4D97-AF65-F5344CB8AC3E}">
        <p14:creationId xmlns:p14="http://schemas.microsoft.com/office/powerpoint/2010/main" val="172218626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2" name="Right Arrow 1"/>
          <p:cNvSpPr/>
          <p:nvPr/>
        </p:nvSpPr>
        <p:spPr>
          <a:xfrm>
            <a:off x="3876675" y="2130277"/>
            <a:ext cx="381000" cy="27622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188" y="1335742"/>
            <a:ext cx="2788599" cy="1859066"/>
          </a:xfrm>
          <a:prstGeom prst="rect">
            <a:avLst/>
          </a:prstGeom>
        </p:spPr>
      </p:pic>
      <p:sp>
        <p:nvSpPr>
          <p:cNvPr id="5" name="Rectangle 4"/>
          <p:cNvSpPr/>
          <p:nvPr/>
        </p:nvSpPr>
        <p:spPr>
          <a:xfrm>
            <a:off x="4428565" y="1909799"/>
            <a:ext cx="1281954" cy="71717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Arial" charset="0"/>
                <a:ea typeface="Arial" charset="0"/>
                <a:cs typeface="Arial" charset="0"/>
              </a:rPr>
              <a:t>Image Classifier</a:t>
            </a:r>
            <a:endParaRPr lang="en-US" sz="1600" dirty="0">
              <a:latin typeface="Arial" charset="0"/>
              <a:ea typeface="Arial" charset="0"/>
              <a:cs typeface="Arial" charset="0"/>
            </a:endParaRPr>
          </a:p>
        </p:txBody>
      </p:sp>
      <p:sp>
        <p:nvSpPr>
          <p:cNvPr id="16" name="Right Arrow 15"/>
          <p:cNvSpPr/>
          <p:nvPr/>
        </p:nvSpPr>
        <p:spPr>
          <a:xfrm>
            <a:off x="6055098" y="2130277"/>
            <a:ext cx="381000" cy="27622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579534" y="1909799"/>
            <a:ext cx="1183903" cy="71717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Arial" charset="0"/>
                <a:ea typeface="Arial" charset="0"/>
                <a:cs typeface="Arial" charset="0"/>
              </a:rPr>
              <a:t>Group activity label</a:t>
            </a:r>
            <a:endParaRPr lang="en-US" sz="1600" dirty="0">
              <a:latin typeface="Arial" charset="0"/>
              <a:ea typeface="Arial" charset="0"/>
              <a:cs typeface="Arial" charset="0"/>
            </a:endParaRPr>
          </a:p>
        </p:txBody>
      </p:sp>
    </p:spTree>
    <p:extLst>
      <p:ext uri="{BB962C8B-B14F-4D97-AF65-F5344CB8AC3E}">
        <p14:creationId xmlns:p14="http://schemas.microsoft.com/office/powerpoint/2010/main" val="242994235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pic>
        <p:nvPicPr>
          <p:cNvPr id="40" name="Shape 40"/>
          <p:cNvPicPr preferRelativeResize="0"/>
          <p:nvPr/>
        </p:nvPicPr>
        <p:blipFill rotWithShape="1">
          <a:blip r:embed="rId3">
            <a:extLst>
              <a:ext uri="{28A0092B-C50C-407E-A947-70E740481C1C}">
                <a14:useLocalDpi xmlns:a14="http://schemas.microsoft.com/office/drawing/2010/main" val="0"/>
              </a:ext>
            </a:extLst>
          </a:blip>
          <a:srcRect l="36210" t="10078" r="25782" b="53864"/>
          <a:stretch/>
        </p:blipFill>
        <p:spPr>
          <a:xfrm>
            <a:off x="609380" y="2215660"/>
            <a:ext cx="3875898" cy="2813540"/>
          </a:xfrm>
          <a:prstGeom prst="rect">
            <a:avLst/>
          </a:prstGeom>
          <a:noFill/>
          <a:ln>
            <a:no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3479" y="2215659"/>
            <a:ext cx="3923323" cy="281354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1197" y="762000"/>
            <a:ext cx="774699" cy="1034263"/>
          </a:xfrm>
          <a:prstGeom prst="rect">
            <a:avLst/>
          </a:prstGeom>
        </p:spPr>
      </p:pic>
      <p:sp>
        <p:nvSpPr>
          <p:cNvPr id="9" name="Rounded Rectangle 8"/>
          <p:cNvSpPr/>
          <p:nvPr/>
        </p:nvSpPr>
        <p:spPr>
          <a:xfrm>
            <a:off x="2362202" y="808278"/>
            <a:ext cx="4179277" cy="987985"/>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ea typeface="Arial" charset="0"/>
                <a:cs typeface="Arial" charset="0"/>
              </a:rPr>
              <a:t>Intuitive fix: Use only the foreground features</a:t>
            </a:r>
            <a:endParaRPr lang="en-US" sz="2800" dirty="0">
              <a:solidFill>
                <a:schemeClr val="tx1"/>
              </a:solidFill>
              <a:ea typeface="Arial" charset="0"/>
              <a:cs typeface="Arial" charset="0"/>
            </a:endParaRPr>
          </a:p>
        </p:txBody>
      </p:sp>
    </p:spTree>
    <p:extLst>
      <p:ext uri="{BB962C8B-B14F-4D97-AF65-F5344CB8AC3E}">
        <p14:creationId xmlns:p14="http://schemas.microsoft.com/office/powerpoint/2010/main" val="52442040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152400" y="57150"/>
            <a:ext cx="8229600" cy="565851"/>
          </a:xfrm>
          <a:prstGeom prst="rect">
            <a:avLst/>
          </a:prstGeom>
        </p:spPr>
        <p:txBody>
          <a:bodyPr lIns="91425" tIns="91425" rIns="91425" bIns="91425" anchor="b" anchorCtr="0">
            <a:noAutofit/>
          </a:bodyPr>
          <a:lstStyle/>
          <a:p>
            <a:pPr lvl="0" algn="l" rtl="0">
              <a:spcBef>
                <a:spcPts val="0"/>
              </a:spcBef>
              <a:buNone/>
            </a:pPr>
            <a:r>
              <a:rPr lang="en-CA" sz="4000" dirty="0" smtClean="0">
                <a:solidFill>
                  <a:srgbClr val="000000"/>
                </a:solidFill>
                <a:latin typeface="Calibri Light"/>
                <a:ea typeface="Arial" charset="0"/>
                <a:cs typeface="Calibri Light"/>
                <a:sym typeface="Times New Roman"/>
              </a:rPr>
              <a:t>Person Tracks</a:t>
            </a:r>
            <a:endParaRPr lang="en" sz="4000" dirty="0">
              <a:solidFill>
                <a:srgbClr val="000000"/>
              </a:solidFill>
              <a:latin typeface="Calibri Light"/>
              <a:ea typeface="Arial" charset="0"/>
              <a:cs typeface="Calibri Light"/>
              <a:sym typeface="Times New Roman"/>
            </a:endParaRPr>
          </a:p>
        </p:txBody>
      </p:sp>
      <p:sp>
        <p:nvSpPr>
          <p:cNvPr id="18" name="TextBox 17"/>
          <p:cNvSpPr txBox="1"/>
          <p:nvPr/>
        </p:nvSpPr>
        <p:spPr>
          <a:xfrm>
            <a:off x="685800" y="971550"/>
            <a:ext cx="7457038" cy="369332"/>
          </a:xfrm>
          <a:prstGeom prst="rect">
            <a:avLst/>
          </a:prstGeom>
          <a:noFill/>
        </p:spPr>
        <p:txBody>
          <a:bodyPr wrap="square" rtlCol="0">
            <a:spAutoFit/>
          </a:bodyPr>
          <a:lstStyle/>
          <a:p>
            <a:pPr marL="285750" lvl="1" indent="-285750">
              <a:buFont typeface="Arial" charset="0"/>
              <a:buChar char="•"/>
            </a:pPr>
            <a:r>
              <a:rPr lang="en-CA" sz="1800" dirty="0" smtClean="0">
                <a:solidFill>
                  <a:schemeClr val="dk1"/>
                </a:solidFill>
                <a:ea typeface="Arial" charset="0"/>
                <a:sym typeface="Times New Roman"/>
              </a:rPr>
              <a:t>Extract trajectories by tracking each person forward/backward in time</a:t>
            </a:r>
            <a:endParaRPr lang="en-CA" sz="1800" dirty="0">
              <a:solidFill>
                <a:schemeClr val="dk1"/>
              </a:solidFill>
              <a:latin typeface="Arial" charset="0"/>
              <a:ea typeface="Arial" charset="0"/>
              <a:cs typeface="Arial" charset="0"/>
              <a:sym typeface="Times New Roman"/>
            </a:endParaRPr>
          </a:p>
        </p:txBody>
      </p:sp>
      <p:pic>
        <p:nvPicPr>
          <p:cNvPr id="20" name="Picture 19"/>
          <p:cNvPicPr>
            <a:picLocks noChangeAspect="1"/>
          </p:cNvPicPr>
          <p:nvPr/>
        </p:nvPicPr>
        <p:blipFill rotWithShape="1">
          <a:blip r:embed="rId3">
            <a:extLst>
              <a:ext uri="{28A0092B-C50C-407E-A947-70E740481C1C}">
                <a14:useLocalDpi xmlns:a14="http://schemas.microsoft.com/office/drawing/2010/main" val="0"/>
              </a:ext>
            </a:extLst>
          </a:blip>
          <a:srcRect l="11614" t="41089" r="26581" b="16689"/>
          <a:stretch/>
        </p:blipFill>
        <p:spPr>
          <a:xfrm>
            <a:off x="7357332" y="1672046"/>
            <a:ext cx="1710468" cy="1100997"/>
          </a:xfrm>
          <a:prstGeom prst="rect">
            <a:avLst/>
          </a:prstGeom>
          <a:ln>
            <a:noFill/>
          </a:ln>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12344" t="42447" r="25277" b="15825"/>
          <a:stretch/>
        </p:blipFill>
        <p:spPr>
          <a:xfrm>
            <a:off x="5528532" y="1679271"/>
            <a:ext cx="1710468" cy="1093774"/>
          </a:xfrm>
          <a:prstGeom prst="rect">
            <a:avLst/>
          </a:prstGeom>
          <a:ln>
            <a:noFill/>
          </a:ln>
          <a:effectLst/>
        </p:spPr>
      </p:pic>
      <p:pic>
        <p:nvPicPr>
          <p:cNvPr id="24" name="Picture 23"/>
          <p:cNvPicPr>
            <a:picLocks noChangeAspect="1"/>
          </p:cNvPicPr>
          <p:nvPr/>
        </p:nvPicPr>
        <p:blipFill rotWithShape="1">
          <a:blip r:embed="rId5">
            <a:extLst>
              <a:ext uri="{28A0092B-C50C-407E-A947-70E740481C1C}">
                <a14:useLocalDpi xmlns:a14="http://schemas.microsoft.com/office/drawing/2010/main" val="0"/>
              </a:ext>
            </a:extLst>
          </a:blip>
          <a:srcRect l="9840" t="42464" r="26667" b="18771"/>
          <a:stretch/>
        </p:blipFill>
        <p:spPr>
          <a:xfrm>
            <a:off x="3717026" y="1681022"/>
            <a:ext cx="1710468" cy="1099246"/>
          </a:xfrm>
          <a:prstGeom prst="rect">
            <a:avLst/>
          </a:prstGeom>
          <a:ln>
            <a:noFill/>
          </a:ln>
          <a:effectLst/>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12431" t="42963" r="25139" b="14568"/>
          <a:stretch/>
        </p:blipFill>
        <p:spPr>
          <a:xfrm>
            <a:off x="76200" y="1679271"/>
            <a:ext cx="1710468" cy="1097386"/>
          </a:xfrm>
          <a:prstGeom prst="rect">
            <a:avLst/>
          </a:prstGeom>
          <a:ln>
            <a:noFill/>
          </a:ln>
          <a:effectLst/>
        </p:spPr>
      </p:pic>
      <p:pic>
        <p:nvPicPr>
          <p:cNvPr id="19" name="Picture 18"/>
          <p:cNvPicPr>
            <a:picLocks noChangeAspect="1"/>
          </p:cNvPicPr>
          <p:nvPr/>
        </p:nvPicPr>
        <p:blipFill rotWithShape="1">
          <a:blip r:embed="rId7">
            <a:extLst>
              <a:ext uri="{28A0092B-C50C-407E-A947-70E740481C1C}">
                <a14:useLocalDpi xmlns:a14="http://schemas.microsoft.com/office/drawing/2010/main" val="0"/>
              </a:ext>
            </a:extLst>
          </a:blip>
          <a:srcRect l="8856" t="41061" r="25866" b="14988"/>
          <a:stretch/>
        </p:blipFill>
        <p:spPr>
          <a:xfrm>
            <a:off x="1905000" y="1679270"/>
            <a:ext cx="1710468" cy="1100997"/>
          </a:xfrm>
          <a:prstGeom prst="rect">
            <a:avLst/>
          </a:prstGeom>
          <a:ln>
            <a:noFill/>
          </a:ln>
          <a:effectLst/>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35266" y="3045882"/>
            <a:ext cx="413448" cy="840378"/>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48218" y="3045882"/>
            <a:ext cx="419796" cy="840378"/>
          </a:xfrm>
          <a:prstGeom prst="rect">
            <a:avLst/>
          </a:prstGeom>
        </p:spPr>
      </p:pic>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39904" y="3052051"/>
            <a:ext cx="415766" cy="840378"/>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3419" y="3045882"/>
            <a:ext cx="415812" cy="840378"/>
          </a:xfrm>
          <a:prstGeom prst="rect">
            <a:avLst/>
          </a:prstGeom>
        </p:spPr>
      </p:pic>
      <p:pic>
        <p:nvPicPr>
          <p:cNvPr id="6" name="Picture 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54964" y="3045882"/>
            <a:ext cx="413658" cy="840378"/>
          </a:xfrm>
          <a:prstGeom prst="rect">
            <a:avLst/>
          </a:prstGeom>
        </p:spPr>
      </p:pic>
      <p:pic>
        <p:nvPicPr>
          <p:cNvPr id="8" name="Picture 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35266" y="4303122"/>
            <a:ext cx="413448" cy="860650"/>
          </a:xfrm>
          <a:prstGeom prst="rect">
            <a:avLst/>
          </a:prstGeom>
        </p:spPr>
      </p:pic>
      <p:pic>
        <p:nvPicPr>
          <p:cNvPr id="9" name="Picture 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51306" y="4303123"/>
            <a:ext cx="416334" cy="840307"/>
          </a:xfrm>
          <a:prstGeom prst="rect">
            <a:avLst/>
          </a:prstGeom>
        </p:spPr>
      </p:pic>
      <p:pic>
        <p:nvPicPr>
          <p:cNvPr id="11" name="Picture 1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353136" y="4303122"/>
            <a:ext cx="416334" cy="840378"/>
          </a:xfrm>
          <a:prstGeom prst="rect">
            <a:avLst/>
          </a:prstGeom>
        </p:spPr>
      </p:pic>
      <p:pic>
        <p:nvPicPr>
          <p:cNvPr id="12" name="Picture 1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654966" y="4303122"/>
            <a:ext cx="364987" cy="840378"/>
          </a:xfrm>
          <a:prstGeom prst="rect">
            <a:avLst/>
          </a:prstGeom>
        </p:spPr>
      </p:pic>
      <p:pic>
        <p:nvPicPr>
          <p:cNvPr id="13" name="Picture 1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46754" y="4303122"/>
            <a:ext cx="412479" cy="840378"/>
          </a:xfrm>
          <a:prstGeom prst="rect">
            <a:avLst/>
          </a:prstGeom>
        </p:spPr>
      </p:pic>
      <p:cxnSp>
        <p:nvCxnSpPr>
          <p:cNvPr id="15" name="Straight Arrow Connector 14"/>
          <p:cNvCxnSpPr/>
          <p:nvPr/>
        </p:nvCxnSpPr>
        <p:spPr>
          <a:xfrm flipH="1">
            <a:off x="3222171" y="3472543"/>
            <a:ext cx="914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flipH="1">
            <a:off x="3222171" y="4702628"/>
            <a:ext cx="914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flipH="1">
            <a:off x="1505816" y="3472543"/>
            <a:ext cx="914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flipH="1">
            <a:off x="1505816" y="4702628"/>
            <a:ext cx="914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flipH="1">
            <a:off x="5042016" y="3472543"/>
            <a:ext cx="914400" cy="0"/>
          </a:xfrm>
          <a:prstGeom prst="straightConnector1">
            <a:avLst/>
          </a:prstGeom>
          <a:ln>
            <a:tailEnd type="triangle"/>
          </a:ln>
          <a:scene3d>
            <a:camera prst="orthographicFront">
              <a:rot lat="0" lon="0" rev="10800000"/>
            </a:camera>
            <a:lightRig rig="threePt" dir="t"/>
          </a:scene3d>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flipH="1">
            <a:off x="5020244" y="4800600"/>
            <a:ext cx="914400" cy="0"/>
          </a:xfrm>
          <a:prstGeom prst="straightConnector1">
            <a:avLst/>
          </a:prstGeom>
          <a:ln>
            <a:tailEnd type="triangle"/>
          </a:ln>
          <a:scene3d>
            <a:camera prst="orthographicFront">
              <a:rot lat="0" lon="0" rev="10800000"/>
            </a:camera>
            <a:lightRig rig="threePt" dir="t"/>
          </a:scene3d>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flipH="1">
            <a:off x="6713419" y="3472543"/>
            <a:ext cx="914400" cy="0"/>
          </a:xfrm>
          <a:prstGeom prst="straightConnector1">
            <a:avLst/>
          </a:prstGeom>
          <a:ln>
            <a:tailEnd type="triangle"/>
          </a:ln>
          <a:scene3d>
            <a:camera prst="orthographicFront">
              <a:rot lat="0" lon="0" rev="10800000"/>
            </a:camera>
            <a:lightRig rig="threePt" dir="t"/>
          </a:scene3d>
        </p:spPr>
        <p:style>
          <a:lnRef idx="1">
            <a:schemeClr val="dk1"/>
          </a:lnRef>
          <a:fillRef idx="0">
            <a:schemeClr val="dk1"/>
          </a:fillRef>
          <a:effectRef idx="0">
            <a:schemeClr val="dk1"/>
          </a:effectRef>
          <a:fontRef idx="minor">
            <a:schemeClr val="tx1"/>
          </a:fontRef>
        </p:style>
      </p:cxnSp>
      <p:cxnSp>
        <p:nvCxnSpPr>
          <p:cNvPr id="31" name="Straight Arrow Connector 30"/>
          <p:cNvCxnSpPr/>
          <p:nvPr/>
        </p:nvCxnSpPr>
        <p:spPr>
          <a:xfrm flipH="1">
            <a:off x="6680761" y="4800600"/>
            <a:ext cx="914400" cy="0"/>
          </a:xfrm>
          <a:prstGeom prst="straightConnector1">
            <a:avLst/>
          </a:prstGeom>
          <a:ln>
            <a:tailEnd type="triangle"/>
          </a:ln>
          <a:scene3d>
            <a:camera prst="orthographicFront">
              <a:rot lat="0" lon="0" rev="10800000"/>
            </a:camera>
            <a:lightRig rig="threePt" dir="t"/>
          </a:scene3d>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3967057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7"/>
                                        </p:tgtEl>
                                        <p:attrNameLst>
                                          <p:attrName>style.opacity</p:attrName>
                                        </p:attrNameLst>
                                      </p:cBhvr>
                                      <p:to>
                                        <p:strVal val="0.5"/>
                                      </p:to>
                                    </p:set>
                                    <p:animEffect filter="image" prLst="opacity: 0.5">
                                      <p:cBhvr rctx="IE">
                                        <p:cTn id="7" dur="indefinite"/>
                                        <p:tgtEl>
                                          <p:spTgt spid="7"/>
                                        </p:tgtEl>
                                      </p:cBhvr>
                                    </p:animEffect>
                                  </p:childTnLst>
                                </p:cTn>
                              </p:par>
                              <p:par>
                                <p:cTn id="8" presetID="9" presetClass="emph" presetSubtype="0" nodeType="withEffect">
                                  <p:stCondLst>
                                    <p:cond delay="0"/>
                                  </p:stCondLst>
                                  <p:childTnLst>
                                    <p:set>
                                      <p:cBhvr rctx="PPT">
                                        <p:cTn id="9" dur="indefinite"/>
                                        <p:tgtEl>
                                          <p:spTgt spid="19"/>
                                        </p:tgtEl>
                                        <p:attrNameLst>
                                          <p:attrName>style.opacity</p:attrName>
                                        </p:attrNameLst>
                                      </p:cBhvr>
                                      <p:to>
                                        <p:strVal val="0.5"/>
                                      </p:to>
                                    </p:set>
                                    <p:animEffect filter="image" prLst="opacity: 0.5">
                                      <p:cBhvr rctx="IE">
                                        <p:cTn id="10" dur="indefinite"/>
                                        <p:tgtEl>
                                          <p:spTgt spid="19"/>
                                        </p:tgtEl>
                                      </p:cBhvr>
                                    </p:animEffect>
                                  </p:childTnLst>
                                </p:cTn>
                              </p:par>
                              <p:par>
                                <p:cTn id="11" presetID="9" presetClass="emph" presetSubtype="0" nodeType="withEffect">
                                  <p:stCondLst>
                                    <p:cond delay="0"/>
                                  </p:stCondLst>
                                  <p:childTnLst>
                                    <p:set>
                                      <p:cBhvr rctx="PPT">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par>
                                <p:cTn id="14" presetID="9" presetClass="emph" presetSubtype="0" nodeType="withEffect">
                                  <p:stCondLst>
                                    <p:cond delay="0"/>
                                  </p:stCondLst>
                                  <p:childTnLst>
                                    <p:set>
                                      <p:cBhvr rctx="PPT">
                                        <p:cTn id="15" dur="indefinite"/>
                                        <p:tgtEl>
                                          <p:spTgt spid="20"/>
                                        </p:tgtEl>
                                        <p:attrNameLst>
                                          <p:attrName>style.opacity</p:attrName>
                                        </p:attrNameLst>
                                      </p:cBhvr>
                                      <p:to>
                                        <p:strVal val="0.5"/>
                                      </p:to>
                                    </p:set>
                                    <p:animEffect filter="image" prLst="opacity: 0.5">
                                      <p:cBhvr rctx="IE">
                                        <p:cTn id="16" dur="indefinite"/>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par>
                                <p:cTn id="22" presetID="9"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mph" presetSubtype="0" nodeType="clickEffect">
                                  <p:stCondLst>
                                    <p:cond delay="0"/>
                                  </p:stCondLst>
                                  <p:childTnLst>
                                    <p:set>
                                      <p:cBhvr rctx="PPT">
                                        <p:cTn id="28" dur="indefinite"/>
                                        <p:tgtEl>
                                          <p:spTgt spid="7"/>
                                        </p:tgtEl>
                                        <p:attrNameLst>
                                          <p:attrName>style.opacity</p:attrName>
                                        </p:attrNameLst>
                                      </p:cBhvr>
                                      <p:to>
                                        <p:strVal val="1"/>
                                      </p:to>
                                    </p:set>
                                    <p:animEffect filter="image" prLst="opacity: 1">
                                      <p:cBhvr rctx="IE">
                                        <p:cTn id="29" dur="indefinite"/>
                                        <p:tgtEl>
                                          <p:spTgt spid="7"/>
                                        </p:tgtEl>
                                      </p:cBhvr>
                                    </p:animEffect>
                                  </p:childTnLst>
                                </p:cTn>
                              </p:par>
                              <p:par>
                                <p:cTn id="30" presetID="9" presetClass="emph" presetSubtype="0" nodeType="withEffect">
                                  <p:stCondLst>
                                    <p:cond delay="0"/>
                                  </p:stCondLst>
                                  <p:childTnLst>
                                    <p:set>
                                      <p:cBhvr rctx="PPT">
                                        <p:cTn id="31" dur="indefinite"/>
                                        <p:tgtEl>
                                          <p:spTgt spid="19"/>
                                        </p:tgtEl>
                                        <p:attrNameLst>
                                          <p:attrName>style.opacity</p:attrName>
                                        </p:attrNameLst>
                                      </p:cBhvr>
                                      <p:to>
                                        <p:strVal val="1"/>
                                      </p:to>
                                    </p:set>
                                    <p:animEffect filter="image" prLst="opacity: 1">
                                      <p:cBhvr rctx="IE">
                                        <p:cTn id="32" dur="indefinite"/>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dissolve">
                                      <p:cBhvr>
                                        <p:cTn id="37" dur="500"/>
                                        <p:tgtEl>
                                          <p:spTgt spid="5"/>
                                        </p:tgtEl>
                                      </p:cBhvr>
                                    </p:animEffect>
                                  </p:childTnLst>
                                </p:cTn>
                              </p:par>
                              <p:par>
                                <p:cTn id="38" presetID="9" presetClass="entr" presetSubtype="0"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dissolve">
                                      <p:cBhvr>
                                        <p:cTn id="40" dur="500"/>
                                        <p:tgtEl>
                                          <p:spTgt spid="6"/>
                                        </p:tgtEl>
                                      </p:cBhvr>
                                    </p:animEffect>
                                  </p:childTnLst>
                                </p:cTn>
                              </p:par>
                              <p:par>
                                <p:cTn id="41" presetID="9"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dissolve">
                                      <p:cBhvr>
                                        <p:cTn id="43" dur="500"/>
                                        <p:tgtEl>
                                          <p:spTgt spid="12"/>
                                        </p:tgtEl>
                                      </p:cBhvr>
                                    </p:animEffect>
                                  </p:childTnLst>
                                </p:cTn>
                              </p:par>
                              <p:par>
                                <p:cTn id="44" presetID="9"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dissolve">
                                      <p:cBhvr>
                                        <p:cTn id="46" dur="500"/>
                                        <p:tgtEl>
                                          <p:spTgt spid="13"/>
                                        </p:tgtEl>
                                      </p:cBhvr>
                                    </p:animEffect>
                                  </p:childTnLst>
                                </p:cTn>
                              </p:par>
                              <p:par>
                                <p:cTn id="47" presetID="9"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dissolve">
                                      <p:cBhvr>
                                        <p:cTn id="49" dur="500"/>
                                        <p:tgtEl>
                                          <p:spTgt spid="15"/>
                                        </p:tgtEl>
                                      </p:cBhvr>
                                    </p:animEffect>
                                  </p:childTnLst>
                                </p:cTn>
                              </p:par>
                              <p:par>
                                <p:cTn id="50" presetID="9"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dissolve">
                                      <p:cBhvr>
                                        <p:cTn id="52" dur="500"/>
                                        <p:tgtEl>
                                          <p:spTgt spid="22"/>
                                        </p:tgtEl>
                                      </p:cBhvr>
                                    </p:animEffect>
                                  </p:childTnLst>
                                </p:cTn>
                              </p:par>
                              <p:par>
                                <p:cTn id="53" presetID="9"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dissolve">
                                      <p:cBhvr>
                                        <p:cTn id="55" dur="500"/>
                                        <p:tgtEl>
                                          <p:spTgt spid="23"/>
                                        </p:tgtEl>
                                      </p:cBhvr>
                                    </p:animEffect>
                                  </p:childTnLst>
                                </p:cTn>
                              </p:par>
                              <p:par>
                                <p:cTn id="56" presetID="9" presetClass="entr" presetSubtype="0"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dissolve">
                                      <p:cBhvr>
                                        <p:cTn id="58" dur="500"/>
                                        <p:tgtEl>
                                          <p:spTgt spid="25"/>
                                        </p:tgtEl>
                                      </p:cBhvr>
                                    </p:animEffect>
                                  </p:childTnLst>
                                </p:cTn>
                              </p:par>
                            </p:childTnLst>
                          </p:cTn>
                        </p:par>
                      </p:childTnLst>
                    </p:cTn>
                  </p:par>
                  <p:par>
                    <p:cTn id="59" fill="hold">
                      <p:stCondLst>
                        <p:cond delay="indefinite"/>
                      </p:stCondLst>
                      <p:childTnLst>
                        <p:par>
                          <p:cTn id="60" fill="hold">
                            <p:stCondLst>
                              <p:cond delay="0"/>
                            </p:stCondLst>
                            <p:childTnLst>
                              <p:par>
                                <p:cTn id="61" presetID="9" presetClass="emph" presetSubtype="0" nodeType="clickEffect">
                                  <p:stCondLst>
                                    <p:cond delay="0"/>
                                  </p:stCondLst>
                                  <p:childTnLst>
                                    <p:set>
                                      <p:cBhvr rctx="PPT">
                                        <p:cTn id="62" dur="indefinite"/>
                                        <p:tgtEl>
                                          <p:spTgt spid="10"/>
                                        </p:tgtEl>
                                        <p:attrNameLst>
                                          <p:attrName>style.opacity</p:attrName>
                                        </p:attrNameLst>
                                      </p:cBhvr>
                                      <p:to>
                                        <p:strVal val="1"/>
                                      </p:to>
                                    </p:set>
                                    <p:animEffect filter="image" prLst="opacity: 1">
                                      <p:cBhvr rctx="IE">
                                        <p:cTn id="63" dur="indefinite"/>
                                        <p:tgtEl>
                                          <p:spTgt spid="10"/>
                                        </p:tgtEl>
                                      </p:cBhvr>
                                    </p:animEffect>
                                  </p:childTnLst>
                                </p:cTn>
                              </p:par>
                              <p:par>
                                <p:cTn id="64" presetID="9" presetClass="emph" presetSubtype="0" nodeType="withEffect">
                                  <p:stCondLst>
                                    <p:cond delay="0"/>
                                  </p:stCondLst>
                                  <p:childTnLst>
                                    <p:set>
                                      <p:cBhvr rctx="PPT">
                                        <p:cTn id="65" dur="indefinite"/>
                                        <p:tgtEl>
                                          <p:spTgt spid="20"/>
                                        </p:tgtEl>
                                        <p:attrNameLst>
                                          <p:attrName>style.opacity</p:attrName>
                                        </p:attrNameLst>
                                      </p:cBhvr>
                                      <p:to>
                                        <p:strVal val="1"/>
                                      </p:to>
                                    </p:set>
                                    <p:animEffect filter="image" prLst="opacity: 1">
                                      <p:cBhvr rctx="IE">
                                        <p:cTn id="66" dur="indefinite"/>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nodeType="clickEffect">
                                  <p:stCondLst>
                                    <p:cond delay="0"/>
                                  </p:stCondLst>
                                  <p:childTnLst>
                                    <p:set>
                                      <p:cBhvr>
                                        <p:cTn id="70" dur="1" fill="hold">
                                          <p:stCondLst>
                                            <p:cond delay="0"/>
                                          </p:stCondLst>
                                        </p:cTn>
                                        <p:tgtEl>
                                          <p:spTgt spid="2"/>
                                        </p:tgtEl>
                                        <p:attrNameLst>
                                          <p:attrName>style.visibility</p:attrName>
                                        </p:attrNameLst>
                                      </p:cBhvr>
                                      <p:to>
                                        <p:strVal val="visible"/>
                                      </p:to>
                                    </p:set>
                                    <p:animEffect transition="in" filter="dissolve">
                                      <p:cBhvr>
                                        <p:cTn id="71" dur="500"/>
                                        <p:tgtEl>
                                          <p:spTgt spid="2"/>
                                        </p:tgtEl>
                                      </p:cBhvr>
                                    </p:animEffect>
                                  </p:childTnLst>
                                </p:cTn>
                              </p:par>
                              <p:par>
                                <p:cTn id="72" presetID="9" presetClass="entr" presetSubtype="0" fill="hold" nodeType="withEffect">
                                  <p:stCondLst>
                                    <p:cond delay="0"/>
                                  </p:stCondLst>
                                  <p:childTnLst>
                                    <p:set>
                                      <p:cBhvr>
                                        <p:cTn id="73" dur="1" fill="hold">
                                          <p:stCondLst>
                                            <p:cond delay="0"/>
                                          </p:stCondLst>
                                        </p:cTn>
                                        <p:tgtEl>
                                          <p:spTgt spid="3"/>
                                        </p:tgtEl>
                                        <p:attrNameLst>
                                          <p:attrName>style.visibility</p:attrName>
                                        </p:attrNameLst>
                                      </p:cBhvr>
                                      <p:to>
                                        <p:strVal val="visible"/>
                                      </p:to>
                                    </p:set>
                                    <p:animEffect transition="in" filter="dissolve">
                                      <p:cBhvr>
                                        <p:cTn id="74" dur="500"/>
                                        <p:tgtEl>
                                          <p:spTgt spid="3"/>
                                        </p:tgtEl>
                                      </p:cBhvr>
                                    </p:animEffect>
                                  </p:childTnLst>
                                </p:cTn>
                              </p:par>
                              <p:par>
                                <p:cTn id="75" presetID="9" presetClass="entr" presetSubtype="0" fill="hold" nodeType="with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dissolve">
                                      <p:cBhvr>
                                        <p:cTn id="77" dur="500"/>
                                        <p:tgtEl>
                                          <p:spTgt spid="8"/>
                                        </p:tgtEl>
                                      </p:cBhvr>
                                    </p:animEffect>
                                  </p:childTnLst>
                                </p:cTn>
                              </p:par>
                              <p:par>
                                <p:cTn id="78" presetID="9" presetClass="entr" presetSubtype="0" fill="hold" nodeType="with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dissolve">
                                      <p:cBhvr>
                                        <p:cTn id="80" dur="500"/>
                                        <p:tgtEl>
                                          <p:spTgt spid="9"/>
                                        </p:tgtEl>
                                      </p:cBhvr>
                                    </p:animEffect>
                                  </p:childTnLst>
                                </p:cTn>
                              </p:par>
                              <p:par>
                                <p:cTn id="81" presetID="9" presetClass="entr" presetSubtype="0" fill="hold" nodeType="with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dissolve">
                                      <p:cBhvr>
                                        <p:cTn id="83" dur="500"/>
                                        <p:tgtEl>
                                          <p:spTgt spid="28"/>
                                        </p:tgtEl>
                                      </p:cBhvr>
                                    </p:animEffect>
                                  </p:childTnLst>
                                </p:cTn>
                              </p:par>
                              <p:par>
                                <p:cTn id="84" presetID="9" presetClass="entr" presetSubtype="0" fill="hold" nodeType="withEffect">
                                  <p:stCondLst>
                                    <p:cond delay="0"/>
                                  </p:stCondLst>
                                  <p:childTnLst>
                                    <p:set>
                                      <p:cBhvr>
                                        <p:cTn id="85" dur="1" fill="hold">
                                          <p:stCondLst>
                                            <p:cond delay="0"/>
                                          </p:stCondLst>
                                        </p:cTn>
                                        <p:tgtEl>
                                          <p:spTgt spid="29"/>
                                        </p:tgtEl>
                                        <p:attrNameLst>
                                          <p:attrName>style.visibility</p:attrName>
                                        </p:attrNameLst>
                                      </p:cBhvr>
                                      <p:to>
                                        <p:strVal val="visible"/>
                                      </p:to>
                                    </p:set>
                                    <p:animEffect transition="in" filter="dissolve">
                                      <p:cBhvr>
                                        <p:cTn id="86" dur="500"/>
                                        <p:tgtEl>
                                          <p:spTgt spid="29"/>
                                        </p:tgtEl>
                                      </p:cBhvr>
                                    </p:animEffect>
                                  </p:childTnLst>
                                </p:cTn>
                              </p:par>
                              <p:par>
                                <p:cTn id="87" presetID="9" presetClass="entr" presetSubtype="0" fill="hold" nodeType="with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dissolve">
                                      <p:cBhvr>
                                        <p:cTn id="89" dur="500"/>
                                        <p:tgtEl>
                                          <p:spTgt spid="30"/>
                                        </p:tgtEl>
                                      </p:cBhvr>
                                    </p:animEffect>
                                  </p:childTnLst>
                                </p:cTn>
                              </p:par>
                              <p:par>
                                <p:cTn id="90" presetID="9" presetClass="entr" presetSubtype="0" fill="hold" nodeType="with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dissolve">
                                      <p:cBhvr>
                                        <p:cTn id="9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img001371.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40" r="135"/>
          <a:stretch/>
        </p:blipFill>
        <p:spPr>
          <a:xfrm>
            <a:off x="-39692" y="-14880"/>
            <a:ext cx="9326880" cy="5230436"/>
          </a:xfrm>
        </p:spPr>
      </p:pic>
      <p:sp>
        <p:nvSpPr>
          <p:cNvPr id="5" name="Rectangle 3"/>
          <p:cNvSpPr>
            <a:spLocks/>
          </p:cNvSpPr>
          <p:nvPr/>
        </p:nvSpPr>
        <p:spPr bwMode="auto">
          <a:xfrm>
            <a:off x="2441048" y="-996"/>
            <a:ext cx="6812220" cy="4191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40639" bIns="0" anchor="ctr"/>
          <a:lstStyle/>
          <a:p>
            <a:pPr marL="39688" algn="ctr"/>
            <a:r>
              <a:rPr lang="en-US" altLang="zh-CN" sz="2800" dirty="0">
                <a:solidFill>
                  <a:schemeClr val="tx1"/>
                </a:solidFill>
                <a:cs typeface="Arial" charset="0"/>
              </a:rPr>
              <a:t>What </a:t>
            </a:r>
            <a:r>
              <a:rPr lang="en-US" altLang="zh-CN" sz="2800" dirty="0" smtClean="0">
                <a:solidFill>
                  <a:schemeClr val="tx1"/>
                </a:solidFill>
                <a:cs typeface="Arial" charset="0"/>
              </a:rPr>
              <a:t>does </a:t>
            </a:r>
            <a:r>
              <a:rPr lang="en-US" altLang="zh-CN" sz="2800" dirty="0" smtClean="0">
                <a:solidFill>
                  <a:schemeClr val="tx1"/>
                </a:solidFill>
                <a:cs typeface="Arial" charset="0"/>
              </a:rPr>
              <a:t>scene understanding involve</a:t>
            </a:r>
            <a:r>
              <a:rPr lang="en-US" altLang="zh-CN" sz="2800" dirty="0">
                <a:solidFill>
                  <a:schemeClr val="tx1"/>
                </a:solidFill>
                <a:cs typeface="Arial" charset="0"/>
              </a:rPr>
              <a:t>?</a:t>
            </a:r>
          </a:p>
        </p:txBody>
      </p:sp>
      <p:sp>
        <p:nvSpPr>
          <p:cNvPr id="3" name="椭圆 2"/>
          <p:cNvSpPr/>
          <p:nvPr/>
        </p:nvSpPr>
        <p:spPr>
          <a:xfrm>
            <a:off x="5051705" y="1193304"/>
            <a:ext cx="404695" cy="261689"/>
          </a:xfrm>
          <a:prstGeom prst="ellipse">
            <a:avLst/>
          </a:prstGeom>
          <a:solidFill>
            <a:schemeClr val="accent3">
              <a:lumMod val="60000"/>
              <a:lumOff val="40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7387282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1426" t="48108" r="43101" b="32814"/>
          <a:stretch/>
        </p:blipFill>
        <p:spPr>
          <a:xfrm>
            <a:off x="5146431" y="2925631"/>
            <a:ext cx="1008185" cy="1976830"/>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72352" t="53639" r="23033" b="34342"/>
          <a:stretch/>
        </p:blipFill>
        <p:spPr>
          <a:xfrm>
            <a:off x="6154615" y="2925631"/>
            <a:ext cx="1008185" cy="1976830"/>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6853" t="66231" r="67567" b="21178"/>
          <a:stretch/>
        </p:blipFill>
        <p:spPr>
          <a:xfrm>
            <a:off x="4138244" y="2937353"/>
            <a:ext cx="1008186" cy="1976830"/>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2883" t="56501" r="72825" b="31288"/>
          <a:stretch/>
        </p:blipFill>
        <p:spPr>
          <a:xfrm>
            <a:off x="3130060" y="2937353"/>
            <a:ext cx="1008184" cy="1976830"/>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44989" t="61271" r="51041" b="22895"/>
          <a:stretch/>
        </p:blipFill>
        <p:spPr>
          <a:xfrm>
            <a:off x="2121875" y="2937353"/>
            <a:ext cx="1008184" cy="1976831"/>
          </a:xfrm>
          <a:prstGeom prst="rect">
            <a:avLst/>
          </a:prstGeom>
        </p:spPr>
      </p:pic>
      <p:sp>
        <p:nvSpPr>
          <p:cNvPr id="2" name="Right Arrow 1"/>
          <p:cNvSpPr/>
          <p:nvPr/>
        </p:nvSpPr>
        <p:spPr>
          <a:xfrm>
            <a:off x="2414955" y="2545891"/>
            <a:ext cx="351693" cy="269631"/>
          </a:xfrm>
          <a:prstGeom prst="rightArrow">
            <a:avLst/>
          </a:prstGeom>
          <a:scene3d>
            <a:camera prst="orthographicFront">
              <a:rot lat="5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p Arrow 2"/>
          <p:cNvSpPr/>
          <p:nvPr/>
        </p:nvSpPr>
        <p:spPr>
          <a:xfrm>
            <a:off x="2555630" y="2545891"/>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9"/>
          <p:cNvSpPr/>
          <p:nvPr/>
        </p:nvSpPr>
        <p:spPr>
          <a:xfrm>
            <a:off x="3528644" y="2532907"/>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p:cNvSpPr/>
          <p:nvPr/>
        </p:nvSpPr>
        <p:spPr>
          <a:xfrm>
            <a:off x="4560269" y="2532907"/>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a:off x="5545013" y="2545891"/>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p:cNvSpPr/>
          <p:nvPr/>
        </p:nvSpPr>
        <p:spPr>
          <a:xfrm>
            <a:off x="6459400" y="2545891"/>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2300160" y="2071331"/>
            <a:ext cx="4548552" cy="364451"/>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bg1"/>
                </a:solidFill>
              </a:rPr>
              <a:t>Person classifier</a:t>
            </a:r>
            <a:endParaRPr lang="en-US" sz="2000" dirty="0">
              <a:solidFill>
                <a:schemeClr val="bg1"/>
              </a:solidFill>
            </a:endParaRPr>
          </a:p>
        </p:txBody>
      </p:sp>
      <p:sp>
        <p:nvSpPr>
          <p:cNvPr id="16" name="TextBox 15"/>
          <p:cNvSpPr txBox="1"/>
          <p:nvPr/>
        </p:nvSpPr>
        <p:spPr>
          <a:xfrm>
            <a:off x="-1383322" y="4126524"/>
            <a:ext cx="184666" cy="307777"/>
          </a:xfrm>
          <a:prstGeom prst="rect">
            <a:avLst/>
          </a:prstGeom>
          <a:noFill/>
        </p:spPr>
        <p:txBody>
          <a:bodyPr wrap="none" rtlCol="0">
            <a:spAutoFit/>
          </a:bodyPr>
          <a:lstStyle/>
          <a:p>
            <a:endParaRPr lang="en-US"/>
          </a:p>
        </p:txBody>
      </p:sp>
      <p:sp>
        <p:nvSpPr>
          <p:cNvPr id="24" name="Right Arrow 23"/>
          <p:cNvSpPr/>
          <p:nvPr/>
        </p:nvSpPr>
        <p:spPr>
          <a:xfrm>
            <a:off x="2414955" y="1569759"/>
            <a:ext cx="351693" cy="269631"/>
          </a:xfrm>
          <a:prstGeom prst="rightArrow">
            <a:avLst/>
          </a:prstGeom>
          <a:scene3d>
            <a:camera prst="orthographicFront">
              <a:rot lat="5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Up Arrow 24"/>
          <p:cNvSpPr/>
          <p:nvPr/>
        </p:nvSpPr>
        <p:spPr>
          <a:xfrm>
            <a:off x="2555630" y="1615479"/>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Up Arrow 25"/>
          <p:cNvSpPr/>
          <p:nvPr/>
        </p:nvSpPr>
        <p:spPr>
          <a:xfrm>
            <a:off x="3528644" y="1602493"/>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Up Arrow 26"/>
          <p:cNvSpPr/>
          <p:nvPr/>
        </p:nvSpPr>
        <p:spPr>
          <a:xfrm>
            <a:off x="4560269" y="1602495"/>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Up Arrow 27"/>
          <p:cNvSpPr/>
          <p:nvPr/>
        </p:nvSpPr>
        <p:spPr>
          <a:xfrm>
            <a:off x="5545013" y="1615477"/>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Up Arrow 28"/>
          <p:cNvSpPr/>
          <p:nvPr/>
        </p:nvSpPr>
        <p:spPr>
          <a:xfrm>
            <a:off x="6482846" y="1611829"/>
            <a:ext cx="211016" cy="2696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092561" y="1136224"/>
            <a:ext cx="1037498" cy="38317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rPr>
              <a:t>d</a:t>
            </a:r>
            <a:r>
              <a:rPr lang="en-US" sz="1800" dirty="0" smtClean="0">
                <a:solidFill>
                  <a:schemeClr val="bg1"/>
                </a:solidFill>
              </a:rPr>
              <a:t>igging</a:t>
            </a:r>
            <a:endParaRPr lang="en-US" sz="1800" dirty="0">
              <a:solidFill>
                <a:schemeClr val="bg1"/>
              </a:solidFill>
            </a:endParaRPr>
          </a:p>
        </p:txBody>
      </p:sp>
      <p:sp>
        <p:nvSpPr>
          <p:cNvPr id="31" name="Rounded Rectangle 30"/>
          <p:cNvSpPr/>
          <p:nvPr/>
        </p:nvSpPr>
        <p:spPr>
          <a:xfrm>
            <a:off x="3165229" y="1136223"/>
            <a:ext cx="1055078" cy="394208"/>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bg1"/>
                </a:solidFill>
              </a:rPr>
              <a:t>waiting</a:t>
            </a:r>
            <a:endParaRPr lang="en-US" sz="2000" dirty="0">
              <a:solidFill>
                <a:schemeClr val="bg1"/>
              </a:solidFill>
            </a:endParaRPr>
          </a:p>
        </p:txBody>
      </p:sp>
      <p:sp>
        <p:nvSpPr>
          <p:cNvPr id="32" name="Rounded Rectangle 31"/>
          <p:cNvSpPr/>
          <p:nvPr/>
        </p:nvSpPr>
        <p:spPr>
          <a:xfrm>
            <a:off x="4255477" y="1136224"/>
            <a:ext cx="926122" cy="383170"/>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bg1"/>
                </a:solidFill>
              </a:rPr>
              <a:t>waiting</a:t>
            </a:r>
            <a:endParaRPr lang="en-US" sz="1800" dirty="0">
              <a:solidFill>
                <a:schemeClr val="bg1"/>
              </a:solidFill>
            </a:endParaRPr>
          </a:p>
        </p:txBody>
      </p:sp>
      <p:sp>
        <p:nvSpPr>
          <p:cNvPr id="33" name="Rounded Rectangle 32"/>
          <p:cNvSpPr/>
          <p:nvPr/>
        </p:nvSpPr>
        <p:spPr>
          <a:xfrm>
            <a:off x="5234355" y="1142867"/>
            <a:ext cx="926122" cy="376527"/>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bg1"/>
                </a:solidFill>
              </a:rPr>
              <a:t>spiking</a:t>
            </a:r>
            <a:endParaRPr lang="en-US" sz="1800" dirty="0">
              <a:solidFill>
                <a:schemeClr val="bg1"/>
              </a:solidFill>
            </a:endParaRPr>
          </a:p>
        </p:txBody>
      </p:sp>
      <p:sp>
        <p:nvSpPr>
          <p:cNvPr id="34" name="Rounded Rectangle 33"/>
          <p:cNvSpPr/>
          <p:nvPr/>
        </p:nvSpPr>
        <p:spPr>
          <a:xfrm>
            <a:off x="6195645" y="1148317"/>
            <a:ext cx="926122" cy="371077"/>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bg1"/>
                </a:solidFill>
              </a:rPr>
              <a:t>waiting</a:t>
            </a:r>
            <a:endParaRPr lang="en-US" sz="1800" dirty="0">
              <a:solidFill>
                <a:schemeClr val="bg1"/>
              </a:solidFill>
            </a:endParaRPr>
          </a:p>
        </p:txBody>
      </p:sp>
      <p:sp>
        <p:nvSpPr>
          <p:cNvPr id="39" name="Rectangle 38"/>
          <p:cNvSpPr/>
          <p:nvPr/>
        </p:nvSpPr>
        <p:spPr>
          <a:xfrm>
            <a:off x="2414955" y="361950"/>
            <a:ext cx="4174587" cy="687806"/>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t>Group Activity – ????</a:t>
            </a:r>
            <a:endParaRPr lang="en-US" sz="2200" dirty="0"/>
          </a:p>
        </p:txBody>
      </p:sp>
      <p:sp>
        <p:nvSpPr>
          <p:cNvPr id="11" name="TextBox 10"/>
          <p:cNvSpPr txBox="1"/>
          <p:nvPr/>
        </p:nvSpPr>
        <p:spPr>
          <a:xfrm>
            <a:off x="-904009" y="1569028"/>
            <a:ext cx="184666" cy="307777"/>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4298693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down)">
                                      <p:cBhvr>
                                        <p:cTn id="30" dur="500"/>
                                        <p:tgtEl>
                                          <p:spTgt spid="24"/>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down)">
                                      <p:cBhvr>
                                        <p:cTn id="33" dur="500"/>
                                        <p:tgtEl>
                                          <p:spTgt spid="25"/>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down)">
                                      <p:cBhvr>
                                        <p:cTn id="36" dur="500"/>
                                        <p:tgtEl>
                                          <p:spTgt spid="26"/>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down)">
                                      <p:cBhvr>
                                        <p:cTn id="39" dur="500"/>
                                        <p:tgtEl>
                                          <p:spTgt spid="27"/>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wipe(down)">
                                      <p:cBhvr>
                                        <p:cTn id="42" dur="500"/>
                                        <p:tgtEl>
                                          <p:spTgt spid="28"/>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down)">
                                      <p:cBhvr>
                                        <p:cTn id="45" dur="500"/>
                                        <p:tgtEl>
                                          <p:spTgt spid="29"/>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down)">
                                      <p:cBhvr>
                                        <p:cTn id="48" dur="500"/>
                                        <p:tgtEl>
                                          <p:spTgt spid="30"/>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wipe(down)">
                                      <p:cBhvr>
                                        <p:cTn id="51" dur="500"/>
                                        <p:tgtEl>
                                          <p:spTgt spid="31"/>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wipe(down)">
                                      <p:cBhvr>
                                        <p:cTn id="54" dur="500"/>
                                        <p:tgtEl>
                                          <p:spTgt spid="32"/>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wipe(down)">
                                      <p:cBhvr>
                                        <p:cTn id="57" dur="500"/>
                                        <p:tgtEl>
                                          <p:spTgt spid="33"/>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wipe(down)">
                                      <p:cBhvr>
                                        <p:cTn id="60" dur="500"/>
                                        <p:tgtEl>
                                          <p:spTgt spid="3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barn(inVertical)">
                                      <p:cBhvr>
                                        <p:cTn id="6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0" grpId="0" animBg="1"/>
      <p:bldP spid="13" grpId="0" animBg="1"/>
      <p:bldP spid="14" grpId="0" animBg="1"/>
      <p:bldP spid="15" grpId="0" animBg="1"/>
      <p:bldP spid="9"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16" name="TextBox 15"/>
          <p:cNvSpPr txBox="1"/>
          <p:nvPr/>
        </p:nvSpPr>
        <p:spPr>
          <a:xfrm>
            <a:off x="-1383322" y="4126524"/>
            <a:ext cx="184666" cy="307777"/>
          </a:xfrm>
          <a:prstGeom prst="rect">
            <a:avLst/>
          </a:prstGeom>
          <a:noFill/>
        </p:spPr>
        <p:txBody>
          <a:bodyPr wrap="none" rtlCol="0">
            <a:spAutoFit/>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1426" t="48108" r="43101" b="32814"/>
          <a:stretch/>
        </p:blipFill>
        <p:spPr>
          <a:xfrm>
            <a:off x="4897054" y="3146123"/>
            <a:ext cx="946660" cy="1758351"/>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72352" t="53639" r="23033" b="34342"/>
          <a:stretch/>
        </p:blipFill>
        <p:spPr>
          <a:xfrm>
            <a:off x="5843714" y="3156550"/>
            <a:ext cx="946660" cy="1758351"/>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6853" t="66231" r="67567" b="21178"/>
          <a:stretch/>
        </p:blipFill>
        <p:spPr>
          <a:xfrm>
            <a:off x="3950397" y="3156550"/>
            <a:ext cx="946661" cy="1758351"/>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2883" t="56501" r="72825" b="31288"/>
          <a:stretch/>
        </p:blipFill>
        <p:spPr>
          <a:xfrm>
            <a:off x="3003738" y="3156550"/>
            <a:ext cx="946659" cy="1758351"/>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44989" t="61271" r="51041" b="22895"/>
          <a:stretch/>
        </p:blipFill>
        <p:spPr>
          <a:xfrm>
            <a:off x="2057078" y="3156549"/>
            <a:ext cx="946659" cy="1758352"/>
          </a:xfrm>
          <a:prstGeom prst="rect">
            <a:avLst/>
          </a:prstGeom>
        </p:spPr>
      </p:pic>
      <p:sp>
        <p:nvSpPr>
          <p:cNvPr id="2" name="Right Arrow 1"/>
          <p:cNvSpPr/>
          <p:nvPr/>
        </p:nvSpPr>
        <p:spPr>
          <a:xfrm>
            <a:off x="2332271" y="2808353"/>
            <a:ext cx="330231" cy="239831"/>
          </a:xfrm>
          <a:prstGeom prst="rightArrow">
            <a:avLst/>
          </a:prstGeom>
          <a:scene3d>
            <a:camera prst="orthographicFront">
              <a:rot lat="5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p Arrow 2"/>
          <p:cNvSpPr/>
          <p:nvPr/>
        </p:nvSpPr>
        <p:spPr>
          <a:xfrm>
            <a:off x="2464363" y="2808353"/>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9"/>
          <p:cNvSpPr/>
          <p:nvPr/>
        </p:nvSpPr>
        <p:spPr>
          <a:xfrm>
            <a:off x="3377998" y="2796803"/>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p:cNvSpPr/>
          <p:nvPr/>
        </p:nvSpPr>
        <p:spPr>
          <a:xfrm>
            <a:off x="4346667" y="2796804"/>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a:off x="5271317" y="2808352"/>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p:cNvSpPr/>
          <p:nvPr/>
        </p:nvSpPr>
        <p:spPr>
          <a:xfrm>
            <a:off x="6129902" y="2808352"/>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1996289" y="2386239"/>
            <a:ext cx="4794087" cy="32417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bg1"/>
                </a:solidFill>
              </a:rPr>
              <a:t>Stage 1 - Person feature extractor</a:t>
            </a:r>
            <a:endParaRPr lang="en-US" sz="2000" dirty="0">
              <a:solidFill>
                <a:schemeClr val="bg1"/>
              </a:solidFill>
            </a:endParaRPr>
          </a:p>
        </p:txBody>
      </p:sp>
      <p:sp>
        <p:nvSpPr>
          <p:cNvPr id="24" name="Right Arrow 23"/>
          <p:cNvSpPr/>
          <p:nvPr/>
        </p:nvSpPr>
        <p:spPr>
          <a:xfrm>
            <a:off x="2332271" y="1940102"/>
            <a:ext cx="330231" cy="239831"/>
          </a:xfrm>
          <a:prstGeom prst="rightArrow">
            <a:avLst/>
          </a:prstGeom>
          <a:scene3d>
            <a:camera prst="orthographicFront">
              <a:rot lat="5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Up Arrow 24"/>
          <p:cNvSpPr/>
          <p:nvPr/>
        </p:nvSpPr>
        <p:spPr>
          <a:xfrm>
            <a:off x="2464363" y="1980769"/>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Up Arrow 25"/>
          <p:cNvSpPr/>
          <p:nvPr/>
        </p:nvSpPr>
        <p:spPr>
          <a:xfrm>
            <a:off x="3377998" y="1969219"/>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Up Arrow 26"/>
          <p:cNvSpPr/>
          <p:nvPr/>
        </p:nvSpPr>
        <p:spPr>
          <a:xfrm>
            <a:off x="4346667" y="1969220"/>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Up Arrow 27"/>
          <p:cNvSpPr/>
          <p:nvPr/>
        </p:nvSpPr>
        <p:spPr>
          <a:xfrm>
            <a:off x="5271317" y="1980768"/>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Up Arrow 28"/>
          <p:cNvSpPr/>
          <p:nvPr/>
        </p:nvSpPr>
        <p:spPr>
          <a:xfrm>
            <a:off x="6151918" y="1977523"/>
            <a:ext cx="198139" cy="2398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029551" y="1554481"/>
            <a:ext cx="974184" cy="37407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d</a:t>
            </a:r>
            <a:r>
              <a:rPr lang="en-US" sz="1600" dirty="0" smtClean="0">
                <a:solidFill>
                  <a:schemeClr val="bg1"/>
                </a:solidFill>
              </a:rPr>
              <a:t>igging</a:t>
            </a:r>
            <a:endParaRPr lang="en-US" sz="1600" dirty="0">
              <a:solidFill>
                <a:schemeClr val="bg1"/>
              </a:solidFill>
            </a:endParaRPr>
          </a:p>
        </p:txBody>
      </p:sp>
      <p:sp>
        <p:nvSpPr>
          <p:cNvPr id="31" name="Rounded Rectangle 30"/>
          <p:cNvSpPr/>
          <p:nvPr/>
        </p:nvSpPr>
        <p:spPr>
          <a:xfrm>
            <a:off x="3053271" y="1554481"/>
            <a:ext cx="974178" cy="374071"/>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waiting</a:t>
            </a:r>
            <a:endParaRPr lang="en-US" sz="1600" dirty="0">
              <a:solidFill>
                <a:schemeClr val="bg1"/>
              </a:solidFill>
            </a:endParaRPr>
          </a:p>
        </p:txBody>
      </p:sp>
      <p:sp>
        <p:nvSpPr>
          <p:cNvPr id="32" name="Rounded Rectangle 31"/>
          <p:cNvSpPr/>
          <p:nvPr/>
        </p:nvSpPr>
        <p:spPr>
          <a:xfrm>
            <a:off x="4060475" y="1554481"/>
            <a:ext cx="869605" cy="374071"/>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waiting</a:t>
            </a:r>
            <a:endParaRPr lang="en-US" sz="1600" dirty="0">
              <a:solidFill>
                <a:schemeClr val="bg1"/>
              </a:solidFill>
            </a:endParaRPr>
          </a:p>
        </p:txBody>
      </p:sp>
      <p:sp>
        <p:nvSpPr>
          <p:cNvPr id="33" name="Rounded Rectangle 32"/>
          <p:cNvSpPr/>
          <p:nvPr/>
        </p:nvSpPr>
        <p:spPr>
          <a:xfrm>
            <a:off x="4979615" y="1565236"/>
            <a:ext cx="864100" cy="369224"/>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smtClean="0">
                <a:solidFill>
                  <a:schemeClr val="bg1"/>
                </a:solidFill>
              </a:rPr>
              <a:t>spiking</a:t>
            </a:r>
            <a:endParaRPr lang="en-US" sz="1500" dirty="0">
              <a:solidFill>
                <a:schemeClr val="bg1"/>
              </a:solidFill>
            </a:endParaRPr>
          </a:p>
        </p:txBody>
      </p:sp>
      <p:sp>
        <p:nvSpPr>
          <p:cNvPr id="34" name="Rounded Rectangle 33"/>
          <p:cNvSpPr/>
          <p:nvPr/>
        </p:nvSpPr>
        <p:spPr>
          <a:xfrm>
            <a:off x="5882243" y="1565237"/>
            <a:ext cx="869605" cy="374071"/>
          </a:xfrm>
          <a:prstGeom prst="roundRect">
            <a:avLst>
              <a:gd name="adj" fmla="val 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waiting</a:t>
            </a:r>
            <a:endParaRPr lang="en-US" sz="1600" dirty="0">
              <a:solidFill>
                <a:schemeClr val="bg1"/>
              </a:solidFill>
            </a:endParaRPr>
          </a:p>
        </p:txBody>
      </p:sp>
      <p:sp>
        <p:nvSpPr>
          <p:cNvPr id="37" name="Rounded Rectangle 36"/>
          <p:cNvSpPr/>
          <p:nvPr/>
        </p:nvSpPr>
        <p:spPr>
          <a:xfrm>
            <a:off x="1996289" y="762022"/>
            <a:ext cx="4794087" cy="461420"/>
          </a:xfrm>
          <a:prstGeom prst="roundRect">
            <a:avLst/>
          </a:prstGeom>
          <a:solidFill>
            <a:srgbClr val="C0504D"/>
          </a:solidFill>
          <a:ln w="3810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dirty="0" smtClean="0">
                <a:solidFill>
                  <a:schemeClr val="bg1"/>
                </a:solidFill>
                <a:ea typeface="Times New Roman" charset="0"/>
                <a:cs typeface="Times New Roman" charset="0"/>
              </a:rPr>
              <a:t>Pool person features</a:t>
            </a:r>
            <a:endParaRPr lang="en-US" sz="2300" dirty="0">
              <a:solidFill>
                <a:schemeClr val="bg1"/>
              </a:solidFill>
              <a:ea typeface="Times New Roman" charset="0"/>
              <a:cs typeface="Times New Roman" charset="0"/>
            </a:endParaRPr>
          </a:p>
        </p:txBody>
      </p:sp>
      <p:sp>
        <p:nvSpPr>
          <p:cNvPr id="18" name="Curved Right Arrow 17"/>
          <p:cNvSpPr/>
          <p:nvPr/>
        </p:nvSpPr>
        <p:spPr>
          <a:xfrm>
            <a:off x="6817628" y="878871"/>
            <a:ext cx="754024" cy="1741954"/>
          </a:xfrm>
          <a:prstGeom prst="curvedRightArrow">
            <a:avLst/>
          </a:prstGeom>
          <a:solidFill>
            <a:schemeClr val="accent1"/>
          </a:solidFill>
          <a:ln>
            <a:solidFill>
              <a:schemeClr val="tx2"/>
            </a:solidFill>
          </a:ln>
          <a:scene3d>
            <a:camera prst="orthographicFront">
              <a:rot lat="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Shape 45"/>
          <p:cNvSpPr txBox="1">
            <a:spLocks noGrp="1"/>
          </p:cNvSpPr>
          <p:nvPr>
            <p:ph type="title"/>
          </p:nvPr>
        </p:nvSpPr>
        <p:spPr>
          <a:xfrm>
            <a:off x="228600" y="57150"/>
            <a:ext cx="8229600" cy="685800"/>
          </a:xfrm>
          <a:prstGeom prst="rect">
            <a:avLst/>
          </a:prstGeom>
        </p:spPr>
        <p:txBody>
          <a:bodyPr lIns="91425" tIns="91425" rIns="91425" bIns="91425" anchor="b" anchorCtr="0">
            <a:noAutofit/>
          </a:bodyPr>
          <a:lstStyle/>
          <a:p>
            <a:pPr lvl="0" algn="l" rtl="0">
              <a:spcBef>
                <a:spcPts val="0"/>
              </a:spcBef>
              <a:buNone/>
            </a:pPr>
            <a:r>
              <a:rPr lang="en-CA" sz="4000" dirty="0" smtClean="0">
                <a:solidFill>
                  <a:srgbClr val="000000"/>
                </a:solidFill>
                <a:latin typeface="Calibri Light"/>
                <a:ea typeface="Arial" charset="0"/>
                <a:cs typeface="Calibri Light"/>
                <a:sym typeface="Times New Roman"/>
              </a:rPr>
              <a:t>Hierarchical Model</a:t>
            </a:r>
            <a:endParaRPr lang="en" sz="4000" dirty="0">
              <a:solidFill>
                <a:srgbClr val="000000"/>
              </a:solidFill>
              <a:latin typeface="Calibri Light"/>
              <a:ea typeface="Arial" charset="0"/>
              <a:cs typeface="Calibri Light"/>
              <a:sym typeface="Times New Roman"/>
            </a:endParaRPr>
          </a:p>
        </p:txBody>
      </p:sp>
    </p:spTree>
    <p:extLst>
      <p:ext uri="{BB962C8B-B14F-4D97-AF65-F5344CB8AC3E}">
        <p14:creationId xmlns:p14="http://schemas.microsoft.com/office/powerpoint/2010/main" val="270156673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ssolve">
                                      <p:cBhvr>
                                        <p:cTn id="24" dur="500"/>
                                        <p:tgtEl>
                                          <p:spTgt spid="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dissolve">
                                      <p:cBhvr>
                                        <p:cTn id="30" dur="500"/>
                                        <p:tgtEl>
                                          <p:spTgt spid="10"/>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dissolve">
                                      <p:cBhvr>
                                        <p:cTn id="33" dur="500"/>
                                        <p:tgtEl>
                                          <p:spTgt spid="13"/>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dissolve">
                                      <p:cBhvr>
                                        <p:cTn id="36" dur="500"/>
                                        <p:tgtEl>
                                          <p:spTgt spid="14"/>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dissolve">
                                      <p:cBhvr>
                                        <p:cTn id="39" dur="500"/>
                                        <p:tgtEl>
                                          <p:spTgt spid="15"/>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dissolv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500"/>
                                        <p:tgtEl>
                                          <p:spTgt spid="24"/>
                                        </p:tgtEl>
                                        <p:attrNameLst>
                                          <p:attrName>ppt_y</p:attrName>
                                        </p:attrNameLst>
                                      </p:cBhvr>
                                      <p:tavLst>
                                        <p:tav tm="0">
                                          <p:val>
                                            <p:strVal val="#ppt_y+#ppt_h*1.125000"/>
                                          </p:val>
                                        </p:tav>
                                        <p:tav tm="100000">
                                          <p:val>
                                            <p:strVal val="#ppt_y"/>
                                          </p:val>
                                        </p:tav>
                                      </p:tavLst>
                                    </p:anim>
                                    <p:animEffect transition="in" filter="wipe(up)">
                                      <p:cBhvr>
                                        <p:cTn id="48" dur="500"/>
                                        <p:tgtEl>
                                          <p:spTgt spid="24"/>
                                        </p:tgtEl>
                                      </p:cBhvr>
                                    </p:animEffect>
                                  </p:childTnLst>
                                </p:cTn>
                              </p:par>
                              <p:par>
                                <p:cTn id="49" presetID="12" presetClass="entr" presetSubtype="4"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500"/>
                                        <p:tgtEl>
                                          <p:spTgt spid="25"/>
                                        </p:tgtEl>
                                        <p:attrNameLst>
                                          <p:attrName>ppt_y</p:attrName>
                                        </p:attrNameLst>
                                      </p:cBhvr>
                                      <p:tavLst>
                                        <p:tav tm="0">
                                          <p:val>
                                            <p:strVal val="#ppt_y+#ppt_h*1.125000"/>
                                          </p:val>
                                        </p:tav>
                                        <p:tav tm="100000">
                                          <p:val>
                                            <p:strVal val="#ppt_y"/>
                                          </p:val>
                                        </p:tav>
                                      </p:tavLst>
                                    </p:anim>
                                    <p:animEffect transition="in" filter="wipe(up)">
                                      <p:cBhvr>
                                        <p:cTn id="52" dur="500"/>
                                        <p:tgtEl>
                                          <p:spTgt spid="25"/>
                                        </p:tgtEl>
                                      </p:cBhvr>
                                    </p:animEffect>
                                  </p:childTnLst>
                                </p:cTn>
                              </p:par>
                              <p:par>
                                <p:cTn id="53" presetID="12" presetClass="entr" presetSubtype="4"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p:tgtEl>
                                          <p:spTgt spid="26"/>
                                        </p:tgtEl>
                                        <p:attrNameLst>
                                          <p:attrName>ppt_y</p:attrName>
                                        </p:attrNameLst>
                                      </p:cBhvr>
                                      <p:tavLst>
                                        <p:tav tm="0">
                                          <p:val>
                                            <p:strVal val="#ppt_y+#ppt_h*1.125000"/>
                                          </p:val>
                                        </p:tav>
                                        <p:tav tm="100000">
                                          <p:val>
                                            <p:strVal val="#ppt_y"/>
                                          </p:val>
                                        </p:tav>
                                      </p:tavLst>
                                    </p:anim>
                                    <p:animEffect transition="in" filter="wipe(up)">
                                      <p:cBhvr>
                                        <p:cTn id="56" dur="500"/>
                                        <p:tgtEl>
                                          <p:spTgt spid="26"/>
                                        </p:tgtEl>
                                      </p:cBhvr>
                                    </p:animEffect>
                                  </p:childTnLst>
                                </p:cTn>
                              </p:par>
                              <p:par>
                                <p:cTn id="57" presetID="12" presetClass="entr" presetSubtype="4"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additive="base">
                                        <p:cTn id="59" dur="500"/>
                                        <p:tgtEl>
                                          <p:spTgt spid="27"/>
                                        </p:tgtEl>
                                        <p:attrNameLst>
                                          <p:attrName>ppt_y</p:attrName>
                                        </p:attrNameLst>
                                      </p:cBhvr>
                                      <p:tavLst>
                                        <p:tav tm="0">
                                          <p:val>
                                            <p:strVal val="#ppt_y+#ppt_h*1.125000"/>
                                          </p:val>
                                        </p:tav>
                                        <p:tav tm="100000">
                                          <p:val>
                                            <p:strVal val="#ppt_y"/>
                                          </p:val>
                                        </p:tav>
                                      </p:tavLst>
                                    </p:anim>
                                    <p:animEffect transition="in" filter="wipe(up)">
                                      <p:cBhvr>
                                        <p:cTn id="60" dur="500"/>
                                        <p:tgtEl>
                                          <p:spTgt spid="27"/>
                                        </p:tgtEl>
                                      </p:cBhvr>
                                    </p:animEffect>
                                  </p:childTnLst>
                                </p:cTn>
                              </p:par>
                              <p:par>
                                <p:cTn id="61" presetID="12" presetClass="entr" presetSubtype="4"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additive="base">
                                        <p:cTn id="63" dur="500"/>
                                        <p:tgtEl>
                                          <p:spTgt spid="28"/>
                                        </p:tgtEl>
                                        <p:attrNameLst>
                                          <p:attrName>ppt_y</p:attrName>
                                        </p:attrNameLst>
                                      </p:cBhvr>
                                      <p:tavLst>
                                        <p:tav tm="0">
                                          <p:val>
                                            <p:strVal val="#ppt_y+#ppt_h*1.125000"/>
                                          </p:val>
                                        </p:tav>
                                        <p:tav tm="100000">
                                          <p:val>
                                            <p:strVal val="#ppt_y"/>
                                          </p:val>
                                        </p:tav>
                                      </p:tavLst>
                                    </p:anim>
                                    <p:animEffect transition="in" filter="wipe(up)">
                                      <p:cBhvr>
                                        <p:cTn id="64" dur="500"/>
                                        <p:tgtEl>
                                          <p:spTgt spid="28"/>
                                        </p:tgtEl>
                                      </p:cBhvr>
                                    </p:animEffect>
                                  </p:childTnLst>
                                </p:cTn>
                              </p:par>
                              <p:par>
                                <p:cTn id="65" presetID="12" presetClass="entr" presetSubtype="4"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p:tgtEl>
                                          <p:spTgt spid="29"/>
                                        </p:tgtEl>
                                        <p:attrNameLst>
                                          <p:attrName>ppt_y</p:attrName>
                                        </p:attrNameLst>
                                      </p:cBhvr>
                                      <p:tavLst>
                                        <p:tav tm="0">
                                          <p:val>
                                            <p:strVal val="#ppt_y+#ppt_h*1.125000"/>
                                          </p:val>
                                        </p:tav>
                                        <p:tav tm="100000">
                                          <p:val>
                                            <p:strVal val="#ppt_y"/>
                                          </p:val>
                                        </p:tav>
                                      </p:tavLst>
                                    </p:anim>
                                    <p:animEffect transition="in" filter="wipe(up)">
                                      <p:cBhvr>
                                        <p:cTn id="68" dur="500"/>
                                        <p:tgtEl>
                                          <p:spTgt spid="29"/>
                                        </p:tgtEl>
                                      </p:cBhvr>
                                    </p:animEffect>
                                  </p:childTnLst>
                                </p:cTn>
                              </p:par>
                              <p:par>
                                <p:cTn id="69" presetID="12" presetClass="entr" presetSubtype="4" fill="hold" grpId="0" nodeType="withEffect">
                                  <p:stCondLst>
                                    <p:cond delay="0"/>
                                  </p:stCondLst>
                                  <p:childTnLst>
                                    <p:set>
                                      <p:cBhvr>
                                        <p:cTn id="70" dur="1" fill="hold">
                                          <p:stCondLst>
                                            <p:cond delay="0"/>
                                          </p:stCondLst>
                                        </p:cTn>
                                        <p:tgtEl>
                                          <p:spTgt spid="30"/>
                                        </p:tgtEl>
                                        <p:attrNameLst>
                                          <p:attrName>style.visibility</p:attrName>
                                        </p:attrNameLst>
                                      </p:cBhvr>
                                      <p:to>
                                        <p:strVal val="visible"/>
                                      </p:to>
                                    </p:set>
                                    <p:anim calcmode="lin" valueType="num">
                                      <p:cBhvr additive="base">
                                        <p:cTn id="71" dur="500"/>
                                        <p:tgtEl>
                                          <p:spTgt spid="30"/>
                                        </p:tgtEl>
                                        <p:attrNameLst>
                                          <p:attrName>ppt_y</p:attrName>
                                        </p:attrNameLst>
                                      </p:cBhvr>
                                      <p:tavLst>
                                        <p:tav tm="0">
                                          <p:val>
                                            <p:strVal val="#ppt_y+#ppt_h*1.125000"/>
                                          </p:val>
                                        </p:tav>
                                        <p:tav tm="100000">
                                          <p:val>
                                            <p:strVal val="#ppt_y"/>
                                          </p:val>
                                        </p:tav>
                                      </p:tavLst>
                                    </p:anim>
                                    <p:animEffect transition="in" filter="wipe(up)">
                                      <p:cBhvr>
                                        <p:cTn id="72" dur="500"/>
                                        <p:tgtEl>
                                          <p:spTgt spid="30"/>
                                        </p:tgtEl>
                                      </p:cBhvr>
                                    </p:animEffect>
                                  </p:childTnLst>
                                </p:cTn>
                              </p:par>
                              <p:par>
                                <p:cTn id="73" presetID="12" presetClass="entr" presetSubtype="4" fill="hold" grpId="0" nodeType="withEffect">
                                  <p:stCondLst>
                                    <p:cond delay="0"/>
                                  </p:stCondLst>
                                  <p:childTnLst>
                                    <p:set>
                                      <p:cBhvr>
                                        <p:cTn id="74" dur="1" fill="hold">
                                          <p:stCondLst>
                                            <p:cond delay="0"/>
                                          </p:stCondLst>
                                        </p:cTn>
                                        <p:tgtEl>
                                          <p:spTgt spid="31"/>
                                        </p:tgtEl>
                                        <p:attrNameLst>
                                          <p:attrName>style.visibility</p:attrName>
                                        </p:attrNameLst>
                                      </p:cBhvr>
                                      <p:to>
                                        <p:strVal val="visible"/>
                                      </p:to>
                                    </p:set>
                                    <p:anim calcmode="lin" valueType="num">
                                      <p:cBhvr additive="base">
                                        <p:cTn id="75" dur="500"/>
                                        <p:tgtEl>
                                          <p:spTgt spid="31"/>
                                        </p:tgtEl>
                                        <p:attrNameLst>
                                          <p:attrName>ppt_y</p:attrName>
                                        </p:attrNameLst>
                                      </p:cBhvr>
                                      <p:tavLst>
                                        <p:tav tm="0">
                                          <p:val>
                                            <p:strVal val="#ppt_y+#ppt_h*1.125000"/>
                                          </p:val>
                                        </p:tav>
                                        <p:tav tm="100000">
                                          <p:val>
                                            <p:strVal val="#ppt_y"/>
                                          </p:val>
                                        </p:tav>
                                      </p:tavLst>
                                    </p:anim>
                                    <p:animEffect transition="in" filter="wipe(up)">
                                      <p:cBhvr>
                                        <p:cTn id="76" dur="500"/>
                                        <p:tgtEl>
                                          <p:spTgt spid="31"/>
                                        </p:tgtEl>
                                      </p:cBhvr>
                                    </p:animEffect>
                                  </p:childTnLst>
                                </p:cTn>
                              </p:par>
                              <p:par>
                                <p:cTn id="77" presetID="12" presetClass="entr" presetSubtype="4" fill="hold" grpId="0" nodeType="withEffect">
                                  <p:stCondLst>
                                    <p:cond delay="0"/>
                                  </p:stCondLst>
                                  <p:childTnLst>
                                    <p:set>
                                      <p:cBhvr>
                                        <p:cTn id="78" dur="1" fill="hold">
                                          <p:stCondLst>
                                            <p:cond delay="0"/>
                                          </p:stCondLst>
                                        </p:cTn>
                                        <p:tgtEl>
                                          <p:spTgt spid="32"/>
                                        </p:tgtEl>
                                        <p:attrNameLst>
                                          <p:attrName>style.visibility</p:attrName>
                                        </p:attrNameLst>
                                      </p:cBhvr>
                                      <p:to>
                                        <p:strVal val="visible"/>
                                      </p:to>
                                    </p:set>
                                    <p:anim calcmode="lin" valueType="num">
                                      <p:cBhvr additive="base">
                                        <p:cTn id="79" dur="500"/>
                                        <p:tgtEl>
                                          <p:spTgt spid="32"/>
                                        </p:tgtEl>
                                        <p:attrNameLst>
                                          <p:attrName>ppt_y</p:attrName>
                                        </p:attrNameLst>
                                      </p:cBhvr>
                                      <p:tavLst>
                                        <p:tav tm="0">
                                          <p:val>
                                            <p:strVal val="#ppt_y+#ppt_h*1.125000"/>
                                          </p:val>
                                        </p:tav>
                                        <p:tav tm="100000">
                                          <p:val>
                                            <p:strVal val="#ppt_y"/>
                                          </p:val>
                                        </p:tav>
                                      </p:tavLst>
                                    </p:anim>
                                    <p:animEffect transition="in" filter="wipe(up)">
                                      <p:cBhvr>
                                        <p:cTn id="80" dur="500"/>
                                        <p:tgtEl>
                                          <p:spTgt spid="32"/>
                                        </p:tgtEl>
                                      </p:cBhvr>
                                    </p:animEffect>
                                  </p:childTnLst>
                                </p:cTn>
                              </p:par>
                              <p:par>
                                <p:cTn id="81" presetID="12" presetClass="entr" presetSubtype="4" fill="hold" grpId="0" nodeType="withEffect">
                                  <p:stCondLst>
                                    <p:cond delay="0"/>
                                  </p:stCondLst>
                                  <p:childTnLst>
                                    <p:set>
                                      <p:cBhvr>
                                        <p:cTn id="82" dur="1" fill="hold">
                                          <p:stCondLst>
                                            <p:cond delay="0"/>
                                          </p:stCondLst>
                                        </p:cTn>
                                        <p:tgtEl>
                                          <p:spTgt spid="33"/>
                                        </p:tgtEl>
                                        <p:attrNameLst>
                                          <p:attrName>style.visibility</p:attrName>
                                        </p:attrNameLst>
                                      </p:cBhvr>
                                      <p:to>
                                        <p:strVal val="visible"/>
                                      </p:to>
                                    </p:set>
                                    <p:anim calcmode="lin" valueType="num">
                                      <p:cBhvr additive="base">
                                        <p:cTn id="83" dur="500"/>
                                        <p:tgtEl>
                                          <p:spTgt spid="33"/>
                                        </p:tgtEl>
                                        <p:attrNameLst>
                                          <p:attrName>ppt_y</p:attrName>
                                        </p:attrNameLst>
                                      </p:cBhvr>
                                      <p:tavLst>
                                        <p:tav tm="0">
                                          <p:val>
                                            <p:strVal val="#ppt_y+#ppt_h*1.125000"/>
                                          </p:val>
                                        </p:tav>
                                        <p:tav tm="100000">
                                          <p:val>
                                            <p:strVal val="#ppt_y"/>
                                          </p:val>
                                        </p:tav>
                                      </p:tavLst>
                                    </p:anim>
                                    <p:animEffect transition="in" filter="wipe(up)">
                                      <p:cBhvr>
                                        <p:cTn id="84" dur="500"/>
                                        <p:tgtEl>
                                          <p:spTgt spid="33"/>
                                        </p:tgtEl>
                                      </p:cBhvr>
                                    </p:animEffect>
                                  </p:childTnLst>
                                </p:cTn>
                              </p:par>
                              <p:par>
                                <p:cTn id="85" presetID="12" presetClass="entr" presetSubtype="4" fill="hold" grpId="0" nodeType="withEffect">
                                  <p:stCondLst>
                                    <p:cond delay="0"/>
                                  </p:stCondLst>
                                  <p:childTnLst>
                                    <p:set>
                                      <p:cBhvr>
                                        <p:cTn id="86" dur="1" fill="hold">
                                          <p:stCondLst>
                                            <p:cond delay="0"/>
                                          </p:stCondLst>
                                        </p:cTn>
                                        <p:tgtEl>
                                          <p:spTgt spid="34"/>
                                        </p:tgtEl>
                                        <p:attrNameLst>
                                          <p:attrName>style.visibility</p:attrName>
                                        </p:attrNameLst>
                                      </p:cBhvr>
                                      <p:to>
                                        <p:strVal val="visible"/>
                                      </p:to>
                                    </p:set>
                                    <p:anim calcmode="lin" valueType="num">
                                      <p:cBhvr additive="base">
                                        <p:cTn id="87" dur="500"/>
                                        <p:tgtEl>
                                          <p:spTgt spid="34"/>
                                        </p:tgtEl>
                                        <p:attrNameLst>
                                          <p:attrName>ppt_y</p:attrName>
                                        </p:attrNameLst>
                                      </p:cBhvr>
                                      <p:tavLst>
                                        <p:tav tm="0">
                                          <p:val>
                                            <p:strVal val="#ppt_y+#ppt_h*1.125000"/>
                                          </p:val>
                                        </p:tav>
                                        <p:tav tm="100000">
                                          <p:val>
                                            <p:strVal val="#ppt_y"/>
                                          </p:val>
                                        </p:tav>
                                      </p:tavLst>
                                    </p:anim>
                                    <p:animEffect transition="in" filter="wipe(up)">
                                      <p:cBhvr>
                                        <p:cTn id="88" dur="500"/>
                                        <p:tgtEl>
                                          <p:spTgt spid="34"/>
                                        </p:tgtEl>
                                      </p:cBhvr>
                                    </p:animEffect>
                                  </p:childTnLst>
                                </p:cTn>
                              </p:par>
                            </p:childTnLst>
                          </p:cTn>
                        </p:par>
                      </p:childTnLst>
                    </p:cTn>
                  </p:par>
                  <p:par>
                    <p:cTn id="89" fill="hold">
                      <p:stCondLst>
                        <p:cond delay="indefinite"/>
                      </p:stCondLst>
                      <p:childTnLst>
                        <p:par>
                          <p:cTn id="90" fill="hold">
                            <p:stCondLst>
                              <p:cond delay="0"/>
                            </p:stCondLst>
                            <p:childTnLst>
                              <p:par>
                                <p:cTn id="91" presetID="9" presetClass="entr" presetSubtype="0" fill="hold" grpId="0" nodeType="clickEffect">
                                  <p:stCondLst>
                                    <p:cond delay="0"/>
                                  </p:stCondLst>
                                  <p:childTnLst>
                                    <p:set>
                                      <p:cBhvr>
                                        <p:cTn id="92" dur="1" fill="hold">
                                          <p:stCondLst>
                                            <p:cond delay="0"/>
                                          </p:stCondLst>
                                        </p:cTn>
                                        <p:tgtEl>
                                          <p:spTgt spid="37"/>
                                        </p:tgtEl>
                                        <p:attrNameLst>
                                          <p:attrName>style.visibility</p:attrName>
                                        </p:attrNameLst>
                                      </p:cBhvr>
                                      <p:to>
                                        <p:strVal val="visible"/>
                                      </p:to>
                                    </p:set>
                                    <p:animEffect transition="in" filter="dissolve">
                                      <p:cBhvr>
                                        <p:cTn id="93" dur="500"/>
                                        <p:tgtEl>
                                          <p:spTgt spid="37"/>
                                        </p:tgtEl>
                                      </p:cBhvr>
                                    </p:animEffect>
                                  </p:childTnLst>
                                </p:cTn>
                              </p:par>
                              <p:par>
                                <p:cTn id="94" presetID="9" presetClass="entr" presetSubtype="0" fill="hold" grpId="0" nodeType="withEffect">
                                  <p:stCondLst>
                                    <p:cond delay="0"/>
                                  </p:stCondLst>
                                  <p:childTnLst>
                                    <p:set>
                                      <p:cBhvr>
                                        <p:cTn id="95" dur="1" fill="hold">
                                          <p:stCondLst>
                                            <p:cond delay="0"/>
                                          </p:stCondLst>
                                        </p:cTn>
                                        <p:tgtEl>
                                          <p:spTgt spid="18"/>
                                        </p:tgtEl>
                                        <p:attrNameLst>
                                          <p:attrName>style.visibility</p:attrName>
                                        </p:attrNameLst>
                                      </p:cBhvr>
                                      <p:to>
                                        <p:strVal val="visible"/>
                                      </p:to>
                                    </p:set>
                                    <p:animEffect transition="in" filter="dissolve">
                                      <p:cBhvr>
                                        <p:cTn id="9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0" grpId="0" animBg="1"/>
      <p:bldP spid="13" grpId="0" animBg="1"/>
      <p:bldP spid="14" grpId="0" animBg="1"/>
      <p:bldP spid="15" grpId="0" animBg="1"/>
      <p:bldP spid="9"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228600" y="57150"/>
            <a:ext cx="8229600" cy="857400"/>
          </a:xfrm>
          <a:prstGeom prst="rect">
            <a:avLst/>
          </a:prstGeom>
        </p:spPr>
        <p:txBody>
          <a:bodyPr lIns="91425" tIns="91425" rIns="91425" bIns="91425" anchor="b" anchorCtr="0">
            <a:noAutofit/>
          </a:bodyPr>
          <a:lstStyle/>
          <a:p>
            <a:pPr lvl="0" algn="l" rtl="0">
              <a:spcBef>
                <a:spcPts val="0"/>
              </a:spcBef>
              <a:buNone/>
            </a:pPr>
            <a:r>
              <a:rPr lang="en-CA" sz="4000" dirty="0" smtClean="0">
                <a:solidFill>
                  <a:srgbClr val="000000"/>
                </a:solidFill>
                <a:latin typeface="Calibri Light"/>
                <a:ea typeface="Arial" charset="0"/>
                <a:cs typeface="Calibri Light"/>
                <a:sym typeface="Times New Roman"/>
              </a:rPr>
              <a:t>Pipeline Overview</a:t>
            </a:r>
            <a:endParaRPr lang="en" sz="4000" dirty="0">
              <a:solidFill>
                <a:srgbClr val="000000"/>
              </a:solidFill>
              <a:latin typeface="Calibri Light"/>
              <a:ea typeface="Arial" charset="0"/>
              <a:cs typeface="Calibri Light"/>
              <a:sym typeface="Times New Roman"/>
            </a:endParaRPr>
          </a:p>
        </p:txBody>
      </p:sp>
      <p:sp>
        <p:nvSpPr>
          <p:cNvPr id="2" name="Rounded Rectangle 1"/>
          <p:cNvSpPr/>
          <p:nvPr/>
        </p:nvSpPr>
        <p:spPr>
          <a:xfrm>
            <a:off x="2039007" y="1040531"/>
            <a:ext cx="4078014" cy="987985"/>
          </a:xfrm>
          <a:prstGeom prst="roundRect">
            <a:avLst/>
          </a:prstGeom>
          <a:solidFill>
            <a:srgbClr val="FF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accent2"/>
                </a:solidFill>
                <a:ea typeface="Arial" charset="0"/>
                <a:cs typeface="Arial" charset="0"/>
              </a:rPr>
              <a:t>Learn People Representations</a:t>
            </a:r>
            <a:endParaRPr lang="en-US" sz="2800" dirty="0">
              <a:solidFill>
                <a:schemeClr val="accent2"/>
              </a:solidFill>
              <a:ea typeface="Arial" charset="0"/>
              <a:cs typeface="Arial" charset="0"/>
            </a:endParaRPr>
          </a:p>
        </p:txBody>
      </p:sp>
      <p:pic>
        <p:nvPicPr>
          <p:cNvPr id="6" name="Shape 40"/>
          <p:cNvPicPr preferRelativeResize="0"/>
          <p:nvPr/>
        </p:nvPicPr>
        <p:blipFill rotWithShape="1">
          <a:blip r:embed="rId3">
            <a:alphaModFix/>
          </a:blip>
          <a:srcRect l="47579" t="51249" r="43037" b="20227"/>
          <a:stretch/>
        </p:blipFill>
        <p:spPr>
          <a:xfrm>
            <a:off x="6579475" y="851343"/>
            <a:ext cx="1008994" cy="1623856"/>
          </a:xfrm>
          <a:prstGeom prst="rect">
            <a:avLst/>
          </a:prstGeom>
          <a:noFill/>
          <a:ln>
            <a:noFill/>
          </a:ln>
        </p:spPr>
      </p:pic>
      <p:cxnSp>
        <p:nvCxnSpPr>
          <p:cNvPr id="5" name="Straight Arrow Connector 4"/>
          <p:cNvCxnSpPr>
            <a:stCxn id="2" idx="2"/>
            <a:endCxn id="9" idx="0"/>
          </p:cNvCxnSpPr>
          <p:nvPr/>
        </p:nvCxnSpPr>
        <p:spPr>
          <a:xfrm flipH="1">
            <a:off x="4072758" y="2028515"/>
            <a:ext cx="5256" cy="499242"/>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2033751" y="2527758"/>
            <a:ext cx="4078014" cy="987985"/>
          </a:xfrm>
          <a:prstGeom prst="roundRect">
            <a:avLst/>
          </a:prstGeom>
          <a:solidFill>
            <a:srgbClr val="FFFFFF"/>
          </a:solid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C0504D"/>
                </a:solidFill>
                <a:ea typeface="Arial" charset="0"/>
                <a:cs typeface="Arial" charset="0"/>
              </a:rPr>
              <a:t>Aggregate People Representations</a:t>
            </a:r>
            <a:endParaRPr lang="en-US" sz="2800" dirty="0">
              <a:solidFill>
                <a:srgbClr val="C0504D"/>
              </a:solidFill>
              <a:ea typeface="Arial" charset="0"/>
              <a:cs typeface="Arial" charset="0"/>
            </a:endParaRPr>
          </a:p>
        </p:txBody>
      </p:sp>
      <p:cxnSp>
        <p:nvCxnSpPr>
          <p:cNvPr id="10" name="Straight Arrow Connector 9"/>
          <p:cNvCxnSpPr>
            <a:stCxn id="9" idx="2"/>
            <a:endCxn id="12" idx="0"/>
          </p:cNvCxnSpPr>
          <p:nvPr/>
        </p:nvCxnSpPr>
        <p:spPr>
          <a:xfrm>
            <a:off x="4072758" y="3515743"/>
            <a:ext cx="0" cy="521965"/>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2033751" y="4037708"/>
            <a:ext cx="4078014" cy="987985"/>
          </a:xfrm>
          <a:prstGeom prst="roundRect">
            <a:avLst/>
          </a:prstGeom>
          <a:solidFill>
            <a:srgbClr val="FFFFFF"/>
          </a:solid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C0504D"/>
                </a:solidFill>
                <a:ea typeface="Arial" charset="0"/>
                <a:cs typeface="Arial" charset="0"/>
              </a:rPr>
              <a:t>Learn Group Representations</a:t>
            </a:r>
            <a:endParaRPr lang="en-US" sz="2800" dirty="0">
              <a:solidFill>
                <a:srgbClr val="C0504D"/>
              </a:solidFill>
              <a:ea typeface="Arial" charset="0"/>
              <a:cs typeface="Arial" charset="0"/>
            </a:endParaRPr>
          </a:p>
        </p:txBody>
      </p:sp>
      <p:pic>
        <p:nvPicPr>
          <p:cNvPr id="14" name="Shape 40"/>
          <p:cNvPicPr preferRelativeResize="0"/>
          <p:nvPr/>
        </p:nvPicPr>
        <p:blipFill>
          <a:blip r:embed="rId3">
            <a:alphaModFix/>
          </a:blip>
          <a:stretch>
            <a:fillRect/>
          </a:stretch>
        </p:blipFill>
        <p:spPr>
          <a:xfrm>
            <a:off x="6271847" y="3164445"/>
            <a:ext cx="2716241" cy="1861292"/>
          </a:xfrm>
          <a:prstGeom prst="rect">
            <a:avLst/>
          </a:prstGeom>
          <a:noFill/>
          <a:ln>
            <a:noFill/>
          </a:ln>
        </p:spPr>
      </p:pic>
    </p:spTree>
    <p:extLst>
      <p:ext uri="{BB962C8B-B14F-4D97-AF65-F5344CB8AC3E}">
        <p14:creationId xmlns:p14="http://schemas.microsoft.com/office/powerpoint/2010/main" val="380846349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dissolve">
                                      <p:cBhvr>
                                        <p:cTn id="23" dur="500"/>
                                        <p:tgtEl>
                                          <p:spTgt spid="10"/>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dissolve">
                                      <p:cBhvr>
                                        <p:cTn id="26" dur="500"/>
                                        <p:tgtEl>
                                          <p:spTgt spid="12"/>
                                        </p:tgtEl>
                                      </p:cBhvr>
                                    </p:animEffect>
                                  </p:childTnLst>
                                </p:cTn>
                              </p:par>
                              <p:par>
                                <p:cTn id="27" presetID="9"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dissolv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44"/>
        <p:cNvGrpSpPr/>
        <p:nvPr/>
      </p:nvGrpSpPr>
      <p:grpSpPr>
        <a:xfrm>
          <a:off x="0" y="0"/>
          <a:ext cx="0" cy="0"/>
          <a:chOff x="0" y="0"/>
          <a:chExt cx="0" cy="0"/>
        </a:xfrm>
      </p:grpSpPr>
      <p:sp>
        <p:nvSpPr>
          <p:cNvPr id="3" name="Title 2"/>
          <p:cNvSpPr>
            <a:spLocks noGrp="1"/>
          </p:cNvSpPr>
          <p:nvPr>
            <p:ph type="title"/>
          </p:nvPr>
        </p:nvSpPr>
        <p:spPr>
          <a:xfrm>
            <a:off x="457200" y="86235"/>
            <a:ext cx="8229600" cy="857400"/>
          </a:xfrm>
        </p:spPr>
        <p:txBody>
          <a:bodyPr>
            <a:normAutofit/>
          </a:bodyPr>
          <a:lstStyle/>
          <a:p>
            <a:pPr algn="l"/>
            <a:r>
              <a:rPr lang="en-US" sz="4000" dirty="0" smtClean="0">
                <a:solidFill>
                  <a:schemeClr val="tx1"/>
                </a:solidFill>
                <a:latin typeface="Calibri Light"/>
                <a:ea typeface="Arial" charset="0"/>
                <a:cs typeface="Calibri Light"/>
              </a:rPr>
              <a:t>LSTM – An Introduction</a:t>
            </a:r>
            <a:endParaRPr lang="en-US" sz="4000" dirty="0">
              <a:solidFill>
                <a:schemeClr val="tx1"/>
              </a:solidFill>
              <a:latin typeface="Calibri Light"/>
              <a:ea typeface="Arial" charset="0"/>
              <a:cs typeface="Calibri Light"/>
            </a:endParaRPr>
          </a:p>
        </p:txBody>
      </p:sp>
      <p:sp>
        <p:nvSpPr>
          <p:cNvPr id="14" name="TextBox 13"/>
          <p:cNvSpPr txBox="1"/>
          <p:nvPr/>
        </p:nvSpPr>
        <p:spPr>
          <a:xfrm>
            <a:off x="1353493" y="1511929"/>
            <a:ext cx="6437014" cy="1538883"/>
          </a:xfrm>
          <a:prstGeom prst="rect">
            <a:avLst/>
          </a:prstGeom>
          <a:noFill/>
        </p:spPr>
        <p:txBody>
          <a:bodyPr wrap="square" rtlCol="0">
            <a:spAutoFit/>
          </a:bodyPr>
          <a:lstStyle/>
          <a:p>
            <a:pPr marL="285750" indent="-285750">
              <a:buFont typeface="Arial" charset="0"/>
              <a:buChar char="•"/>
            </a:pPr>
            <a:r>
              <a:rPr lang="en-US" sz="2000" dirty="0" smtClean="0"/>
              <a:t>Stands for </a:t>
            </a:r>
            <a:r>
              <a:rPr lang="en-US" sz="2000" b="1" dirty="0" smtClean="0"/>
              <a:t>Long Short Term Memory</a:t>
            </a:r>
          </a:p>
          <a:p>
            <a:pPr marL="285750" indent="-285750">
              <a:buFont typeface="Arial" charset="0"/>
              <a:buChar char="•"/>
            </a:pPr>
            <a:endParaRPr lang="en-US" b="1" dirty="0"/>
          </a:p>
          <a:p>
            <a:pPr marL="285750" indent="-285750">
              <a:buFont typeface="Arial" charset="0"/>
              <a:buChar char="•"/>
            </a:pPr>
            <a:r>
              <a:rPr lang="en-US" sz="2000" dirty="0" smtClean="0"/>
              <a:t>Sequential Neural Network that learns from arbitrary length inputs</a:t>
            </a:r>
          </a:p>
          <a:p>
            <a:pPr marL="285750" indent="-285750">
              <a:buFont typeface="Arial" charset="0"/>
              <a:buChar char="•"/>
            </a:pPr>
            <a:endParaRPr lang="en-US" sz="2000" dirty="0"/>
          </a:p>
        </p:txBody>
      </p:sp>
    </p:spTree>
    <p:extLst>
      <p:ext uri="{BB962C8B-B14F-4D97-AF65-F5344CB8AC3E}">
        <p14:creationId xmlns:p14="http://schemas.microsoft.com/office/powerpoint/2010/main" val="129031971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dissolv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dissolve">
                                      <p:cBhvr>
                                        <p:cTn id="1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44"/>
        <p:cNvGrpSpPr/>
        <p:nvPr/>
      </p:nvGrpSpPr>
      <p:grpSpPr>
        <a:xfrm>
          <a:off x="0" y="0"/>
          <a:ext cx="0" cy="0"/>
          <a:chOff x="0" y="0"/>
          <a:chExt cx="0" cy="0"/>
        </a:xfrm>
      </p:grpSpPr>
      <p:sp>
        <p:nvSpPr>
          <p:cNvPr id="3" name="Title 2"/>
          <p:cNvSpPr>
            <a:spLocks noGrp="1"/>
          </p:cNvSpPr>
          <p:nvPr>
            <p:ph type="title"/>
          </p:nvPr>
        </p:nvSpPr>
        <p:spPr>
          <a:xfrm>
            <a:off x="457200" y="86235"/>
            <a:ext cx="8229600" cy="857400"/>
          </a:xfrm>
        </p:spPr>
        <p:txBody>
          <a:bodyPr>
            <a:normAutofit/>
          </a:bodyPr>
          <a:lstStyle/>
          <a:p>
            <a:pPr algn="l"/>
            <a:r>
              <a:rPr lang="en-US" sz="4000" dirty="0">
                <a:solidFill>
                  <a:schemeClr val="tx1"/>
                </a:solidFill>
                <a:latin typeface="Calibri Light"/>
                <a:ea typeface="Arial" charset="0"/>
                <a:cs typeface="Calibri Light"/>
              </a:rPr>
              <a:t>LSTM – An Introduction</a:t>
            </a:r>
          </a:p>
        </p:txBody>
      </p:sp>
      <p:cxnSp>
        <p:nvCxnSpPr>
          <p:cNvPr id="31" name="Straight Arrow Connector 30"/>
          <p:cNvCxnSpPr/>
          <p:nvPr/>
        </p:nvCxnSpPr>
        <p:spPr>
          <a:xfrm>
            <a:off x="2933829" y="2781655"/>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669197" y="2781655"/>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365772" y="2781655"/>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3862797" y="2326740"/>
            <a:ext cx="4939" cy="405119"/>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5623887" y="2326740"/>
            <a:ext cx="4939" cy="405119"/>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4215136" y="2385511"/>
            <a:ext cx="884798" cy="3463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mtClean="0"/>
              <a:t>LSTM</a:t>
            </a:r>
            <a:endParaRPr lang="en-US"/>
          </a:p>
        </p:txBody>
      </p:sp>
      <p:sp>
        <p:nvSpPr>
          <p:cNvPr id="39" name="Rectangle 38"/>
          <p:cNvSpPr/>
          <p:nvPr/>
        </p:nvSpPr>
        <p:spPr>
          <a:xfrm>
            <a:off x="2452263" y="2385511"/>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LSTM</a:t>
            </a:r>
            <a:endParaRPr lang="en-US" dirty="0"/>
          </a:p>
        </p:txBody>
      </p:sp>
      <p:sp>
        <p:nvSpPr>
          <p:cNvPr id="40" name="Rectangle 39"/>
          <p:cNvSpPr/>
          <p:nvPr/>
        </p:nvSpPr>
        <p:spPr>
          <a:xfrm>
            <a:off x="5933686" y="2385511"/>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mtClean="0"/>
              <a:t>LSTM</a:t>
            </a:r>
            <a:endParaRPr lang="en-US"/>
          </a:p>
        </p:txBody>
      </p:sp>
      <p:sp>
        <p:nvSpPr>
          <p:cNvPr id="53" name="Rectangle 52"/>
          <p:cNvSpPr/>
          <p:nvPr/>
        </p:nvSpPr>
        <p:spPr>
          <a:xfrm>
            <a:off x="2452263" y="1564784"/>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Output</a:t>
            </a:r>
            <a:endParaRPr lang="en-US" dirty="0"/>
          </a:p>
        </p:txBody>
      </p:sp>
      <p:cxnSp>
        <p:nvCxnSpPr>
          <p:cNvPr id="54" name="Straight Arrow Connector 53"/>
          <p:cNvCxnSpPr/>
          <p:nvPr/>
        </p:nvCxnSpPr>
        <p:spPr>
          <a:xfrm>
            <a:off x="2933830" y="1895011"/>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4215136" y="1570193"/>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Output</a:t>
            </a:r>
            <a:endParaRPr lang="en-US" dirty="0"/>
          </a:p>
        </p:txBody>
      </p:sp>
      <p:cxnSp>
        <p:nvCxnSpPr>
          <p:cNvPr id="56" name="Straight Arrow Connector 55"/>
          <p:cNvCxnSpPr/>
          <p:nvPr/>
        </p:nvCxnSpPr>
        <p:spPr>
          <a:xfrm>
            <a:off x="4696703" y="1900420"/>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5928529" y="1570193"/>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Output</a:t>
            </a:r>
            <a:endParaRPr lang="en-US" dirty="0"/>
          </a:p>
        </p:txBody>
      </p:sp>
      <p:cxnSp>
        <p:nvCxnSpPr>
          <p:cNvPr id="58" name="Straight Arrow Connector 57"/>
          <p:cNvCxnSpPr/>
          <p:nvPr/>
        </p:nvCxnSpPr>
        <p:spPr>
          <a:xfrm>
            <a:off x="6410095" y="1900420"/>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2491428" y="3428290"/>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x(t=T)</a:t>
            </a:r>
            <a:endParaRPr lang="en-US" dirty="0"/>
          </a:p>
        </p:txBody>
      </p:sp>
      <p:sp>
        <p:nvSpPr>
          <p:cNvPr id="30" name="Rectangle 29"/>
          <p:cNvSpPr/>
          <p:nvPr/>
        </p:nvSpPr>
        <p:spPr>
          <a:xfrm>
            <a:off x="4215136" y="3428290"/>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x(t=T+1)</a:t>
            </a:r>
            <a:endParaRPr lang="en-US" dirty="0"/>
          </a:p>
        </p:txBody>
      </p:sp>
      <p:sp>
        <p:nvSpPr>
          <p:cNvPr id="32" name="Rectangle 31"/>
          <p:cNvSpPr/>
          <p:nvPr/>
        </p:nvSpPr>
        <p:spPr>
          <a:xfrm>
            <a:off x="5923371" y="3428288"/>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x(t=T+2)</a:t>
            </a:r>
            <a:endParaRPr lang="en-US" dirty="0"/>
          </a:p>
        </p:txBody>
      </p:sp>
    </p:spTree>
    <p:extLst>
      <p:ext uri="{BB962C8B-B14F-4D97-AF65-F5344CB8AC3E}">
        <p14:creationId xmlns:p14="http://schemas.microsoft.com/office/powerpoint/2010/main" val="195555580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par>
                                <p:cTn id="8" presetID="9"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dissolve">
                                      <p:cBhvr>
                                        <p:cTn id="10" dur="500"/>
                                        <p:tgtEl>
                                          <p:spTgt spid="34"/>
                                        </p:tgtEl>
                                      </p:cBhvr>
                                    </p:animEffect>
                                  </p:childTnLst>
                                </p:cTn>
                              </p:par>
                              <p:par>
                                <p:cTn id="11" presetID="9"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dissolve">
                                      <p:cBhvr>
                                        <p:cTn id="13" dur="500"/>
                                        <p:tgtEl>
                                          <p:spTgt spid="35"/>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dissolve">
                                      <p:cBhvr>
                                        <p:cTn id="16" dur="500"/>
                                        <p:tgtEl>
                                          <p:spTgt spid="38"/>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dissolve">
                                      <p:cBhvr>
                                        <p:cTn id="19" dur="500"/>
                                        <p:tgtEl>
                                          <p:spTgt spid="39"/>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dissolv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dissolve">
                                      <p:cBhvr>
                                        <p:cTn id="27" dur="500"/>
                                        <p:tgtEl>
                                          <p:spTgt spid="53"/>
                                        </p:tgtEl>
                                      </p:cBhvr>
                                    </p:animEffect>
                                  </p:childTnLst>
                                </p:cTn>
                              </p:par>
                              <p:par>
                                <p:cTn id="28" presetID="9" presetClass="entr" presetSubtype="0" fill="hold" nodeType="with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dissolve">
                                      <p:cBhvr>
                                        <p:cTn id="30" dur="500"/>
                                        <p:tgtEl>
                                          <p:spTgt spid="54"/>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55"/>
                                        </p:tgtEl>
                                        <p:attrNameLst>
                                          <p:attrName>style.visibility</p:attrName>
                                        </p:attrNameLst>
                                      </p:cBhvr>
                                      <p:to>
                                        <p:strVal val="visible"/>
                                      </p:to>
                                    </p:set>
                                    <p:animEffect transition="in" filter="dissolve">
                                      <p:cBhvr>
                                        <p:cTn id="33" dur="500"/>
                                        <p:tgtEl>
                                          <p:spTgt spid="55"/>
                                        </p:tgtEl>
                                      </p:cBhvr>
                                    </p:animEffect>
                                  </p:childTnLst>
                                </p:cTn>
                              </p:par>
                              <p:par>
                                <p:cTn id="34" presetID="9" presetClass="entr" presetSubtype="0" fill="hold" nodeType="with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dissolve">
                                      <p:cBhvr>
                                        <p:cTn id="36" dur="500"/>
                                        <p:tgtEl>
                                          <p:spTgt spid="56"/>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57"/>
                                        </p:tgtEl>
                                        <p:attrNameLst>
                                          <p:attrName>style.visibility</p:attrName>
                                        </p:attrNameLst>
                                      </p:cBhvr>
                                      <p:to>
                                        <p:strVal val="visible"/>
                                      </p:to>
                                    </p:set>
                                    <p:animEffect transition="in" filter="dissolve">
                                      <p:cBhvr>
                                        <p:cTn id="39" dur="500"/>
                                        <p:tgtEl>
                                          <p:spTgt spid="57"/>
                                        </p:tgtEl>
                                      </p:cBhvr>
                                    </p:animEffect>
                                  </p:childTnLst>
                                </p:cTn>
                              </p:par>
                              <p:par>
                                <p:cTn id="40" presetID="9" presetClass="entr" presetSubtype="0" fill="hold" nodeType="with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dissolve">
                                      <p:cBhvr>
                                        <p:cTn id="42" dur="500"/>
                                        <p:tgtEl>
                                          <p:spTgt spid="58"/>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dissolve">
                                      <p:cBhvr>
                                        <p:cTn id="47" dur="500"/>
                                        <p:tgtEl>
                                          <p:spTgt spid="37"/>
                                        </p:tgtEl>
                                      </p:cBhvr>
                                    </p:animEffect>
                                  </p:childTnLst>
                                </p:cTn>
                              </p:par>
                              <p:par>
                                <p:cTn id="48" presetID="9" presetClass="entr" presetSubtype="0" fill="hold"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dissolve">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53" grpId="0" animBg="1"/>
      <p:bldP spid="55" grpId="0" animBg="1"/>
      <p:bldP spid="57"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44"/>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128" y="1213558"/>
            <a:ext cx="2839846" cy="1831301"/>
          </a:xfrm>
          <a:prstGeom prst="rect">
            <a:avLst/>
          </a:prstGeom>
        </p:spPr>
      </p:pic>
      <p:sp>
        <p:nvSpPr>
          <p:cNvPr id="2" name="TextBox 1"/>
          <p:cNvSpPr txBox="1"/>
          <p:nvPr/>
        </p:nvSpPr>
        <p:spPr>
          <a:xfrm>
            <a:off x="4042064" y="1340429"/>
            <a:ext cx="3782290" cy="2554545"/>
          </a:xfrm>
          <a:prstGeom prst="rect">
            <a:avLst/>
          </a:prstGeom>
          <a:noFill/>
        </p:spPr>
        <p:txBody>
          <a:bodyPr wrap="square" rtlCol="0">
            <a:spAutoFit/>
          </a:bodyPr>
          <a:lstStyle/>
          <a:p>
            <a:pPr marL="285750" indent="-285750">
              <a:buFont typeface="Arial" charset="0"/>
              <a:buChar char="•"/>
            </a:pPr>
            <a:r>
              <a:rPr lang="en-US" sz="2000" dirty="0" smtClean="0">
                <a:latin typeface="Arial" charset="0"/>
                <a:ea typeface="Arial" charset="0"/>
                <a:cs typeface="Arial" charset="0"/>
              </a:rPr>
              <a:t>We use LSTMs for building person classification model and extracting person features</a:t>
            </a:r>
          </a:p>
          <a:p>
            <a:endParaRPr lang="en-US" sz="2000" dirty="0" smtClean="0">
              <a:latin typeface="Arial" charset="0"/>
              <a:ea typeface="Arial" charset="0"/>
              <a:cs typeface="Arial" charset="0"/>
            </a:endParaRPr>
          </a:p>
          <a:p>
            <a:pPr marL="285750" indent="-285750">
              <a:buFont typeface="Arial" charset="0"/>
              <a:buChar char="•"/>
            </a:pPr>
            <a:r>
              <a:rPr lang="en-US" sz="2000" dirty="0" smtClean="0">
                <a:latin typeface="Arial" charset="0"/>
                <a:ea typeface="Arial" charset="0"/>
                <a:cs typeface="Arial" charset="0"/>
              </a:rPr>
              <a:t>We construct an LSTM based frame classifier on top of pooled LSTM features</a:t>
            </a:r>
            <a:endParaRPr lang="en-US" sz="2000" dirty="0">
              <a:latin typeface="Arial" charset="0"/>
              <a:ea typeface="Arial" charset="0"/>
              <a:cs typeface="Arial" charset="0"/>
            </a:endParaRPr>
          </a:p>
        </p:txBody>
      </p:sp>
    </p:spTree>
    <p:extLst>
      <p:ext uri="{BB962C8B-B14F-4D97-AF65-F5344CB8AC3E}">
        <p14:creationId xmlns:p14="http://schemas.microsoft.com/office/powerpoint/2010/main" val="3362198988"/>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dissolv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3" name="Title 2"/>
          <p:cNvSpPr>
            <a:spLocks noGrp="1"/>
          </p:cNvSpPr>
          <p:nvPr>
            <p:ph type="title"/>
          </p:nvPr>
        </p:nvSpPr>
        <p:spPr>
          <a:xfrm>
            <a:off x="152400" y="0"/>
            <a:ext cx="8534400" cy="857400"/>
          </a:xfrm>
        </p:spPr>
        <p:txBody>
          <a:bodyPr>
            <a:noAutofit/>
          </a:bodyPr>
          <a:lstStyle/>
          <a:p>
            <a:pPr algn="l"/>
            <a:r>
              <a:rPr lang="en-US" sz="3600" dirty="0" smtClean="0">
                <a:solidFill>
                  <a:schemeClr val="tx1"/>
                </a:solidFill>
                <a:latin typeface="Calibri Light"/>
                <a:ea typeface="Arial" charset="0"/>
                <a:cs typeface="Calibri Light"/>
              </a:rPr>
              <a:t>Stage1 : </a:t>
            </a:r>
            <a:r>
              <a:rPr lang="en-US" sz="3600" dirty="0">
                <a:solidFill>
                  <a:schemeClr val="tx1"/>
                </a:solidFill>
                <a:latin typeface="Calibri Light"/>
                <a:cs typeface="Calibri Light"/>
              </a:rPr>
              <a:t>Learning Individual Activity Features</a:t>
            </a:r>
            <a:endParaRPr lang="en-US" sz="3600" dirty="0">
              <a:solidFill>
                <a:schemeClr val="tx1"/>
              </a:solidFill>
              <a:latin typeface="Calibri Light"/>
              <a:ea typeface="Arial" charset="0"/>
              <a:cs typeface="Calibri Light"/>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8433" y="3586178"/>
            <a:ext cx="614361" cy="1107033"/>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6982" y="3586177"/>
            <a:ext cx="614361" cy="1088586"/>
          </a:xfrm>
          <a:prstGeom prst="rect">
            <a:avLst/>
          </a:prstGeom>
        </p:spPr>
      </p:pic>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5533" y="3586177"/>
            <a:ext cx="614361" cy="1107032"/>
          </a:xfrm>
          <a:prstGeom prst="rect">
            <a:avLst/>
          </a:prstGeom>
        </p:spPr>
      </p:pic>
      <p:sp>
        <p:nvSpPr>
          <p:cNvPr id="26" name="Rectangle 25"/>
          <p:cNvSpPr/>
          <p:nvPr/>
        </p:nvSpPr>
        <p:spPr>
          <a:xfrm>
            <a:off x="4151762" y="2808676"/>
            <a:ext cx="884798" cy="3463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smtClean="0"/>
              <a:t>Alexnet</a:t>
            </a:r>
            <a:endParaRPr lang="en-US" dirty="0"/>
          </a:p>
        </p:txBody>
      </p:sp>
      <p:sp>
        <p:nvSpPr>
          <p:cNvPr id="27" name="Rectangle 26"/>
          <p:cNvSpPr/>
          <p:nvPr/>
        </p:nvSpPr>
        <p:spPr>
          <a:xfrm>
            <a:off x="2388889" y="2808677"/>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smtClean="0"/>
              <a:t>Alexnet</a:t>
            </a:r>
            <a:endParaRPr lang="en-US" dirty="0"/>
          </a:p>
        </p:txBody>
      </p:sp>
      <p:sp>
        <p:nvSpPr>
          <p:cNvPr id="28" name="Rectangle 27"/>
          <p:cNvSpPr/>
          <p:nvPr/>
        </p:nvSpPr>
        <p:spPr>
          <a:xfrm>
            <a:off x="5870312" y="2808677"/>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smtClean="0"/>
              <a:t>Alexnet</a:t>
            </a:r>
            <a:endParaRPr lang="en-US" dirty="0"/>
          </a:p>
        </p:txBody>
      </p:sp>
      <p:cxnSp>
        <p:nvCxnSpPr>
          <p:cNvPr id="31" name="Straight Arrow Connector 30"/>
          <p:cNvCxnSpPr/>
          <p:nvPr/>
        </p:nvCxnSpPr>
        <p:spPr>
          <a:xfrm>
            <a:off x="2875613" y="3155023"/>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610981" y="3155023"/>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307555" y="3155023"/>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3799421" y="1919334"/>
            <a:ext cx="4939" cy="405119"/>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5560513" y="1919334"/>
            <a:ext cx="4939" cy="405119"/>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4151762" y="1978105"/>
            <a:ext cx="884798" cy="3463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mtClean="0"/>
              <a:t>LSTM</a:t>
            </a:r>
            <a:endParaRPr lang="en-US"/>
          </a:p>
        </p:txBody>
      </p:sp>
      <p:sp>
        <p:nvSpPr>
          <p:cNvPr id="39" name="Rectangle 38"/>
          <p:cNvSpPr/>
          <p:nvPr/>
        </p:nvSpPr>
        <p:spPr>
          <a:xfrm>
            <a:off x="2388889" y="1978105"/>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LSTM</a:t>
            </a:r>
            <a:endParaRPr lang="en-US" dirty="0"/>
          </a:p>
        </p:txBody>
      </p:sp>
      <p:sp>
        <p:nvSpPr>
          <p:cNvPr id="40" name="Rectangle 39"/>
          <p:cNvSpPr/>
          <p:nvPr/>
        </p:nvSpPr>
        <p:spPr>
          <a:xfrm>
            <a:off x="5870312" y="1978105"/>
            <a:ext cx="884798" cy="3463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mtClean="0"/>
              <a:t>LSTM</a:t>
            </a:r>
            <a:endParaRPr lang="en-US"/>
          </a:p>
        </p:txBody>
      </p:sp>
      <p:cxnSp>
        <p:nvCxnSpPr>
          <p:cNvPr id="41" name="Straight Arrow Connector 40"/>
          <p:cNvCxnSpPr/>
          <p:nvPr/>
        </p:nvCxnSpPr>
        <p:spPr>
          <a:xfrm>
            <a:off x="2875613" y="2324452"/>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610981" y="2324452"/>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6307555" y="2324452"/>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2388889" y="1157378"/>
            <a:ext cx="884798" cy="34634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Walking</a:t>
            </a:r>
            <a:endParaRPr lang="en-US" dirty="0"/>
          </a:p>
        </p:txBody>
      </p:sp>
      <p:cxnSp>
        <p:nvCxnSpPr>
          <p:cNvPr id="54" name="Straight Arrow Connector 53"/>
          <p:cNvCxnSpPr/>
          <p:nvPr/>
        </p:nvCxnSpPr>
        <p:spPr>
          <a:xfrm>
            <a:off x="2870456" y="1487605"/>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4151762" y="1162787"/>
            <a:ext cx="884798" cy="34634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Walking</a:t>
            </a:r>
            <a:endParaRPr lang="en-US" dirty="0"/>
          </a:p>
        </p:txBody>
      </p:sp>
      <p:cxnSp>
        <p:nvCxnSpPr>
          <p:cNvPr id="56" name="Straight Arrow Connector 55"/>
          <p:cNvCxnSpPr/>
          <p:nvPr/>
        </p:nvCxnSpPr>
        <p:spPr>
          <a:xfrm>
            <a:off x="4633329" y="1493014"/>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5865155" y="1162787"/>
            <a:ext cx="884798" cy="34634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Walking</a:t>
            </a:r>
            <a:endParaRPr lang="en-US" dirty="0"/>
          </a:p>
        </p:txBody>
      </p:sp>
      <p:cxnSp>
        <p:nvCxnSpPr>
          <p:cNvPr id="58" name="Straight Arrow Connector 57"/>
          <p:cNvCxnSpPr/>
          <p:nvPr/>
        </p:nvCxnSpPr>
        <p:spPr>
          <a:xfrm>
            <a:off x="6346722" y="1493014"/>
            <a:ext cx="5157" cy="274922"/>
          </a:xfrm>
          <a:prstGeom prst="straightConnector1">
            <a:avLst/>
          </a:prstGeom>
          <a:ln w="44450">
            <a:solidFill>
              <a:schemeClr val="tx1"/>
            </a:solidFill>
            <a:tailEnd type="triangle"/>
          </a:ln>
          <a:scene3d>
            <a:camera prst="orthographicFront">
              <a:rot lat="0" lon="0" rev="10800000"/>
            </a:camera>
            <a:lightRig rig="threePt" dir="t"/>
          </a:scene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99815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dissolve">
                                      <p:cBhvr>
                                        <p:cTn id="10" dur="500"/>
                                        <p:tgtEl>
                                          <p:spTgt spid="2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dissolve">
                                      <p:cBhvr>
                                        <p:cTn id="13" dur="500"/>
                                        <p:tgtEl>
                                          <p:spTgt spid="28"/>
                                        </p:tgtEl>
                                      </p:cBhvr>
                                    </p:animEffect>
                                  </p:childTnLst>
                                </p:cTn>
                              </p:par>
                              <p:par>
                                <p:cTn id="14" presetID="9"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dissolve">
                                      <p:cBhvr>
                                        <p:cTn id="16" dur="500"/>
                                        <p:tgtEl>
                                          <p:spTgt spid="31"/>
                                        </p:tgtEl>
                                      </p:cBhvr>
                                    </p:animEffect>
                                  </p:childTnLst>
                                </p:cTn>
                              </p:par>
                              <p:par>
                                <p:cTn id="17" presetID="9"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dissolve">
                                      <p:cBhvr>
                                        <p:cTn id="19" dur="500"/>
                                        <p:tgtEl>
                                          <p:spTgt spid="34"/>
                                        </p:tgtEl>
                                      </p:cBhvr>
                                    </p:animEffect>
                                  </p:childTnLst>
                                </p:cTn>
                              </p:par>
                              <p:par>
                                <p:cTn id="20" presetID="9"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dissolv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dissolve">
                                      <p:cBhvr>
                                        <p:cTn id="27" dur="500"/>
                                        <p:tgtEl>
                                          <p:spTgt spid="36"/>
                                        </p:tgtEl>
                                      </p:cBhvr>
                                    </p:animEffect>
                                  </p:childTnLst>
                                </p:cTn>
                              </p:par>
                              <p:par>
                                <p:cTn id="28" presetID="9" presetClass="entr" presetSubtype="0" fill="hold"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dissolve">
                                      <p:cBhvr>
                                        <p:cTn id="30" dur="500"/>
                                        <p:tgtEl>
                                          <p:spTgt spid="37"/>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dissolve">
                                      <p:cBhvr>
                                        <p:cTn id="33" dur="500"/>
                                        <p:tgtEl>
                                          <p:spTgt spid="38"/>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dissolve">
                                      <p:cBhvr>
                                        <p:cTn id="36" dur="500"/>
                                        <p:tgtEl>
                                          <p:spTgt spid="39"/>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dissolve">
                                      <p:cBhvr>
                                        <p:cTn id="39" dur="500"/>
                                        <p:tgtEl>
                                          <p:spTgt spid="40"/>
                                        </p:tgtEl>
                                      </p:cBhvr>
                                    </p:animEffect>
                                  </p:childTnLst>
                                </p:cTn>
                              </p:par>
                              <p:par>
                                <p:cTn id="40" presetID="9" presetClass="entr" presetSubtype="0" fill="hold"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dissolve">
                                      <p:cBhvr>
                                        <p:cTn id="42" dur="500"/>
                                        <p:tgtEl>
                                          <p:spTgt spid="41"/>
                                        </p:tgtEl>
                                      </p:cBhvr>
                                    </p:animEffect>
                                  </p:childTnLst>
                                </p:cTn>
                              </p:par>
                              <p:par>
                                <p:cTn id="43" presetID="9" presetClass="entr" presetSubtype="0" fill="hold" nodeType="with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dissolve">
                                      <p:cBhvr>
                                        <p:cTn id="45" dur="500"/>
                                        <p:tgtEl>
                                          <p:spTgt spid="42"/>
                                        </p:tgtEl>
                                      </p:cBhvr>
                                    </p:animEffect>
                                  </p:childTnLst>
                                </p:cTn>
                              </p:par>
                              <p:par>
                                <p:cTn id="46" presetID="9" presetClass="entr" presetSubtype="0" fill="hold" nodeType="with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dissolve">
                                      <p:cBhvr>
                                        <p:cTn id="48" dur="500"/>
                                        <p:tgtEl>
                                          <p:spTgt spid="43"/>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animEffect transition="in" filter="dissolve">
                                      <p:cBhvr>
                                        <p:cTn id="53" dur="500"/>
                                        <p:tgtEl>
                                          <p:spTgt spid="53"/>
                                        </p:tgtEl>
                                      </p:cBhvr>
                                    </p:animEffect>
                                  </p:childTnLst>
                                </p:cTn>
                              </p:par>
                              <p:par>
                                <p:cTn id="54" presetID="9" presetClass="entr" presetSubtype="0" fill="hold" nodeType="with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dissolve">
                                      <p:cBhvr>
                                        <p:cTn id="56" dur="500"/>
                                        <p:tgtEl>
                                          <p:spTgt spid="54"/>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55"/>
                                        </p:tgtEl>
                                        <p:attrNameLst>
                                          <p:attrName>style.visibility</p:attrName>
                                        </p:attrNameLst>
                                      </p:cBhvr>
                                      <p:to>
                                        <p:strVal val="visible"/>
                                      </p:to>
                                    </p:set>
                                    <p:animEffect transition="in" filter="dissolve">
                                      <p:cBhvr>
                                        <p:cTn id="59" dur="500"/>
                                        <p:tgtEl>
                                          <p:spTgt spid="55"/>
                                        </p:tgtEl>
                                      </p:cBhvr>
                                    </p:animEffect>
                                  </p:childTnLst>
                                </p:cTn>
                              </p:par>
                              <p:par>
                                <p:cTn id="60" presetID="9" presetClass="entr" presetSubtype="0" fill="hold" nodeType="withEffect">
                                  <p:stCondLst>
                                    <p:cond delay="0"/>
                                  </p:stCondLst>
                                  <p:childTnLst>
                                    <p:set>
                                      <p:cBhvr>
                                        <p:cTn id="61" dur="1" fill="hold">
                                          <p:stCondLst>
                                            <p:cond delay="0"/>
                                          </p:stCondLst>
                                        </p:cTn>
                                        <p:tgtEl>
                                          <p:spTgt spid="56"/>
                                        </p:tgtEl>
                                        <p:attrNameLst>
                                          <p:attrName>style.visibility</p:attrName>
                                        </p:attrNameLst>
                                      </p:cBhvr>
                                      <p:to>
                                        <p:strVal val="visible"/>
                                      </p:to>
                                    </p:set>
                                    <p:animEffect transition="in" filter="dissolve">
                                      <p:cBhvr>
                                        <p:cTn id="62" dur="500"/>
                                        <p:tgtEl>
                                          <p:spTgt spid="56"/>
                                        </p:tgtEl>
                                      </p:cBhvr>
                                    </p:animEffect>
                                  </p:childTnLst>
                                </p:cTn>
                              </p:par>
                              <p:par>
                                <p:cTn id="63" presetID="9" presetClass="entr" presetSubtype="0" fill="hold" grpId="0" nodeType="withEffect">
                                  <p:stCondLst>
                                    <p:cond delay="0"/>
                                  </p:stCondLst>
                                  <p:childTnLst>
                                    <p:set>
                                      <p:cBhvr>
                                        <p:cTn id="64" dur="1" fill="hold">
                                          <p:stCondLst>
                                            <p:cond delay="0"/>
                                          </p:stCondLst>
                                        </p:cTn>
                                        <p:tgtEl>
                                          <p:spTgt spid="57"/>
                                        </p:tgtEl>
                                        <p:attrNameLst>
                                          <p:attrName>style.visibility</p:attrName>
                                        </p:attrNameLst>
                                      </p:cBhvr>
                                      <p:to>
                                        <p:strVal val="visible"/>
                                      </p:to>
                                    </p:set>
                                    <p:animEffect transition="in" filter="dissolve">
                                      <p:cBhvr>
                                        <p:cTn id="65" dur="500"/>
                                        <p:tgtEl>
                                          <p:spTgt spid="57"/>
                                        </p:tgtEl>
                                      </p:cBhvr>
                                    </p:animEffect>
                                  </p:childTnLst>
                                </p:cTn>
                              </p:par>
                              <p:par>
                                <p:cTn id="66" presetID="9" presetClass="entr" presetSubtype="0" fill="hold" nodeType="withEffect">
                                  <p:stCondLst>
                                    <p:cond delay="0"/>
                                  </p:stCondLst>
                                  <p:childTnLst>
                                    <p:set>
                                      <p:cBhvr>
                                        <p:cTn id="67" dur="1" fill="hold">
                                          <p:stCondLst>
                                            <p:cond delay="0"/>
                                          </p:stCondLst>
                                        </p:cTn>
                                        <p:tgtEl>
                                          <p:spTgt spid="58"/>
                                        </p:tgtEl>
                                        <p:attrNameLst>
                                          <p:attrName>style.visibility</p:attrName>
                                        </p:attrNameLst>
                                      </p:cBhvr>
                                      <p:to>
                                        <p:strVal val="visible"/>
                                      </p:to>
                                    </p:set>
                                    <p:animEffect transition="in" filter="dissolve">
                                      <p:cBhvr>
                                        <p:cTn id="68"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38" grpId="0" animBg="1"/>
      <p:bldP spid="39" grpId="0" animBg="1"/>
      <p:bldP spid="40" grpId="0" animBg="1"/>
      <p:bldP spid="53" grpId="0" animBg="1"/>
      <p:bldP spid="55" grpId="0" animBg="1"/>
      <p:bldP spid="5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3" name="Title 2"/>
          <p:cNvSpPr>
            <a:spLocks noGrp="1"/>
          </p:cNvSpPr>
          <p:nvPr>
            <p:ph type="title"/>
          </p:nvPr>
        </p:nvSpPr>
        <p:spPr>
          <a:xfrm>
            <a:off x="152400" y="66774"/>
            <a:ext cx="8516293" cy="560884"/>
          </a:xfrm>
        </p:spPr>
        <p:txBody>
          <a:bodyPr>
            <a:noAutofit/>
          </a:bodyPr>
          <a:lstStyle/>
          <a:p>
            <a:pPr algn="ctr"/>
            <a:r>
              <a:rPr lang="en-US" sz="3600" dirty="0" smtClean="0">
                <a:solidFill>
                  <a:schemeClr val="tx1"/>
                </a:solidFill>
                <a:latin typeface="Calibri Light"/>
                <a:ea typeface="Arial" charset="0"/>
                <a:cs typeface="Calibri Light"/>
              </a:rPr>
              <a:t>Stage1 : </a:t>
            </a:r>
            <a:r>
              <a:rPr lang="en-US" sz="3600" dirty="0">
                <a:solidFill>
                  <a:schemeClr val="tx1"/>
                </a:solidFill>
                <a:latin typeface="Calibri Light"/>
                <a:cs typeface="Calibri Light"/>
              </a:rPr>
              <a:t>Learning </a:t>
            </a:r>
            <a:r>
              <a:rPr lang="en-US" sz="3600" dirty="0" smtClean="0">
                <a:solidFill>
                  <a:schemeClr val="tx1"/>
                </a:solidFill>
                <a:latin typeface="Calibri Light"/>
                <a:cs typeface="Calibri Light"/>
              </a:rPr>
              <a:t>Individual Activity </a:t>
            </a:r>
            <a:r>
              <a:rPr lang="en-US" sz="3600" dirty="0">
                <a:solidFill>
                  <a:schemeClr val="tx1"/>
                </a:solidFill>
                <a:latin typeface="Calibri Light"/>
                <a:cs typeface="Calibri Light"/>
              </a:rPr>
              <a:t>F</a:t>
            </a:r>
            <a:r>
              <a:rPr lang="en-US" sz="3600" dirty="0" smtClean="0">
                <a:solidFill>
                  <a:schemeClr val="tx1"/>
                </a:solidFill>
                <a:latin typeface="Calibri Light"/>
                <a:cs typeface="Calibri Light"/>
              </a:rPr>
              <a:t>eatures</a:t>
            </a:r>
            <a:endParaRPr lang="en-US" sz="3600" dirty="0">
              <a:solidFill>
                <a:schemeClr val="tx1"/>
              </a:solidFill>
              <a:latin typeface="Calibri Light"/>
              <a:ea typeface="Arial" charset="0"/>
              <a:cs typeface="Calibri Light"/>
            </a:endParaRPr>
          </a:p>
        </p:txBody>
      </p:sp>
      <p:grpSp>
        <p:nvGrpSpPr>
          <p:cNvPr id="19" name="Group 18"/>
          <p:cNvGrpSpPr/>
          <p:nvPr/>
        </p:nvGrpSpPr>
        <p:grpSpPr>
          <a:xfrm>
            <a:off x="1851639" y="774536"/>
            <a:ext cx="494216" cy="960102"/>
            <a:chOff x="1781951" y="1602465"/>
            <a:chExt cx="1100063" cy="218666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0593" y="1744049"/>
              <a:ext cx="882779" cy="1903492"/>
            </a:xfrm>
            <a:prstGeom prst="rect">
              <a:avLst/>
            </a:prstGeom>
            <a:scene3d>
              <a:camera prst="orthographicFront">
                <a:rot lat="1200000" lon="1200000" rev="0"/>
              </a:camera>
              <a:lightRig rig="threePt" dir="t"/>
            </a:scene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837" y="1885631"/>
              <a:ext cx="902177" cy="1903494"/>
            </a:xfrm>
            <a:prstGeom prst="rect">
              <a:avLst/>
            </a:prstGeom>
            <a:scene3d>
              <a:camera prst="orthographicFront">
                <a:rot lat="1200000" lon="1200000" rev="0"/>
              </a:camera>
              <a:lightRig rig="threePt" dir="t"/>
            </a:scene3d>
          </p:spPr>
        </p:pic>
        <p:cxnSp>
          <p:nvCxnSpPr>
            <p:cNvPr id="14" name="Straight Connector 13"/>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2629807" y="1688596"/>
              <a:ext cx="232809" cy="3122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4725910" y="3204928"/>
            <a:ext cx="184666" cy="307777"/>
          </a:xfrm>
          <a:prstGeom prst="rect">
            <a:avLst/>
          </a:prstGeom>
          <a:noFill/>
        </p:spPr>
        <p:txBody>
          <a:bodyPr wrap="none" rtlCol="0">
            <a:spAutoFit/>
          </a:bodyPr>
          <a:lstStyle/>
          <a:p>
            <a:endParaRPr lang="en-US" dirty="0"/>
          </a:p>
        </p:txBody>
      </p:sp>
      <p:grpSp>
        <p:nvGrpSpPr>
          <p:cNvPr id="21" name="Group 20"/>
          <p:cNvGrpSpPr/>
          <p:nvPr/>
        </p:nvGrpSpPr>
        <p:grpSpPr>
          <a:xfrm>
            <a:off x="1851641" y="1799005"/>
            <a:ext cx="479919" cy="903722"/>
            <a:chOff x="1938473" y="1602465"/>
            <a:chExt cx="844935" cy="2186660"/>
          </a:xfrm>
        </p:grpSpPr>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8868" y="1602465"/>
              <a:ext cx="528944" cy="1918327"/>
            </a:xfrm>
            <a:prstGeom prst="rect">
              <a:avLst/>
            </a:prstGeom>
            <a:scene3d>
              <a:camera prst="orthographicFront">
                <a:rot lat="1200000" lon="1200000" rev="0"/>
              </a:camera>
              <a:lightRig rig="threePt" dir="t"/>
            </a:scene3d>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1698" y="1751467"/>
              <a:ext cx="524853" cy="1903492"/>
            </a:xfrm>
            <a:prstGeom prst="rect">
              <a:avLst/>
            </a:prstGeom>
            <a:scene3d>
              <a:camera prst="orthographicFront">
                <a:rot lat="1200000" lon="1200000" rev="0"/>
              </a:camera>
              <a:lightRig rig="threePt" dir="t"/>
            </a:scene3d>
          </p:spPr>
        </p:pic>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8444" y="1885630"/>
              <a:ext cx="704964" cy="1903495"/>
            </a:xfrm>
            <a:prstGeom prst="rect">
              <a:avLst/>
            </a:prstGeom>
            <a:scene3d>
              <a:camera prst="orthographicFront">
                <a:rot lat="1200000" lon="1200000" rev="0"/>
              </a:camera>
              <a:lightRig rig="threePt" dir="t"/>
            </a:scene3d>
          </p:spPr>
        </p:pic>
        <p:cxnSp>
          <p:nvCxnSpPr>
            <p:cNvPr id="25" name="Straight Connector 24"/>
            <p:cNvCxnSpPr/>
            <p:nvPr/>
          </p:nvCxnSpPr>
          <p:spPr>
            <a:xfrm flipH="1" flipV="1">
              <a:off x="1938473" y="3355409"/>
              <a:ext cx="142522" cy="268386"/>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2487814" y="1713891"/>
              <a:ext cx="278587" cy="3152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sp>
        <p:nvSpPr>
          <p:cNvPr id="4" name="TextBox 3"/>
          <p:cNvSpPr txBox="1"/>
          <p:nvPr/>
        </p:nvSpPr>
        <p:spPr>
          <a:xfrm>
            <a:off x="1466662" y="2245260"/>
            <a:ext cx="184666" cy="307777"/>
          </a:xfrm>
          <a:prstGeom prst="rect">
            <a:avLst/>
          </a:prstGeom>
          <a:noFill/>
        </p:spPr>
        <p:txBody>
          <a:bodyPr wrap="none" rtlCol="0">
            <a:spAutoFit/>
          </a:bodyPr>
          <a:lstStyle/>
          <a:p>
            <a:endParaRPr lang="en-US" dirty="0"/>
          </a:p>
        </p:txBody>
      </p:sp>
      <p:grpSp>
        <p:nvGrpSpPr>
          <p:cNvPr id="30" name="Group 29"/>
          <p:cNvGrpSpPr/>
          <p:nvPr/>
        </p:nvGrpSpPr>
        <p:grpSpPr>
          <a:xfrm>
            <a:off x="1855767" y="2814617"/>
            <a:ext cx="460650" cy="960102"/>
            <a:chOff x="1781951" y="1602465"/>
            <a:chExt cx="1025350" cy="2186660"/>
          </a:xfrm>
        </p:grpSpPr>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32" name="Picture 3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81178" y="1744050"/>
              <a:ext cx="701607" cy="1903493"/>
            </a:xfrm>
            <a:prstGeom prst="rect">
              <a:avLst/>
            </a:prstGeom>
            <a:scene3d>
              <a:camera prst="orthographicFront">
                <a:rot lat="1200000" lon="1200000" rev="0"/>
              </a:camera>
              <a:lightRig rig="threePt" dir="t"/>
            </a:scene3d>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23" y="1885630"/>
              <a:ext cx="701607" cy="1903495"/>
            </a:xfrm>
            <a:prstGeom prst="rect">
              <a:avLst/>
            </a:prstGeom>
            <a:scene3d>
              <a:camera prst="orthographicFront">
                <a:rot lat="1200000" lon="1200000" rev="0"/>
              </a:camera>
              <a:lightRig rig="threePt" dir="t"/>
            </a:scene3d>
          </p:spPr>
        </p:pic>
        <p:cxnSp>
          <p:nvCxnSpPr>
            <p:cNvPr id="34" name="Straight Connector 33"/>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2629807" y="1688599"/>
              <a:ext cx="177494" cy="24645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cxnSp>
        <p:nvCxnSpPr>
          <p:cNvPr id="39" name="Straight Arrow Connector 38"/>
          <p:cNvCxnSpPr>
            <a:stCxn id="39" idx="2"/>
          </p:cNvCxnSpPr>
          <p:nvPr/>
        </p:nvCxnSpPr>
        <p:spPr>
          <a:xfrm flipH="1">
            <a:off x="3248893" y="949441"/>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3231249" y="2004310"/>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3152504" y="3047799"/>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42" name="AutoShape 5"/>
          <p:cNvSpPr>
            <a:spLocks noChangeArrowheads="1"/>
          </p:cNvSpPr>
          <p:nvPr/>
        </p:nvSpPr>
        <p:spPr bwMode="auto">
          <a:xfrm>
            <a:off x="3784344" y="913227"/>
            <a:ext cx="1321806" cy="606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LSTM</a:t>
            </a:r>
            <a:endParaRPr lang="en-US" sz="1600" dirty="0">
              <a:solidFill>
                <a:schemeClr val="bg1"/>
              </a:solidFill>
              <a:latin typeface="Arial" charset="0"/>
              <a:ea typeface="Arial" charset="0"/>
              <a:cs typeface="Arial" charset="0"/>
            </a:endParaRPr>
          </a:p>
        </p:txBody>
      </p:sp>
      <p:sp>
        <p:nvSpPr>
          <p:cNvPr id="43" name="AutoShape 5"/>
          <p:cNvSpPr>
            <a:spLocks noChangeArrowheads="1"/>
          </p:cNvSpPr>
          <p:nvPr/>
        </p:nvSpPr>
        <p:spPr bwMode="auto">
          <a:xfrm>
            <a:off x="3769065" y="1976315"/>
            <a:ext cx="1321806" cy="606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LSTM</a:t>
            </a:r>
            <a:endParaRPr lang="en-US" sz="1600" dirty="0">
              <a:solidFill>
                <a:schemeClr val="bg1"/>
              </a:solidFill>
              <a:latin typeface="Arial" charset="0"/>
              <a:ea typeface="Arial" charset="0"/>
              <a:cs typeface="Arial" charset="0"/>
            </a:endParaRPr>
          </a:p>
        </p:txBody>
      </p:sp>
      <p:sp>
        <p:nvSpPr>
          <p:cNvPr id="44" name="AutoShape 5"/>
          <p:cNvSpPr>
            <a:spLocks noChangeArrowheads="1"/>
          </p:cNvSpPr>
          <p:nvPr/>
        </p:nvSpPr>
        <p:spPr bwMode="auto">
          <a:xfrm>
            <a:off x="3784344" y="3053542"/>
            <a:ext cx="1321806" cy="606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LSTM</a:t>
            </a:r>
            <a:endParaRPr lang="en-US" sz="1600" dirty="0">
              <a:solidFill>
                <a:schemeClr val="bg1"/>
              </a:solidFill>
              <a:latin typeface="Arial" charset="0"/>
              <a:ea typeface="Arial" charset="0"/>
              <a:cs typeface="Arial" charset="0"/>
            </a:endParaRPr>
          </a:p>
        </p:txBody>
      </p:sp>
      <p:sp>
        <p:nvSpPr>
          <p:cNvPr id="45" name="TextBox 44"/>
          <p:cNvSpPr txBox="1"/>
          <p:nvPr/>
        </p:nvSpPr>
        <p:spPr>
          <a:xfrm>
            <a:off x="461727" y="949442"/>
            <a:ext cx="1004934" cy="307777"/>
          </a:xfrm>
          <a:prstGeom prst="rect">
            <a:avLst/>
          </a:prstGeom>
          <a:noFill/>
        </p:spPr>
        <p:txBody>
          <a:bodyPr wrap="square" rtlCol="0">
            <a:spAutoFit/>
          </a:bodyPr>
          <a:lstStyle/>
          <a:p>
            <a:r>
              <a:rPr lang="en-US" dirty="0" smtClean="0"/>
              <a:t>Person 1</a:t>
            </a:r>
            <a:endParaRPr lang="en-US" dirty="0"/>
          </a:p>
        </p:txBody>
      </p:sp>
      <p:sp>
        <p:nvSpPr>
          <p:cNvPr id="46" name="TextBox 45"/>
          <p:cNvSpPr txBox="1"/>
          <p:nvPr/>
        </p:nvSpPr>
        <p:spPr>
          <a:xfrm>
            <a:off x="461137" y="2127033"/>
            <a:ext cx="1004934" cy="307777"/>
          </a:xfrm>
          <a:prstGeom prst="rect">
            <a:avLst/>
          </a:prstGeom>
          <a:noFill/>
        </p:spPr>
        <p:txBody>
          <a:bodyPr wrap="square" rtlCol="0">
            <a:spAutoFit/>
          </a:bodyPr>
          <a:lstStyle/>
          <a:p>
            <a:r>
              <a:rPr lang="en-US" smtClean="0"/>
              <a:t>Person 2</a:t>
            </a:r>
            <a:endParaRPr lang="en-US" dirty="0"/>
          </a:p>
        </p:txBody>
      </p:sp>
      <p:sp>
        <p:nvSpPr>
          <p:cNvPr id="47" name="TextBox 46"/>
          <p:cNvSpPr txBox="1"/>
          <p:nvPr/>
        </p:nvSpPr>
        <p:spPr>
          <a:xfrm>
            <a:off x="460097" y="3153480"/>
            <a:ext cx="1004934" cy="307777"/>
          </a:xfrm>
          <a:prstGeom prst="rect">
            <a:avLst/>
          </a:prstGeom>
          <a:noFill/>
        </p:spPr>
        <p:txBody>
          <a:bodyPr wrap="square" rtlCol="0">
            <a:spAutoFit/>
          </a:bodyPr>
          <a:lstStyle/>
          <a:p>
            <a:r>
              <a:rPr lang="en-US" dirty="0" smtClean="0"/>
              <a:t>Person 3</a:t>
            </a:r>
            <a:endParaRPr lang="en-US" dirty="0"/>
          </a:p>
        </p:txBody>
      </p:sp>
      <p:sp>
        <p:nvSpPr>
          <p:cNvPr id="48" name="TextBox 47"/>
          <p:cNvSpPr txBox="1"/>
          <p:nvPr/>
        </p:nvSpPr>
        <p:spPr>
          <a:xfrm>
            <a:off x="751438" y="3774719"/>
            <a:ext cx="362138" cy="707886"/>
          </a:xfrm>
          <a:prstGeom prst="rect">
            <a:avLst/>
          </a:prstGeom>
          <a:noFill/>
        </p:spPr>
        <p:txBody>
          <a:bodyPr wrap="square" rtlCol="0">
            <a:spAutoFit/>
          </a:bodyPr>
          <a:lstStyle/>
          <a:p>
            <a:r>
              <a:rPr lang="en-US" sz="800" b="1" dirty="0" smtClean="0"/>
              <a:t>.</a:t>
            </a:r>
          </a:p>
          <a:p>
            <a:r>
              <a:rPr lang="en-US" sz="800" b="1" dirty="0" smtClean="0"/>
              <a:t>.</a:t>
            </a:r>
          </a:p>
          <a:p>
            <a:r>
              <a:rPr lang="en-US" sz="800" b="1" dirty="0" smtClean="0"/>
              <a:t>.</a:t>
            </a:r>
          </a:p>
          <a:p>
            <a:r>
              <a:rPr lang="en-US" sz="800" b="1" dirty="0" smtClean="0"/>
              <a:t>.</a:t>
            </a:r>
          </a:p>
          <a:p>
            <a:r>
              <a:rPr lang="en-US" sz="800" b="1" dirty="0" smtClean="0"/>
              <a:t>.</a:t>
            </a:r>
          </a:p>
        </p:txBody>
      </p:sp>
      <p:sp>
        <p:nvSpPr>
          <p:cNvPr id="49" name="TextBox 48"/>
          <p:cNvSpPr txBox="1"/>
          <p:nvPr/>
        </p:nvSpPr>
        <p:spPr>
          <a:xfrm>
            <a:off x="430040" y="4471865"/>
            <a:ext cx="1004934" cy="307777"/>
          </a:xfrm>
          <a:prstGeom prst="rect">
            <a:avLst/>
          </a:prstGeom>
          <a:noFill/>
        </p:spPr>
        <p:txBody>
          <a:bodyPr wrap="square" rtlCol="0">
            <a:spAutoFit/>
          </a:bodyPr>
          <a:lstStyle/>
          <a:p>
            <a:r>
              <a:rPr lang="en-US" dirty="0" smtClean="0"/>
              <a:t>Person </a:t>
            </a:r>
            <a:r>
              <a:rPr lang="en-US" dirty="0" smtClean="0"/>
              <a:t>N</a:t>
            </a:r>
            <a:endParaRPr lang="en-US" dirty="0"/>
          </a:p>
        </p:txBody>
      </p:sp>
      <p:sp>
        <p:nvSpPr>
          <p:cNvPr id="50" name="TextBox 49"/>
          <p:cNvSpPr txBox="1"/>
          <p:nvPr/>
        </p:nvSpPr>
        <p:spPr>
          <a:xfrm>
            <a:off x="4725910" y="4468497"/>
            <a:ext cx="184666" cy="307777"/>
          </a:xfrm>
          <a:prstGeom prst="rect">
            <a:avLst/>
          </a:prstGeom>
          <a:noFill/>
        </p:spPr>
        <p:txBody>
          <a:bodyPr wrap="none" rtlCol="0">
            <a:spAutoFit/>
          </a:bodyPr>
          <a:lstStyle/>
          <a:p>
            <a:endParaRPr lang="en-US" dirty="0"/>
          </a:p>
        </p:txBody>
      </p:sp>
      <p:cxnSp>
        <p:nvCxnSpPr>
          <p:cNvPr id="51" name="Straight Arrow Connector 50"/>
          <p:cNvCxnSpPr/>
          <p:nvPr/>
        </p:nvCxnSpPr>
        <p:spPr>
          <a:xfrm flipH="1">
            <a:off x="3152504" y="4311368"/>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52" name="AutoShape 5"/>
          <p:cNvSpPr>
            <a:spLocks noChangeArrowheads="1"/>
          </p:cNvSpPr>
          <p:nvPr/>
        </p:nvSpPr>
        <p:spPr bwMode="auto">
          <a:xfrm>
            <a:off x="3784344" y="4317111"/>
            <a:ext cx="1321806" cy="606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LSTM</a:t>
            </a:r>
            <a:endParaRPr lang="en-US" sz="1600" dirty="0">
              <a:solidFill>
                <a:schemeClr val="bg1"/>
              </a:solidFill>
              <a:latin typeface="Arial" charset="0"/>
              <a:ea typeface="Arial" charset="0"/>
              <a:cs typeface="Arial" charset="0"/>
            </a:endParaRPr>
          </a:p>
        </p:txBody>
      </p:sp>
      <p:cxnSp>
        <p:nvCxnSpPr>
          <p:cNvPr id="53" name="Straight Arrow Connector 52"/>
          <p:cNvCxnSpPr/>
          <p:nvPr/>
        </p:nvCxnSpPr>
        <p:spPr>
          <a:xfrm flipH="1">
            <a:off x="5927210" y="949569"/>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54" name="AutoShape 5"/>
          <p:cNvSpPr>
            <a:spLocks noChangeArrowheads="1"/>
          </p:cNvSpPr>
          <p:nvPr/>
        </p:nvSpPr>
        <p:spPr bwMode="auto">
          <a:xfrm>
            <a:off x="6407329" y="930727"/>
            <a:ext cx="2124055" cy="606582"/>
          </a:xfrm>
          <a:prstGeom prst="cube">
            <a:avLst>
              <a:gd name="adj" fmla="val 25000"/>
            </a:avLst>
          </a:prstGeom>
          <a:solidFill>
            <a:srgbClr val="C0000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Person 1 feature</a:t>
            </a:r>
          </a:p>
          <a:p>
            <a:pPr algn="ctr"/>
            <a:r>
              <a:rPr lang="en-US" sz="1600" dirty="0" smtClean="0">
                <a:solidFill>
                  <a:schemeClr val="bg1"/>
                </a:solidFill>
                <a:latin typeface="Arial" charset="0"/>
                <a:ea typeface="Arial" charset="0"/>
                <a:cs typeface="Arial" charset="0"/>
              </a:rPr>
              <a:t>Representation</a:t>
            </a:r>
            <a:endParaRPr lang="en-US" sz="1600" dirty="0">
              <a:solidFill>
                <a:schemeClr val="bg1"/>
              </a:solidFill>
              <a:latin typeface="Arial" charset="0"/>
              <a:ea typeface="Arial" charset="0"/>
              <a:cs typeface="Arial" charset="0"/>
            </a:endParaRPr>
          </a:p>
        </p:txBody>
      </p:sp>
      <p:cxnSp>
        <p:nvCxnSpPr>
          <p:cNvPr id="55" name="Straight Arrow Connector 54"/>
          <p:cNvCxnSpPr/>
          <p:nvPr/>
        </p:nvCxnSpPr>
        <p:spPr>
          <a:xfrm flipH="1">
            <a:off x="5921954" y="2024234"/>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56" name="AutoShape 5"/>
          <p:cNvSpPr>
            <a:spLocks noChangeArrowheads="1"/>
          </p:cNvSpPr>
          <p:nvPr/>
        </p:nvSpPr>
        <p:spPr bwMode="auto">
          <a:xfrm>
            <a:off x="6407329" y="2004310"/>
            <a:ext cx="2124055" cy="606582"/>
          </a:xfrm>
          <a:prstGeom prst="cube">
            <a:avLst>
              <a:gd name="adj" fmla="val 25000"/>
            </a:avLst>
          </a:prstGeom>
          <a:solidFill>
            <a:srgbClr val="C0000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Person 2 feature</a:t>
            </a:r>
          </a:p>
          <a:p>
            <a:pPr algn="ctr"/>
            <a:r>
              <a:rPr lang="en-US" sz="1600" dirty="0" smtClean="0">
                <a:solidFill>
                  <a:schemeClr val="bg1"/>
                </a:solidFill>
                <a:latin typeface="Arial" charset="0"/>
                <a:ea typeface="Arial" charset="0"/>
                <a:cs typeface="Arial" charset="0"/>
              </a:rPr>
              <a:t>Representation</a:t>
            </a:r>
            <a:endParaRPr lang="en-US" sz="1600" dirty="0">
              <a:solidFill>
                <a:schemeClr val="bg1"/>
              </a:solidFill>
              <a:latin typeface="Arial" charset="0"/>
              <a:ea typeface="Arial" charset="0"/>
              <a:cs typeface="Arial" charset="0"/>
            </a:endParaRPr>
          </a:p>
        </p:txBody>
      </p:sp>
      <p:cxnSp>
        <p:nvCxnSpPr>
          <p:cNvPr id="57" name="Straight Arrow Connector 56"/>
          <p:cNvCxnSpPr/>
          <p:nvPr/>
        </p:nvCxnSpPr>
        <p:spPr>
          <a:xfrm flipH="1">
            <a:off x="5924582" y="3047799"/>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58" name="AutoShape 5"/>
          <p:cNvSpPr>
            <a:spLocks noChangeArrowheads="1"/>
          </p:cNvSpPr>
          <p:nvPr/>
        </p:nvSpPr>
        <p:spPr bwMode="auto">
          <a:xfrm>
            <a:off x="6407329" y="3039332"/>
            <a:ext cx="2124055" cy="606582"/>
          </a:xfrm>
          <a:prstGeom prst="cube">
            <a:avLst>
              <a:gd name="adj" fmla="val 25000"/>
            </a:avLst>
          </a:prstGeom>
          <a:solidFill>
            <a:srgbClr val="C0000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Person 3 feature</a:t>
            </a:r>
          </a:p>
          <a:p>
            <a:pPr algn="ctr"/>
            <a:r>
              <a:rPr lang="en-US" sz="1600" dirty="0" smtClean="0">
                <a:solidFill>
                  <a:schemeClr val="bg1"/>
                </a:solidFill>
                <a:latin typeface="Arial" charset="0"/>
                <a:ea typeface="Arial" charset="0"/>
                <a:cs typeface="Arial" charset="0"/>
              </a:rPr>
              <a:t>Representation</a:t>
            </a:r>
            <a:endParaRPr lang="en-US" sz="1600" dirty="0">
              <a:solidFill>
                <a:schemeClr val="bg1"/>
              </a:solidFill>
              <a:latin typeface="Arial" charset="0"/>
              <a:ea typeface="Arial" charset="0"/>
              <a:cs typeface="Arial" charset="0"/>
            </a:endParaRPr>
          </a:p>
        </p:txBody>
      </p:sp>
      <p:cxnSp>
        <p:nvCxnSpPr>
          <p:cNvPr id="60" name="Straight Arrow Connector 59"/>
          <p:cNvCxnSpPr/>
          <p:nvPr/>
        </p:nvCxnSpPr>
        <p:spPr>
          <a:xfrm flipH="1">
            <a:off x="5916698" y="4311368"/>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61" name="AutoShape 5"/>
          <p:cNvSpPr>
            <a:spLocks noChangeArrowheads="1"/>
          </p:cNvSpPr>
          <p:nvPr/>
        </p:nvSpPr>
        <p:spPr bwMode="auto">
          <a:xfrm>
            <a:off x="6407328" y="4317111"/>
            <a:ext cx="2124055" cy="606582"/>
          </a:xfrm>
          <a:prstGeom prst="cube">
            <a:avLst>
              <a:gd name="adj" fmla="val 25000"/>
            </a:avLst>
          </a:prstGeom>
          <a:solidFill>
            <a:srgbClr val="C0000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Person n feature</a:t>
            </a:r>
          </a:p>
          <a:p>
            <a:pPr algn="ctr"/>
            <a:r>
              <a:rPr lang="en-US" sz="1600" dirty="0" smtClean="0">
                <a:solidFill>
                  <a:schemeClr val="bg1"/>
                </a:solidFill>
                <a:latin typeface="Arial" charset="0"/>
                <a:ea typeface="Arial" charset="0"/>
                <a:cs typeface="Arial" charset="0"/>
              </a:rPr>
              <a:t>Representation</a:t>
            </a:r>
            <a:endParaRPr lang="en-US" sz="1600" dirty="0">
              <a:solidFill>
                <a:schemeClr val="bg1"/>
              </a:solidFill>
              <a:latin typeface="Arial" charset="0"/>
              <a:ea typeface="Arial" charset="0"/>
              <a:cs typeface="Arial" charset="0"/>
            </a:endParaRPr>
          </a:p>
        </p:txBody>
      </p:sp>
      <p:grpSp>
        <p:nvGrpSpPr>
          <p:cNvPr id="62" name="Group 61"/>
          <p:cNvGrpSpPr/>
          <p:nvPr/>
        </p:nvGrpSpPr>
        <p:grpSpPr>
          <a:xfrm>
            <a:off x="1745611" y="4140351"/>
            <a:ext cx="460650" cy="960102"/>
            <a:chOff x="1781951" y="1602465"/>
            <a:chExt cx="1025350" cy="2186660"/>
          </a:xfrm>
        </p:grpSpPr>
        <p:pic>
          <p:nvPicPr>
            <p:cNvPr id="63" name="Picture 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64" name="Picture 6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178" y="1750006"/>
              <a:ext cx="701607" cy="1891579"/>
            </a:xfrm>
            <a:prstGeom prst="rect">
              <a:avLst/>
            </a:prstGeom>
            <a:scene3d>
              <a:camera prst="orthographicFront">
                <a:rot lat="1200000" lon="1200000" rev="0"/>
              </a:camera>
              <a:lightRig rig="threePt" dir="t"/>
            </a:scene3d>
          </p:spPr>
        </p:pic>
        <p:pic>
          <p:nvPicPr>
            <p:cNvPr id="65" name="Picture 6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05930" y="1885630"/>
              <a:ext cx="649992" cy="1903495"/>
            </a:xfrm>
            <a:prstGeom prst="rect">
              <a:avLst/>
            </a:prstGeom>
            <a:scene3d>
              <a:camera prst="orthographicFront">
                <a:rot lat="1200000" lon="1200000" rev="0"/>
              </a:camera>
              <a:lightRig rig="threePt" dir="t"/>
            </a:scene3d>
          </p:spPr>
        </p:pic>
        <p:cxnSp>
          <p:nvCxnSpPr>
            <p:cNvPr id="66" name="Straight Connector 65"/>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2629807" y="1688599"/>
              <a:ext cx="177494" cy="24645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sp>
        <p:nvSpPr>
          <p:cNvPr id="68" name="TextBox 67"/>
          <p:cNvSpPr txBox="1"/>
          <p:nvPr/>
        </p:nvSpPr>
        <p:spPr>
          <a:xfrm>
            <a:off x="7335106" y="3722602"/>
            <a:ext cx="362138" cy="584776"/>
          </a:xfrm>
          <a:prstGeom prst="rect">
            <a:avLst/>
          </a:prstGeom>
          <a:noFill/>
          <a:ln>
            <a:solidFill>
              <a:schemeClr val="bg1"/>
            </a:solidFill>
          </a:ln>
        </p:spPr>
        <p:txBody>
          <a:bodyPr wrap="square" rtlCol="0">
            <a:spAutoFit/>
          </a:bodyPr>
          <a:lstStyle/>
          <a:p>
            <a:r>
              <a:rPr lang="en-US" sz="800" b="1" dirty="0" smtClean="0"/>
              <a:t>.</a:t>
            </a:r>
          </a:p>
          <a:p>
            <a:r>
              <a:rPr lang="en-US" sz="800" b="1" dirty="0" smtClean="0"/>
              <a:t>.</a:t>
            </a:r>
          </a:p>
          <a:p>
            <a:r>
              <a:rPr lang="en-US" sz="800" b="1" dirty="0"/>
              <a:t>.</a:t>
            </a:r>
            <a:endParaRPr lang="en-US" sz="800" b="1" dirty="0" smtClean="0"/>
          </a:p>
          <a:p>
            <a:r>
              <a:rPr lang="en-US" sz="800" b="1" dirty="0" smtClean="0"/>
              <a:t>.</a:t>
            </a:r>
          </a:p>
        </p:txBody>
      </p:sp>
      <p:sp>
        <p:nvSpPr>
          <p:cNvPr id="69" name="TextBox 68"/>
          <p:cNvSpPr txBox="1"/>
          <p:nvPr/>
        </p:nvSpPr>
        <p:spPr>
          <a:xfrm>
            <a:off x="4264178" y="3712555"/>
            <a:ext cx="362138" cy="584776"/>
          </a:xfrm>
          <a:prstGeom prst="rect">
            <a:avLst/>
          </a:prstGeom>
          <a:noFill/>
          <a:ln>
            <a:solidFill>
              <a:schemeClr val="bg1"/>
            </a:solidFill>
          </a:ln>
        </p:spPr>
        <p:txBody>
          <a:bodyPr wrap="square" rtlCol="0">
            <a:spAutoFit/>
          </a:bodyPr>
          <a:lstStyle/>
          <a:p>
            <a:r>
              <a:rPr lang="en-US" sz="800" b="1" dirty="0" smtClean="0"/>
              <a:t>.</a:t>
            </a:r>
          </a:p>
          <a:p>
            <a:r>
              <a:rPr lang="en-US" sz="800" b="1" dirty="0" smtClean="0"/>
              <a:t>.</a:t>
            </a:r>
          </a:p>
          <a:p>
            <a:r>
              <a:rPr lang="en-US" sz="800" b="1" dirty="0"/>
              <a:t>.</a:t>
            </a:r>
            <a:endParaRPr lang="en-US" sz="800" b="1" dirty="0" smtClean="0"/>
          </a:p>
          <a:p>
            <a:r>
              <a:rPr lang="en-US" sz="800" b="1" dirty="0" smtClean="0"/>
              <a:t>.</a:t>
            </a:r>
          </a:p>
        </p:txBody>
      </p:sp>
    </p:spTree>
    <p:extLst>
      <p:ext uri="{BB962C8B-B14F-4D97-AF65-F5344CB8AC3E}">
        <p14:creationId xmlns:p14="http://schemas.microsoft.com/office/powerpoint/2010/main" val="177718796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nodePh="1">
                                  <p:stCondLst>
                                    <p:cond delay="0"/>
                                  </p:stCondLst>
                                  <p:endCondLst>
                                    <p:cond evt="begin" delay="0">
                                      <p:tn val="5"/>
                                    </p:cond>
                                  </p:end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par>
                                <p:cTn id="8" presetID="9" presetClass="entr" presetSubtype="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dissolve">
                                      <p:cBhvr>
                                        <p:cTn id="10" dur="500"/>
                                        <p:tgtEl>
                                          <p:spTgt spid="39"/>
                                        </p:tgtEl>
                                      </p:cBhvr>
                                    </p:animEffect>
                                  </p:childTnLst>
                                </p:cTn>
                              </p:par>
                              <p:par>
                                <p:cTn id="11" presetID="9"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dissolve">
                                      <p:cBhvr>
                                        <p:cTn id="13" dur="500"/>
                                        <p:tgtEl>
                                          <p:spTgt spid="40"/>
                                        </p:tgtEl>
                                      </p:cBhvr>
                                    </p:animEffect>
                                  </p:childTnLst>
                                </p:cTn>
                              </p:par>
                              <p:par>
                                <p:cTn id="14" presetID="9" presetClass="entr" presetSubtype="0" fill="hold"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dissolve">
                                      <p:cBhvr>
                                        <p:cTn id="16" dur="500"/>
                                        <p:tgtEl>
                                          <p:spTgt spid="41"/>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dissolve">
                                      <p:cBhvr>
                                        <p:cTn id="19" dur="500"/>
                                        <p:tgtEl>
                                          <p:spTgt spid="42"/>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dissolve">
                                      <p:cBhvr>
                                        <p:cTn id="22" dur="500"/>
                                        <p:tgtEl>
                                          <p:spTgt spid="43"/>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dissolve">
                                      <p:cBhvr>
                                        <p:cTn id="25" dur="500"/>
                                        <p:tgtEl>
                                          <p:spTgt spid="44"/>
                                        </p:tgtEl>
                                      </p:cBhvr>
                                    </p:animEffect>
                                  </p:childTnLst>
                                </p:cTn>
                              </p:par>
                              <p:par>
                                <p:cTn id="26" presetID="9" presetClass="entr" presetSubtype="0" fill="hold" grpId="0" nodeType="withEffect" nodePh="1">
                                  <p:stCondLst>
                                    <p:cond delay="0"/>
                                  </p:stCondLst>
                                  <p:endCondLst>
                                    <p:cond evt="begin" delay="0">
                                      <p:tn val="26"/>
                                    </p:cond>
                                  </p:endCondLst>
                                  <p:childTnLst>
                                    <p:set>
                                      <p:cBhvr>
                                        <p:cTn id="27" dur="1" fill="hold">
                                          <p:stCondLst>
                                            <p:cond delay="0"/>
                                          </p:stCondLst>
                                        </p:cTn>
                                        <p:tgtEl>
                                          <p:spTgt spid="50"/>
                                        </p:tgtEl>
                                        <p:attrNameLst>
                                          <p:attrName>style.visibility</p:attrName>
                                        </p:attrNameLst>
                                      </p:cBhvr>
                                      <p:to>
                                        <p:strVal val="visible"/>
                                      </p:to>
                                    </p:set>
                                    <p:animEffect transition="in" filter="dissolve">
                                      <p:cBhvr>
                                        <p:cTn id="28" dur="500"/>
                                        <p:tgtEl>
                                          <p:spTgt spid="50"/>
                                        </p:tgtEl>
                                      </p:cBhvr>
                                    </p:animEffect>
                                  </p:childTnLst>
                                </p:cTn>
                              </p:par>
                              <p:par>
                                <p:cTn id="29" presetID="9" presetClass="entr" presetSubtype="0" fill="hold" nodeType="with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dissolve">
                                      <p:cBhvr>
                                        <p:cTn id="31" dur="500"/>
                                        <p:tgtEl>
                                          <p:spTgt spid="51"/>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dissolve">
                                      <p:cBhvr>
                                        <p:cTn id="34" dur="500"/>
                                        <p:tgtEl>
                                          <p:spTgt spid="52"/>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dissolve">
                                      <p:cBhvr>
                                        <p:cTn id="37" dur="500"/>
                                        <p:tgtEl>
                                          <p:spTgt spid="6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dissolve">
                                      <p:cBhvr>
                                        <p:cTn id="42" dur="500"/>
                                        <p:tgtEl>
                                          <p:spTgt spid="53"/>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dissolve">
                                      <p:cBhvr>
                                        <p:cTn id="45" dur="500"/>
                                        <p:tgtEl>
                                          <p:spTgt spid="54"/>
                                        </p:tgtEl>
                                      </p:cBhvr>
                                    </p:animEffect>
                                  </p:childTnLst>
                                </p:cTn>
                              </p:par>
                              <p:par>
                                <p:cTn id="46" presetID="9" presetClass="entr" presetSubtype="0" fill="hold" nodeType="with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dissolve">
                                      <p:cBhvr>
                                        <p:cTn id="48" dur="500"/>
                                        <p:tgtEl>
                                          <p:spTgt spid="55"/>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56"/>
                                        </p:tgtEl>
                                        <p:attrNameLst>
                                          <p:attrName>style.visibility</p:attrName>
                                        </p:attrNameLst>
                                      </p:cBhvr>
                                      <p:to>
                                        <p:strVal val="visible"/>
                                      </p:to>
                                    </p:set>
                                    <p:animEffect transition="in" filter="dissolve">
                                      <p:cBhvr>
                                        <p:cTn id="51" dur="500"/>
                                        <p:tgtEl>
                                          <p:spTgt spid="56"/>
                                        </p:tgtEl>
                                      </p:cBhvr>
                                    </p:animEffect>
                                  </p:childTnLst>
                                </p:cTn>
                              </p:par>
                              <p:par>
                                <p:cTn id="52" presetID="9" presetClass="entr" presetSubtype="0" fill="hold" nodeType="withEffect">
                                  <p:stCondLst>
                                    <p:cond delay="0"/>
                                  </p:stCondLst>
                                  <p:childTnLst>
                                    <p:set>
                                      <p:cBhvr>
                                        <p:cTn id="53" dur="1" fill="hold">
                                          <p:stCondLst>
                                            <p:cond delay="0"/>
                                          </p:stCondLst>
                                        </p:cTn>
                                        <p:tgtEl>
                                          <p:spTgt spid="57"/>
                                        </p:tgtEl>
                                        <p:attrNameLst>
                                          <p:attrName>style.visibility</p:attrName>
                                        </p:attrNameLst>
                                      </p:cBhvr>
                                      <p:to>
                                        <p:strVal val="visible"/>
                                      </p:to>
                                    </p:set>
                                    <p:animEffect transition="in" filter="dissolve">
                                      <p:cBhvr>
                                        <p:cTn id="54" dur="500"/>
                                        <p:tgtEl>
                                          <p:spTgt spid="57"/>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58"/>
                                        </p:tgtEl>
                                        <p:attrNameLst>
                                          <p:attrName>style.visibility</p:attrName>
                                        </p:attrNameLst>
                                      </p:cBhvr>
                                      <p:to>
                                        <p:strVal val="visible"/>
                                      </p:to>
                                    </p:set>
                                    <p:animEffect transition="in" filter="dissolve">
                                      <p:cBhvr>
                                        <p:cTn id="57" dur="500"/>
                                        <p:tgtEl>
                                          <p:spTgt spid="58"/>
                                        </p:tgtEl>
                                      </p:cBhvr>
                                    </p:animEffect>
                                  </p:childTnLst>
                                </p:cTn>
                              </p:par>
                              <p:par>
                                <p:cTn id="58" presetID="9" presetClass="entr" presetSubtype="0" fill="hold" nodeType="with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dissolve">
                                      <p:cBhvr>
                                        <p:cTn id="60" dur="500"/>
                                        <p:tgtEl>
                                          <p:spTgt spid="60"/>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61"/>
                                        </p:tgtEl>
                                        <p:attrNameLst>
                                          <p:attrName>style.visibility</p:attrName>
                                        </p:attrNameLst>
                                      </p:cBhvr>
                                      <p:to>
                                        <p:strVal val="visible"/>
                                      </p:to>
                                    </p:set>
                                    <p:animEffect transition="in" filter="dissolve">
                                      <p:cBhvr>
                                        <p:cTn id="63" dur="500"/>
                                        <p:tgtEl>
                                          <p:spTgt spid="61"/>
                                        </p:tgtEl>
                                      </p:cBhvr>
                                    </p:animEffect>
                                  </p:childTnLst>
                                </p:cTn>
                              </p:par>
                              <p:par>
                                <p:cTn id="64" presetID="9" presetClass="entr" presetSubtype="0" fill="hold" grpId="0" nodeType="withEffect">
                                  <p:stCondLst>
                                    <p:cond delay="0"/>
                                  </p:stCondLst>
                                  <p:childTnLst>
                                    <p:set>
                                      <p:cBhvr>
                                        <p:cTn id="65" dur="1" fill="hold">
                                          <p:stCondLst>
                                            <p:cond delay="0"/>
                                          </p:stCondLst>
                                        </p:cTn>
                                        <p:tgtEl>
                                          <p:spTgt spid="68"/>
                                        </p:tgtEl>
                                        <p:attrNameLst>
                                          <p:attrName>style.visibility</p:attrName>
                                        </p:attrNameLst>
                                      </p:cBhvr>
                                      <p:to>
                                        <p:strVal val="visible"/>
                                      </p:to>
                                    </p:set>
                                    <p:animEffect transition="in" filter="dissolve">
                                      <p:cBhvr>
                                        <p:cTn id="6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42" grpId="0" animBg="1"/>
      <p:bldP spid="43" grpId="0" animBg="1"/>
      <p:bldP spid="44" grpId="0" animBg="1"/>
      <p:bldP spid="50" grpId="0"/>
      <p:bldP spid="52" grpId="0" animBg="1"/>
      <p:bldP spid="54" grpId="0" animBg="1"/>
      <p:bldP spid="56" grpId="0" animBg="1"/>
      <p:bldP spid="58" grpId="0" animBg="1"/>
      <p:bldP spid="61" grpId="0" animBg="1"/>
      <p:bldP spid="68" grpId="0" animBg="1"/>
      <p:bldP spid="6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3" name="Title 2"/>
          <p:cNvSpPr>
            <a:spLocks noGrp="1"/>
          </p:cNvSpPr>
          <p:nvPr>
            <p:ph type="title"/>
          </p:nvPr>
        </p:nvSpPr>
        <p:spPr>
          <a:xfrm>
            <a:off x="152400" y="57150"/>
            <a:ext cx="8516293" cy="560884"/>
          </a:xfrm>
        </p:spPr>
        <p:txBody>
          <a:bodyPr>
            <a:noAutofit/>
          </a:bodyPr>
          <a:lstStyle/>
          <a:p>
            <a:r>
              <a:rPr lang="en-CA" sz="3600" dirty="0">
                <a:solidFill>
                  <a:srgbClr val="000000"/>
                </a:solidFill>
                <a:latin typeface="Calibri Light"/>
                <a:ea typeface="Arial" charset="0"/>
                <a:cs typeface="Calibri Light"/>
                <a:sym typeface="Times New Roman"/>
              </a:rPr>
              <a:t>Stage 2: Learning Frame Representations </a:t>
            </a:r>
            <a:endParaRPr lang="en-US" sz="3600" dirty="0">
              <a:solidFill>
                <a:schemeClr val="tx1"/>
              </a:solidFill>
              <a:latin typeface="Calibri Light"/>
              <a:ea typeface="Arial" charset="0"/>
              <a:cs typeface="Calibri Light"/>
            </a:endParaRPr>
          </a:p>
        </p:txBody>
      </p:sp>
      <p:grpSp>
        <p:nvGrpSpPr>
          <p:cNvPr id="19" name="Group 18"/>
          <p:cNvGrpSpPr/>
          <p:nvPr/>
        </p:nvGrpSpPr>
        <p:grpSpPr>
          <a:xfrm>
            <a:off x="914400" y="774536"/>
            <a:ext cx="494216" cy="960102"/>
            <a:chOff x="1781951" y="1602465"/>
            <a:chExt cx="1100063" cy="218666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0593" y="1744049"/>
              <a:ext cx="882779" cy="1903492"/>
            </a:xfrm>
            <a:prstGeom prst="rect">
              <a:avLst/>
            </a:prstGeom>
            <a:scene3d>
              <a:camera prst="orthographicFront">
                <a:rot lat="1200000" lon="1200000" rev="0"/>
              </a:camera>
              <a:lightRig rig="threePt" dir="t"/>
            </a:scene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837" y="1885631"/>
              <a:ext cx="902177" cy="1903494"/>
            </a:xfrm>
            <a:prstGeom prst="rect">
              <a:avLst/>
            </a:prstGeom>
            <a:scene3d>
              <a:camera prst="orthographicFront">
                <a:rot lat="1200000" lon="1200000" rev="0"/>
              </a:camera>
              <a:lightRig rig="threePt" dir="t"/>
            </a:scene3d>
          </p:spPr>
        </p:pic>
        <p:cxnSp>
          <p:nvCxnSpPr>
            <p:cNvPr id="14" name="Straight Connector 13"/>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2629807" y="1688596"/>
              <a:ext cx="232809" cy="3122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5671242" y="3204928"/>
            <a:ext cx="184666" cy="307777"/>
          </a:xfrm>
          <a:prstGeom prst="rect">
            <a:avLst/>
          </a:prstGeom>
          <a:noFill/>
        </p:spPr>
        <p:txBody>
          <a:bodyPr wrap="none" rtlCol="0">
            <a:spAutoFit/>
          </a:bodyPr>
          <a:lstStyle/>
          <a:p>
            <a:endParaRPr lang="en-US" dirty="0"/>
          </a:p>
        </p:txBody>
      </p:sp>
      <p:grpSp>
        <p:nvGrpSpPr>
          <p:cNvPr id="21" name="Group 20"/>
          <p:cNvGrpSpPr/>
          <p:nvPr/>
        </p:nvGrpSpPr>
        <p:grpSpPr>
          <a:xfrm>
            <a:off x="914402" y="1799005"/>
            <a:ext cx="479919" cy="903722"/>
            <a:chOff x="1938473" y="1602465"/>
            <a:chExt cx="844935" cy="2186660"/>
          </a:xfrm>
        </p:grpSpPr>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8868" y="1602465"/>
              <a:ext cx="528944" cy="1918327"/>
            </a:xfrm>
            <a:prstGeom prst="rect">
              <a:avLst/>
            </a:prstGeom>
            <a:scene3d>
              <a:camera prst="orthographicFront">
                <a:rot lat="1200000" lon="1200000" rev="0"/>
              </a:camera>
              <a:lightRig rig="threePt" dir="t"/>
            </a:scene3d>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1698" y="1751467"/>
              <a:ext cx="524853" cy="1903492"/>
            </a:xfrm>
            <a:prstGeom prst="rect">
              <a:avLst/>
            </a:prstGeom>
            <a:scene3d>
              <a:camera prst="orthographicFront">
                <a:rot lat="1200000" lon="1200000" rev="0"/>
              </a:camera>
              <a:lightRig rig="threePt" dir="t"/>
            </a:scene3d>
          </p:spPr>
        </p:pic>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8444" y="1885630"/>
              <a:ext cx="704964" cy="1903495"/>
            </a:xfrm>
            <a:prstGeom prst="rect">
              <a:avLst/>
            </a:prstGeom>
            <a:scene3d>
              <a:camera prst="orthographicFront">
                <a:rot lat="1200000" lon="1200000" rev="0"/>
              </a:camera>
              <a:lightRig rig="threePt" dir="t"/>
            </a:scene3d>
          </p:spPr>
        </p:pic>
        <p:cxnSp>
          <p:nvCxnSpPr>
            <p:cNvPr id="25" name="Straight Connector 24"/>
            <p:cNvCxnSpPr/>
            <p:nvPr/>
          </p:nvCxnSpPr>
          <p:spPr>
            <a:xfrm flipH="1" flipV="1">
              <a:off x="1938473" y="3355409"/>
              <a:ext cx="142522" cy="268386"/>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2487814" y="1713891"/>
              <a:ext cx="278587" cy="3152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918528" y="2814617"/>
            <a:ext cx="460650" cy="960102"/>
            <a:chOff x="1781951" y="1602465"/>
            <a:chExt cx="1025350" cy="2186660"/>
          </a:xfrm>
        </p:grpSpPr>
        <p:pic>
          <p:nvPicPr>
            <p:cNvPr id="31" name="Picture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32" name="Picture 3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81178" y="1744050"/>
              <a:ext cx="701607" cy="1903493"/>
            </a:xfrm>
            <a:prstGeom prst="rect">
              <a:avLst/>
            </a:prstGeom>
            <a:scene3d>
              <a:camera prst="orthographicFront">
                <a:rot lat="1200000" lon="1200000" rev="0"/>
              </a:camera>
              <a:lightRig rig="threePt" dir="t"/>
            </a:scene3d>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23" y="1885630"/>
              <a:ext cx="701607" cy="1903495"/>
            </a:xfrm>
            <a:prstGeom prst="rect">
              <a:avLst/>
            </a:prstGeom>
            <a:scene3d>
              <a:camera prst="orthographicFront">
                <a:rot lat="1200000" lon="1200000" rev="0"/>
              </a:camera>
              <a:lightRig rig="threePt" dir="t"/>
            </a:scene3d>
          </p:spPr>
        </p:pic>
        <p:cxnSp>
          <p:nvCxnSpPr>
            <p:cNvPr id="34" name="Straight Connector 33"/>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2629807" y="1688599"/>
              <a:ext cx="177494" cy="24645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sp>
        <p:nvSpPr>
          <p:cNvPr id="45" name="TextBox 44"/>
          <p:cNvSpPr txBox="1"/>
          <p:nvPr/>
        </p:nvSpPr>
        <p:spPr>
          <a:xfrm>
            <a:off x="107887" y="949442"/>
            <a:ext cx="1004934" cy="307777"/>
          </a:xfrm>
          <a:prstGeom prst="rect">
            <a:avLst/>
          </a:prstGeom>
          <a:noFill/>
        </p:spPr>
        <p:txBody>
          <a:bodyPr wrap="square" rtlCol="0">
            <a:spAutoFit/>
          </a:bodyPr>
          <a:lstStyle/>
          <a:p>
            <a:r>
              <a:rPr lang="en-US" dirty="0" smtClean="0"/>
              <a:t>Person 1</a:t>
            </a:r>
            <a:endParaRPr lang="en-US" dirty="0"/>
          </a:p>
        </p:txBody>
      </p:sp>
      <p:sp>
        <p:nvSpPr>
          <p:cNvPr id="46" name="TextBox 45"/>
          <p:cNvSpPr txBox="1"/>
          <p:nvPr/>
        </p:nvSpPr>
        <p:spPr>
          <a:xfrm>
            <a:off x="107297" y="2127033"/>
            <a:ext cx="1004934" cy="307777"/>
          </a:xfrm>
          <a:prstGeom prst="rect">
            <a:avLst/>
          </a:prstGeom>
          <a:noFill/>
        </p:spPr>
        <p:txBody>
          <a:bodyPr wrap="square" rtlCol="0">
            <a:spAutoFit/>
          </a:bodyPr>
          <a:lstStyle/>
          <a:p>
            <a:r>
              <a:rPr lang="en-US" smtClean="0"/>
              <a:t>Person 2</a:t>
            </a:r>
            <a:endParaRPr lang="en-US" dirty="0"/>
          </a:p>
        </p:txBody>
      </p:sp>
      <p:sp>
        <p:nvSpPr>
          <p:cNvPr id="47" name="TextBox 46"/>
          <p:cNvSpPr txBox="1"/>
          <p:nvPr/>
        </p:nvSpPr>
        <p:spPr>
          <a:xfrm>
            <a:off x="106257" y="3153480"/>
            <a:ext cx="1004934" cy="307777"/>
          </a:xfrm>
          <a:prstGeom prst="rect">
            <a:avLst/>
          </a:prstGeom>
          <a:noFill/>
        </p:spPr>
        <p:txBody>
          <a:bodyPr wrap="square" rtlCol="0">
            <a:spAutoFit/>
          </a:bodyPr>
          <a:lstStyle/>
          <a:p>
            <a:r>
              <a:rPr lang="en-US" dirty="0" smtClean="0"/>
              <a:t>Person 3</a:t>
            </a:r>
            <a:endParaRPr lang="en-US" dirty="0"/>
          </a:p>
        </p:txBody>
      </p:sp>
      <p:sp>
        <p:nvSpPr>
          <p:cNvPr id="48" name="TextBox 47"/>
          <p:cNvSpPr txBox="1"/>
          <p:nvPr/>
        </p:nvSpPr>
        <p:spPr>
          <a:xfrm>
            <a:off x="397598" y="3774719"/>
            <a:ext cx="362138" cy="707886"/>
          </a:xfrm>
          <a:prstGeom prst="rect">
            <a:avLst/>
          </a:prstGeom>
          <a:noFill/>
        </p:spPr>
        <p:txBody>
          <a:bodyPr wrap="square" rtlCol="0">
            <a:spAutoFit/>
          </a:bodyPr>
          <a:lstStyle/>
          <a:p>
            <a:r>
              <a:rPr lang="en-US" sz="800" b="1" dirty="0" smtClean="0"/>
              <a:t>.</a:t>
            </a:r>
          </a:p>
          <a:p>
            <a:r>
              <a:rPr lang="en-US" sz="800" b="1" dirty="0" smtClean="0"/>
              <a:t>.</a:t>
            </a:r>
          </a:p>
          <a:p>
            <a:r>
              <a:rPr lang="en-US" sz="800" b="1" dirty="0" smtClean="0"/>
              <a:t>.</a:t>
            </a:r>
          </a:p>
          <a:p>
            <a:r>
              <a:rPr lang="en-US" sz="800" b="1" dirty="0" smtClean="0"/>
              <a:t>.</a:t>
            </a:r>
          </a:p>
          <a:p>
            <a:r>
              <a:rPr lang="en-US" sz="800" b="1" dirty="0" smtClean="0"/>
              <a:t>.</a:t>
            </a:r>
          </a:p>
        </p:txBody>
      </p:sp>
      <p:sp>
        <p:nvSpPr>
          <p:cNvPr id="49" name="TextBox 48"/>
          <p:cNvSpPr txBox="1"/>
          <p:nvPr/>
        </p:nvSpPr>
        <p:spPr>
          <a:xfrm>
            <a:off x="76200" y="4471865"/>
            <a:ext cx="1004934" cy="307777"/>
          </a:xfrm>
          <a:prstGeom prst="rect">
            <a:avLst/>
          </a:prstGeom>
          <a:noFill/>
        </p:spPr>
        <p:txBody>
          <a:bodyPr wrap="square" rtlCol="0">
            <a:spAutoFit/>
          </a:bodyPr>
          <a:lstStyle/>
          <a:p>
            <a:r>
              <a:rPr lang="en-US" dirty="0" smtClean="0"/>
              <a:t>Person </a:t>
            </a:r>
            <a:r>
              <a:rPr lang="en-US" dirty="0" smtClean="0"/>
              <a:t>N</a:t>
            </a:r>
            <a:endParaRPr lang="en-US" dirty="0"/>
          </a:p>
        </p:txBody>
      </p:sp>
      <p:sp>
        <p:nvSpPr>
          <p:cNvPr id="50" name="TextBox 49"/>
          <p:cNvSpPr txBox="1"/>
          <p:nvPr/>
        </p:nvSpPr>
        <p:spPr>
          <a:xfrm>
            <a:off x="5671242" y="4468497"/>
            <a:ext cx="184666" cy="307777"/>
          </a:xfrm>
          <a:prstGeom prst="rect">
            <a:avLst/>
          </a:prstGeom>
          <a:noFill/>
        </p:spPr>
        <p:txBody>
          <a:bodyPr wrap="none" rtlCol="0">
            <a:spAutoFit/>
          </a:bodyPr>
          <a:lstStyle/>
          <a:p>
            <a:endParaRPr lang="en-US" dirty="0"/>
          </a:p>
        </p:txBody>
      </p:sp>
      <p:cxnSp>
        <p:nvCxnSpPr>
          <p:cNvPr id="53" name="Straight Arrow Connector 52"/>
          <p:cNvCxnSpPr/>
          <p:nvPr/>
        </p:nvCxnSpPr>
        <p:spPr>
          <a:xfrm flipH="1">
            <a:off x="1759135" y="949569"/>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54" name="AutoShape 5"/>
          <p:cNvSpPr>
            <a:spLocks noChangeArrowheads="1"/>
          </p:cNvSpPr>
          <p:nvPr/>
        </p:nvSpPr>
        <p:spPr bwMode="auto">
          <a:xfrm>
            <a:off x="3279648" y="930727"/>
            <a:ext cx="2124055" cy="606582"/>
          </a:xfrm>
          <a:prstGeom prst="cube">
            <a:avLst>
              <a:gd name="adj" fmla="val 25000"/>
            </a:avLst>
          </a:prstGeom>
          <a:solidFill>
            <a:srgbClr val="C0000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Person 1 feature</a:t>
            </a:r>
          </a:p>
          <a:p>
            <a:pPr algn="ctr"/>
            <a:r>
              <a:rPr lang="en-US" sz="1600" dirty="0" smtClean="0">
                <a:solidFill>
                  <a:schemeClr val="bg1"/>
                </a:solidFill>
                <a:latin typeface="Arial" charset="0"/>
                <a:ea typeface="Arial" charset="0"/>
                <a:cs typeface="Arial" charset="0"/>
              </a:rPr>
              <a:t>Representation</a:t>
            </a:r>
            <a:endParaRPr lang="en-US" sz="1600" dirty="0">
              <a:solidFill>
                <a:schemeClr val="bg1"/>
              </a:solidFill>
              <a:latin typeface="Arial" charset="0"/>
              <a:ea typeface="Arial" charset="0"/>
              <a:cs typeface="Arial" charset="0"/>
            </a:endParaRPr>
          </a:p>
        </p:txBody>
      </p:sp>
      <p:cxnSp>
        <p:nvCxnSpPr>
          <p:cNvPr id="55" name="Straight Arrow Connector 54"/>
          <p:cNvCxnSpPr/>
          <p:nvPr/>
        </p:nvCxnSpPr>
        <p:spPr>
          <a:xfrm flipH="1">
            <a:off x="1753879" y="2024234"/>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56" name="AutoShape 5"/>
          <p:cNvSpPr>
            <a:spLocks noChangeArrowheads="1"/>
          </p:cNvSpPr>
          <p:nvPr/>
        </p:nvSpPr>
        <p:spPr bwMode="auto">
          <a:xfrm>
            <a:off x="3279648" y="2004310"/>
            <a:ext cx="2124055" cy="606582"/>
          </a:xfrm>
          <a:prstGeom prst="cube">
            <a:avLst>
              <a:gd name="adj" fmla="val 25000"/>
            </a:avLst>
          </a:prstGeom>
          <a:solidFill>
            <a:srgbClr val="C0000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Person 2 feature</a:t>
            </a:r>
          </a:p>
          <a:p>
            <a:pPr algn="ctr"/>
            <a:r>
              <a:rPr lang="en-US" sz="1600" dirty="0" smtClean="0">
                <a:solidFill>
                  <a:schemeClr val="bg1"/>
                </a:solidFill>
                <a:latin typeface="Arial" charset="0"/>
                <a:ea typeface="Arial" charset="0"/>
                <a:cs typeface="Arial" charset="0"/>
              </a:rPr>
              <a:t>Representation</a:t>
            </a:r>
            <a:endParaRPr lang="en-US" sz="1600" dirty="0">
              <a:solidFill>
                <a:schemeClr val="bg1"/>
              </a:solidFill>
              <a:latin typeface="Arial" charset="0"/>
              <a:ea typeface="Arial" charset="0"/>
              <a:cs typeface="Arial" charset="0"/>
            </a:endParaRPr>
          </a:p>
        </p:txBody>
      </p:sp>
      <p:cxnSp>
        <p:nvCxnSpPr>
          <p:cNvPr id="57" name="Straight Arrow Connector 56"/>
          <p:cNvCxnSpPr/>
          <p:nvPr/>
        </p:nvCxnSpPr>
        <p:spPr>
          <a:xfrm flipH="1">
            <a:off x="1756507" y="3047799"/>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58" name="AutoShape 5"/>
          <p:cNvSpPr>
            <a:spLocks noChangeArrowheads="1"/>
          </p:cNvSpPr>
          <p:nvPr/>
        </p:nvSpPr>
        <p:spPr bwMode="auto">
          <a:xfrm>
            <a:off x="3279648" y="3039332"/>
            <a:ext cx="2124055" cy="606582"/>
          </a:xfrm>
          <a:prstGeom prst="cube">
            <a:avLst>
              <a:gd name="adj" fmla="val 25000"/>
            </a:avLst>
          </a:prstGeom>
          <a:solidFill>
            <a:srgbClr val="C0000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Person 3 feature</a:t>
            </a:r>
          </a:p>
          <a:p>
            <a:pPr algn="ctr"/>
            <a:r>
              <a:rPr lang="en-US" sz="1600" dirty="0" smtClean="0">
                <a:solidFill>
                  <a:schemeClr val="bg1"/>
                </a:solidFill>
                <a:latin typeface="Arial" charset="0"/>
                <a:ea typeface="Arial" charset="0"/>
                <a:cs typeface="Arial" charset="0"/>
              </a:rPr>
              <a:t>Representation</a:t>
            </a:r>
            <a:endParaRPr lang="en-US" sz="1600" dirty="0">
              <a:solidFill>
                <a:schemeClr val="bg1"/>
              </a:solidFill>
              <a:latin typeface="Arial" charset="0"/>
              <a:ea typeface="Arial" charset="0"/>
              <a:cs typeface="Arial" charset="0"/>
            </a:endParaRPr>
          </a:p>
        </p:txBody>
      </p:sp>
      <p:cxnSp>
        <p:nvCxnSpPr>
          <p:cNvPr id="60" name="Straight Arrow Connector 59"/>
          <p:cNvCxnSpPr/>
          <p:nvPr/>
        </p:nvCxnSpPr>
        <p:spPr>
          <a:xfrm flipH="1">
            <a:off x="1748623" y="4311368"/>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61" name="AutoShape 5"/>
          <p:cNvSpPr>
            <a:spLocks noChangeArrowheads="1"/>
          </p:cNvSpPr>
          <p:nvPr/>
        </p:nvSpPr>
        <p:spPr bwMode="auto">
          <a:xfrm>
            <a:off x="3279647" y="4317111"/>
            <a:ext cx="2124055" cy="606582"/>
          </a:xfrm>
          <a:prstGeom prst="cube">
            <a:avLst>
              <a:gd name="adj" fmla="val 25000"/>
            </a:avLst>
          </a:prstGeom>
          <a:solidFill>
            <a:srgbClr val="C0000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Person n feature</a:t>
            </a:r>
          </a:p>
          <a:p>
            <a:pPr algn="ctr"/>
            <a:r>
              <a:rPr lang="en-US" sz="1600" dirty="0" smtClean="0">
                <a:solidFill>
                  <a:schemeClr val="bg1"/>
                </a:solidFill>
                <a:latin typeface="Arial" charset="0"/>
                <a:ea typeface="Arial" charset="0"/>
                <a:cs typeface="Arial" charset="0"/>
              </a:rPr>
              <a:t>Representation</a:t>
            </a:r>
            <a:endParaRPr lang="en-US" sz="1600" dirty="0">
              <a:solidFill>
                <a:schemeClr val="bg1"/>
              </a:solidFill>
              <a:latin typeface="Arial" charset="0"/>
              <a:ea typeface="Arial" charset="0"/>
              <a:cs typeface="Arial" charset="0"/>
            </a:endParaRPr>
          </a:p>
        </p:txBody>
      </p:sp>
      <p:grpSp>
        <p:nvGrpSpPr>
          <p:cNvPr id="62" name="Group 61"/>
          <p:cNvGrpSpPr/>
          <p:nvPr/>
        </p:nvGrpSpPr>
        <p:grpSpPr>
          <a:xfrm>
            <a:off x="940601" y="4140351"/>
            <a:ext cx="460650" cy="960102"/>
            <a:chOff x="1781951" y="1602465"/>
            <a:chExt cx="1025350" cy="2186660"/>
          </a:xfrm>
        </p:grpSpPr>
        <p:pic>
          <p:nvPicPr>
            <p:cNvPr id="63" name="Picture 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64" name="Picture 6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178" y="1750006"/>
              <a:ext cx="701607" cy="1891579"/>
            </a:xfrm>
            <a:prstGeom prst="rect">
              <a:avLst/>
            </a:prstGeom>
            <a:scene3d>
              <a:camera prst="orthographicFront">
                <a:rot lat="1200000" lon="1200000" rev="0"/>
              </a:camera>
              <a:lightRig rig="threePt" dir="t"/>
            </a:scene3d>
          </p:spPr>
        </p:pic>
        <p:pic>
          <p:nvPicPr>
            <p:cNvPr id="65" name="Picture 6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05930" y="1885630"/>
              <a:ext cx="649992" cy="1903495"/>
            </a:xfrm>
            <a:prstGeom prst="rect">
              <a:avLst/>
            </a:prstGeom>
            <a:scene3d>
              <a:camera prst="orthographicFront">
                <a:rot lat="1200000" lon="1200000" rev="0"/>
              </a:camera>
              <a:lightRig rig="threePt" dir="t"/>
            </a:scene3d>
          </p:spPr>
        </p:pic>
        <p:cxnSp>
          <p:nvCxnSpPr>
            <p:cNvPr id="66" name="Straight Connector 65"/>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flipV="1">
              <a:off x="2629807" y="1688599"/>
              <a:ext cx="177494" cy="24645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sp>
        <p:nvSpPr>
          <p:cNvPr id="68" name="TextBox 67"/>
          <p:cNvSpPr txBox="1"/>
          <p:nvPr/>
        </p:nvSpPr>
        <p:spPr>
          <a:xfrm>
            <a:off x="5259340" y="3722602"/>
            <a:ext cx="362138" cy="584776"/>
          </a:xfrm>
          <a:prstGeom prst="rect">
            <a:avLst/>
          </a:prstGeom>
          <a:noFill/>
          <a:ln>
            <a:solidFill>
              <a:schemeClr val="bg1"/>
            </a:solidFill>
          </a:ln>
        </p:spPr>
        <p:txBody>
          <a:bodyPr wrap="square" rtlCol="0">
            <a:spAutoFit/>
          </a:bodyPr>
          <a:lstStyle/>
          <a:p>
            <a:r>
              <a:rPr lang="en-US" sz="800" b="1" dirty="0" smtClean="0"/>
              <a:t>.</a:t>
            </a:r>
          </a:p>
          <a:p>
            <a:r>
              <a:rPr lang="en-US" sz="800" b="1" dirty="0" smtClean="0"/>
              <a:t>.</a:t>
            </a:r>
          </a:p>
          <a:p>
            <a:r>
              <a:rPr lang="en-US" sz="800" b="1" dirty="0"/>
              <a:t>.</a:t>
            </a:r>
            <a:endParaRPr lang="en-US" sz="800" b="1" dirty="0" smtClean="0"/>
          </a:p>
          <a:p>
            <a:r>
              <a:rPr lang="en-US" sz="800" b="1" dirty="0" smtClean="0"/>
              <a:t>.</a:t>
            </a:r>
          </a:p>
        </p:txBody>
      </p:sp>
      <p:sp>
        <p:nvSpPr>
          <p:cNvPr id="59" name="AutoShape 5"/>
          <p:cNvSpPr>
            <a:spLocks noChangeArrowheads="1"/>
          </p:cNvSpPr>
          <p:nvPr/>
        </p:nvSpPr>
        <p:spPr bwMode="auto">
          <a:xfrm>
            <a:off x="7669794" y="2495550"/>
            <a:ext cx="1321806" cy="606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LSTM</a:t>
            </a:r>
            <a:endParaRPr lang="en-US" sz="1600" dirty="0">
              <a:solidFill>
                <a:schemeClr val="bg1"/>
              </a:solidFill>
              <a:latin typeface="Arial" charset="0"/>
              <a:ea typeface="Arial" charset="0"/>
              <a:cs typeface="Arial" charset="0"/>
            </a:endParaRPr>
          </a:p>
        </p:txBody>
      </p:sp>
      <p:cxnSp>
        <p:nvCxnSpPr>
          <p:cNvPr id="12" name="Straight Arrow Connector 11"/>
          <p:cNvCxnSpPr/>
          <p:nvPr/>
        </p:nvCxnSpPr>
        <p:spPr>
          <a:xfrm>
            <a:off x="5562600" y="1276350"/>
            <a:ext cx="914400" cy="1371600"/>
          </a:xfrm>
          <a:prstGeom prst="straightConnector1">
            <a:avLst/>
          </a:prstGeom>
          <a:ln w="508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a:off x="5410200" y="2266950"/>
            <a:ext cx="990600" cy="533400"/>
          </a:xfrm>
          <a:prstGeom prst="straightConnector1">
            <a:avLst/>
          </a:prstGeom>
          <a:ln w="508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flipV="1">
            <a:off x="5486400" y="2952750"/>
            <a:ext cx="990600" cy="304800"/>
          </a:xfrm>
          <a:prstGeom prst="straightConnector1">
            <a:avLst/>
          </a:prstGeom>
          <a:ln w="508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flipV="1">
            <a:off x="5410200" y="3105150"/>
            <a:ext cx="1066800" cy="1447800"/>
          </a:xfrm>
          <a:prstGeom prst="straightConnector1">
            <a:avLst/>
          </a:prstGeom>
          <a:ln w="508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74" name="TextBox 73"/>
          <p:cNvSpPr txBox="1"/>
          <p:nvPr/>
        </p:nvSpPr>
        <p:spPr>
          <a:xfrm>
            <a:off x="3319045" y="3204928"/>
            <a:ext cx="184666" cy="307777"/>
          </a:xfrm>
          <a:prstGeom prst="rect">
            <a:avLst/>
          </a:prstGeom>
          <a:noFill/>
        </p:spPr>
        <p:txBody>
          <a:bodyPr wrap="none" rtlCol="0">
            <a:spAutoFit/>
          </a:bodyPr>
          <a:lstStyle/>
          <a:p>
            <a:endParaRPr lang="en-US" dirty="0"/>
          </a:p>
        </p:txBody>
      </p:sp>
      <p:sp>
        <p:nvSpPr>
          <p:cNvPr id="75" name="AutoShape 5"/>
          <p:cNvSpPr>
            <a:spLocks noChangeArrowheads="1"/>
          </p:cNvSpPr>
          <p:nvPr/>
        </p:nvSpPr>
        <p:spPr bwMode="auto">
          <a:xfrm>
            <a:off x="1935164" y="913227"/>
            <a:ext cx="746721" cy="606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LSTM</a:t>
            </a:r>
            <a:endParaRPr lang="en-US" sz="1600" dirty="0">
              <a:solidFill>
                <a:schemeClr val="bg1"/>
              </a:solidFill>
              <a:latin typeface="Arial" charset="0"/>
              <a:ea typeface="Arial" charset="0"/>
              <a:cs typeface="Arial" charset="0"/>
            </a:endParaRPr>
          </a:p>
        </p:txBody>
      </p:sp>
      <p:sp>
        <p:nvSpPr>
          <p:cNvPr id="76" name="AutoShape 5"/>
          <p:cNvSpPr>
            <a:spLocks noChangeArrowheads="1"/>
          </p:cNvSpPr>
          <p:nvPr/>
        </p:nvSpPr>
        <p:spPr bwMode="auto">
          <a:xfrm>
            <a:off x="1919885" y="1976315"/>
            <a:ext cx="762000" cy="606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LSTM</a:t>
            </a:r>
            <a:endParaRPr lang="en-US" sz="1600" dirty="0">
              <a:solidFill>
                <a:schemeClr val="bg1"/>
              </a:solidFill>
              <a:latin typeface="Arial" charset="0"/>
              <a:ea typeface="Arial" charset="0"/>
              <a:cs typeface="Arial" charset="0"/>
            </a:endParaRPr>
          </a:p>
        </p:txBody>
      </p:sp>
      <p:sp>
        <p:nvSpPr>
          <p:cNvPr id="77" name="AutoShape 5"/>
          <p:cNvSpPr>
            <a:spLocks noChangeArrowheads="1"/>
          </p:cNvSpPr>
          <p:nvPr/>
        </p:nvSpPr>
        <p:spPr bwMode="auto">
          <a:xfrm>
            <a:off x="1935164" y="3053542"/>
            <a:ext cx="746721" cy="606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LSTM</a:t>
            </a:r>
            <a:endParaRPr lang="en-US" sz="1600" dirty="0">
              <a:solidFill>
                <a:schemeClr val="bg1"/>
              </a:solidFill>
              <a:latin typeface="Arial" charset="0"/>
              <a:ea typeface="Arial" charset="0"/>
              <a:cs typeface="Arial" charset="0"/>
            </a:endParaRPr>
          </a:p>
        </p:txBody>
      </p:sp>
      <p:sp>
        <p:nvSpPr>
          <p:cNvPr id="78" name="TextBox 77"/>
          <p:cNvSpPr txBox="1"/>
          <p:nvPr/>
        </p:nvSpPr>
        <p:spPr>
          <a:xfrm>
            <a:off x="3319045" y="4468497"/>
            <a:ext cx="184666" cy="307777"/>
          </a:xfrm>
          <a:prstGeom prst="rect">
            <a:avLst/>
          </a:prstGeom>
          <a:noFill/>
        </p:spPr>
        <p:txBody>
          <a:bodyPr wrap="none" rtlCol="0">
            <a:spAutoFit/>
          </a:bodyPr>
          <a:lstStyle/>
          <a:p>
            <a:endParaRPr lang="en-US" dirty="0"/>
          </a:p>
        </p:txBody>
      </p:sp>
      <p:sp>
        <p:nvSpPr>
          <p:cNvPr id="79" name="AutoShape 5"/>
          <p:cNvSpPr>
            <a:spLocks noChangeArrowheads="1"/>
          </p:cNvSpPr>
          <p:nvPr/>
        </p:nvSpPr>
        <p:spPr bwMode="auto">
          <a:xfrm>
            <a:off x="1935164" y="4317111"/>
            <a:ext cx="746721" cy="606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LSTM</a:t>
            </a:r>
            <a:endParaRPr lang="en-US" sz="1600" dirty="0">
              <a:solidFill>
                <a:schemeClr val="bg1"/>
              </a:solidFill>
              <a:latin typeface="Arial" charset="0"/>
              <a:ea typeface="Arial" charset="0"/>
              <a:cs typeface="Arial" charset="0"/>
            </a:endParaRPr>
          </a:p>
        </p:txBody>
      </p:sp>
      <p:cxnSp>
        <p:nvCxnSpPr>
          <p:cNvPr id="80" name="Straight Arrow Connector 79"/>
          <p:cNvCxnSpPr/>
          <p:nvPr/>
        </p:nvCxnSpPr>
        <p:spPr>
          <a:xfrm flipH="1">
            <a:off x="3073397" y="949569"/>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H="1">
            <a:off x="3068141" y="2024234"/>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H="1">
            <a:off x="3070769" y="3047799"/>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flipH="1">
            <a:off x="3062885" y="4311368"/>
            <a:ext cx="5256" cy="499242"/>
          </a:xfrm>
          <a:prstGeom prst="straightConnector1">
            <a:avLst/>
          </a:prstGeom>
          <a:ln w="44450">
            <a:solidFill>
              <a:schemeClr val="tx1"/>
            </a:solidFill>
            <a:tailEnd type="triangle"/>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2857313" y="3712555"/>
            <a:ext cx="362138" cy="584776"/>
          </a:xfrm>
          <a:prstGeom prst="rect">
            <a:avLst/>
          </a:prstGeom>
          <a:noFill/>
          <a:ln>
            <a:solidFill>
              <a:schemeClr val="bg1"/>
            </a:solidFill>
          </a:ln>
        </p:spPr>
        <p:txBody>
          <a:bodyPr wrap="square" rtlCol="0">
            <a:spAutoFit/>
          </a:bodyPr>
          <a:lstStyle/>
          <a:p>
            <a:r>
              <a:rPr lang="en-US" sz="800" b="1" dirty="0" smtClean="0"/>
              <a:t>.</a:t>
            </a:r>
          </a:p>
          <a:p>
            <a:r>
              <a:rPr lang="en-US" sz="800" b="1" dirty="0" smtClean="0"/>
              <a:t>.</a:t>
            </a:r>
          </a:p>
          <a:p>
            <a:r>
              <a:rPr lang="en-US" sz="800" b="1" dirty="0"/>
              <a:t>.</a:t>
            </a:r>
            <a:endParaRPr lang="en-US" sz="800" b="1" dirty="0" smtClean="0"/>
          </a:p>
          <a:p>
            <a:r>
              <a:rPr lang="en-US" sz="800" b="1" dirty="0" smtClean="0"/>
              <a:t>.</a:t>
            </a:r>
          </a:p>
        </p:txBody>
      </p:sp>
      <p:sp>
        <p:nvSpPr>
          <p:cNvPr id="85" name="AutoShape 5"/>
          <p:cNvSpPr>
            <a:spLocks noChangeArrowheads="1"/>
          </p:cNvSpPr>
          <p:nvPr/>
        </p:nvSpPr>
        <p:spPr bwMode="auto">
          <a:xfrm rot="5400000">
            <a:off x="6056391" y="2611359"/>
            <a:ext cx="1600200" cy="606582"/>
          </a:xfrm>
          <a:prstGeom prst="cube">
            <a:avLst>
              <a:gd name="adj" fmla="val 25000"/>
            </a:avLst>
          </a:prstGeom>
          <a:solidFill>
            <a:srgbClr val="C0000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600" dirty="0" smtClean="0">
                <a:solidFill>
                  <a:schemeClr val="bg1"/>
                </a:solidFill>
                <a:latin typeface="Arial" charset="0"/>
                <a:ea typeface="Arial" charset="0"/>
                <a:cs typeface="Arial" charset="0"/>
              </a:rPr>
              <a:t>Aggregate</a:t>
            </a:r>
            <a:endParaRPr lang="en-US" sz="1600" dirty="0">
              <a:solidFill>
                <a:schemeClr val="bg1"/>
              </a:solidFill>
              <a:latin typeface="Arial" charset="0"/>
              <a:ea typeface="Arial" charset="0"/>
              <a:cs typeface="Arial" charset="0"/>
            </a:endParaRPr>
          </a:p>
        </p:txBody>
      </p:sp>
      <p:cxnSp>
        <p:nvCxnSpPr>
          <p:cNvPr id="86" name="Straight Arrow Connector 85"/>
          <p:cNvCxnSpPr>
            <a:endCxn id="59" idx="2"/>
          </p:cNvCxnSpPr>
          <p:nvPr/>
        </p:nvCxnSpPr>
        <p:spPr>
          <a:xfrm flipV="1">
            <a:off x="7239000" y="2874664"/>
            <a:ext cx="430794" cy="1886"/>
          </a:xfrm>
          <a:prstGeom prst="straightConnector1">
            <a:avLst/>
          </a:prstGeom>
          <a:ln w="508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543093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689372"/>
          </a:xfrm>
        </p:spPr>
        <p:txBody>
          <a:bodyPr>
            <a:noAutofit/>
          </a:bodyPr>
          <a:lstStyle/>
          <a:p>
            <a:pPr algn="l"/>
            <a:r>
              <a:rPr lang="en-US" sz="4000" dirty="0" smtClean="0">
                <a:latin typeface="Calibri Light"/>
                <a:cs typeface="Calibri Light"/>
              </a:rPr>
              <a:t>Summary</a:t>
            </a:r>
            <a:endParaRPr lang="en-US" sz="4000" dirty="0">
              <a:latin typeface="Calibri Light"/>
              <a:cs typeface="Calibri Light"/>
            </a:endParaRPr>
          </a:p>
        </p:txBody>
      </p:sp>
      <p:pic>
        <p:nvPicPr>
          <p:cNvPr id="4" name="Picture 3" descr="fig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2560" y="971550"/>
            <a:ext cx="6644640" cy="4152900"/>
          </a:xfrm>
          <a:prstGeom prst="rect">
            <a:avLst/>
          </a:prstGeom>
        </p:spPr>
      </p:pic>
    </p:spTree>
    <p:extLst>
      <p:ext uri="{BB962C8B-B14F-4D97-AF65-F5344CB8AC3E}">
        <p14:creationId xmlns:p14="http://schemas.microsoft.com/office/powerpoint/2010/main" val="411718181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内容占位符 3" descr="img001371.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40" r="135"/>
          <a:stretch/>
        </p:blipFill>
        <p:spPr>
          <a:xfrm>
            <a:off x="-39692" y="-14880"/>
            <a:ext cx="9326880" cy="5230436"/>
          </a:xfrm>
        </p:spPr>
      </p:pic>
      <p:sp>
        <p:nvSpPr>
          <p:cNvPr id="6" name="Rectangle 3"/>
          <p:cNvSpPr>
            <a:spLocks/>
          </p:cNvSpPr>
          <p:nvPr/>
        </p:nvSpPr>
        <p:spPr bwMode="auto">
          <a:xfrm>
            <a:off x="4039924" y="-996"/>
            <a:ext cx="5227421" cy="4191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40639" bIns="0" anchor="ctr"/>
          <a:lstStyle/>
          <a:p>
            <a:pPr algn="ctr"/>
            <a:r>
              <a:rPr lang="en-US" altLang="zh-CN" sz="3200" dirty="0">
                <a:solidFill>
                  <a:srgbClr val="000000"/>
                </a:solidFill>
              </a:rPr>
              <a:t>Detection: are there people?</a:t>
            </a:r>
          </a:p>
        </p:txBody>
      </p:sp>
      <p:sp>
        <p:nvSpPr>
          <p:cNvPr id="2" name="矩形 1"/>
          <p:cNvSpPr/>
          <p:nvPr/>
        </p:nvSpPr>
        <p:spPr>
          <a:xfrm>
            <a:off x="4314943" y="930755"/>
            <a:ext cx="1455100" cy="2900490"/>
          </a:xfrm>
          <a:prstGeom prst="rect">
            <a:avLst/>
          </a:prstGeom>
          <a:solidFill>
            <a:srgbClr val="FF99CC">
              <a:alpha val="34901"/>
            </a:srgbClr>
          </a:solidFill>
          <a:ln w="101600">
            <a:solidFill>
              <a:srgbClr val="FF00FF"/>
            </a:solidFill>
            <a:round/>
            <a:headEnd/>
            <a:tailEnd/>
          </a:ln>
        </p:spPr>
        <p:txBody>
          <a:bodyPr wrap="none" anchor="ctr"/>
          <a:lstStyle/>
          <a:p>
            <a:endParaRPr lang="zh-CN" altLang="en-US">
              <a:solidFill>
                <a:srgbClr val="000000"/>
              </a:solidFill>
            </a:endParaRPr>
          </a:p>
        </p:txBody>
      </p:sp>
      <p:sp>
        <p:nvSpPr>
          <p:cNvPr id="10" name="矩形 9"/>
          <p:cNvSpPr/>
          <p:nvPr/>
        </p:nvSpPr>
        <p:spPr>
          <a:xfrm>
            <a:off x="5874906" y="930755"/>
            <a:ext cx="1225268" cy="2002203"/>
          </a:xfrm>
          <a:prstGeom prst="rect">
            <a:avLst/>
          </a:prstGeom>
          <a:solidFill>
            <a:srgbClr val="FF99CC">
              <a:alpha val="34901"/>
            </a:srgbClr>
          </a:solidFill>
          <a:ln w="101600">
            <a:solidFill>
              <a:srgbClr val="FF00FF"/>
            </a:solidFill>
            <a:round/>
            <a:headEnd/>
            <a:tailEnd/>
          </a:ln>
        </p:spPr>
        <p:txBody>
          <a:bodyPr wrap="none" anchor="ctr"/>
          <a:lstStyle/>
          <a:p>
            <a:endParaRPr lang="zh-CN" altLang="en-US">
              <a:solidFill>
                <a:srgbClr val="000000"/>
              </a:solidFill>
            </a:endParaRPr>
          </a:p>
        </p:txBody>
      </p:sp>
      <p:sp>
        <p:nvSpPr>
          <p:cNvPr id="11" name="矩形 10"/>
          <p:cNvSpPr/>
          <p:nvPr/>
        </p:nvSpPr>
        <p:spPr>
          <a:xfrm>
            <a:off x="6141368" y="3192703"/>
            <a:ext cx="1455100" cy="1845938"/>
          </a:xfrm>
          <a:prstGeom prst="rect">
            <a:avLst/>
          </a:prstGeom>
          <a:solidFill>
            <a:srgbClr val="FF99CC">
              <a:alpha val="34901"/>
            </a:srgbClr>
          </a:solidFill>
          <a:ln w="101600">
            <a:solidFill>
              <a:srgbClr val="FF00FF"/>
            </a:solidFill>
            <a:round/>
            <a:headEnd/>
            <a:tailEnd/>
          </a:ln>
        </p:spPr>
        <p:txBody>
          <a:bodyPr wrap="none" anchor="ctr"/>
          <a:lstStyle/>
          <a:p>
            <a:endParaRPr lang="zh-CN" altLang="en-US">
              <a:solidFill>
                <a:srgbClr val="000000"/>
              </a:solidFill>
            </a:endParaRPr>
          </a:p>
        </p:txBody>
      </p:sp>
      <p:sp>
        <p:nvSpPr>
          <p:cNvPr id="12" name="矩形 11"/>
          <p:cNvSpPr/>
          <p:nvPr/>
        </p:nvSpPr>
        <p:spPr>
          <a:xfrm>
            <a:off x="7376111" y="2908276"/>
            <a:ext cx="1600126" cy="1845938"/>
          </a:xfrm>
          <a:prstGeom prst="rect">
            <a:avLst/>
          </a:prstGeom>
          <a:solidFill>
            <a:srgbClr val="FF99CC">
              <a:alpha val="34901"/>
            </a:srgbClr>
          </a:solidFill>
          <a:ln w="101600">
            <a:solidFill>
              <a:srgbClr val="FF00FF"/>
            </a:solidFill>
            <a:round/>
            <a:headEnd/>
            <a:tailEnd/>
          </a:ln>
        </p:spPr>
        <p:txBody>
          <a:bodyPr wrap="none" anchor="ctr"/>
          <a:lstStyle/>
          <a:p>
            <a:endParaRPr lang="zh-CN" altLang="en-US">
              <a:solidFill>
                <a:srgbClr val="000000"/>
              </a:solidFill>
            </a:endParaRPr>
          </a:p>
        </p:txBody>
      </p:sp>
      <p:sp>
        <p:nvSpPr>
          <p:cNvPr id="8" name="椭圆 7"/>
          <p:cNvSpPr/>
          <p:nvPr/>
        </p:nvSpPr>
        <p:spPr>
          <a:xfrm>
            <a:off x="5051705" y="1193304"/>
            <a:ext cx="404695" cy="261689"/>
          </a:xfrm>
          <a:prstGeom prst="ellipse">
            <a:avLst/>
          </a:prstGeom>
          <a:solidFill>
            <a:schemeClr val="accent3">
              <a:lumMod val="60000"/>
              <a:lumOff val="40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4340256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grpSp>
        <p:nvGrpSpPr>
          <p:cNvPr id="7" name="Group 6"/>
          <p:cNvGrpSpPr/>
          <p:nvPr/>
        </p:nvGrpSpPr>
        <p:grpSpPr>
          <a:xfrm>
            <a:off x="791212" y="1311442"/>
            <a:ext cx="7390899" cy="3694118"/>
            <a:chOff x="791210" y="1049148"/>
            <a:chExt cx="7390899" cy="3956412"/>
          </a:xfrm>
        </p:grpSpPr>
        <p:grpSp>
          <p:nvGrpSpPr>
            <p:cNvPr id="6" name="Group 5"/>
            <p:cNvGrpSpPr/>
            <p:nvPr/>
          </p:nvGrpSpPr>
          <p:grpSpPr>
            <a:xfrm>
              <a:off x="791210" y="1049148"/>
              <a:ext cx="2306320" cy="1931669"/>
              <a:chOff x="196850" y="1805940"/>
              <a:chExt cx="2729230" cy="2103119"/>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850" y="2089572"/>
                <a:ext cx="2729230" cy="1819487"/>
              </a:xfrm>
              <a:prstGeom prst="rect">
                <a:avLst/>
              </a:prstGeom>
            </p:spPr>
          </p:pic>
          <p:sp>
            <p:nvSpPr>
              <p:cNvPr id="4" name="Rectangle 3"/>
              <p:cNvSpPr/>
              <p:nvPr/>
            </p:nvSpPr>
            <p:spPr>
              <a:xfrm>
                <a:off x="196850" y="1805940"/>
                <a:ext cx="2717800" cy="2971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1. Crossing</a:t>
                </a:r>
                <a:endParaRPr lang="en-US" sz="1700" b="1" dirty="0"/>
              </a:p>
            </p:txBody>
          </p:sp>
        </p:grpSp>
        <p:grpSp>
          <p:nvGrpSpPr>
            <p:cNvPr id="11" name="Group 10"/>
            <p:cNvGrpSpPr/>
            <p:nvPr/>
          </p:nvGrpSpPr>
          <p:grpSpPr>
            <a:xfrm>
              <a:off x="3286760" y="1049148"/>
              <a:ext cx="2348230" cy="1931669"/>
              <a:chOff x="196850" y="1805940"/>
              <a:chExt cx="2729230" cy="2030383"/>
            </a:xfrm>
          </p:grpSpPr>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850" y="2103120"/>
                <a:ext cx="2729230" cy="1733203"/>
              </a:xfrm>
              <a:prstGeom prst="rect">
                <a:avLst/>
              </a:prstGeom>
            </p:spPr>
          </p:pic>
          <p:sp>
            <p:nvSpPr>
              <p:cNvPr id="13" name="Rectangle 12"/>
              <p:cNvSpPr/>
              <p:nvPr/>
            </p:nvSpPr>
            <p:spPr>
              <a:xfrm>
                <a:off x="196850" y="1805940"/>
                <a:ext cx="2717800" cy="2971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a:t>2</a:t>
                </a:r>
                <a:r>
                  <a:rPr lang="en-US" sz="1700" b="1" dirty="0" smtClean="0"/>
                  <a:t>. Queueing</a:t>
                </a:r>
                <a:endParaRPr lang="en-US" sz="1700" b="1" dirty="0"/>
              </a:p>
            </p:txBody>
          </p:sp>
        </p:grpSp>
        <p:grpSp>
          <p:nvGrpSpPr>
            <p:cNvPr id="14" name="Group 13"/>
            <p:cNvGrpSpPr/>
            <p:nvPr/>
          </p:nvGrpSpPr>
          <p:grpSpPr>
            <a:xfrm>
              <a:off x="5833879" y="1049148"/>
              <a:ext cx="2348230" cy="1931669"/>
              <a:chOff x="196850" y="1805940"/>
              <a:chExt cx="2729230" cy="1986525"/>
            </a:xfrm>
          </p:grpSpPr>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850" y="2092842"/>
                <a:ext cx="2729230" cy="1699623"/>
              </a:xfrm>
              <a:prstGeom prst="rect">
                <a:avLst/>
              </a:prstGeom>
            </p:spPr>
          </p:pic>
          <p:sp>
            <p:nvSpPr>
              <p:cNvPr id="16" name="Rectangle 15"/>
              <p:cNvSpPr/>
              <p:nvPr/>
            </p:nvSpPr>
            <p:spPr>
              <a:xfrm>
                <a:off x="196850" y="1805940"/>
                <a:ext cx="2717800" cy="2971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3. Talking</a:t>
                </a:r>
                <a:endParaRPr lang="en-US" sz="1700" b="1" dirty="0"/>
              </a:p>
            </p:txBody>
          </p:sp>
        </p:grpSp>
        <p:grpSp>
          <p:nvGrpSpPr>
            <p:cNvPr id="21" name="Group 20"/>
            <p:cNvGrpSpPr/>
            <p:nvPr/>
          </p:nvGrpSpPr>
          <p:grpSpPr>
            <a:xfrm>
              <a:off x="2223770" y="3073891"/>
              <a:ext cx="2348230" cy="1931669"/>
              <a:chOff x="196850" y="1805940"/>
              <a:chExt cx="2729230" cy="2030383"/>
            </a:xfrm>
          </p:grpSpPr>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850" y="2103120"/>
                <a:ext cx="2729230" cy="1733203"/>
              </a:xfrm>
              <a:prstGeom prst="rect">
                <a:avLst/>
              </a:prstGeom>
            </p:spPr>
          </p:pic>
          <p:sp>
            <p:nvSpPr>
              <p:cNvPr id="23" name="Rectangle 22"/>
              <p:cNvSpPr/>
              <p:nvPr/>
            </p:nvSpPr>
            <p:spPr>
              <a:xfrm>
                <a:off x="196850" y="1805940"/>
                <a:ext cx="2717800" cy="2971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4. Waiting</a:t>
                </a:r>
                <a:endParaRPr lang="en-US" sz="1700" b="1" dirty="0"/>
              </a:p>
            </p:txBody>
          </p:sp>
        </p:grpSp>
        <p:grpSp>
          <p:nvGrpSpPr>
            <p:cNvPr id="5" name="Group 4"/>
            <p:cNvGrpSpPr/>
            <p:nvPr/>
          </p:nvGrpSpPr>
          <p:grpSpPr>
            <a:xfrm>
              <a:off x="4746496" y="3073891"/>
              <a:ext cx="2348230" cy="1931669"/>
              <a:chOff x="4746496" y="3073891"/>
              <a:chExt cx="2348230" cy="1931669"/>
            </a:xfrm>
          </p:grpSpPr>
          <p:sp>
            <p:nvSpPr>
              <p:cNvPr id="26" name="Rectangle 25"/>
              <p:cNvSpPr/>
              <p:nvPr/>
            </p:nvSpPr>
            <p:spPr>
              <a:xfrm>
                <a:off x="4756330" y="3073891"/>
                <a:ext cx="2338396" cy="28273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5. Walking</a:t>
                </a:r>
                <a:endParaRPr lang="en-US" sz="1700" b="1" dirty="0"/>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46496" y="3356623"/>
                <a:ext cx="2348230" cy="1648937"/>
              </a:xfrm>
              <a:prstGeom prst="rect">
                <a:avLst/>
              </a:prstGeom>
            </p:spPr>
          </p:pic>
        </p:grpSp>
      </p:grpSp>
      <p:sp>
        <p:nvSpPr>
          <p:cNvPr id="18" name="TextBox 17"/>
          <p:cNvSpPr txBox="1"/>
          <p:nvPr/>
        </p:nvSpPr>
        <p:spPr>
          <a:xfrm>
            <a:off x="1053948" y="637385"/>
            <a:ext cx="7016436" cy="646331"/>
          </a:xfrm>
          <a:prstGeom prst="rect">
            <a:avLst/>
          </a:prstGeom>
          <a:noFill/>
        </p:spPr>
        <p:txBody>
          <a:bodyPr wrap="square" rtlCol="0">
            <a:spAutoFit/>
          </a:bodyPr>
          <a:lstStyle/>
          <a:p>
            <a:pPr marL="285750" lvl="1" indent="-285750">
              <a:buFont typeface="Arial" charset="0"/>
              <a:buChar char="•"/>
            </a:pPr>
            <a:r>
              <a:rPr lang="en-CA" sz="1800" smtClean="0">
                <a:solidFill>
                  <a:schemeClr val="dk1"/>
                </a:solidFill>
                <a:latin typeface="Arial" charset="0"/>
                <a:ea typeface="Arial" charset="0"/>
                <a:cs typeface="Arial" charset="0"/>
                <a:sym typeface="Times New Roman"/>
              </a:rPr>
              <a:t>Same label set for people and group activities</a:t>
            </a:r>
          </a:p>
          <a:p>
            <a:pPr marL="285750" lvl="1" indent="-285750">
              <a:buFont typeface="Arial" charset="0"/>
              <a:buChar char="•"/>
            </a:pPr>
            <a:r>
              <a:rPr lang="en-CA" sz="1800" dirty="0" smtClean="0">
                <a:solidFill>
                  <a:schemeClr val="dk1"/>
                </a:solidFill>
                <a:latin typeface="Arial" charset="0"/>
                <a:ea typeface="Arial" charset="0"/>
                <a:cs typeface="Arial" charset="0"/>
                <a:sym typeface="Times New Roman"/>
              </a:rPr>
              <a:t>1925 video clips</a:t>
            </a:r>
            <a:r>
              <a:rPr lang="en" sz="1800" dirty="0" smtClean="0">
                <a:solidFill>
                  <a:schemeClr val="dk1"/>
                </a:solidFill>
                <a:latin typeface="Arial" charset="0"/>
                <a:ea typeface="Arial" charset="0"/>
                <a:cs typeface="Arial" charset="0"/>
                <a:sym typeface="Times New Roman"/>
              </a:rPr>
              <a:t> for training, </a:t>
            </a:r>
            <a:r>
              <a:rPr lang="en-CA" sz="1800" dirty="0" smtClean="0">
                <a:solidFill>
                  <a:schemeClr val="dk1"/>
                </a:solidFill>
                <a:latin typeface="Arial" charset="0"/>
                <a:ea typeface="Arial" charset="0"/>
                <a:cs typeface="Arial" charset="0"/>
                <a:sym typeface="Times New Roman"/>
              </a:rPr>
              <a:t>638 video clips </a:t>
            </a:r>
            <a:r>
              <a:rPr lang="en" sz="1800" dirty="0" smtClean="0">
                <a:solidFill>
                  <a:schemeClr val="dk1"/>
                </a:solidFill>
                <a:latin typeface="Arial" charset="0"/>
                <a:ea typeface="Arial" charset="0"/>
                <a:cs typeface="Arial" charset="0"/>
                <a:sym typeface="Times New Roman"/>
              </a:rPr>
              <a:t>for testing</a:t>
            </a:r>
            <a:endParaRPr lang="en-CA" sz="1800" dirty="0" smtClean="0">
              <a:solidFill>
                <a:schemeClr val="dk1"/>
              </a:solidFill>
              <a:latin typeface="Arial" charset="0"/>
              <a:ea typeface="Arial" charset="0"/>
              <a:cs typeface="Arial" charset="0"/>
              <a:sym typeface="Times New Roman"/>
            </a:endParaRPr>
          </a:p>
        </p:txBody>
      </p:sp>
      <p:sp>
        <p:nvSpPr>
          <p:cNvPr id="8" name="TextBox 7"/>
          <p:cNvSpPr txBox="1"/>
          <p:nvPr/>
        </p:nvSpPr>
        <p:spPr>
          <a:xfrm>
            <a:off x="152400" y="57150"/>
            <a:ext cx="6870032" cy="646331"/>
          </a:xfrm>
          <a:prstGeom prst="rect">
            <a:avLst/>
          </a:prstGeom>
          <a:noFill/>
        </p:spPr>
        <p:txBody>
          <a:bodyPr wrap="square" rtlCol="0">
            <a:spAutoFit/>
          </a:bodyPr>
          <a:lstStyle/>
          <a:p>
            <a:r>
              <a:rPr lang="en-US" sz="3600" dirty="0" smtClean="0">
                <a:latin typeface="Calibri Light"/>
                <a:cs typeface="Calibri Light"/>
              </a:rPr>
              <a:t>Collective Activity Dataset</a:t>
            </a:r>
            <a:endParaRPr lang="en-US" sz="3600" dirty="0">
              <a:latin typeface="Calibri Light"/>
              <a:cs typeface="Calibri Light"/>
            </a:endParaRPr>
          </a:p>
        </p:txBody>
      </p:sp>
    </p:spTree>
    <p:extLst>
      <p:ext uri="{BB962C8B-B14F-4D97-AF65-F5344CB8AC3E}">
        <p14:creationId xmlns:p14="http://schemas.microsoft.com/office/powerpoint/2010/main" val="300142595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graphicFrame>
        <p:nvGraphicFramePr>
          <p:cNvPr id="5" name="Shape 87"/>
          <p:cNvGraphicFramePr/>
          <p:nvPr>
            <p:extLst>
              <p:ext uri="{D42A27DB-BD31-4B8C-83A1-F6EECF244321}">
                <p14:modId xmlns:p14="http://schemas.microsoft.com/office/powerpoint/2010/main" val="442602900"/>
              </p:ext>
            </p:extLst>
          </p:nvPr>
        </p:nvGraphicFramePr>
        <p:xfrm>
          <a:off x="1830329" y="742953"/>
          <a:ext cx="4046868" cy="4343398"/>
        </p:xfrm>
        <a:graphic>
          <a:graphicData uri="http://schemas.openxmlformats.org/drawingml/2006/table">
            <a:tbl>
              <a:tblPr firstRow="1" bandRow="1">
                <a:tableStyleId>{46F890A9-2807-4EBB-B81D-B2AA78EC7F39}</a:tableStyleId>
              </a:tblPr>
              <a:tblGrid>
                <a:gridCol w="2023434"/>
                <a:gridCol w="2023434"/>
              </a:tblGrid>
              <a:tr h="476408">
                <a:tc>
                  <a:txBody>
                    <a:bodyPr/>
                    <a:lstStyle/>
                    <a:p>
                      <a:pPr lvl="0" algn="ctr" rtl="0">
                        <a:spcBef>
                          <a:spcPts val="0"/>
                        </a:spcBef>
                        <a:buNone/>
                      </a:pPr>
                      <a:r>
                        <a:rPr lang="en-CA" sz="1300" dirty="0" smtClean="0">
                          <a:sym typeface="Times New Roman"/>
                        </a:rPr>
                        <a:t>Method</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CA" sz="1300" dirty="0" smtClean="0">
                          <a:sym typeface="Times New Roman"/>
                        </a:rPr>
                        <a:t>Accuracy</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lvl="0" algn="ctr" rtl="0">
                        <a:spcBef>
                          <a:spcPts val="0"/>
                        </a:spcBef>
                        <a:buNone/>
                      </a:pPr>
                      <a:r>
                        <a:rPr lang="en-CA" sz="1300" dirty="0" smtClean="0">
                          <a:sym typeface="Times New Roman"/>
                        </a:rPr>
                        <a:t>Image</a:t>
                      </a:r>
                      <a:r>
                        <a:rPr lang="en-CA" sz="1300" baseline="0" dirty="0" smtClean="0">
                          <a:sym typeface="Times New Roman"/>
                        </a:rPr>
                        <a:t> Classification</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a:sym typeface="Times New Roman"/>
                        </a:rPr>
                        <a:t>63.0</a:t>
                      </a:r>
                      <a:endParaRPr lang="en" sz="1300" b="1">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300" dirty="0" smtClean="0">
                          <a:sym typeface="Times New Roman"/>
                        </a:rPr>
                        <a:t>Person </a:t>
                      </a:r>
                      <a:r>
                        <a:rPr lang="en-CA" sz="1300" baseline="0" dirty="0" smtClean="0">
                          <a:sym typeface="Times New Roman"/>
                        </a:rPr>
                        <a:t>Classification</a:t>
                      </a:r>
                      <a:endParaRPr lang="en" sz="1300" b="1" dirty="0" smtClean="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a:sym typeface="Times New Roman"/>
                        </a:rPr>
                        <a:t>61.8</a:t>
                      </a:r>
                      <a:endParaRPr lang="en" sz="1300" b="1">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lvl="0" algn="ctr" rtl="0">
                        <a:spcBef>
                          <a:spcPts val="0"/>
                        </a:spcBef>
                        <a:buNone/>
                      </a:pPr>
                      <a:r>
                        <a:rPr lang="en-CA" sz="1300" dirty="0" smtClean="0">
                          <a:sym typeface="Times New Roman"/>
                        </a:rPr>
                        <a:t>Person -</a:t>
                      </a:r>
                      <a:r>
                        <a:rPr lang="en-CA" sz="1300" baseline="0" dirty="0" smtClean="0">
                          <a:sym typeface="Times New Roman"/>
                        </a:rPr>
                        <a:t> Fine tuned</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a:sym typeface="Times New Roman"/>
                        </a:rPr>
                        <a:t>66.3</a:t>
                      </a:r>
                      <a:endParaRPr lang="en" sz="1300" b="1">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2134">
                <a:tc>
                  <a:txBody>
                    <a:bodyPr/>
                    <a:lstStyle/>
                    <a:p>
                      <a:pPr lvl="0" algn="ctr" rtl="0">
                        <a:spcBef>
                          <a:spcPts val="0"/>
                        </a:spcBef>
                        <a:buNone/>
                      </a:pPr>
                      <a:r>
                        <a:rPr lang="en-CA" sz="1300" dirty="0" smtClean="0">
                          <a:sym typeface="Times New Roman"/>
                        </a:rPr>
                        <a:t>Temp Model - Person</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a:sym typeface="Times New Roman"/>
                        </a:rPr>
                        <a:t>62.2</a:t>
                      </a:r>
                      <a:endParaRPr lang="en" sz="1300" b="1">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300" dirty="0" smtClean="0">
                          <a:sym typeface="Times New Roman"/>
                        </a:rPr>
                        <a:t>Temp Model -</a:t>
                      </a:r>
                      <a:r>
                        <a:rPr lang="en-CA" sz="1300" baseline="0" dirty="0" smtClean="0">
                          <a:sym typeface="Times New Roman"/>
                        </a:rPr>
                        <a:t> Image</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spcBef>
                          <a:spcPts val="0"/>
                        </a:spcBef>
                        <a:buNone/>
                      </a:pPr>
                      <a:r>
                        <a:rPr lang="en" sz="1300" dirty="0">
                          <a:sym typeface="Times New Roman"/>
                        </a:rPr>
                        <a:t>64.2</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lvl="0" algn="ctr" rtl="0">
                        <a:spcBef>
                          <a:spcPts val="0"/>
                        </a:spcBef>
                        <a:buNone/>
                      </a:pPr>
                      <a:r>
                        <a:rPr lang="en-CA" sz="1300" baseline="0" dirty="0" smtClean="0">
                          <a:sym typeface="Times New Roman"/>
                        </a:rPr>
                        <a:t>Our Model w/o LSTM1</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Clr>
                          <a:schemeClr val="dk1"/>
                        </a:buClr>
                        <a:buSzPct val="78571"/>
                        <a:buFont typeface="Arial"/>
                        <a:buNone/>
                      </a:pPr>
                      <a:r>
                        <a:rPr lang="en-CA" sz="1300" b="0" dirty="0" smtClean="0">
                          <a:solidFill>
                            <a:schemeClr val="dk1"/>
                          </a:solidFill>
                          <a:latin typeface="+mn-lt"/>
                          <a:ea typeface="+mn-ea"/>
                          <a:cs typeface="+mn-cs"/>
                          <a:sym typeface="Times New Roman"/>
                        </a:rPr>
                        <a:t>70.1</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CA" sz="1300" baseline="0" dirty="0" smtClean="0">
                          <a:sym typeface="Times New Roman"/>
                        </a:rPr>
                        <a:t>Our Model w/o LSTM2</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Clr>
                          <a:schemeClr val="dk1"/>
                        </a:buClr>
                        <a:buSzPct val="78571"/>
                        <a:buFont typeface="Arial"/>
                        <a:buNone/>
                      </a:pPr>
                      <a:r>
                        <a:rPr lang="en-CA" sz="1300" b="0" dirty="0" smtClean="0">
                          <a:solidFill>
                            <a:schemeClr val="dk1"/>
                          </a:solidFill>
                          <a:latin typeface="+mn-lt"/>
                          <a:ea typeface="+mn-ea"/>
                          <a:cs typeface="+mn-cs"/>
                          <a:sym typeface="Times New Roman"/>
                        </a:rPr>
                        <a:t>76.8</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CA" sz="1300" dirty="0" smtClean="0">
                          <a:sym typeface="Times New Roman"/>
                        </a:rPr>
                        <a:t>Our</a:t>
                      </a:r>
                      <a:r>
                        <a:rPr lang="en-CA" sz="1300" baseline="0" dirty="0" smtClean="0">
                          <a:sym typeface="Times New Roman"/>
                        </a:rPr>
                        <a:t> Model</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
                          <a:schemeClr val="dk1"/>
                        </a:buClr>
                        <a:buSzPct val="78571"/>
                        <a:buFont typeface="Arial"/>
                        <a:buNone/>
                        <a:tabLst/>
                        <a:defRPr/>
                      </a:pPr>
                      <a:r>
                        <a:rPr lang="en" sz="1300" dirty="0" smtClean="0">
                          <a:sym typeface="Times New Roman"/>
                        </a:rPr>
                        <a:t>81.5</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54" name="Picture 5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9" y="1736522"/>
            <a:ext cx="397978" cy="450464"/>
          </a:xfrm>
          <a:prstGeom prst="rect">
            <a:avLst/>
          </a:prstGeom>
        </p:spPr>
      </p:pic>
      <p:pic>
        <p:nvPicPr>
          <p:cNvPr id="55" name="Shape 40"/>
          <p:cNvPicPr preferRelativeResize="0"/>
          <p:nvPr/>
        </p:nvPicPr>
        <p:blipFill>
          <a:blip r:embed="rId4">
            <a:extLst>
              <a:ext uri="{28A0092B-C50C-407E-A947-70E740481C1C}">
                <a14:useLocalDpi xmlns:a14="http://schemas.microsoft.com/office/drawing/2010/main" val="0"/>
              </a:ext>
            </a:extLst>
          </a:blip>
          <a:stretch>
            <a:fillRect/>
          </a:stretch>
        </p:blipFill>
        <p:spPr>
          <a:xfrm>
            <a:off x="707756" y="1200150"/>
            <a:ext cx="667753" cy="445169"/>
          </a:xfrm>
          <a:prstGeom prst="rect">
            <a:avLst/>
          </a:prstGeom>
          <a:noFill/>
          <a:ln>
            <a:noFill/>
          </a:ln>
        </p:spPr>
      </p:pic>
      <p:grpSp>
        <p:nvGrpSpPr>
          <p:cNvPr id="6" name="Group 5"/>
          <p:cNvGrpSpPr/>
          <p:nvPr/>
        </p:nvGrpSpPr>
        <p:grpSpPr>
          <a:xfrm>
            <a:off x="808177" y="2744411"/>
            <a:ext cx="441131" cy="447460"/>
            <a:chOff x="1781951" y="1602465"/>
            <a:chExt cx="1100063" cy="218666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0593" y="1744049"/>
              <a:ext cx="882779" cy="1903492"/>
            </a:xfrm>
            <a:prstGeom prst="rect">
              <a:avLst/>
            </a:prstGeom>
            <a:scene3d>
              <a:camera prst="orthographicFront">
                <a:rot lat="1200000" lon="1200000" rev="0"/>
              </a:camera>
              <a:lightRig rig="threePt" dir="t"/>
            </a:scene3d>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9837" y="1885631"/>
              <a:ext cx="902177" cy="1903494"/>
            </a:xfrm>
            <a:prstGeom prst="rect">
              <a:avLst/>
            </a:prstGeom>
            <a:scene3d>
              <a:camera prst="orthographicFront">
                <a:rot lat="1200000" lon="1200000" rev="0"/>
              </a:camera>
              <a:lightRig rig="threePt" dir="t"/>
            </a:scene3d>
          </p:spPr>
        </p:pic>
        <p:cxnSp>
          <p:nvCxnSpPr>
            <p:cNvPr id="10" name="Straight Connector 9"/>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2629807" y="1688596"/>
              <a:ext cx="232809" cy="3122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304800" y="4593894"/>
            <a:ext cx="506897" cy="492456"/>
            <a:chOff x="1781951" y="1602465"/>
            <a:chExt cx="1100063" cy="2186660"/>
          </a:xfrm>
        </p:grpSpPr>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0593" y="1744049"/>
              <a:ext cx="882779" cy="1903492"/>
            </a:xfrm>
            <a:prstGeom prst="rect">
              <a:avLst/>
            </a:prstGeom>
            <a:scene3d>
              <a:camera prst="orthographicFront">
                <a:rot lat="1200000" lon="1200000" rev="0"/>
              </a:camera>
              <a:lightRig rig="threePt" dir="t"/>
            </a:scene3d>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9837" y="1885631"/>
              <a:ext cx="902177" cy="1903494"/>
            </a:xfrm>
            <a:prstGeom prst="rect">
              <a:avLst/>
            </a:prstGeom>
            <a:scene3d>
              <a:camera prst="orthographicFront">
                <a:rot lat="1200000" lon="1200000" rev="0"/>
              </a:camera>
              <a:lightRig rig="threePt" dir="t"/>
            </a:scene3d>
          </p:spPr>
        </p:pic>
        <p:cxnSp>
          <p:nvCxnSpPr>
            <p:cNvPr id="24" name="Straight Connector 23"/>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2629807" y="1688596"/>
              <a:ext cx="232809" cy="3122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966720" y="4619606"/>
            <a:ext cx="772037" cy="432025"/>
            <a:chOff x="295334" y="1263893"/>
            <a:chExt cx="4605185" cy="3468668"/>
          </a:xfrm>
        </p:grpSpPr>
        <p:grpSp>
          <p:nvGrpSpPr>
            <p:cNvPr id="16" name="Group 15"/>
            <p:cNvGrpSpPr/>
            <p:nvPr/>
          </p:nvGrpSpPr>
          <p:grpSpPr>
            <a:xfrm>
              <a:off x="295334" y="1263893"/>
              <a:ext cx="4381758" cy="3263537"/>
              <a:chOff x="2728499" y="3715411"/>
              <a:chExt cx="4975225" cy="3034467"/>
            </a:xfrm>
          </p:grpSpPr>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499" y="3715411"/>
                <a:ext cx="4807040" cy="2807147"/>
              </a:xfrm>
              <a:prstGeom prst="rect">
                <a:avLst/>
              </a:prstGeom>
              <a:ln w="19050">
                <a:solidFill>
                  <a:schemeClr val="tx1">
                    <a:lumMod val="95000"/>
                    <a:lumOff val="5000"/>
                  </a:schemeClr>
                </a:solidFill>
              </a:ln>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2187" y="3861239"/>
                <a:ext cx="4721537" cy="2888639"/>
              </a:xfrm>
              <a:prstGeom prst="rect">
                <a:avLst/>
              </a:prstGeom>
              <a:ln w="34925">
                <a:solidFill>
                  <a:schemeClr val="tx1">
                    <a:lumMod val="95000"/>
                    <a:lumOff val="5000"/>
                  </a:schemeClr>
                </a:solidFill>
              </a:ln>
            </p:spPr>
          </p:pic>
        </p:grpSp>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188" y="1625860"/>
              <a:ext cx="4158331" cy="3106701"/>
            </a:xfrm>
            <a:prstGeom prst="rect">
              <a:avLst/>
            </a:prstGeom>
            <a:ln w="34925">
              <a:solidFill>
                <a:schemeClr val="tx1">
                  <a:lumMod val="95000"/>
                  <a:lumOff val="5000"/>
                </a:schemeClr>
              </a:solidFill>
            </a:ln>
          </p:spPr>
        </p:pic>
      </p:grpSp>
      <p:grpSp>
        <p:nvGrpSpPr>
          <p:cNvPr id="31" name="Group 30"/>
          <p:cNvGrpSpPr/>
          <p:nvPr/>
        </p:nvGrpSpPr>
        <p:grpSpPr>
          <a:xfrm>
            <a:off x="762940" y="3222337"/>
            <a:ext cx="578892" cy="428031"/>
            <a:chOff x="295334" y="1263893"/>
            <a:chExt cx="4605185" cy="3468668"/>
          </a:xfrm>
        </p:grpSpPr>
        <p:grpSp>
          <p:nvGrpSpPr>
            <p:cNvPr id="32" name="Group 31"/>
            <p:cNvGrpSpPr/>
            <p:nvPr/>
          </p:nvGrpSpPr>
          <p:grpSpPr>
            <a:xfrm>
              <a:off x="295334" y="1263893"/>
              <a:ext cx="4381758" cy="3263537"/>
              <a:chOff x="2728499" y="3715411"/>
              <a:chExt cx="4975225" cy="3034467"/>
            </a:xfrm>
          </p:grpSpPr>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499" y="3715411"/>
                <a:ext cx="4807040" cy="2807147"/>
              </a:xfrm>
              <a:prstGeom prst="rect">
                <a:avLst/>
              </a:prstGeom>
              <a:ln w="19050">
                <a:solidFill>
                  <a:schemeClr val="tx1">
                    <a:lumMod val="95000"/>
                    <a:lumOff val="5000"/>
                  </a:schemeClr>
                </a:solidFill>
              </a:ln>
            </p:spPr>
          </p:pic>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2187" y="3861239"/>
                <a:ext cx="4721537" cy="2888639"/>
              </a:xfrm>
              <a:prstGeom prst="rect">
                <a:avLst/>
              </a:prstGeom>
              <a:ln w="34925">
                <a:solidFill>
                  <a:schemeClr val="tx1">
                    <a:lumMod val="95000"/>
                    <a:lumOff val="5000"/>
                  </a:schemeClr>
                </a:solidFill>
              </a:ln>
            </p:spPr>
          </p:pic>
        </p:grpSp>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188" y="1625860"/>
              <a:ext cx="4158331" cy="3106701"/>
            </a:xfrm>
            <a:prstGeom prst="rect">
              <a:avLst/>
            </a:prstGeom>
            <a:ln w="34925">
              <a:solidFill>
                <a:schemeClr val="tx1">
                  <a:lumMod val="95000"/>
                  <a:lumOff val="5000"/>
                </a:schemeClr>
              </a:solidFill>
            </a:ln>
          </p:spPr>
        </p:pic>
      </p:grpSp>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29" y="2240466"/>
            <a:ext cx="397978" cy="450464"/>
          </a:xfrm>
          <a:prstGeom prst="rect">
            <a:avLst/>
          </a:prstGeom>
          <a:ln w="28575">
            <a:solidFill>
              <a:schemeClr val="tx1"/>
            </a:solidFill>
          </a:ln>
        </p:spPr>
      </p:pic>
      <p:sp>
        <p:nvSpPr>
          <p:cNvPr id="30" name="TextBox 29"/>
          <p:cNvSpPr txBox="1"/>
          <p:nvPr/>
        </p:nvSpPr>
        <p:spPr>
          <a:xfrm>
            <a:off x="152400" y="57150"/>
            <a:ext cx="6870032" cy="646331"/>
          </a:xfrm>
          <a:prstGeom prst="rect">
            <a:avLst/>
          </a:prstGeom>
          <a:noFill/>
        </p:spPr>
        <p:txBody>
          <a:bodyPr wrap="square" rtlCol="0">
            <a:spAutoFit/>
          </a:bodyPr>
          <a:lstStyle/>
          <a:p>
            <a:r>
              <a:rPr lang="en-US" sz="3600" dirty="0" smtClean="0">
                <a:latin typeface="Calibri Light"/>
                <a:cs typeface="Calibri Light"/>
              </a:rPr>
              <a:t>Collective Activity Dataset</a:t>
            </a:r>
            <a:endParaRPr lang="en-US" sz="3600" dirty="0">
              <a:latin typeface="Calibri Light"/>
              <a:cs typeface="Calibri Light"/>
            </a:endParaRPr>
          </a:p>
        </p:txBody>
      </p:sp>
      <p:sp>
        <p:nvSpPr>
          <p:cNvPr id="38" name="AutoShape 5"/>
          <p:cNvSpPr>
            <a:spLocks noChangeArrowheads="1"/>
          </p:cNvSpPr>
          <p:nvPr/>
        </p:nvSpPr>
        <p:spPr bwMode="auto">
          <a:xfrm>
            <a:off x="1066800" y="3790950"/>
            <a:ext cx="609600" cy="225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200" dirty="0" smtClean="0">
                <a:solidFill>
                  <a:schemeClr val="bg1"/>
                </a:solidFill>
                <a:latin typeface="Arial" charset="0"/>
                <a:ea typeface="Arial" charset="0"/>
                <a:cs typeface="Arial" charset="0"/>
              </a:rPr>
              <a:t>LSTM</a:t>
            </a:r>
            <a:endParaRPr lang="en-US" sz="1200" dirty="0">
              <a:solidFill>
                <a:schemeClr val="bg1"/>
              </a:solidFill>
              <a:latin typeface="Arial" charset="0"/>
              <a:ea typeface="Arial" charset="0"/>
              <a:cs typeface="Arial" charset="0"/>
            </a:endParaRPr>
          </a:p>
        </p:txBody>
      </p:sp>
      <p:sp>
        <p:nvSpPr>
          <p:cNvPr id="40" name="AutoShape 5"/>
          <p:cNvSpPr>
            <a:spLocks noChangeArrowheads="1"/>
          </p:cNvSpPr>
          <p:nvPr/>
        </p:nvSpPr>
        <p:spPr bwMode="auto">
          <a:xfrm>
            <a:off x="228600" y="4248150"/>
            <a:ext cx="609600" cy="225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200" dirty="0" smtClean="0">
                <a:solidFill>
                  <a:schemeClr val="bg1"/>
                </a:solidFill>
                <a:latin typeface="Arial" charset="0"/>
                <a:ea typeface="Arial" charset="0"/>
                <a:cs typeface="Arial" charset="0"/>
              </a:rPr>
              <a:t>LSTM</a:t>
            </a:r>
            <a:endParaRPr lang="en-US" sz="120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343400600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graphicFrame>
        <p:nvGraphicFramePr>
          <p:cNvPr id="93" name="Shape 93"/>
          <p:cNvGraphicFramePr/>
          <p:nvPr>
            <p:extLst>
              <p:ext uri="{D42A27DB-BD31-4B8C-83A1-F6EECF244321}">
                <p14:modId xmlns:p14="http://schemas.microsoft.com/office/powerpoint/2010/main" val="3814262215"/>
              </p:ext>
            </p:extLst>
          </p:nvPr>
        </p:nvGraphicFramePr>
        <p:xfrm>
          <a:off x="457198" y="1425257"/>
          <a:ext cx="4138864" cy="3645489"/>
        </p:xfrm>
        <a:graphic>
          <a:graphicData uri="http://schemas.openxmlformats.org/drawingml/2006/table">
            <a:tbl>
              <a:tblPr firstRow="1" bandRow="1">
                <a:tableStyleId>{284E427A-3D55-4303-BF80-6455036E1DE7}</a:tableStyleId>
              </a:tblPr>
              <a:tblGrid>
                <a:gridCol w="2069432"/>
                <a:gridCol w="2069432"/>
              </a:tblGrid>
              <a:tr h="583530">
                <a:tc>
                  <a:txBody>
                    <a:bodyPr/>
                    <a:lstStyle/>
                    <a:p>
                      <a:pPr algn="ctr">
                        <a:spcBef>
                          <a:spcPts val="0"/>
                        </a:spcBef>
                        <a:buNone/>
                      </a:pPr>
                      <a:r>
                        <a:rPr lang="en-CA" sz="1500" dirty="0" smtClean="0">
                          <a:sym typeface="Times New Roman"/>
                        </a:rPr>
                        <a:t>Method</a:t>
                      </a:r>
                      <a:endParaRPr lang="en" sz="1500" b="1" dirty="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0"/>
                        </a:spcBef>
                        <a:buNone/>
                      </a:pPr>
                      <a:r>
                        <a:rPr lang="en-CA" sz="1500" dirty="0" smtClean="0">
                          <a:sym typeface="Times New Roman"/>
                        </a:rPr>
                        <a:t>Accuracy</a:t>
                      </a:r>
                      <a:endParaRPr lang="en" sz="1500" b="1" dirty="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6602">
                <a:tc>
                  <a:txBody>
                    <a:bodyPr/>
                    <a:lstStyle/>
                    <a:p>
                      <a:pPr algn="ctr" rtl="0">
                        <a:spcBef>
                          <a:spcPts val="0"/>
                        </a:spcBef>
                        <a:buNone/>
                      </a:pPr>
                      <a:r>
                        <a:rPr lang="en-CA" sz="1500" dirty="0" smtClean="0">
                          <a:sym typeface="Times New Roman"/>
                        </a:rPr>
                        <a:t>Contextual</a:t>
                      </a:r>
                      <a:r>
                        <a:rPr lang="en-CA" sz="1500" baseline="0" dirty="0" smtClean="0">
                          <a:sym typeface="Times New Roman"/>
                        </a:rPr>
                        <a:t> Model [</a:t>
                      </a:r>
                      <a:r>
                        <a:rPr lang="en-CA" sz="1500" baseline="0" dirty="0" err="1" smtClean="0">
                          <a:sym typeface="Times New Roman"/>
                        </a:rPr>
                        <a:t>Lan</a:t>
                      </a:r>
                      <a:r>
                        <a:rPr lang="en-CA" sz="1500" baseline="0" dirty="0" smtClean="0">
                          <a:sym typeface="Times New Roman"/>
                        </a:rPr>
                        <a:t> NIPS’10]</a:t>
                      </a:r>
                      <a:endParaRPr lang="en" sz="1500" dirty="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0"/>
                        </a:spcBef>
                        <a:buNone/>
                      </a:pPr>
                      <a:endParaRPr lang="en-CA" sz="1500" dirty="0" smtClean="0">
                        <a:sym typeface="Times New Roman"/>
                      </a:endParaRPr>
                    </a:p>
                    <a:p>
                      <a:pPr algn="ctr">
                        <a:spcBef>
                          <a:spcPts val="0"/>
                        </a:spcBef>
                        <a:buNone/>
                      </a:pPr>
                      <a:r>
                        <a:rPr lang="en" sz="1500" dirty="0" smtClean="0">
                          <a:sym typeface="Times New Roman"/>
                        </a:rPr>
                        <a:t>79.1</a:t>
                      </a:r>
                      <a:endParaRPr lang="en" sz="1500" dirty="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68650">
                <a:tc>
                  <a:txBody>
                    <a:bodyPr/>
                    <a:lstStyle/>
                    <a:p>
                      <a:pPr algn="ctr" rtl="0">
                        <a:spcBef>
                          <a:spcPts val="0"/>
                        </a:spcBef>
                        <a:buNone/>
                      </a:pPr>
                      <a:r>
                        <a:rPr lang="en-CA" sz="1500" dirty="0" smtClean="0">
                          <a:sym typeface="Times New Roman"/>
                        </a:rPr>
                        <a:t>Deep</a:t>
                      </a:r>
                      <a:r>
                        <a:rPr lang="en-CA" sz="1500" baseline="0" dirty="0" smtClean="0">
                          <a:sym typeface="Times New Roman"/>
                        </a:rPr>
                        <a:t> Structured Model [Deng BMVC‘15]</a:t>
                      </a:r>
                      <a:endParaRPr lang="en" sz="1500" dirty="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0"/>
                        </a:spcBef>
                        <a:buNone/>
                      </a:pPr>
                      <a:endParaRPr lang="en-CA" sz="1500" dirty="0" smtClean="0">
                        <a:sym typeface="Times New Roman"/>
                      </a:endParaRPr>
                    </a:p>
                    <a:p>
                      <a:pPr algn="ctr">
                        <a:spcBef>
                          <a:spcPts val="0"/>
                        </a:spcBef>
                        <a:buNone/>
                      </a:pPr>
                      <a:r>
                        <a:rPr lang="en" sz="1500" dirty="0" smtClean="0">
                          <a:sym typeface="Times New Roman"/>
                        </a:rPr>
                        <a:t>80.6</a:t>
                      </a:r>
                      <a:endParaRPr lang="en" sz="1500" dirty="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8057">
                <a:tc>
                  <a:txBody>
                    <a:bodyPr/>
                    <a:lstStyle/>
                    <a:p>
                      <a:pPr lvl="0" algn="ctr" rtl="0">
                        <a:spcBef>
                          <a:spcPts val="0"/>
                        </a:spcBef>
                        <a:buClr>
                          <a:schemeClr val="dk1"/>
                        </a:buClr>
                        <a:buSzPct val="78571"/>
                        <a:buFont typeface="Arial"/>
                        <a:buNone/>
                      </a:pPr>
                      <a:r>
                        <a:rPr lang="en-CA" sz="1500" b="1" dirty="0" smtClean="0">
                          <a:sym typeface="Times New Roman"/>
                        </a:rPr>
                        <a:t>Our Model</a:t>
                      </a:r>
                      <a:endParaRPr lang="en-CA" sz="1500" b="1" dirty="0" smtClean="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0"/>
                        </a:spcBef>
                        <a:buNone/>
                      </a:pPr>
                      <a:r>
                        <a:rPr lang="en" sz="1500" dirty="0">
                          <a:sym typeface="Times New Roman"/>
                        </a:rPr>
                        <a:t>81.5</a:t>
                      </a:r>
                      <a:endParaRPr lang="en" sz="1500" dirty="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68650">
                <a:tc>
                  <a:txBody>
                    <a:bodyPr/>
                    <a:lstStyle/>
                    <a:p>
                      <a:pPr lvl="0" algn="ctr" rtl="0">
                        <a:spcBef>
                          <a:spcPts val="0"/>
                        </a:spcBef>
                        <a:buNone/>
                      </a:pPr>
                      <a:r>
                        <a:rPr lang="en-CA" sz="1500" dirty="0" smtClean="0">
                          <a:sym typeface="Times New Roman"/>
                        </a:rPr>
                        <a:t>Cardinality</a:t>
                      </a:r>
                      <a:r>
                        <a:rPr lang="en-CA" sz="1500" baseline="0" dirty="0" smtClean="0">
                          <a:sym typeface="Times New Roman"/>
                        </a:rPr>
                        <a:t> Kernel</a:t>
                      </a:r>
                    </a:p>
                    <a:p>
                      <a:pPr lvl="0" algn="ctr" rtl="0">
                        <a:spcBef>
                          <a:spcPts val="0"/>
                        </a:spcBef>
                        <a:buNone/>
                      </a:pPr>
                      <a:r>
                        <a:rPr lang="en-CA" sz="1500" baseline="0" dirty="0" smtClean="0">
                          <a:sym typeface="Times New Roman"/>
                        </a:rPr>
                        <a:t>[</a:t>
                      </a:r>
                      <a:r>
                        <a:rPr lang="en-CA" sz="1500" baseline="0" dirty="0" err="1" smtClean="0">
                          <a:sym typeface="Times New Roman"/>
                        </a:rPr>
                        <a:t>Hajimirsadeghi</a:t>
                      </a:r>
                      <a:r>
                        <a:rPr lang="en-CA" sz="1500" baseline="0" dirty="0" smtClean="0">
                          <a:sym typeface="Times New Roman"/>
                        </a:rPr>
                        <a:t> CVPR‘15]</a:t>
                      </a:r>
                      <a:endParaRPr lang="en" sz="1500" dirty="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Bef>
                          <a:spcPts val="0"/>
                        </a:spcBef>
                        <a:buNone/>
                      </a:pPr>
                      <a:endParaRPr lang="en-CA" sz="1500" dirty="0" smtClean="0">
                        <a:sym typeface="Times New Roman"/>
                      </a:endParaRPr>
                    </a:p>
                    <a:p>
                      <a:pPr algn="ctr">
                        <a:spcBef>
                          <a:spcPts val="0"/>
                        </a:spcBef>
                        <a:buNone/>
                      </a:pPr>
                      <a:r>
                        <a:rPr lang="en" sz="1500" b="1" dirty="0" smtClean="0">
                          <a:sym typeface="Times New Roman"/>
                        </a:rPr>
                        <a:t>83.4</a:t>
                      </a:r>
                      <a:endParaRPr lang="en" sz="1500" b="1" dirty="0">
                        <a:solidFill>
                          <a:schemeClr val="bg2"/>
                        </a:solidFill>
                        <a:latin typeface="Times New Roman"/>
                        <a:ea typeface="Times New Roman"/>
                        <a:cs typeface="Times New Roman"/>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TextBox 6"/>
          <p:cNvSpPr txBox="1"/>
          <p:nvPr/>
        </p:nvSpPr>
        <p:spPr>
          <a:xfrm>
            <a:off x="152400" y="57150"/>
            <a:ext cx="6870032" cy="646331"/>
          </a:xfrm>
          <a:prstGeom prst="rect">
            <a:avLst/>
          </a:prstGeom>
          <a:noFill/>
        </p:spPr>
        <p:txBody>
          <a:bodyPr wrap="square" rtlCol="0">
            <a:spAutoFit/>
          </a:bodyPr>
          <a:lstStyle/>
          <a:p>
            <a:r>
              <a:rPr lang="en-US" sz="3600" dirty="0" smtClean="0">
                <a:latin typeface="Calibri Light"/>
                <a:cs typeface="Calibri Light"/>
              </a:rPr>
              <a:t>Collective Activity Dataset</a:t>
            </a:r>
            <a:endParaRPr lang="en-US" sz="3600" dirty="0">
              <a:latin typeface="Calibri Light"/>
              <a:cs typeface="Calibri Light"/>
            </a:endParaRPr>
          </a:p>
        </p:txBody>
      </p:sp>
      <p:graphicFrame>
        <p:nvGraphicFramePr>
          <p:cNvPr id="8" name="Shape 87"/>
          <p:cNvGraphicFramePr/>
          <p:nvPr>
            <p:extLst>
              <p:ext uri="{D42A27DB-BD31-4B8C-83A1-F6EECF244321}">
                <p14:modId xmlns:p14="http://schemas.microsoft.com/office/powerpoint/2010/main" val="133193498"/>
              </p:ext>
            </p:extLst>
          </p:nvPr>
        </p:nvGraphicFramePr>
        <p:xfrm>
          <a:off x="4868532" y="742953"/>
          <a:ext cx="4046868" cy="4343398"/>
        </p:xfrm>
        <a:graphic>
          <a:graphicData uri="http://schemas.openxmlformats.org/drawingml/2006/table">
            <a:tbl>
              <a:tblPr firstRow="1" bandRow="1">
                <a:tableStyleId>{46F890A9-2807-4EBB-B81D-B2AA78EC7F39}</a:tableStyleId>
              </a:tblPr>
              <a:tblGrid>
                <a:gridCol w="2023434"/>
                <a:gridCol w="2023434"/>
              </a:tblGrid>
              <a:tr h="476408">
                <a:tc>
                  <a:txBody>
                    <a:bodyPr/>
                    <a:lstStyle/>
                    <a:p>
                      <a:pPr lvl="0" algn="ctr" rtl="0">
                        <a:spcBef>
                          <a:spcPts val="0"/>
                        </a:spcBef>
                        <a:buNone/>
                      </a:pPr>
                      <a:r>
                        <a:rPr lang="en-CA" sz="1300" dirty="0" smtClean="0">
                          <a:sym typeface="Times New Roman"/>
                        </a:rPr>
                        <a:t>Method</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CA" sz="1300" dirty="0" smtClean="0">
                          <a:sym typeface="Times New Roman"/>
                        </a:rPr>
                        <a:t>Accuracy</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lvl="0" algn="ctr" rtl="0">
                        <a:spcBef>
                          <a:spcPts val="0"/>
                        </a:spcBef>
                        <a:buNone/>
                      </a:pPr>
                      <a:r>
                        <a:rPr lang="en-CA" sz="1300" dirty="0" smtClean="0">
                          <a:sym typeface="Times New Roman"/>
                        </a:rPr>
                        <a:t>Image</a:t>
                      </a:r>
                      <a:r>
                        <a:rPr lang="en-CA" sz="1300" baseline="0" dirty="0" smtClean="0">
                          <a:sym typeface="Times New Roman"/>
                        </a:rPr>
                        <a:t> Classification</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a:sym typeface="Times New Roman"/>
                        </a:rPr>
                        <a:t>63.0</a:t>
                      </a:r>
                      <a:endParaRPr lang="en" sz="1300" b="1">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300" dirty="0" smtClean="0">
                          <a:sym typeface="Times New Roman"/>
                        </a:rPr>
                        <a:t>Person </a:t>
                      </a:r>
                      <a:r>
                        <a:rPr lang="en-CA" sz="1300" baseline="0" dirty="0" smtClean="0">
                          <a:sym typeface="Times New Roman"/>
                        </a:rPr>
                        <a:t>Classification</a:t>
                      </a:r>
                      <a:endParaRPr lang="en" sz="1300" b="1" dirty="0" smtClean="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a:sym typeface="Times New Roman"/>
                        </a:rPr>
                        <a:t>61.8</a:t>
                      </a:r>
                      <a:endParaRPr lang="en" sz="1300" b="1">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lvl="0" algn="ctr" rtl="0">
                        <a:spcBef>
                          <a:spcPts val="0"/>
                        </a:spcBef>
                        <a:buNone/>
                      </a:pPr>
                      <a:r>
                        <a:rPr lang="en-CA" sz="1300" dirty="0" smtClean="0">
                          <a:sym typeface="Times New Roman"/>
                        </a:rPr>
                        <a:t>Person -</a:t>
                      </a:r>
                      <a:r>
                        <a:rPr lang="en-CA" sz="1300" baseline="0" dirty="0" smtClean="0">
                          <a:sym typeface="Times New Roman"/>
                        </a:rPr>
                        <a:t> Fine tuned</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a:sym typeface="Times New Roman"/>
                        </a:rPr>
                        <a:t>66.3</a:t>
                      </a:r>
                      <a:endParaRPr lang="en" sz="1300" b="1">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2134">
                <a:tc>
                  <a:txBody>
                    <a:bodyPr/>
                    <a:lstStyle/>
                    <a:p>
                      <a:pPr lvl="0" algn="ctr" rtl="0">
                        <a:spcBef>
                          <a:spcPts val="0"/>
                        </a:spcBef>
                        <a:buNone/>
                      </a:pPr>
                      <a:r>
                        <a:rPr lang="en-CA" sz="1300" dirty="0" smtClean="0">
                          <a:sym typeface="Times New Roman"/>
                        </a:rPr>
                        <a:t>Temp Model - Person</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a:sym typeface="Times New Roman"/>
                        </a:rPr>
                        <a:t>62.2</a:t>
                      </a:r>
                      <a:endParaRPr lang="en" sz="1300" b="1">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300" dirty="0" smtClean="0">
                          <a:sym typeface="Times New Roman"/>
                        </a:rPr>
                        <a:t>Temp Model -</a:t>
                      </a:r>
                      <a:r>
                        <a:rPr lang="en-CA" sz="1300" baseline="0" dirty="0" smtClean="0">
                          <a:sym typeface="Times New Roman"/>
                        </a:rPr>
                        <a:t> Image</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spcBef>
                          <a:spcPts val="0"/>
                        </a:spcBef>
                        <a:buNone/>
                      </a:pPr>
                      <a:r>
                        <a:rPr lang="en" sz="1300" dirty="0">
                          <a:sym typeface="Times New Roman"/>
                        </a:rPr>
                        <a:t>64.2</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lvl="0" algn="ctr" rtl="0">
                        <a:spcBef>
                          <a:spcPts val="0"/>
                        </a:spcBef>
                        <a:buNone/>
                      </a:pPr>
                      <a:r>
                        <a:rPr lang="en-CA" sz="1300" baseline="0" dirty="0" smtClean="0">
                          <a:sym typeface="Times New Roman"/>
                        </a:rPr>
                        <a:t>Our Model w/o LSTM1</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Clr>
                          <a:schemeClr val="dk1"/>
                        </a:buClr>
                        <a:buSzPct val="78571"/>
                        <a:buFont typeface="Arial"/>
                        <a:buNone/>
                      </a:pPr>
                      <a:r>
                        <a:rPr lang="en-CA" sz="1300" b="0" dirty="0" smtClean="0">
                          <a:solidFill>
                            <a:schemeClr val="dk1"/>
                          </a:solidFill>
                          <a:latin typeface="+mn-lt"/>
                          <a:ea typeface="+mn-ea"/>
                          <a:cs typeface="+mn-cs"/>
                          <a:sym typeface="Times New Roman"/>
                        </a:rPr>
                        <a:t>70.1</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CA" sz="1300" baseline="0" dirty="0" smtClean="0">
                          <a:sym typeface="Times New Roman"/>
                        </a:rPr>
                        <a:t>Our Model w/o LSTM2</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Clr>
                          <a:schemeClr val="dk1"/>
                        </a:buClr>
                        <a:buSzPct val="78571"/>
                        <a:buFont typeface="Arial"/>
                        <a:buNone/>
                      </a:pPr>
                      <a:r>
                        <a:rPr lang="en-CA" sz="1300" b="0" dirty="0" smtClean="0">
                          <a:solidFill>
                            <a:schemeClr val="dk1"/>
                          </a:solidFill>
                          <a:latin typeface="+mn-lt"/>
                          <a:ea typeface="+mn-ea"/>
                          <a:cs typeface="+mn-cs"/>
                          <a:sym typeface="Times New Roman"/>
                        </a:rPr>
                        <a:t>76.8</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CA" sz="1300" dirty="0" smtClean="0">
                          <a:sym typeface="Times New Roman"/>
                        </a:rPr>
                        <a:t>Our</a:t>
                      </a:r>
                      <a:r>
                        <a:rPr lang="en-CA" sz="1300" baseline="0" dirty="0" smtClean="0">
                          <a:sym typeface="Times New Roman"/>
                        </a:rPr>
                        <a:t> Model</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
                          <a:schemeClr val="dk1"/>
                        </a:buClr>
                        <a:buSzPct val="78571"/>
                        <a:buFont typeface="Arial"/>
                        <a:buNone/>
                        <a:tabLst/>
                        <a:defRPr/>
                      </a:pPr>
                      <a:r>
                        <a:rPr lang="en" sz="1300" dirty="0" smtClean="0">
                          <a:sym typeface="Times New Roman"/>
                        </a:rPr>
                        <a:t>81.5</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1685672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5" name="Picture 4" descr="winpoint.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200" y="2952750"/>
            <a:ext cx="2133600" cy="1497666"/>
          </a:xfrm>
          <a:prstGeom prst="rect">
            <a:avLst/>
          </a:prstGeom>
        </p:spPr>
      </p:pic>
      <p:sp>
        <p:nvSpPr>
          <p:cNvPr id="74" name="Shape 74"/>
          <p:cNvSpPr txBox="1">
            <a:spLocks noGrp="1"/>
          </p:cNvSpPr>
          <p:nvPr>
            <p:ph type="title"/>
          </p:nvPr>
        </p:nvSpPr>
        <p:spPr>
          <a:xfrm>
            <a:off x="76200" y="0"/>
            <a:ext cx="8229600" cy="729138"/>
          </a:xfrm>
          <a:prstGeom prst="rect">
            <a:avLst/>
          </a:prstGeom>
        </p:spPr>
        <p:txBody>
          <a:bodyPr lIns="91425" tIns="91425" rIns="91425" bIns="91425" anchor="b" anchorCtr="0">
            <a:noAutofit/>
          </a:bodyPr>
          <a:lstStyle/>
          <a:p>
            <a:pPr lvl="0" algn="l" rtl="0">
              <a:spcBef>
                <a:spcPts val="0"/>
              </a:spcBef>
              <a:buNone/>
            </a:pPr>
            <a:r>
              <a:rPr lang="en-CA" sz="4000" dirty="0" smtClean="0">
                <a:solidFill>
                  <a:srgbClr val="000000"/>
                </a:solidFill>
                <a:latin typeface="Calibri Light"/>
                <a:ea typeface="Arial" charset="0"/>
                <a:cs typeface="Calibri Light"/>
                <a:sym typeface="Times New Roman"/>
              </a:rPr>
              <a:t>Volleyball Dataset – Frame Labels</a:t>
            </a:r>
            <a:endParaRPr lang="en" sz="4000" dirty="0">
              <a:solidFill>
                <a:srgbClr val="000000"/>
              </a:solidFill>
              <a:latin typeface="Calibri Light"/>
              <a:ea typeface="Arial" charset="0"/>
              <a:cs typeface="Calibri Light"/>
              <a:sym typeface="Times New Roman"/>
            </a:endParaRPr>
          </a:p>
        </p:txBody>
      </p:sp>
      <p:sp>
        <p:nvSpPr>
          <p:cNvPr id="4" name="Rectangle 3"/>
          <p:cNvSpPr/>
          <p:nvPr/>
        </p:nvSpPr>
        <p:spPr>
          <a:xfrm>
            <a:off x="152403" y="2718986"/>
            <a:ext cx="1904997" cy="27295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Spiking</a:t>
            </a:r>
            <a:endParaRPr lang="en-US" sz="1700" b="1" dirty="0"/>
          </a:p>
        </p:txBody>
      </p:sp>
      <p:sp>
        <p:nvSpPr>
          <p:cNvPr id="13" name="Rectangle 12"/>
          <p:cNvSpPr/>
          <p:nvPr/>
        </p:nvSpPr>
        <p:spPr>
          <a:xfrm>
            <a:off x="2286000" y="2724150"/>
            <a:ext cx="2133600" cy="28273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Setting</a:t>
            </a:r>
            <a:endParaRPr lang="en-US" sz="1700" b="1" dirty="0"/>
          </a:p>
        </p:txBody>
      </p:sp>
      <p:sp>
        <p:nvSpPr>
          <p:cNvPr id="16" name="Rectangle 15"/>
          <p:cNvSpPr/>
          <p:nvPr/>
        </p:nvSpPr>
        <p:spPr>
          <a:xfrm>
            <a:off x="4648200" y="2718989"/>
            <a:ext cx="2133600" cy="28897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Passing</a:t>
            </a:r>
            <a:endParaRPr lang="en-US" sz="1700" b="1" dirty="0"/>
          </a:p>
        </p:txBody>
      </p:sp>
      <p:sp>
        <p:nvSpPr>
          <p:cNvPr id="2" name="TextBox 1"/>
          <p:cNvSpPr txBox="1"/>
          <p:nvPr/>
        </p:nvSpPr>
        <p:spPr>
          <a:xfrm>
            <a:off x="1490040" y="1011764"/>
            <a:ext cx="7016436" cy="1200329"/>
          </a:xfrm>
          <a:prstGeom prst="rect">
            <a:avLst/>
          </a:prstGeom>
          <a:noFill/>
        </p:spPr>
        <p:txBody>
          <a:bodyPr wrap="square" rtlCol="0">
            <a:spAutoFit/>
          </a:bodyPr>
          <a:lstStyle/>
          <a:p>
            <a:pPr marL="285750" lvl="1" indent="-285750">
              <a:buFont typeface="Arial" charset="0"/>
              <a:buChar char="•"/>
            </a:pPr>
            <a:r>
              <a:rPr lang="en-CA" sz="1800" dirty="0" smtClean="0">
                <a:solidFill>
                  <a:schemeClr val="dk1"/>
                </a:solidFill>
                <a:latin typeface="Arial" charset="0"/>
                <a:ea typeface="Arial" charset="0"/>
                <a:cs typeface="Arial" charset="0"/>
                <a:sym typeface="Times New Roman"/>
              </a:rPr>
              <a:t>4830 frames annotated from 55 volleyball videos</a:t>
            </a:r>
          </a:p>
          <a:p>
            <a:pPr marL="285750" lvl="1" indent="-285750">
              <a:buFont typeface="Arial" charset="0"/>
              <a:buChar char="•"/>
            </a:pPr>
            <a:r>
              <a:rPr lang="en-CA" sz="1800" dirty="0" smtClean="0">
                <a:solidFill>
                  <a:schemeClr val="dk1"/>
                </a:solidFill>
                <a:ea typeface="Arial" charset="0"/>
                <a:sym typeface="Times New Roman"/>
              </a:rPr>
              <a:t>2/3 videos for training, 1/3 testing</a:t>
            </a:r>
          </a:p>
          <a:p>
            <a:pPr marL="285750" lvl="1" indent="-285750">
              <a:buFont typeface="Arial" charset="0"/>
              <a:buChar char="•"/>
            </a:pPr>
            <a:r>
              <a:rPr lang="en-CA" sz="1800" dirty="0" smtClean="0">
                <a:solidFill>
                  <a:schemeClr val="dk1"/>
                </a:solidFill>
                <a:latin typeface="Arial" charset="0"/>
                <a:ea typeface="Arial" charset="0"/>
                <a:cs typeface="Arial" charset="0"/>
                <a:sym typeface="Times New Roman"/>
              </a:rPr>
              <a:t>9 player action labels</a:t>
            </a:r>
          </a:p>
          <a:p>
            <a:pPr marL="285750" lvl="1" indent="-285750">
              <a:buFont typeface="Arial" charset="0"/>
              <a:buChar char="•"/>
            </a:pPr>
            <a:r>
              <a:rPr lang="en-CA" sz="1800" dirty="0" smtClean="0">
                <a:solidFill>
                  <a:schemeClr val="dk1"/>
                </a:solidFill>
                <a:ea typeface="Arial" charset="0"/>
                <a:sym typeface="Times New Roman"/>
              </a:rPr>
              <a:t>4 scene labels</a:t>
            </a:r>
            <a:endParaRPr lang="en-CA" sz="1800" dirty="0">
              <a:solidFill>
                <a:schemeClr val="dk1"/>
              </a:solidFill>
              <a:latin typeface="Arial" charset="0"/>
              <a:ea typeface="Arial" charset="0"/>
              <a:cs typeface="Arial" charset="0"/>
              <a:sym typeface="Times New Roman"/>
            </a:endParaRPr>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17357" t="37424" r="20064" b="18698"/>
          <a:stretch/>
        </p:blipFill>
        <p:spPr>
          <a:xfrm>
            <a:off x="152400" y="3028950"/>
            <a:ext cx="1885761" cy="1398830"/>
          </a:xfrm>
          <a:prstGeom prst="rect">
            <a:avLst/>
          </a:prstGeom>
        </p:spPr>
      </p:pic>
      <p:pic>
        <p:nvPicPr>
          <p:cNvPr id="18" name="Shape 40"/>
          <p:cNvPicPr preferRelativeResize="0"/>
          <p:nvPr/>
        </p:nvPicPr>
        <p:blipFill rotWithShape="1">
          <a:blip r:embed="rId5">
            <a:alphaModFix/>
          </a:blip>
          <a:srcRect t="29604" r="6191"/>
          <a:stretch/>
        </p:blipFill>
        <p:spPr>
          <a:xfrm>
            <a:off x="2286000" y="3028950"/>
            <a:ext cx="2124370" cy="1371599"/>
          </a:xfrm>
          <a:prstGeom prst="rect">
            <a:avLst/>
          </a:prstGeom>
          <a:noFill/>
          <a:ln>
            <a:noFill/>
          </a:ln>
        </p:spPr>
      </p:pic>
      <p:pic>
        <p:nvPicPr>
          <p:cNvPr id="19" name="Shape 121"/>
          <p:cNvPicPr preferRelativeResize="0"/>
          <p:nvPr/>
        </p:nvPicPr>
        <p:blipFill rotWithShape="1">
          <a:blip r:embed="rId6">
            <a:alphaModFix/>
          </a:blip>
          <a:srcRect l="2348" t="27643" r="9688"/>
          <a:stretch/>
        </p:blipFill>
        <p:spPr>
          <a:xfrm>
            <a:off x="4648200" y="3028950"/>
            <a:ext cx="2128689" cy="1398830"/>
          </a:xfrm>
          <a:prstGeom prst="rect">
            <a:avLst/>
          </a:prstGeom>
          <a:noFill/>
          <a:ln>
            <a:noFill/>
          </a:ln>
        </p:spPr>
      </p:pic>
      <p:sp>
        <p:nvSpPr>
          <p:cNvPr id="10" name="Rectangle 9"/>
          <p:cNvSpPr/>
          <p:nvPr/>
        </p:nvSpPr>
        <p:spPr>
          <a:xfrm>
            <a:off x="6934200" y="2724150"/>
            <a:ext cx="2176910" cy="28897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Win point</a:t>
            </a:r>
            <a:endParaRPr lang="en-US" sz="1700" b="1" dirty="0"/>
          </a:p>
        </p:txBody>
      </p:sp>
      <p:sp>
        <p:nvSpPr>
          <p:cNvPr id="3" name="TextBox 2"/>
          <p:cNvSpPr txBox="1"/>
          <p:nvPr/>
        </p:nvSpPr>
        <p:spPr>
          <a:xfrm>
            <a:off x="2895600" y="4629150"/>
            <a:ext cx="3200400" cy="304800"/>
          </a:xfrm>
          <a:prstGeom prst="rect">
            <a:avLst/>
          </a:prstGeom>
          <a:noFill/>
        </p:spPr>
        <p:txBody>
          <a:bodyPr wrap="square" rtlCol="0">
            <a:spAutoFit/>
          </a:bodyPr>
          <a:lstStyle/>
          <a:p>
            <a:pPr algn="ctr"/>
            <a:r>
              <a:rPr lang="en-US" dirty="0" smtClean="0"/>
              <a:t>Left/right team variants</a:t>
            </a:r>
            <a:endParaRPr lang="en-US" dirty="0"/>
          </a:p>
        </p:txBody>
      </p:sp>
    </p:spTree>
    <p:extLst>
      <p:ext uri="{BB962C8B-B14F-4D97-AF65-F5344CB8AC3E}">
        <p14:creationId xmlns:p14="http://schemas.microsoft.com/office/powerpoint/2010/main" val="179096651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152400" y="35034"/>
            <a:ext cx="8229600" cy="729138"/>
          </a:xfrm>
          <a:prstGeom prst="rect">
            <a:avLst/>
          </a:prstGeom>
        </p:spPr>
        <p:txBody>
          <a:bodyPr lIns="91425" tIns="91425" rIns="91425" bIns="91425" anchor="b" anchorCtr="0">
            <a:noAutofit/>
          </a:bodyPr>
          <a:lstStyle/>
          <a:p>
            <a:pPr lvl="0" algn="l" rtl="0">
              <a:spcBef>
                <a:spcPts val="0"/>
              </a:spcBef>
              <a:buNone/>
            </a:pPr>
            <a:r>
              <a:rPr lang="en-CA" sz="4000" dirty="0" smtClean="0">
                <a:solidFill>
                  <a:srgbClr val="000000"/>
                </a:solidFill>
                <a:latin typeface="Calibri Light"/>
                <a:ea typeface="Arial" charset="0"/>
                <a:cs typeface="Calibri Light"/>
                <a:sym typeface="Times New Roman"/>
              </a:rPr>
              <a:t>Volleyball Dataset – People Labels</a:t>
            </a:r>
            <a:endParaRPr lang="en" sz="4000" dirty="0">
              <a:solidFill>
                <a:srgbClr val="000000"/>
              </a:solidFill>
              <a:latin typeface="Calibri Light"/>
              <a:ea typeface="Arial" charset="0"/>
              <a:cs typeface="Calibri Light"/>
              <a:sym typeface="Times New Roman"/>
            </a:endParaRPr>
          </a:p>
        </p:txBody>
      </p:sp>
      <p:sp>
        <p:nvSpPr>
          <p:cNvPr id="4" name="Rectangle 3"/>
          <p:cNvSpPr/>
          <p:nvPr/>
        </p:nvSpPr>
        <p:spPr>
          <a:xfrm>
            <a:off x="129472" y="1746672"/>
            <a:ext cx="1414882" cy="26990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Waiting</a:t>
            </a:r>
            <a:endParaRPr lang="en-US" sz="1700" b="1" dirty="0"/>
          </a:p>
        </p:txBody>
      </p:sp>
      <p:sp>
        <p:nvSpPr>
          <p:cNvPr id="13" name="Rectangle 12"/>
          <p:cNvSpPr/>
          <p:nvPr/>
        </p:nvSpPr>
        <p:spPr>
          <a:xfrm>
            <a:off x="2625023" y="1746787"/>
            <a:ext cx="1440593" cy="27957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Digging</a:t>
            </a:r>
            <a:endParaRPr lang="en-US" sz="1700" b="1" dirty="0"/>
          </a:p>
        </p:txBody>
      </p:sp>
      <p:sp>
        <p:nvSpPr>
          <p:cNvPr id="16" name="Rectangle 15"/>
          <p:cNvSpPr/>
          <p:nvPr/>
        </p:nvSpPr>
        <p:spPr>
          <a:xfrm>
            <a:off x="5027688" y="1746672"/>
            <a:ext cx="1440593" cy="28575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Setting</a:t>
            </a:r>
            <a:endParaRPr lang="en-US" sz="1700" b="1" dirty="0"/>
          </a:p>
        </p:txBody>
      </p:sp>
      <p:sp>
        <p:nvSpPr>
          <p:cNvPr id="7" name="Rectangle 6"/>
          <p:cNvSpPr/>
          <p:nvPr/>
        </p:nvSpPr>
        <p:spPr>
          <a:xfrm>
            <a:off x="7548946" y="1746672"/>
            <a:ext cx="1414882" cy="26990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Spiking</a:t>
            </a:r>
            <a:endParaRPr lang="en-US" sz="1700" b="1" dirty="0"/>
          </a:p>
        </p:txBody>
      </p:sp>
      <p:sp>
        <p:nvSpPr>
          <p:cNvPr id="8" name="Rectangle 7"/>
          <p:cNvSpPr/>
          <p:nvPr/>
        </p:nvSpPr>
        <p:spPr>
          <a:xfrm>
            <a:off x="109118" y="3340256"/>
            <a:ext cx="1414882" cy="26990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Falling</a:t>
            </a:r>
            <a:endParaRPr lang="en-US" sz="1700" b="1" dirty="0"/>
          </a:p>
        </p:txBody>
      </p:sp>
      <p:sp>
        <p:nvSpPr>
          <p:cNvPr id="9" name="Rectangle 8"/>
          <p:cNvSpPr/>
          <p:nvPr/>
        </p:nvSpPr>
        <p:spPr>
          <a:xfrm>
            <a:off x="7627207" y="3340256"/>
            <a:ext cx="1440593" cy="26990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Blocking</a:t>
            </a:r>
            <a:endParaRPr lang="en-US" sz="1700" b="1" dirty="0"/>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51640" t="50412" r="42787" b="31924"/>
          <a:stretch/>
        </p:blipFill>
        <p:spPr>
          <a:xfrm>
            <a:off x="8081854" y="2071099"/>
            <a:ext cx="349066" cy="1081427"/>
          </a:xfrm>
          <a:prstGeom prst="rect">
            <a:avLst/>
          </a:prstGeom>
        </p:spPr>
      </p:pic>
      <p:pic>
        <p:nvPicPr>
          <p:cNvPr id="11" name="Shape 118"/>
          <p:cNvPicPr preferRelativeResize="0"/>
          <p:nvPr/>
        </p:nvPicPr>
        <p:blipFill rotWithShape="1">
          <a:blip r:embed="rId4">
            <a:alphaModFix/>
          </a:blip>
          <a:srcRect l="30913" t="43213" r="62404" b="23372"/>
          <a:stretch/>
        </p:blipFill>
        <p:spPr>
          <a:xfrm>
            <a:off x="5573449" y="2071099"/>
            <a:ext cx="349066" cy="1084723"/>
          </a:xfrm>
          <a:prstGeom prst="rect">
            <a:avLst/>
          </a:prstGeom>
          <a:noFill/>
          <a:ln>
            <a:noFill/>
          </a:ln>
        </p:spPr>
      </p:pic>
      <p:pic>
        <p:nvPicPr>
          <p:cNvPr id="12" name="Shape 121"/>
          <p:cNvPicPr preferRelativeResize="0"/>
          <p:nvPr/>
        </p:nvPicPr>
        <p:blipFill rotWithShape="1">
          <a:blip r:embed="rId5">
            <a:alphaModFix/>
          </a:blip>
          <a:srcRect l="1258" t="62651" r="91471" b="11292"/>
          <a:stretch/>
        </p:blipFill>
        <p:spPr>
          <a:xfrm>
            <a:off x="3170784" y="2071099"/>
            <a:ext cx="349066" cy="1081427"/>
          </a:xfrm>
          <a:prstGeom prst="rect">
            <a:avLst/>
          </a:prstGeom>
          <a:noFill/>
          <a:ln>
            <a:noFill/>
          </a:ln>
        </p:spPr>
      </p:pic>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26724" t="52271" r="66391" b="34714"/>
          <a:stretch/>
        </p:blipFill>
        <p:spPr>
          <a:xfrm>
            <a:off x="653044" y="2071099"/>
            <a:ext cx="358403" cy="1081427"/>
          </a:xfrm>
          <a:prstGeom prst="rect">
            <a:avLst/>
          </a:prstGeom>
        </p:spPr>
      </p:pic>
      <p:pic>
        <p:nvPicPr>
          <p:cNvPr id="17" name="Shape 120"/>
          <p:cNvPicPr preferRelativeResize="0"/>
          <p:nvPr/>
        </p:nvPicPr>
        <p:blipFill rotWithShape="1">
          <a:blip r:embed="rId6">
            <a:alphaModFix/>
          </a:blip>
          <a:srcRect l="24018" t="60528" r="68478" b="11417"/>
          <a:stretch/>
        </p:blipFill>
        <p:spPr>
          <a:xfrm>
            <a:off x="8139802" y="3705289"/>
            <a:ext cx="349066" cy="1062355"/>
          </a:xfrm>
          <a:prstGeom prst="rect">
            <a:avLst/>
          </a:prstGeom>
          <a:noFill/>
          <a:ln>
            <a:noFill/>
          </a:ln>
        </p:spPr>
      </p:pic>
      <p:sp>
        <p:nvSpPr>
          <p:cNvPr id="18" name="Rectangle 17"/>
          <p:cNvSpPr/>
          <p:nvPr/>
        </p:nvSpPr>
        <p:spPr>
          <a:xfrm>
            <a:off x="5715000" y="3333750"/>
            <a:ext cx="1440593" cy="26990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Standing</a:t>
            </a:r>
            <a:endParaRPr lang="en-US" sz="1700" b="1" dirty="0"/>
          </a:p>
        </p:txBody>
      </p:sp>
      <p:sp>
        <p:nvSpPr>
          <p:cNvPr id="20" name="Rectangle 19"/>
          <p:cNvSpPr/>
          <p:nvPr/>
        </p:nvSpPr>
        <p:spPr>
          <a:xfrm>
            <a:off x="3733800" y="3333750"/>
            <a:ext cx="1440593" cy="26990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Moving</a:t>
            </a:r>
            <a:endParaRPr lang="en-US" sz="1700" b="1" dirty="0"/>
          </a:p>
        </p:txBody>
      </p:sp>
      <p:sp>
        <p:nvSpPr>
          <p:cNvPr id="22" name="Rectangle 21"/>
          <p:cNvSpPr/>
          <p:nvPr/>
        </p:nvSpPr>
        <p:spPr>
          <a:xfrm>
            <a:off x="1981200" y="3333750"/>
            <a:ext cx="1440593" cy="26990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Jumping</a:t>
            </a:r>
            <a:endParaRPr lang="en-US" sz="1700" b="1" dirty="0"/>
          </a:p>
        </p:txBody>
      </p:sp>
      <p:pic>
        <p:nvPicPr>
          <p:cNvPr id="3" name="Picture 2" descr="stand.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8400" y="3714750"/>
            <a:ext cx="410170" cy="990600"/>
          </a:xfrm>
          <a:prstGeom prst="rect">
            <a:avLst/>
          </a:prstGeom>
        </p:spPr>
      </p:pic>
      <p:pic>
        <p:nvPicPr>
          <p:cNvPr id="5" name="Picture 4" descr="jump.tif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14600" y="3714750"/>
            <a:ext cx="536498" cy="1047750"/>
          </a:xfrm>
          <a:prstGeom prst="rect">
            <a:avLst/>
          </a:prstGeom>
        </p:spPr>
      </p:pic>
      <p:pic>
        <p:nvPicPr>
          <p:cNvPr id="6" name="Picture 5" descr="moving.tif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77254" y="3714751"/>
            <a:ext cx="578510" cy="990600"/>
          </a:xfrm>
          <a:prstGeom prst="rect">
            <a:avLst/>
          </a:prstGeom>
        </p:spPr>
      </p:pic>
      <p:pic>
        <p:nvPicPr>
          <p:cNvPr id="24" name="Picture 23" descr="falling.tif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1000" y="3867150"/>
            <a:ext cx="910063" cy="660400"/>
          </a:xfrm>
          <a:prstGeom prst="rect">
            <a:avLst/>
          </a:prstGeom>
        </p:spPr>
      </p:pic>
    </p:spTree>
    <p:extLst>
      <p:ext uri="{BB962C8B-B14F-4D97-AF65-F5344CB8AC3E}">
        <p14:creationId xmlns:p14="http://schemas.microsoft.com/office/powerpoint/2010/main" val="252395865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62" name="Picture 61" descr="conf_mat_voll_2g_mx_poo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971550"/>
            <a:ext cx="3352800" cy="2514600"/>
          </a:xfrm>
          <a:prstGeom prst="rect">
            <a:avLst/>
          </a:prstGeom>
        </p:spPr>
      </p:pic>
      <p:sp>
        <p:nvSpPr>
          <p:cNvPr id="92" name="Shape 92"/>
          <p:cNvSpPr txBox="1">
            <a:spLocks noGrp="1"/>
          </p:cNvSpPr>
          <p:nvPr>
            <p:ph type="title"/>
          </p:nvPr>
        </p:nvSpPr>
        <p:spPr>
          <a:xfrm>
            <a:off x="76200" y="57150"/>
            <a:ext cx="8763000" cy="685800"/>
          </a:xfrm>
          <a:prstGeom prst="rect">
            <a:avLst/>
          </a:prstGeom>
        </p:spPr>
        <p:txBody>
          <a:bodyPr lIns="91425" tIns="91425" rIns="91425" bIns="91425" anchor="b" anchorCtr="0">
            <a:noAutofit/>
          </a:bodyPr>
          <a:lstStyle/>
          <a:p>
            <a:pPr algn="l" rtl="0">
              <a:spcBef>
                <a:spcPts val="0"/>
              </a:spcBef>
              <a:buNone/>
            </a:pPr>
            <a:r>
              <a:rPr lang="en" sz="4000" dirty="0" smtClean="0">
                <a:solidFill>
                  <a:srgbClr val="000000"/>
                </a:solidFill>
                <a:latin typeface="Calibri Light"/>
                <a:ea typeface="Arial" charset="0"/>
                <a:cs typeface="Calibri Light"/>
                <a:sym typeface="Times New Roman"/>
              </a:rPr>
              <a:t>Experimental results on </a:t>
            </a:r>
            <a:r>
              <a:rPr lang="en-CA" sz="4000" dirty="0" smtClean="0">
                <a:solidFill>
                  <a:srgbClr val="000000"/>
                </a:solidFill>
                <a:latin typeface="Calibri Light"/>
                <a:ea typeface="Arial" charset="0"/>
                <a:cs typeface="Calibri Light"/>
                <a:sym typeface="Times New Roman"/>
              </a:rPr>
              <a:t>Volleyball </a:t>
            </a:r>
            <a:r>
              <a:rPr lang="en" sz="4000" dirty="0" smtClean="0">
                <a:solidFill>
                  <a:srgbClr val="000000"/>
                </a:solidFill>
                <a:latin typeface="Calibri Light"/>
                <a:ea typeface="Arial" charset="0"/>
                <a:cs typeface="Calibri Light"/>
                <a:sym typeface="Times New Roman"/>
              </a:rPr>
              <a:t>Dataset</a:t>
            </a:r>
            <a:endParaRPr lang="en" sz="4000" dirty="0">
              <a:solidFill>
                <a:srgbClr val="000000"/>
              </a:solidFill>
              <a:latin typeface="Calibri Light"/>
              <a:ea typeface="Arial" charset="0"/>
              <a:cs typeface="Calibri Light"/>
              <a:sym typeface="Times New Roman"/>
            </a:endParaRPr>
          </a:p>
        </p:txBody>
      </p:sp>
      <p:graphicFrame>
        <p:nvGraphicFramePr>
          <p:cNvPr id="29" name="Shape 87"/>
          <p:cNvGraphicFramePr/>
          <p:nvPr>
            <p:extLst>
              <p:ext uri="{D42A27DB-BD31-4B8C-83A1-F6EECF244321}">
                <p14:modId xmlns:p14="http://schemas.microsoft.com/office/powerpoint/2010/main" val="1158190942"/>
              </p:ext>
            </p:extLst>
          </p:nvPr>
        </p:nvGraphicFramePr>
        <p:xfrm>
          <a:off x="1830329" y="742953"/>
          <a:ext cx="4046868" cy="4343398"/>
        </p:xfrm>
        <a:graphic>
          <a:graphicData uri="http://schemas.openxmlformats.org/drawingml/2006/table">
            <a:tbl>
              <a:tblPr firstRow="1" bandRow="1">
                <a:tableStyleId>{46F890A9-2807-4EBB-B81D-B2AA78EC7F39}</a:tableStyleId>
              </a:tblPr>
              <a:tblGrid>
                <a:gridCol w="2023434"/>
                <a:gridCol w="2023434"/>
              </a:tblGrid>
              <a:tr h="476408">
                <a:tc>
                  <a:txBody>
                    <a:bodyPr/>
                    <a:lstStyle/>
                    <a:p>
                      <a:pPr lvl="0" algn="ctr" rtl="0">
                        <a:spcBef>
                          <a:spcPts val="0"/>
                        </a:spcBef>
                        <a:buNone/>
                      </a:pPr>
                      <a:r>
                        <a:rPr lang="en-CA" sz="1300" dirty="0" smtClean="0">
                          <a:sym typeface="Times New Roman"/>
                        </a:rPr>
                        <a:t>Method</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CA" sz="1300" dirty="0" smtClean="0">
                          <a:sym typeface="Times New Roman"/>
                        </a:rPr>
                        <a:t>Accuracy</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lvl="0" algn="ctr" rtl="0">
                        <a:spcBef>
                          <a:spcPts val="0"/>
                        </a:spcBef>
                        <a:buNone/>
                      </a:pPr>
                      <a:r>
                        <a:rPr lang="en-CA" sz="1300" dirty="0" smtClean="0">
                          <a:sym typeface="Times New Roman"/>
                        </a:rPr>
                        <a:t>Image</a:t>
                      </a:r>
                      <a:r>
                        <a:rPr lang="en-CA" sz="1300" baseline="0" dirty="0" smtClean="0">
                          <a:sym typeface="Times New Roman"/>
                        </a:rPr>
                        <a:t> Classification</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dirty="0" smtClean="0">
                          <a:sym typeface="Times New Roman"/>
                        </a:rPr>
                        <a:t>6</a:t>
                      </a:r>
                      <a:r>
                        <a:rPr lang="en-CA" sz="1300" dirty="0" smtClean="0">
                          <a:sym typeface="Times New Roman"/>
                        </a:rPr>
                        <a:t>6.7</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300" dirty="0" smtClean="0">
                          <a:sym typeface="Times New Roman"/>
                        </a:rPr>
                        <a:t>Person </a:t>
                      </a:r>
                      <a:r>
                        <a:rPr lang="en-CA" sz="1300" baseline="0" dirty="0" smtClean="0">
                          <a:sym typeface="Times New Roman"/>
                        </a:rPr>
                        <a:t>Classification</a:t>
                      </a:r>
                      <a:endParaRPr lang="en" sz="1300" b="1" dirty="0" smtClean="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dirty="0" smtClean="0">
                          <a:sym typeface="Times New Roman"/>
                        </a:rPr>
                        <a:t>6</a:t>
                      </a:r>
                      <a:r>
                        <a:rPr lang="en-CA" sz="1300" dirty="0" smtClean="0">
                          <a:sym typeface="Times New Roman"/>
                        </a:rPr>
                        <a:t>4.5</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lvl="0" algn="ctr" rtl="0">
                        <a:spcBef>
                          <a:spcPts val="0"/>
                        </a:spcBef>
                        <a:buNone/>
                      </a:pPr>
                      <a:r>
                        <a:rPr lang="en-CA" sz="1300" dirty="0" smtClean="0">
                          <a:sym typeface="Times New Roman"/>
                        </a:rPr>
                        <a:t>Person -</a:t>
                      </a:r>
                      <a:r>
                        <a:rPr lang="en-CA" sz="1300" baseline="0" dirty="0" smtClean="0">
                          <a:sym typeface="Times New Roman"/>
                        </a:rPr>
                        <a:t> Fine tuned</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dirty="0" smtClean="0">
                          <a:sym typeface="Times New Roman"/>
                        </a:rPr>
                        <a:t>66</a:t>
                      </a:r>
                      <a:r>
                        <a:rPr lang="en-CA" sz="1300" dirty="0" smtClean="0">
                          <a:sym typeface="Times New Roman"/>
                        </a:rPr>
                        <a:t>.8</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2134">
                <a:tc>
                  <a:txBody>
                    <a:bodyPr/>
                    <a:lstStyle/>
                    <a:p>
                      <a:pPr lvl="0" algn="ctr" rtl="0">
                        <a:spcBef>
                          <a:spcPts val="0"/>
                        </a:spcBef>
                        <a:buNone/>
                      </a:pPr>
                      <a:r>
                        <a:rPr lang="en-CA" sz="1300" dirty="0" smtClean="0">
                          <a:sym typeface="Times New Roman"/>
                        </a:rPr>
                        <a:t>Temp Model - Person</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None/>
                      </a:pPr>
                      <a:r>
                        <a:rPr lang="en" sz="1300" dirty="0" smtClean="0">
                          <a:sym typeface="Times New Roman"/>
                        </a:rPr>
                        <a:t>6</a:t>
                      </a:r>
                      <a:r>
                        <a:rPr lang="en-CA" sz="1300" dirty="0" smtClean="0">
                          <a:sym typeface="Times New Roman"/>
                        </a:rPr>
                        <a:t>7.5</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300" dirty="0" smtClean="0">
                          <a:sym typeface="Times New Roman"/>
                        </a:rPr>
                        <a:t>Temp Model -</a:t>
                      </a:r>
                      <a:r>
                        <a:rPr lang="en-CA" sz="1300" baseline="0" dirty="0" smtClean="0">
                          <a:sym typeface="Times New Roman"/>
                        </a:rPr>
                        <a:t> Image</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a:spcBef>
                          <a:spcPts val="0"/>
                        </a:spcBef>
                        <a:buNone/>
                      </a:pPr>
                      <a:r>
                        <a:rPr lang="en" sz="1300" dirty="0" smtClean="0">
                          <a:sym typeface="Times New Roman"/>
                        </a:rPr>
                        <a:t>6</a:t>
                      </a:r>
                      <a:r>
                        <a:rPr lang="en-CA" sz="1300" dirty="0" smtClean="0">
                          <a:sym typeface="Times New Roman"/>
                        </a:rPr>
                        <a:t>3.1</a:t>
                      </a:r>
                      <a:endParaRPr lang="en" sz="1300" b="1" dirty="0">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lvl="0" algn="ctr" rtl="0">
                        <a:spcBef>
                          <a:spcPts val="0"/>
                        </a:spcBef>
                        <a:buNone/>
                      </a:pPr>
                      <a:r>
                        <a:rPr lang="en-CA" sz="1300" baseline="0" dirty="0" smtClean="0">
                          <a:sym typeface="Times New Roman"/>
                        </a:rPr>
                        <a:t>Our Model w/o LSTM1</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Clr>
                          <a:schemeClr val="dk1"/>
                        </a:buClr>
                        <a:buSzPct val="78571"/>
                        <a:buFont typeface="Arial"/>
                        <a:buNone/>
                      </a:pPr>
                      <a:r>
                        <a:rPr lang="en-CA" sz="1300" b="0" dirty="0" smtClean="0">
                          <a:solidFill>
                            <a:schemeClr val="dk1"/>
                          </a:solidFill>
                          <a:latin typeface="+mn-lt"/>
                          <a:ea typeface="+mn-ea"/>
                          <a:cs typeface="+mn-cs"/>
                          <a:sym typeface="Times New Roman"/>
                        </a:rPr>
                        <a:t>73.3</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CA" sz="1300" baseline="0" dirty="0" smtClean="0">
                          <a:sym typeface="Times New Roman"/>
                        </a:rPr>
                        <a:t>Our Model w/o LSTM2</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rtl="0">
                        <a:spcBef>
                          <a:spcPts val="0"/>
                        </a:spcBef>
                        <a:buClr>
                          <a:schemeClr val="dk1"/>
                        </a:buClr>
                        <a:buSzPct val="78571"/>
                        <a:buFont typeface="Arial"/>
                        <a:buNone/>
                      </a:pPr>
                      <a:r>
                        <a:rPr lang="en-CA" sz="1300" b="0" dirty="0" smtClean="0">
                          <a:solidFill>
                            <a:schemeClr val="dk1"/>
                          </a:solidFill>
                          <a:latin typeface="+mn-lt"/>
                          <a:ea typeface="+mn-ea"/>
                          <a:cs typeface="+mn-cs"/>
                          <a:sym typeface="Times New Roman"/>
                        </a:rPr>
                        <a:t>80.9</a:t>
                      </a:r>
                      <a:endParaRPr lang="en" sz="1300" b="1" dirty="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640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CA" sz="1300" dirty="0" smtClean="0">
                          <a:sym typeface="Times New Roman"/>
                        </a:rPr>
                        <a:t>Our</a:t>
                      </a:r>
                      <a:r>
                        <a:rPr lang="en-CA" sz="1300" baseline="0" dirty="0" smtClean="0">
                          <a:sym typeface="Times New Roman"/>
                        </a:rPr>
                        <a:t> Model</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
                          <a:schemeClr val="dk1"/>
                        </a:buClr>
                        <a:buSzPct val="78571"/>
                        <a:buFont typeface="Arial"/>
                        <a:buNone/>
                        <a:tabLst/>
                        <a:defRPr/>
                      </a:pPr>
                      <a:r>
                        <a:rPr lang="en" sz="1300" dirty="0" smtClean="0">
                          <a:sym typeface="Times New Roman"/>
                        </a:rPr>
                        <a:t>81.</a:t>
                      </a:r>
                      <a:r>
                        <a:rPr lang="en-CA" sz="1300" dirty="0" smtClean="0">
                          <a:sym typeface="Times New Roman"/>
                        </a:rPr>
                        <a:t>6</a:t>
                      </a:r>
                      <a:endParaRPr lang="en" sz="1300" b="1" dirty="0" smtClean="0">
                        <a:solidFill>
                          <a:schemeClr val="dk1"/>
                        </a:solidFill>
                        <a:latin typeface="Arial" charset="0"/>
                        <a:ea typeface="Arial" charset="0"/>
                        <a:cs typeface="Arial" charset="0"/>
                        <a:sym typeface="Times New Roman"/>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729" y="1736522"/>
            <a:ext cx="397978" cy="450464"/>
          </a:xfrm>
          <a:prstGeom prst="rect">
            <a:avLst/>
          </a:prstGeom>
        </p:spPr>
      </p:pic>
      <p:pic>
        <p:nvPicPr>
          <p:cNvPr id="32" name="Shape 40"/>
          <p:cNvPicPr preferRelativeResize="0"/>
          <p:nvPr/>
        </p:nvPicPr>
        <p:blipFill>
          <a:blip r:embed="rId5">
            <a:extLst>
              <a:ext uri="{28A0092B-C50C-407E-A947-70E740481C1C}">
                <a14:useLocalDpi xmlns:a14="http://schemas.microsoft.com/office/drawing/2010/main" val="0"/>
              </a:ext>
            </a:extLst>
          </a:blip>
          <a:stretch>
            <a:fillRect/>
          </a:stretch>
        </p:blipFill>
        <p:spPr>
          <a:xfrm>
            <a:off x="707756" y="1200150"/>
            <a:ext cx="667753" cy="445169"/>
          </a:xfrm>
          <a:prstGeom prst="rect">
            <a:avLst/>
          </a:prstGeom>
          <a:noFill/>
          <a:ln>
            <a:noFill/>
          </a:ln>
        </p:spPr>
      </p:pic>
      <p:grpSp>
        <p:nvGrpSpPr>
          <p:cNvPr id="33" name="Group 32"/>
          <p:cNvGrpSpPr/>
          <p:nvPr/>
        </p:nvGrpSpPr>
        <p:grpSpPr>
          <a:xfrm>
            <a:off x="808177" y="2744411"/>
            <a:ext cx="441131" cy="447460"/>
            <a:chOff x="1781951" y="1602465"/>
            <a:chExt cx="1100063" cy="2186660"/>
          </a:xfrm>
        </p:grpSpPr>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35" name="Picture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0593" y="1744049"/>
              <a:ext cx="882779" cy="1903492"/>
            </a:xfrm>
            <a:prstGeom prst="rect">
              <a:avLst/>
            </a:prstGeom>
            <a:scene3d>
              <a:camera prst="orthographicFront">
                <a:rot lat="1200000" lon="1200000" rev="0"/>
              </a:camera>
              <a:lightRig rig="threePt" dir="t"/>
            </a:scene3d>
          </p:spPr>
        </p:pic>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9837" y="1885631"/>
              <a:ext cx="902177" cy="1903494"/>
            </a:xfrm>
            <a:prstGeom prst="rect">
              <a:avLst/>
            </a:prstGeom>
            <a:scene3d>
              <a:camera prst="orthographicFront">
                <a:rot lat="1200000" lon="1200000" rev="0"/>
              </a:camera>
              <a:lightRig rig="threePt" dir="t"/>
            </a:scene3d>
          </p:spPr>
        </p:pic>
        <p:cxnSp>
          <p:nvCxnSpPr>
            <p:cNvPr id="37" name="Straight Connector 36"/>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flipV="1">
              <a:off x="2629807" y="1688596"/>
              <a:ext cx="232809" cy="3122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39" name="Group 38"/>
          <p:cNvGrpSpPr/>
          <p:nvPr/>
        </p:nvGrpSpPr>
        <p:grpSpPr>
          <a:xfrm>
            <a:off x="304800" y="4593894"/>
            <a:ext cx="506897" cy="492456"/>
            <a:chOff x="1781951" y="1602465"/>
            <a:chExt cx="1100063" cy="2186660"/>
          </a:xfrm>
        </p:grpSpPr>
        <p:pic>
          <p:nvPicPr>
            <p:cNvPr id="40" name="Picture 3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1951" y="1602465"/>
              <a:ext cx="882779" cy="1918329"/>
            </a:xfrm>
            <a:prstGeom prst="rect">
              <a:avLst/>
            </a:prstGeom>
            <a:scene3d>
              <a:camera prst="orthographicFront">
                <a:rot lat="1200000" lon="1200000" rev="0"/>
              </a:camera>
              <a:lightRig rig="threePt" dir="t"/>
            </a:scene3d>
          </p:spPr>
        </p:pic>
        <p:pic>
          <p:nvPicPr>
            <p:cNvPr id="41" name="Picture 4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0593" y="1744049"/>
              <a:ext cx="882779" cy="1903492"/>
            </a:xfrm>
            <a:prstGeom prst="rect">
              <a:avLst/>
            </a:prstGeom>
            <a:scene3d>
              <a:camera prst="orthographicFront">
                <a:rot lat="1200000" lon="1200000" rev="0"/>
              </a:camera>
              <a:lightRig rig="threePt" dir="t"/>
            </a:scene3d>
          </p:spPr>
        </p:pic>
        <p:pic>
          <p:nvPicPr>
            <p:cNvPr id="42" name="Picture 4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9837" y="1885631"/>
              <a:ext cx="902177" cy="1903494"/>
            </a:xfrm>
            <a:prstGeom prst="rect">
              <a:avLst/>
            </a:prstGeom>
            <a:scene3d>
              <a:camera prst="orthographicFront">
                <a:rot lat="1200000" lon="1200000" rev="0"/>
              </a:camera>
              <a:lightRig rig="threePt" dir="t"/>
            </a:scene3d>
          </p:spPr>
        </p:pic>
        <p:cxnSp>
          <p:nvCxnSpPr>
            <p:cNvPr id="43" name="Straight Connector 42"/>
            <p:cNvCxnSpPr/>
            <p:nvPr/>
          </p:nvCxnSpPr>
          <p:spPr>
            <a:xfrm flipH="1" flipV="1">
              <a:off x="1790714" y="3417934"/>
              <a:ext cx="197886" cy="252491"/>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flipV="1">
              <a:off x="2629807" y="1688596"/>
              <a:ext cx="232809" cy="3122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5" name="Group 44"/>
          <p:cNvGrpSpPr/>
          <p:nvPr/>
        </p:nvGrpSpPr>
        <p:grpSpPr>
          <a:xfrm>
            <a:off x="966720" y="4619606"/>
            <a:ext cx="772037" cy="432025"/>
            <a:chOff x="295334" y="1263893"/>
            <a:chExt cx="4605185" cy="3468668"/>
          </a:xfrm>
        </p:grpSpPr>
        <p:grpSp>
          <p:nvGrpSpPr>
            <p:cNvPr id="46" name="Group 45"/>
            <p:cNvGrpSpPr/>
            <p:nvPr/>
          </p:nvGrpSpPr>
          <p:grpSpPr>
            <a:xfrm>
              <a:off x="295334" y="1263893"/>
              <a:ext cx="4381758" cy="3263537"/>
              <a:chOff x="2728499" y="3715411"/>
              <a:chExt cx="4975225" cy="3034467"/>
            </a:xfrm>
          </p:grpSpPr>
          <p:pic>
            <p:nvPicPr>
              <p:cNvPr id="48" name="Picture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8499" y="3715411"/>
                <a:ext cx="4807040" cy="2807147"/>
              </a:xfrm>
              <a:prstGeom prst="rect">
                <a:avLst/>
              </a:prstGeom>
              <a:ln w="19050">
                <a:solidFill>
                  <a:schemeClr val="tx1">
                    <a:lumMod val="95000"/>
                    <a:lumOff val="5000"/>
                  </a:schemeClr>
                </a:solidFill>
              </a:ln>
            </p:spPr>
          </p:pic>
          <p:pic>
            <p:nvPicPr>
              <p:cNvPr id="49" name="Picture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2187" y="3861239"/>
                <a:ext cx="4721537" cy="2888639"/>
              </a:xfrm>
              <a:prstGeom prst="rect">
                <a:avLst/>
              </a:prstGeom>
              <a:ln w="34925">
                <a:solidFill>
                  <a:schemeClr val="tx1">
                    <a:lumMod val="95000"/>
                    <a:lumOff val="5000"/>
                  </a:schemeClr>
                </a:solidFill>
              </a:ln>
            </p:spPr>
          </p:pic>
        </p:grpSp>
        <p:pic>
          <p:nvPicPr>
            <p:cNvPr id="47" name="Pictur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188" y="1625860"/>
              <a:ext cx="4158331" cy="3106701"/>
            </a:xfrm>
            <a:prstGeom prst="rect">
              <a:avLst/>
            </a:prstGeom>
            <a:ln w="34925">
              <a:solidFill>
                <a:schemeClr val="tx1">
                  <a:lumMod val="95000"/>
                  <a:lumOff val="5000"/>
                </a:schemeClr>
              </a:solidFill>
            </a:ln>
          </p:spPr>
        </p:pic>
      </p:grpSp>
      <p:grpSp>
        <p:nvGrpSpPr>
          <p:cNvPr id="50" name="Group 49"/>
          <p:cNvGrpSpPr/>
          <p:nvPr/>
        </p:nvGrpSpPr>
        <p:grpSpPr>
          <a:xfrm>
            <a:off x="762940" y="3222337"/>
            <a:ext cx="578892" cy="428031"/>
            <a:chOff x="295334" y="1263893"/>
            <a:chExt cx="4605185" cy="3468668"/>
          </a:xfrm>
        </p:grpSpPr>
        <p:grpSp>
          <p:nvGrpSpPr>
            <p:cNvPr id="51" name="Group 50"/>
            <p:cNvGrpSpPr/>
            <p:nvPr/>
          </p:nvGrpSpPr>
          <p:grpSpPr>
            <a:xfrm>
              <a:off x="295334" y="1263893"/>
              <a:ext cx="4381758" cy="3263537"/>
              <a:chOff x="2728499" y="3715411"/>
              <a:chExt cx="4975225" cy="3034467"/>
            </a:xfrm>
          </p:grpSpPr>
          <p:pic>
            <p:nvPicPr>
              <p:cNvPr id="53" name="Picture 5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8499" y="3715411"/>
                <a:ext cx="4807040" cy="2807147"/>
              </a:xfrm>
              <a:prstGeom prst="rect">
                <a:avLst/>
              </a:prstGeom>
              <a:ln w="19050">
                <a:solidFill>
                  <a:schemeClr val="tx1">
                    <a:lumMod val="95000"/>
                    <a:lumOff val="5000"/>
                  </a:schemeClr>
                </a:solidFill>
              </a:ln>
            </p:spPr>
          </p:pic>
          <p:pic>
            <p:nvPicPr>
              <p:cNvPr id="54" name="Picture 5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2187" y="3861239"/>
                <a:ext cx="4721537" cy="2888639"/>
              </a:xfrm>
              <a:prstGeom prst="rect">
                <a:avLst/>
              </a:prstGeom>
              <a:ln w="34925">
                <a:solidFill>
                  <a:schemeClr val="tx1">
                    <a:lumMod val="95000"/>
                    <a:lumOff val="5000"/>
                  </a:schemeClr>
                </a:solidFill>
              </a:ln>
            </p:spPr>
          </p:pic>
        </p:grpSp>
        <p:pic>
          <p:nvPicPr>
            <p:cNvPr id="52" name="Picture 5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188" y="1625860"/>
              <a:ext cx="4158331" cy="3106701"/>
            </a:xfrm>
            <a:prstGeom prst="rect">
              <a:avLst/>
            </a:prstGeom>
            <a:ln w="34925">
              <a:solidFill>
                <a:schemeClr val="tx1">
                  <a:lumMod val="95000"/>
                  <a:lumOff val="5000"/>
                </a:schemeClr>
              </a:solidFill>
            </a:ln>
          </p:spPr>
        </p:pic>
      </p:grpSp>
      <p:pic>
        <p:nvPicPr>
          <p:cNvPr id="55" name="Picture 5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729" y="2240466"/>
            <a:ext cx="397978" cy="450464"/>
          </a:xfrm>
          <a:prstGeom prst="rect">
            <a:avLst/>
          </a:prstGeom>
          <a:ln w="28575">
            <a:solidFill>
              <a:schemeClr val="tx1"/>
            </a:solidFill>
          </a:ln>
        </p:spPr>
      </p:pic>
      <p:sp>
        <p:nvSpPr>
          <p:cNvPr id="56" name="AutoShape 5"/>
          <p:cNvSpPr>
            <a:spLocks noChangeArrowheads="1"/>
          </p:cNvSpPr>
          <p:nvPr/>
        </p:nvSpPr>
        <p:spPr bwMode="auto">
          <a:xfrm>
            <a:off x="1066800" y="3790950"/>
            <a:ext cx="609600" cy="225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200" dirty="0" smtClean="0">
                <a:solidFill>
                  <a:schemeClr val="bg1"/>
                </a:solidFill>
                <a:latin typeface="Arial" charset="0"/>
                <a:ea typeface="Arial" charset="0"/>
                <a:cs typeface="Arial" charset="0"/>
              </a:rPr>
              <a:t>LSTM</a:t>
            </a:r>
            <a:endParaRPr lang="en-US" sz="1200" dirty="0">
              <a:solidFill>
                <a:schemeClr val="bg1"/>
              </a:solidFill>
              <a:latin typeface="Arial" charset="0"/>
              <a:ea typeface="Arial" charset="0"/>
              <a:cs typeface="Arial" charset="0"/>
            </a:endParaRPr>
          </a:p>
        </p:txBody>
      </p:sp>
      <p:sp>
        <p:nvSpPr>
          <p:cNvPr id="61" name="AutoShape 5"/>
          <p:cNvSpPr>
            <a:spLocks noChangeArrowheads="1"/>
          </p:cNvSpPr>
          <p:nvPr/>
        </p:nvSpPr>
        <p:spPr bwMode="auto">
          <a:xfrm>
            <a:off x="228600" y="4248150"/>
            <a:ext cx="609600" cy="225582"/>
          </a:xfrm>
          <a:prstGeom prst="cube">
            <a:avLst>
              <a:gd name="adj" fmla="val 25000"/>
            </a:avLst>
          </a:prstGeom>
          <a:solidFill>
            <a:srgbClr val="92D050"/>
          </a:solidFill>
          <a:ln w="9525">
            <a:solidFill>
              <a:schemeClr val="tx1"/>
            </a:solidFill>
            <a:miter lim="800000"/>
            <a:headEnd/>
            <a:tailEnd/>
          </a:ln>
          <a:effectLst/>
          <a:extLst/>
        </p:spPr>
        <p:txBody>
          <a:bodyPr wrap="none" anchor="ctr"/>
          <a:lstStyle>
            <a:defPPr>
              <a:defRPr lang="en-GB"/>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a:lstStyle>
          <a:p>
            <a:pPr algn="ctr"/>
            <a:r>
              <a:rPr lang="en-US" sz="1200" dirty="0" smtClean="0">
                <a:solidFill>
                  <a:schemeClr val="bg1"/>
                </a:solidFill>
                <a:latin typeface="Arial" charset="0"/>
                <a:ea typeface="Arial" charset="0"/>
                <a:cs typeface="Arial" charset="0"/>
              </a:rPr>
              <a:t>LSTM</a:t>
            </a:r>
            <a:endParaRPr lang="en-US" sz="1200" dirty="0">
              <a:solidFill>
                <a:schemeClr val="bg1"/>
              </a:solidFill>
              <a:latin typeface="Arial" charset="0"/>
              <a:ea typeface="Arial" charset="0"/>
              <a:cs typeface="Arial" charset="0"/>
            </a:endParaRPr>
          </a:p>
        </p:txBody>
      </p:sp>
      <p:sp>
        <p:nvSpPr>
          <p:cNvPr id="2" name="TextBox 1"/>
          <p:cNvSpPr txBox="1"/>
          <p:nvPr/>
        </p:nvSpPr>
        <p:spPr>
          <a:xfrm>
            <a:off x="6324600" y="4248150"/>
            <a:ext cx="2514600" cy="307777"/>
          </a:xfrm>
          <a:prstGeom prst="rect">
            <a:avLst/>
          </a:prstGeom>
          <a:noFill/>
        </p:spPr>
        <p:txBody>
          <a:bodyPr wrap="square" rtlCol="0">
            <a:spAutoFit/>
          </a:bodyPr>
          <a:lstStyle/>
          <a:p>
            <a:r>
              <a:rPr lang="en-US" dirty="0" smtClean="0"/>
              <a:t>Dense trajectories: 73.4-78.7</a:t>
            </a:r>
            <a:endParaRPr lang="en-US" dirty="0"/>
          </a:p>
        </p:txBody>
      </p:sp>
    </p:spTree>
    <p:extLst>
      <p:ext uri="{BB962C8B-B14F-4D97-AF65-F5344CB8AC3E}">
        <p14:creationId xmlns:p14="http://schemas.microsoft.com/office/powerpoint/2010/main" val="49867286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152400" y="57150"/>
            <a:ext cx="8229600" cy="762000"/>
          </a:xfrm>
          <a:prstGeom prst="rect">
            <a:avLst/>
          </a:prstGeom>
        </p:spPr>
        <p:txBody>
          <a:bodyPr lIns="91425" tIns="91425" rIns="91425" bIns="91425" anchor="b" anchorCtr="0">
            <a:noAutofit/>
          </a:bodyPr>
          <a:lstStyle/>
          <a:p>
            <a:pPr lvl="0" algn="l" rtl="0">
              <a:spcBef>
                <a:spcPts val="0"/>
              </a:spcBef>
              <a:buNone/>
            </a:pPr>
            <a:r>
              <a:rPr lang="en" sz="4000" dirty="0" smtClean="0">
                <a:solidFill>
                  <a:srgbClr val="000000"/>
                </a:solidFill>
                <a:latin typeface="Calibri Light"/>
                <a:ea typeface="Times New Roman"/>
                <a:cs typeface="Calibri Light"/>
                <a:sym typeface="Times New Roman"/>
              </a:rPr>
              <a:t>Visualization</a:t>
            </a:r>
            <a:r>
              <a:rPr lang="en-CA" sz="4000" dirty="0" smtClean="0">
                <a:solidFill>
                  <a:srgbClr val="000000"/>
                </a:solidFill>
                <a:latin typeface="Calibri Light"/>
                <a:ea typeface="Times New Roman"/>
                <a:cs typeface="Calibri Light"/>
                <a:sym typeface="Times New Roman"/>
              </a:rPr>
              <a:t> of results</a:t>
            </a:r>
            <a:endParaRPr lang="en" sz="4000" dirty="0">
              <a:solidFill>
                <a:srgbClr val="000000"/>
              </a:solidFill>
              <a:latin typeface="Calibri Light"/>
              <a:ea typeface="Times New Roman"/>
              <a:cs typeface="Calibri Light"/>
              <a:sym typeface="Times New Roman"/>
            </a:endParaRPr>
          </a:p>
        </p:txBody>
      </p:sp>
      <p:pic>
        <p:nvPicPr>
          <p:cNvPr id="118" name="Shape 118"/>
          <p:cNvPicPr preferRelativeResize="0"/>
          <p:nvPr/>
        </p:nvPicPr>
        <p:blipFill rotWithShape="1">
          <a:blip r:embed="rId3">
            <a:alphaModFix/>
          </a:blip>
          <a:srcRect t="28529" r="15224"/>
          <a:stretch/>
        </p:blipFill>
        <p:spPr>
          <a:xfrm>
            <a:off x="221888" y="1259994"/>
            <a:ext cx="2899997" cy="1441126"/>
          </a:xfrm>
          <a:prstGeom prst="rect">
            <a:avLst/>
          </a:prstGeom>
          <a:noFill/>
          <a:ln>
            <a:noFill/>
          </a:ln>
        </p:spPr>
      </p:pic>
      <p:pic>
        <p:nvPicPr>
          <p:cNvPr id="119" name="Shape 119"/>
          <p:cNvPicPr preferRelativeResize="0"/>
          <p:nvPr/>
        </p:nvPicPr>
        <p:blipFill rotWithShape="1">
          <a:blip r:embed="rId4">
            <a:alphaModFix/>
          </a:blip>
          <a:srcRect l="6216" t="36039" r="15901"/>
          <a:stretch/>
        </p:blipFill>
        <p:spPr>
          <a:xfrm>
            <a:off x="3121936" y="1259992"/>
            <a:ext cx="2900050" cy="1445603"/>
          </a:xfrm>
          <a:prstGeom prst="rect">
            <a:avLst/>
          </a:prstGeom>
          <a:noFill/>
          <a:ln>
            <a:noFill/>
          </a:ln>
        </p:spPr>
      </p:pic>
      <p:pic>
        <p:nvPicPr>
          <p:cNvPr id="120" name="Shape 120"/>
          <p:cNvPicPr preferRelativeResize="0"/>
          <p:nvPr/>
        </p:nvPicPr>
        <p:blipFill rotWithShape="1">
          <a:blip r:embed="rId5">
            <a:alphaModFix/>
          </a:blip>
          <a:srcRect l="6216" t="41045" r="7646"/>
          <a:stretch/>
        </p:blipFill>
        <p:spPr>
          <a:xfrm>
            <a:off x="6022038" y="1248273"/>
            <a:ext cx="2900074" cy="1441128"/>
          </a:xfrm>
          <a:prstGeom prst="rect">
            <a:avLst/>
          </a:prstGeom>
          <a:noFill/>
          <a:ln>
            <a:noFill/>
          </a:ln>
        </p:spPr>
      </p:pic>
      <p:pic>
        <p:nvPicPr>
          <p:cNvPr id="122" name="Shape 122"/>
          <p:cNvPicPr preferRelativeResize="0"/>
          <p:nvPr/>
        </p:nvPicPr>
        <p:blipFill rotWithShape="1">
          <a:blip r:embed="rId6">
            <a:alphaModFix/>
          </a:blip>
          <a:srcRect l="3443" t="41551" r="19418"/>
          <a:stretch/>
        </p:blipFill>
        <p:spPr>
          <a:xfrm>
            <a:off x="3121884" y="2985794"/>
            <a:ext cx="2900076" cy="1429408"/>
          </a:xfrm>
          <a:prstGeom prst="rect">
            <a:avLst/>
          </a:prstGeom>
          <a:noFill/>
          <a:ln>
            <a:noFill/>
          </a:ln>
        </p:spPr>
      </p:pic>
      <p:pic>
        <p:nvPicPr>
          <p:cNvPr id="123" name="Shape 123"/>
          <p:cNvPicPr preferRelativeResize="0"/>
          <p:nvPr/>
        </p:nvPicPr>
        <p:blipFill rotWithShape="1">
          <a:blip r:embed="rId7">
            <a:alphaModFix/>
          </a:blip>
          <a:srcRect l="6216" t="41678" r="8187"/>
          <a:stretch/>
        </p:blipFill>
        <p:spPr>
          <a:xfrm>
            <a:off x="6021961" y="2985794"/>
            <a:ext cx="2886495" cy="1429407"/>
          </a:xfrm>
          <a:prstGeom prst="rect">
            <a:avLst/>
          </a:prstGeom>
          <a:noFill/>
          <a:ln>
            <a:noFill/>
          </a:ln>
        </p:spPr>
      </p:pic>
      <p:sp>
        <p:nvSpPr>
          <p:cNvPr id="9" name="Rectangle 8"/>
          <p:cNvSpPr/>
          <p:nvPr/>
        </p:nvSpPr>
        <p:spPr>
          <a:xfrm>
            <a:off x="221863" y="987038"/>
            <a:ext cx="2900077" cy="27295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Left set</a:t>
            </a:r>
            <a:endParaRPr lang="en-US" sz="1700" b="1" dirty="0"/>
          </a:p>
        </p:txBody>
      </p:sp>
      <p:sp>
        <p:nvSpPr>
          <p:cNvPr id="12" name="Rectangle 11"/>
          <p:cNvSpPr/>
          <p:nvPr/>
        </p:nvSpPr>
        <p:spPr>
          <a:xfrm>
            <a:off x="3121936" y="987038"/>
            <a:ext cx="2900024" cy="27295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Right pass</a:t>
            </a:r>
            <a:endParaRPr lang="en-US" sz="1700" b="1" dirty="0"/>
          </a:p>
        </p:txBody>
      </p:sp>
      <p:sp>
        <p:nvSpPr>
          <p:cNvPr id="13" name="Rectangle 12"/>
          <p:cNvSpPr/>
          <p:nvPr/>
        </p:nvSpPr>
        <p:spPr>
          <a:xfrm>
            <a:off x="221835" y="2701121"/>
            <a:ext cx="2900077" cy="27295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Left pass</a:t>
            </a:r>
            <a:endParaRPr lang="en-US" sz="1700" b="1" dirty="0"/>
          </a:p>
        </p:txBody>
      </p:sp>
      <p:pic>
        <p:nvPicPr>
          <p:cNvPr id="121" name="Shape 121"/>
          <p:cNvPicPr preferRelativeResize="0"/>
          <p:nvPr/>
        </p:nvPicPr>
        <p:blipFill rotWithShape="1">
          <a:blip r:embed="rId8">
            <a:alphaModFix/>
          </a:blip>
          <a:srcRect l="2348" t="27643" r="9688"/>
          <a:stretch/>
        </p:blipFill>
        <p:spPr>
          <a:xfrm>
            <a:off x="208357" y="2978548"/>
            <a:ext cx="2913529" cy="1436655"/>
          </a:xfrm>
          <a:prstGeom prst="rect">
            <a:avLst/>
          </a:prstGeom>
          <a:noFill/>
          <a:ln>
            <a:noFill/>
          </a:ln>
        </p:spPr>
      </p:pic>
      <p:sp>
        <p:nvSpPr>
          <p:cNvPr id="16" name="Rectangle 15"/>
          <p:cNvSpPr/>
          <p:nvPr/>
        </p:nvSpPr>
        <p:spPr>
          <a:xfrm>
            <a:off x="6022063" y="983415"/>
            <a:ext cx="2900024" cy="28382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Right Spike</a:t>
            </a:r>
            <a:endParaRPr lang="en-US" sz="1700" b="1" dirty="0"/>
          </a:p>
        </p:txBody>
      </p:sp>
      <p:sp>
        <p:nvSpPr>
          <p:cNvPr id="17" name="Rectangle 16"/>
          <p:cNvSpPr/>
          <p:nvPr/>
        </p:nvSpPr>
        <p:spPr>
          <a:xfrm>
            <a:off x="3135363" y="2709218"/>
            <a:ext cx="2886546" cy="27295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Left spike (Left pass)</a:t>
            </a:r>
            <a:endParaRPr lang="en-US" sz="1700" b="1" dirty="0"/>
          </a:p>
        </p:txBody>
      </p:sp>
      <p:sp>
        <p:nvSpPr>
          <p:cNvPr id="18" name="Rectangle 17"/>
          <p:cNvSpPr/>
          <p:nvPr/>
        </p:nvSpPr>
        <p:spPr>
          <a:xfrm>
            <a:off x="6021909" y="2701120"/>
            <a:ext cx="2886546" cy="27295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smtClean="0"/>
              <a:t>Right spike (Left spike)</a:t>
            </a:r>
            <a:endParaRPr lang="en-US" sz="1700" b="1" dirty="0"/>
          </a:p>
        </p:txBody>
      </p:sp>
    </p:spTree>
    <p:extLst>
      <p:ext uri="{BB962C8B-B14F-4D97-AF65-F5344CB8AC3E}">
        <p14:creationId xmlns:p14="http://schemas.microsoft.com/office/powerpoint/2010/main" val="75914054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7150"/>
            <a:ext cx="8229600" cy="654101"/>
          </a:xfrm>
        </p:spPr>
        <p:txBody>
          <a:bodyPr>
            <a:normAutofit fontScale="90000"/>
          </a:bodyPr>
          <a:lstStyle/>
          <a:p>
            <a:pPr algn="l"/>
            <a:r>
              <a:rPr lang="en-US" dirty="0" smtClean="0">
                <a:solidFill>
                  <a:schemeClr val="tx1"/>
                </a:solidFill>
                <a:latin typeface="Calibri Light"/>
                <a:ea typeface="Times New Roman" charset="0"/>
                <a:cs typeface="Calibri Light"/>
              </a:rPr>
              <a:t>Summary</a:t>
            </a:r>
            <a:endParaRPr lang="en-US" dirty="0">
              <a:solidFill>
                <a:schemeClr val="tx1"/>
              </a:solidFill>
              <a:latin typeface="Calibri Light"/>
              <a:ea typeface="Times New Roman" charset="0"/>
              <a:cs typeface="Calibri Light"/>
            </a:endParaRPr>
          </a:p>
        </p:txBody>
      </p:sp>
      <p:sp>
        <p:nvSpPr>
          <p:cNvPr id="3" name="Text Placeholder 2"/>
          <p:cNvSpPr>
            <a:spLocks noGrp="1"/>
          </p:cNvSpPr>
          <p:nvPr>
            <p:ph type="body" idx="1"/>
          </p:nvPr>
        </p:nvSpPr>
        <p:spPr>
          <a:xfrm>
            <a:off x="381000" y="971550"/>
            <a:ext cx="8229600" cy="3543866"/>
          </a:xfrm>
        </p:spPr>
        <p:txBody>
          <a:bodyPr>
            <a:normAutofit lnSpcReduction="10000"/>
          </a:bodyPr>
          <a:lstStyle/>
          <a:p>
            <a:pPr marL="457200" indent="-457200">
              <a:buClr>
                <a:schemeClr val="tx1"/>
              </a:buClr>
              <a:buFont typeface="Arial" charset="0"/>
              <a:buChar char="•"/>
            </a:pPr>
            <a:r>
              <a:rPr lang="en-US" sz="2800" dirty="0" smtClean="0">
                <a:solidFill>
                  <a:schemeClr val="tx1"/>
                </a:solidFill>
                <a:ea typeface="Arial" charset="0"/>
                <a:cs typeface="Arial" charset="0"/>
              </a:rPr>
              <a:t>A two stage hierarchical model for group activity recognition</a:t>
            </a:r>
          </a:p>
          <a:p>
            <a:pPr marL="457200" indent="-457200">
              <a:buClr>
                <a:schemeClr val="tx1"/>
              </a:buClr>
              <a:buFont typeface="Arial" charset="0"/>
              <a:buChar char="•"/>
            </a:pPr>
            <a:endParaRPr lang="en-US" sz="2800" dirty="0">
              <a:solidFill>
                <a:schemeClr val="tx1"/>
              </a:solidFill>
              <a:ea typeface="Arial" charset="0"/>
              <a:cs typeface="Arial" charset="0"/>
            </a:endParaRPr>
          </a:p>
          <a:p>
            <a:pPr marL="457200" indent="-457200">
              <a:buClr>
                <a:schemeClr val="tx1"/>
              </a:buClr>
              <a:buFont typeface="Arial" charset="0"/>
              <a:buChar char="•"/>
            </a:pPr>
            <a:r>
              <a:rPr lang="en-US" sz="2800" dirty="0" smtClean="0">
                <a:solidFill>
                  <a:schemeClr val="tx1"/>
                </a:solidFill>
                <a:ea typeface="Arial" charset="0"/>
                <a:cs typeface="Arial" charset="0"/>
              </a:rPr>
              <a:t>LSTMs as a highly effective temporal model and temporal feature source</a:t>
            </a:r>
          </a:p>
          <a:p>
            <a:pPr marL="457200" indent="-457200">
              <a:buClr>
                <a:schemeClr val="tx1"/>
              </a:buClr>
              <a:buFont typeface="Arial" charset="0"/>
              <a:buChar char="•"/>
            </a:pPr>
            <a:endParaRPr lang="en-US" sz="2800" dirty="0">
              <a:solidFill>
                <a:schemeClr val="tx1"/>
              </a:solidFill>
              <a:ea typeface="Arial" charset="0"/>
              <a:cs typeface="Arial" charset="0"/>
            </a:endParaRPr>
          </a:p>
          <a:p>
            <a:pPr marL="457200" indent="-457200">
              <a:buClr>
                <a:schemeClr val="tx1"/>
              </a:buClr>
              <a:buFont typeface="Arial" charset="0"/>
              <a:buChar char="•"/>
            </a:pPr>
            <a:r>
              <a:rPr lang="en-US" sz="2800" dirty="0" smtClean="0">
                <a:solidFill>
                  <a:schemeClr val="tx1"/>
                </a:solidFill>
                <a:ea typeface="Arial" charset="0"/>
                <a:cs typeface="Arial" charset="0"/>
              </a:rPr>
              <a:t>Decent </a:t>
            </a:r>
            <a:r>
              <a:rPr lang="en-US" sz="2800" dirty="0">
                <a:solidFill>
                  <a:schemeClr val="tx1"/>
                </a:solidFill>
                <a:ea typeface="Arial" charset="0"/>
                <a:cs typeface="Arial" charset="0"/>
              </a:rPr>
              <a:t>people-relation </a:t>
            </a:r>
            <a:r>
              <a:rPr lang="en-US" sz="2800" dirty="0" smtClean="0">
                <a:solidFill>
                  <a:schemeClr val="tx1"/>
                </a:solidFill>
                <a:ea typeface="Arial" charset="0"/>
                <a:cs typeface="Arial" charset="0"/>
              </a:rPr>
              <a:t>modeling with simple pooling</a:t>
            </a:r>
            <a:endParaRPr lang="en-US" dirty="0">
              <a:solidFill>
                <a:schemeClr val="tx1"/>
              </a:solidFill>
              <a:ea typeface="Arial" charset="0"/>
              <a:cs typeface="Arial" charset="0"/>
            </a:endParaRPr>
          </a:p>
          <a:p>
            <a:pPr marL="457200" indent="-457200">
              <a:buClr>
                <a:schemeClr val="tx1"/>
              </a:buClr>
              <a:buFont typeface="Arial" charset="0"/>
              <a:buChar char="•"/>
            </a:pPr>
            <a:endParaRPr lang="en-US" dirty="0" smtClean="0">
              <a:solidFill>
                <a:schemeClr val="tx1"/>
              </a:solidFill>
              <a:ea typeface="Arial" charset="0"/>
              <a:cs typeface="Arial" charset="0"/>
            </a:endParaRPr>
          </a:p>
          <a:p>
            <a:pPr marL="457200" indent="-457200">
              <a:buClr>
                <a:schemeClr val="tx1"/>
              </a:buClr>
              <a:buFont typeface="Arial" charset="0"/>
              <a:buChar char="•"/>
            </a:pPr>
            <a:endParaRPr lang="en-US" dirty="0">
              <a:solidFill>
                <a:schemeClr val="tx1"/>
              </a:solidFill>
              <a:ea typeface="Arial" charset="0"/>
              <a:cs typeface="Arial" charset="0"/>
            </a:endParaRPr>
          </a:p>
        </p:txBody>
      </p:sp>
    </p:spTree>
    <p:extLst>
      <p:ext uri="{BB962C8B-B14F-4D97-AF65-F5344CB8AC3E}">
        <p14:creationId xmlns:p14="http://schemas.microsoft.com/office/powerpoint/2010/main" val="12867776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ssolv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a:off x="5045912" y="742950"/>
            <a:ext cx="4051300" cy="1543050"/>
          </a:xfrm>
          <a:prstGeom prst="rect">
            <a:avLst/>
          </a:prstGeom>
        </p:spPr>
      </p:pic>
      <p:sp>
        <p:nvSpPr>
          <p:cNvPr id="10" name="Rounded Rectangle 9"/>
          <p:cNvSpPr/>
          <p:nvPr/>
        </p:nvSpPr>
        <p:spPr>
          <a:xfrm>
            <a:off x="228600" y="2343150"/>
            <a:ext cx="8915400" cy="1543050"/>
          </a:xfrm>
          <a:prstGeom prst="roundRect">
            <a:avLst/>
          </a:prstGeom>
          <a:noFill/>
          <a:ln w="57150" cmpd="sng">
            <a:solidFill>
              <a:schemeClr val="accent2"/>
            </a:solidFill>
          </a:ln>
          <a:effectLst>
            <a:outerShdw blurRad="40000" dist="23000" dir="540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ln w="76200" cmpd="sng">
                <a:solidFill>
                  <a:srgbClr val="000000"/>
                </a:solidFill>
              </a:ln>
            </a:endParaRPr>
          </a:p>
        </p:txBody>
      </p:sp>
      <p:sp>
        <p:nvSpPr>
          <p:cNvPr id="2" name="Title 1"/>
          <p:cNvSpPr>
            <a:spLocks noGrp="1"/>
          </p:cNvSpPr>
          <p:nvPr>
            <p:ph type="title"/>
          </p:nvPr>
        </p:nvSpPr>
        <p:spPr>
          <a:xfrm>
            <a:off x="457200" y="0"/>
            <a:ext cx="8229600" cy="857250"/>
          </a:xfrm>
        </p:spPr>
        <p:txBody>
          <a:bodyPr/>
          <a:lstStyle/>
          <a:p>
            <a:pPr algn="l"/>
            <a:r>
              <a:rPr lang="en-US" dirty="0" smtClean="0">
                <a:latin typeface="Calibri Light"/>
                <a:cs typeface="Calibri Light"/>
              </a:rPr>
              <a:t>Outline</a:t>
            </a:r>
            <a:endParaRPr lang="en-US" dirty="0">
              <a:latin typeface="Calibri Light"/>
              <a:cs typeface="Calibri Light"/>
            </a:endParaRPr>
          </a:p>
        </p:txBody>
      </p:sp>
      <p:sp>
        <p:nvSpPr>
          <p:cNvPr id="5" name="Content Placeholder 2"/>
          <p:cNvSpPr txBox="1">
            <a:spLocks/>
          </p:cNvSpPr>
          <p:nvPr/>
        </p:nvSpPr>
        <p:spPr>
          <a:xfrm>
            <a:off x="266700" y="2686050"/>
            <a:ext cx="7620000" cy="1085850"/>
          </a:xfrm>
          <a:prstGeom prst="rect">
            <a:avLst/>
          </a:prstGeom>
        </p:spPr>
        <p:txBody>
          <a:bodyPr vert="horz" lIns="91440" tIns="45720" rIns="91440" bIns="45720" rtlCol="0">
            <a:normAutofit/>
          </a:bodyPr>
          <a:lstStyle/>
          <a:p>
            <a:pPr marL="342900" lvl="0" indent="-342900" defTabSz="457200" fontAlgn="auto">
              <a:spcBef>
                <a:spcPct val="20000"/>
              </a:spcBef>
              <a:spcAft>
                <a:spcPts val="0"/>
              </a:spcAft>
              <a:buFont typeface="Arial"/>
              <a:buChar char="•"/>
              <a:defRPr/>
            </a:pPr>
            <a:r>
              <a:rPr lang="en-US" sz="2800" noProof="0" dirty="0" smtClean="0">
                <a:solidFill>
                  <a:schemeClr val="tx1"/>
                </a:solidFill>
                <a:latin typeface="+mn-lt"/>
                <a:ea typeface="+mn-ea"/>
                <a:cs typeface="+mn-cs"/>
              </a:rPr>
              <a:t>Message passing with deep structured networks</a:t>
            </a:r>
          </a:p>
          <a:p>
            <a:pPr marL="800100" lvl="1" indent="-342900" defTabSz="457200" fontAlgn="auto">
              <a:spcBef>
                <a:spcPct val="20000"/>
              </a:spcBef>
              <a:spcAft>
                <a:spcPts val="0"/>
              </a:spcAft>
              <a:buFont typeface="Arial"/>
              <a:buChar char="•"/>
              <a:defRPr/>
            </a:pPr>
            <a:r>
              <a:rPr kumimoji="0" lang="en-US" sz="2400" b="0" i="0" u="none" strike="noStrike" kern="1200" cap="none" spc="0" normalizeH="0" baseline="0" dirty="0" smtClean="0">
                <a:ln>
                  <a:noFill/>
                </a:ln>
                <a:solidFill>
                  <a:schemeClr val="tx1"/>
                </a:solidFill>
                <a:effectLst/>
                <a:uLnTx/>
                <a:uFillTx/>
                <a:latin typeface="+mn-lt"/>
                <a:ea typeface="+mn-ea"/>
                <a:cs typeface="+mn-cs"/>
              </a:rPr>
              <a:t>Deng et al. BMVC</a:t>
            </a:r>
            <a:r>
              <a:rPr kumimoji="0" lang="en-US" sz="2400" b="0" i="0" u="none" strike="noStrike" kern="1200" cap="none" spc="0" normalizeH="0" dirty="0" smtClean="0">
                <a:ln>
                  <a:noFill/>
                </a:ln>
                <a:solidFill>
                  <a:schemeClr val="tx1"/>
                </a:solidFill>
                <a:effectLst/>
                <a:uLnTx/>
                <a:uFillTx/>
                <a:latin typeface="+mn-lt"/>
                <a:ea typeface="+mn-ea"/>
                <a:cs typeface="+mn-cs"/>
              </a:rPr>
              <a:t> 2015, </a:t>
            </a:r>
            <a:r>
              <a:rPr kumimoji="0" lang="en-US" sz="2400" b="0" i="0" u="none" strike="noStrike" kern="1200" cap="none" spc="0" normalizeH="0" dirty="0" smtClean="0">
                <a:ln>
                  <a:noFill/>
                </a:ln>
                <a:solidFill>
                  <a:schemeClr val="tx1"/>
                </a:solidFill>
                <a:effectLst/>
                <a:uLnTx/>
                <a:uFillTx/>
                <a:latin typeface="+mn-lt"/>
                <a:ea typeface="+mn-ea"/>
                <a:cs typeface="+mn-cs"/>
              </a:rPr>
              <a:t>CVPR 2016</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5" name="Content Placeholder 2"/>
          <p:cNvSpPr txBox="1">
            <a:spLocks/>
          </p:cNvSpPr>
          <p:nvPr/>
        </p:nvSpPr>
        <p:spPr>
          <a:xfrm>
            <a:off x="228600" y="1143000"/>
            <a:ext cx="4800600" cy="1085850"/>
          </a:xfrm>
          <a:prstGeom prst="rect">
            <a:avLst/>
          </a:prstGeom>
        </p:spPr>
        <p:txBody>
          <a:bodyPr vert="horz" lIns="91440" tIns="45720" rIns="91440" bIns="45720" rtlCol="0">
            <a:normAutofit fontScale="9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noProof="0" dirty="0" smtClean="0">
                <a:solidFill>
                  <a:schemeClr val="tx1"/>
                </a:solidFill>
                <a:latin typeface="+mn-lt"/>
                <a:ea typeface="+mn-ea"/>
                <a:cs typeface="+mn-cs"/>
              </a:rPr>
              <a:t>Temporal structured models for group activities</a:t>
            </a:r>
          </a:p>
          <a:p>
            <a:pPr marL="800100" lvl="1" indent="-342900" defTabSz="457200" fontAlgn="auto">
              <a:spcBef>
                <a:spcPct val="20000"/>
              </a:spcBef>
              <a:spcAft>
                <a:spcPts val="0"/>
              </a:spcAft>
              <a:buFont typeface="Arial"/>
              <a:buChar char="•"/>
              <a:defRPr/>
            </a:pPr>
            <a:r>
              <a:rPr kumimoji="0" lang="en-US" sz="2400" b="0" i="0" u="none" strike="noStrike" kern="1200" cap="none" spc="0" normalizeH="0" baseline="0" dirty="0" smtClean="0">
                <a:ln>
                  <a:noFill/>
                </a:ln>
                <a:solidFill>
                  <a:schemeClr val="tx1"/>
                </a:solidFill>
                <a:effectLst/>
                <a:uLnTx/>
                <a:uFillTx/>
                <a:latin typeface="+mn-lt"/>
                <a:ea typeface="+mn-ea"/>
                <a:cs typeface="+mn-cs"/>
              </a:rPr>
              <a:t>Ibrahim et al.</a:t>
            </a:r>
            <a:r>
              <a:rPr kumimoji="0" lang="en-US" sz="2400" b="0" i="0" u="none" strike="noStrike" kern="1200" cap="none" spc="0" normalizeH="0" dirty="0" smtClean="0">
                <a:ln>
                  <a:noFill/>
                </a:ln>
                <a:solidFill>
                  <a:schemeClr val="tx1"/>
                </a:solidFill>
                <a:effectLst/>
                <a:uLnTx/>
                <a:uFillTx/>
                <a:latin typeface="+mn-lt"/>
                <a:ea typeface="+mn-ea"/>
                <a:cs typeface="+mn-cs"/>
              </a:rPr>
              <a:t> </a:t>
            </a:r>
            <a:r>
              <a:rPr kumimoji="0" lang="en-US" sz="2400" b="0" i="0" u="none" strike="noStrike" kern="1200" cap="none" spc="0" normalizeH="0" dirty="0" smtClean="0">
                <a:ln>
                  <a:noFill/>
                </a:ln>
                <a:solidFill>
                  <a:schemeClr val="tx1"/>
                </a:solidFill>
                <a:effectLst/>
                <a:uLnTx/>
                <a:uFillTx/>
                <a:latin typeface="+mn-lt"/>
                <a:ea typeface="+mn-ea"/>
                <a:cs typeface="+mn-cs"/>
              </a:rPr>
              <a:t>CVPR 2016</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6" name="Content Placeholder 2"/>
          <p:cNvSpPr txBox="1">
            <a:spLocks/>
          </p:cNvSpPr>
          <p:nvPr/>
        </p:nvSpPr>
        <p:spPr>
          <a:xfrm>
            <a:off x="304800" y="4057650"/>
            <a:ext cx="8229600" cy="1085850"/>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noProof="0" dirty="0" smtClean="0">
                <a:solidFill>
                  <a:schemeClr val="tx1"/>
                </a:solidFill>
                <a:latin typeface="+mn-lt"/>
                <a:ea typeface="+mn-ea"/>
                <a:cs typeface="+mn-cs"/>
              </a:rPr>
              <a:t>Image annotation with label hierarchies</a:t>
            </a:r>
          </a:p>
          <a:p>
            <a:pPr marL="800100" lvl="1" indent="-342900" defTabSz="457200" fontAlgn="auto">
              <a:spcBef>
                <a:spcPct val="20000"/>
              </a:spcBef>
              <a:spcAft>
                <a:spcPts val="0"/>
              </a:spcAft>
              <a:buFont typeface="Arial"/>
              <a:buChar char="•"/>
              <a:defRPr/>
            </a:pPr>
            <a:r>
              <a:rPr lang="en-US" sz="2400" dirty="0" smtClean="0">
                <a:solidFill>
                  <a:schemeClr val="tx1"/>
                </a:solidFill>
                <a:latin typeface="+mn-lt"/>
                <a:ea typeface="+mn-ea"/>
                <a:cs typeface="+mn-cs"/>
              </a:rPr>
              <a:t>Hu</a:t>
            </a:r>
            <a:r>
              <a:rPr kumimoji="0" lang="en-US" sz="2400" b="0" i="0" u="none" strike="noStrike" kern="1200" cap="none" spc="0" normalizeH="0" baseline="0" dirty="0" smtClean="0">
                <a:ln>
                  <a:noFill/>
                </a:ln>
                <a:solidFill>
                  <a:schemeClr val="tx1"/>
                </a:solidFill>
                <a:effectLst/>
                <a:uLnTx/>
                <a:uFillTx/>
                <a:latin typeface="+mn-lt"/>
                <a:ea typeface="+mn-ea"/>
                <a:cs typeface="+mn-cs"/>
              </a:rPr>
              <a:t> et al.</a:t>
            </a:r>
            <a:r>
              <a:rPr kumimoji="0" lang="en-US" sz="2400" b="0" i="0" u="none" strike="noStrike" kern="1200" cap="none" spc="0" normalizeH="0" dirty="0" smtClean="0">
                <a:ln>
                  <a:noFill/>
                </a:ln>
                <a:solidFill>
                  <a:schemeClr val="tx1"/>
                </a:solidFill>
                <a:effectLst/>
                <a:uLnTx/>
                <a:uFillTx/>
                <a:latin typeface="+mn-lt"/>
                <a:ea typeface="+mn-ea"/>
                <a:cs typeface="+mn-cs"/>
              </a:rPr>
              <a:t> </a:t>
            </a:r>
            <a:r>
              <a:rPr kumimoji="0" lang="en-US" sz="2400" b="0" i="0" u="none" strike="noStrike" kern="1200" cap="none" spc="0" normalizeH="0" dirty="0" smtClean="0">
                <a:ln>
                  <a:noFill/>
                </a:ln>
                <a:solidFill>
                  <a:schemeClr val="tx1"/>
                </a:solidFill>
                <a:effectLst/>
                <a:uLnTx/>
                <a:uFillTx/>
                <a:latin typeface="+mn-lt"/>
                <a:ea typeface="+mn-ea"/>
                <a:cs typeface="+mn-cs"/>
              </a:rPr>
              <a:t>CVPR 2016</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1" name="Picture 10"/>
          <p:cNvPicPr>
            <a:picLocks noChangeAspect="1"/>
          </p:cNvPicPr>
          <p:nvPr/>
        </p:nvPicPr>
        <p:blipFill>
          <a:blip r:embed="rId3"/>
          <a:stretch>
            <a:fillRect/>
          </a:stretch>
        </p:blipFill>
        <p:spPr>
          <a:xfrm>
            <a:off x="7581900" y="2343153"/>
            <a:ext cx="1524000" cy="1369919"/>
          </a:xfrm>
          <a:prstGeom prst="rect">
            <a:avLst/>
          </a:prstGeom>
        </p:spPr>
      </p:pic>
      <p:pic>
        <p:nvPicPr>
          <p:cNvPr id="12" name="Picture 11"/>
          <p:cNvPicPr>
            <a:picLocks noChangeAspect="1"/>
          </p:cNvPicPr>
          <p:nvPr/>
        </p:nvPicPr>
        <p:blipFill>
          <a:blip r:embed="rId4"/>
          <a:stretch>
            <a:fillRect/>
          </a:stretch>
        </p:blipFill>
        <p:spPr>
          <a:xfrm>
            <a:off x="6934200" y="3994484"/>
            <a:ext cx="2209800" cy="1143000"/>
          </a:xfrm>
          <a:prstGeom prst="rect">
            <a:avLst/>
          </a:prstGeom>
        </p:spPr>
      </p:pic>
    </p:spTree>
    <p:extLst>
      <p:ext uri="{BB962C8B-B14F-4D97-AF65-F5344CB8AC3E}">
        <p14:creationId xmlns:p14="http://schemas.microsoft.com/office/powerpoint/2010/main" val="37713720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0958"/>
            <a:ext cx="7772400" cy="641993"/>
          </a:xfrm>
        </p:spPr>
        <p:txBody>
          <a:bodyPr>
            <a:normAutofit fontScale="90000"/>
          </a:bodyPr>
          <a:lstStyle/>
          <a:p>
            <a:pPr algn="l"/>
            <a:r>
              <a:rPr lang="en-US" kern="0" dirty="0">
                <a:latin typeface="Calibri Light"/>
                <a:ea typeface="+mn-ea"/>
                <a:cs typeface="Calibri Light"/>
              </a:rPr>
              <a:t>Overview</a:t>
            </a:r>
          </a:p>
        </p:txBody>
      </p:sp>
      <p:sp>
        <p:nvSpPr>
          <p:cNvPr id="4" name="Subtitle 3"/>
          <p:cNvSpPr>
            <a:spLocks noGrp="1"/>
          </p:cNvSpPr>
          <p:nvPr>
            <p:ph type="subTitle" idx="1"/>
          </p:nvPr>
        </p:nvSpPr>
        <p:spPr>
          <a:xfrm>
            <a:off x="152400" y="1001880"/>
            <a:ext cx="9067800" cy="491100"/>
          </a:xfrm>
        </p:spPr>
        <p:txBody>
          <a:bodyPr>
            <a:noAutofit/>
          </a:bodyPr>
          <a:lstStyle/>
          <a:p>
            <a:pPr marL="342900" indent="-342900" algn="l">
              <a:buFont typeface="Arial"/>
              <a:buChar char="•"/>
            </a:pPr>
            <a:r>
              <a:rPr lang="en-US" dirty="0" smtClean="0">
                <a:solidFill>
                  <a:schemeClr val="tx1"/>
                </a:solidFill>
              </a:rPr>
              <a:t>Group Activity Recognition: structures</a:t>
            </a:r>
            <a:endParaRPr lang="en-US" dirty="0">
              <a:solidFill>
                <a:schemeClr val="tx1"/>
              </a:solidFill>
            </a:endParaRPr>
          </a:p>
        </p:txBody>
      </p:sp>
      <p:pic>
        <p:nvPicPr>
          <p:cNvPr id="5" name="Picture 14"/>
          <p:cNvPicPr>
            <a:picLocks noChangeAspect="1"/>
          </p:cNvPicPr>
          <p:nvPr/>
        </p:nvPicPr>
        <p:blipFill>
          <a:blip r:embed="rId2"/>
          <a:srcRect/>
          <a:stretch>
            <a:fillRect/>
          </a:stretch>
        </p:blipFill>
        <p:spPr bwMode="auto">
          <a:xfrm>
            <a:off x="1457037" y="1593342"/>
            <a:ext cx="6071608" cy="3416998"/>
          </a:xfrm>
          <a:prstGeom prst="rect">
            <a:avLst/>
          </a:prstGeom>
          <a:noFill/>
          <a:ln w="9525">
            <a:noFill/>
            <a:miter lim="800000"/>
            <a:headEnd/>
            <a:tailEnd/>
          </a:ln>
        </p:spPr>
      </p:pic>
      <p:sp>
        <p:nvSpPr>
          <p:cNvPr id="6" name="Oval 5"/>
          <p:cNvSpPr/>
          <p:nvPr/>
        </p:nvSpPr>
        <p:spPr>
          <a:xfrm>
            <a:off x="6107277" y="2250497"/>
            <a:ext cx="324000" cy="2365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4194179" y="2529284"/>
            <a:ext cx="324000" cy="2365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Rectangle 2"/>
          <p:cNvSpPr/>
          <p:nvPr/>
        </p:nvSpPr>
        <p:spPr>
          <a:xfrm>
            <a:off x="3155980" y="2366711"/>
            <a:ext cx="551655" cy="904352"/>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3642524" y="2529284"/>
            <a:ext cx="1065786" cy="741779"/>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4064567" y="2359857"/>
            <a:ext cx="723024" cy="741779"/>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79961" y="2250496"/>
            <a:ext cx="723024" cy="741779"/>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rot="988294">
            <a:off x="4242194" y="4265639"/>
            <a:ext cx="396000" cy="297000"/>
          </a:xfrm>
          <a:prstGeom prst="ellipse">
            <a:avLst/>
          </a:prstGeom>
          <a:solidFill>
            <a:srgbClr val="0000FF"/>
          </a:solid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Curved Connector 16"/>
          <p:cNvCxnSpPr>
            <a:stCxn id="9" idx="2"/>
            <a:endCxn id="10" idx="2"/>
          </p:cNvCxnSpPr>
          <p:nvPr/>
        </p:nvCxnSpPr>
        <p:spPr>
          <a:xfrm rot="5400000" flipH="1" flipV="1">
            <a:off x="4216035" y="3061019"/>
            <a:ext cx="169427" cy="250662"/>
          </a:xfrm>
          <a:prstGeom prst="curvedConnector3">
            <a:avLst>
              <a:gd name="adj1" fmla="val -248833"/>
            </a:avLst>
          </a:prstGeom>
          <a:ln>
            <a:solidFill>
              <a:schemeClr val="accent5">
                <a:lumMod val="60000"/>
                <a:lumOff val="40000"/>
              </a:schemeClr>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0" name="Curved Connector 19"/>
          <p:cNvCxnSpPr>
            <a:stCxn id="3" idx="2"/>
            <a:endCxn id="9" idx="2"/>
          </p:cNvCxnSpPr>
          <p:nvPr/>
        </p:nvCxnSpPr>
        <p:spPr>
          <a:xfrm rot="16200000" flipH="1">
            <a:off x="3805200" y="2899258"/>
            <a:ext cx="9525" cy="743610"/>
          </a:xfrm>
          <a:prstGeom prst="curvedConnector3">
            <a:avLst>
              <a:gd name="adj1" fmla="val 4325134"/>
            </a:avLst>
          </a:prstGeom>
          <a:ln>
            <a:solidFill>
              <a:schemeClr val="accent5">
                <a:lumMod val="60000"/>
                <a:lumOff val="40000"/>
              </a:schemeClr>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3" name="Curved Connector 22"/>
          <p:cNvCxnSpPr>
            <a:stCxn id="3" idx="0"/>
            <a:endCxn id="10" idx="0"/>
          </p:cNvCxnSpPr>
          <p:nvPr/>
        </p:nvCxnSpPr>
        <p:spPr>
          <a:xfrm rot="5400000" flipH="1" flipV="1">
            <a:off x="3925517" y="1866149"/>
            <a:ext cx="6854" cy="994272"/>
          </a:xfrm>
          <a:prstGeom prst="curvedConnector3">
            <a:avLst>
              <a:gd name="adj1" fmla="val 4987537"/>
            </a:avLst>
          </a:prstGeom>
          <a:ln>
            <a:solidFill>
              <a:schemeClr val="accent5">
                <a:lumMod val="60000"/>
                <a:lumOff val="40000"/>
              </a:schemeClr>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3" idx="2"/>
            <a:endCxn id="14" idx="2"/>
          </p:cNvCxnSpPr>
          <p:nvPr/>
        </p:nvCxnSpPr>
        <p:spPr>
          <a:xfrm>
            <a:off x="3431808" y="3271063"/>
            <a:ext cx="818513" cy="1100971"/>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9" idx="2"/>
            <a:endCxn id="14" idx="1"/>
          </p:cNvCxnSpPr>
          <p:nvPr/>
        </p:nvCxnSpPr>
        <p:spPr>
          <a:xfrm>
            <a:off x="4175418" y="3271063"/>
            <a:ext cx="170213" cy="1012607"/>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10" idx="2"/>
            <a:endCxn id="14" idx="0"/>
          </p:cNvCxnSpPr>
          <p:nvPr/>
        </p:nvCxnSpPr>
        <p:spPr>
          <a:xfrm>
            <a:off x="4426079" y="3101636"/>
            <a:ext cx="70256" cy="1170098"/>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11" idx="2"/>
            <a:endCxn id="14" idx="7"/>
          </p:cNvCxnSpPr>
          <p:nvPr/>
        </p:nvCxnSpPr>
        <p:spPr>
          <a:xfrm flipH="1">
            <a:off x="4614153" y="2992276"/>
            <a:ext cx="1727320" cy="1350941"/>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8" name="Curved Connector 37"/>
          <p:cNvCxnSpPr>
            <a:stCxn id="11" idx="1"/>
            <a:endCxn id="10" idx="3"/>
          </p:cNvCxnSpPr>
          <p:nvPr/>
        </p:nvCxnSpPr>
        <p:spPr>
          <a:xfrm rot="10800000" flipV="1">
            <a:off x="4787591" y="2621386"/>
            <a:ext cx="1192370" cy="109361"/>
          </a:xfrm>
          <a:prstGeom prst="curvedConnector3">
            <a:avLst/>
          </a:prstGeom>
          <a:ln>
            <a:solidFill>
              <a:schemeClr val="accent5">
                <a:lumMod val="60000"/>
                <a:lumOff val="40000"/>
              </a:schemeClr>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40" name="Curved Connector 39"/>
          <p:cNvCxnSpPr>
            <a:stCxn id="11" idx="0"/>
            <a:endCxn id="3" idx="0"/>
          </p:cNvCxnSpPr>
          <p:nvPr/>
        </p:nvCxnSpPr>
        <p:spPr>
          <a:xfrm rot="16200000" flipH="1" flipV="1">
            <a:off x="4828533" y="853771"/>
            <a:ext cx="116215" cy="2909666"/>
          </a:xfrm>
          <a:prstGeom prst="curvedConnector3">
            <a:avLst>
              <a:gd name="adj1" fmla="val -147529"/>
            </a:avLst>
          </a:prstGeom>
          <a:ln>
            <a:solidFill>
              <a:schemeClr val="accent5">
                <a:lumMod val="60000"/>
                <a:lumOff val="40000"/>
              </a:schemeClr>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42" name="Curved Connector 41"/>
          <p:cNvCxnSpPr>
            <a:stCxn id="11" idx="2"/>
            <a:endCxn id="9" idx="2"/>
          </p:cNvCxnSpPr>
          <p:nvPr/>
        </p:nvCxnSpPr>
        <p:spPr>
          <a:xfrm rot="5400000">
            <a:off x="5119052" y="2048641"/>
            <a:ext cx="278788" cy="2166056"/>
          </a:xfrm>
          <a:prstGeom prst="curvedConnector3">
            <a:avLst>
              <a:gd name="adj1" fmla="val 161498"/>
            </a:avLst>
          </a:prstGeom>
          <a:ln>
            <a:solidFill>
              <a:schemeClr val="accent5">
                <a:lumMod val="60000"/>
                <a:lumOff val="40000"/>
              </a:schemeClr>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453502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img001371.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40" r="135"/>
          <a:stretch/>
        </p:blipFill>
        <p:spPr>
          <a:xfrm>
            <a:off x="-39692" y="-14880"/>
            <a:ext cx="9326880" cy="5230436"/>
          </a:xfrm>
        </p:spPr>
      </p:pic>
      <p:sp>
        <p:nvSpPr>
          <p:cNvPr id="6" name="Rectangle 3"/>
          <p:cNvSpPr>
            <a:spLocks/>
          </p:cNvSpPr>
          <p:nvPr/>
        </p:nvSpPr>
        <p:spPr bwMode="auto">
          <a:xfrm>
            <a:off x="5647642" y="-996"/>
            <a:ext cx="3506394" cy="4191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40639" bIns="0" anchor="ctr"/>
          <a:lstStyle/>
          <a:p>
            <a:pPr algn="ctr"/>
            <a:r>
              <a:rPr lang="en-US" altLang="zh-CN" sz="3200" dirty="0" smtClean="0">
                <a:solidFill>
                  <a:srgbClr val="000000"/>
                </a:solidFill>
              </a:rPr>
              <a:t>Image Tagging</a:t>
            </a:r>
            <a:endParaRPr lang="en-US" altLang="zh-CN" sz="3200" dirty="0">
              <a:solidFill>
                <a:srgbClr val="000000"/>
              </a:solidFill>
            </a:endParaRPr>
          </a:p>
        </p:txBody>
      </p:sp>
      <p:sp>
        <p:nvSpPr>
          <p:cNvPr id="7" name="Text Box 6"/>
          <p:cNvSpPr txBox="1">
            <a:spLocks noChangeArrowheads="1"/>
          </p:cNvSpPr>
          <p:nvPr/>
        </p:nvSpPr>
        <p:spPr bwMode="auto">
          <a:xfrm>
            <a:off x="838200" y="3333750"/>
            <a:ext cx="1752600" cy="52322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hallway</a:t>
            </a:r>
            <a:endParaRPr lang="en-US" altLang="zh-CN" dirty="0"/>
          </a:p>
        </p:txBody>
      </p:sp>
      <p:sp>
        <p:nvSpPr>
          <p:cNvPr id="8" name="Text Box 6"/>
          <p:cNvSpPr txBox="1">
            <a:spLocks noChangeArrowheads="1"/>
          </p:cNvSpPr>
          <p:nvPr/>
        </p:nvSpPr>
        <p:spPr bwMode="auto">
          <a:xfrm>
            <a:off x="838200" y="2495550"/>
            <a:ext cx="3352800" cy="52322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nursing home</a:t>
            </a:r>
            <a:endParaRPr lang="en-US" altLang="zh-CN" dirty="0"/>
          </a:p>
        </p:txBody>
      </p:sp>
      <p:sp>
        <p:nvSpPr>
          <p:cNvPr id="9" name="Text Box 6"/>
          <p:cNvSpPr txBox="1">
            <a:spLocks noChangeArrowheads="1"/>
          </p:cNvSpPr>
          <p:nvPr/>
        </p:nvSpPr>
        <p:spPr bwMode="auto">
          <a:xfrm>
            <a:off x="838200" y="1657350"/>
            <a:ext cx="2971800" cy="52322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a:t>i</a:t>
            </a:r>
            <a:r>
              <a:rPr lang="en-US" altLang="zh-CN" dirty="0" smtClean="0"/>
              <a:t>ndoor scene</a:t>
            </a:r>
            <a:endParaRPr lang="en-US" altLang="zh-CN" dirty="0"/>
          </a:p>
        </p:txBody>
      </p:sp>
      <p:sp>
        <p:nvSpPr>
          <p:cNvPr id="10" name="Text Box 6"/>
          <p:cNvSpPr txBox="1">
            <a:spLocks noChangeArrowheads="1"/>
          </p:cNvSpPr>
          <p:nvPr/>
        </p:nvSpPr>
        <p:spPr bwMode="auto">
          <a:xfrm>
            <a:off x="838200" y="819150"/>
            <a:ext cx="1371600" cy="52322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people</a:t>
            </a:r>
            <a:endParaRPr lang="en-US" altLang="zh-CN" dirty="0"/>
          </a:p>
        </p:txBody>
      </p:sp>
      <p:sp>
        <p:nvSpPr>
          <p:cNvPr id="14" name="椭圆 13"/>
          <p:cNvSpPr/>
          <p:nvPr/>
        </p:nvSpPr>
        <p:spPr>
          <a:xfrm>
            <a:off x="5051705" y="1193304"/>
            <a:ext cx="404695" cy="261689"/>
          </a:xfrm>
          <a:prstGeom prst="ellipse">
            <a:avLst/>
          </a:prstGeom>
          <a:solidFill>
            <a:schemeClr val="accent3">
              <a:lumMod val="60000"/>
              <a:lumOff val="40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6711861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0958"/>
            <a:ext cx="7772400" cy="641993"/>
          </a:xfrm>
        </p:spPr>
        <p:txBody>
          <a:bodyPr>
            <a:normAutofit fontScale="90000"/>
          </a:bodyPr>
          <a:lstStyle/>
          <a:p>
            <a:pPr algn="l"/>
            <a:r>
              <a:rPr lang="en-US" kern="0" dirty="0">
                <a:latin typeface="Calibri Light"/>
                <a:ea typeface="+mn-ea"/>
                <a:cs typeface="Calibri Light"/>
              </a:rPr>
              <a:t>Overview</a:t>
            </a:r>
          </a:p>
        </p:txBody>
      </p:sp>
      <p:sp>
        <p:nvSpPr>
          <p:cNvPr id="3" name="Subtitle 2"/>
          <p:cNvSpPr>
            <a:spLocks noGrp="1"/>
          </p:cNvSpPr>
          <p:nvPr>
            <p:ph type="subTitle" idx="1"/>
          </p:nvPr>
        </p:nvSpPr>
        <p:spPr>
          <a:xfrm>
            <a:off x="152400" y="800100"/>
            <a:ext cx="9011769" cy="1075949"/>
          </a:xfrm>
        </p:spPr>
        <p:txBody>
          <a:bodyPr>
            <a:noAutofit/>
          </a:bodyPr>
          <a:lstStyle/>
          <a:p>
            <a:pPr marL="457200" indent="-457200" algn="l">
              <a:buFont typeface="Arial"/>
              <a:buChar char="•"/>
            </a:pPr>
            <a:r>
              <a:rPr lang="en-US" dirty="0" smtClean="0">
                <a:solidFill>
                  <a:srgbClr val="000000"/>
                </a:solidFill>
              </a:rPr>
              <a:t>Flexible Structure to adaptively </a:t>
            </a:r>
            <a:r>
              <a:rPr lang="en-US" dirty="0">
                <a:solidFill>
                  <a:srgbClr val="000000"/>
                </a:solidFill>
              </a:rPr>
              <a:t>c</a:t>
            </a:r>
            <a:r>
              <a:rPr lang="en-US" dirty="0" smtClean="0">
                <a:solidFill>
                  <a:srgbClr val="000000"/>
                </a:solidFill>
              </a:rPr>
              <a:t>apture </a:t>
            </a:r>
            <a:r>
              <a:rPr lang="en-US" dirty="0">
                <a:solidFill>
                  <a:srgbClr val="000000"/>
                </a:solidFill>
              </a:rPr>
              <a:t>d</a:t>
            </a:r>
            <a:r>
              <a:rPr lang="en-US" dirty="0" smtClean="0">
                <a:solidFill>
                  <a:srgbClr val="000000"/>
                </a:solidFill>
              </a:rPr>
              <a:t>iscriminative </a:t>
            </a:r>
            <a:r>
              <a:rPr lang="en-US" dirty="0">
                <a:solidFill>
                  <a:srgbClr val="000000"/>
                </a:solidFill>
              </a:rPr>
              <a:t>d</a:t>
            </a:r>
            <a:r>
              <a:rPr lang="en-US" dirty="0" smtClean="0">
                <a:solidFill>
                  <a:srgbClr val="000000"/>
                </a:solidFill>
              </a:rPr>
              <a:t>ependencies </a:t>
            </a:r>
            <a:r>
              <a:rPr lang="en-US" sz="2000" dirty="0">
                <a:solidFill>
                  <a:srgbClr val="000000"/>
                </a:solidFill>
              </a:rPr>
              <a:t>[</a:t>
            </a:r>
            <a:r>
              <a:rPr lang="en-US" sz="2000" dirty="0" err="1" smtClean="0">
                <a:solidFill>
                  <a:srgbClr val="000000"/>
                </a:solidFill>
              </a:rPr>
              <a:t>Lan</a:t>
            </a:r>
            <a:r>
              <a:rPr lang="en-US" sz="2000" dirty="0" smtClean="0">
                <a:solidFill>
                  <a:srgbClr val="000000"/>
                </a:solidFill>
              </a:rPr>
              <a:t> et al. 10, </a:t>
            </a:r>
            <a:r>
              <a:rPr lang="en-US" sz="2000" dirty="0" err="1" smtClean="0">
                <a:solidFill>
                  <a:srgbClr val="000000"/>
                </a:solidFill>
              </a:rPr>
              <a:t>Amer</a:t>
            </a:r>
            <a:r>
              <a:rPr lang="en-US" sz="2000" dirty="0" smtClean="0">
                <a:solidFill>
                  <a:srgbClr val="000000"/>
                </a:solidFill>
              </a:rPr>
              <a:t> et al. 14]</a:t>
            </a:r>
            <a:endParaRPr lang="en-US" sz="2000" dirty="0">
              <a:solidFill>
                <a:srgbClr val="000000"/>
              </a:solidFill>
            </a:endParaRPr>
          </a:p>
        </p:txBody>
      </p:sp>
      <p:pic>
        <p:nvPicPr>
          <p:cNvPr id="22" name="Picture 14"/>
          <p:cNvPicPr>
            <a:picLocks noChangeAspect="1"/>
          </p:cNvPicPr>
          <p:nvPr/>
        </p:nvPicPr>
        <p:blipFill>
          <a:blip r:embed="rId2"/>
          <a:srcRect/>
          <a:stretch>
            <a:fillRect/>
          </a:stretch>
        </p:blipFill>
        <p:spPr bwMode="auto">
          <a:xfrm>
            <a:off x="1457037" y="1593342"/>
            <a:ext cx="6071608" cy="3416998"/>
          </a:xfrm>
          <a:prstGeom prst="rect">
            <a:avLst/>
          </a:prstGeom>
          <a:noFill/>
          <a:ln w="9525">
            <a:noFill/>
            <a:miter lim="800000"/>
            <a:headEnd/>
            <a:tailEnd/>
          </a:ln>
        </p:spPr>
      </p:pic>
      <p:sp>
        <p:nvSpPr>
          <p:cNvPr id="23" name="Oval 22"/>
          <p:cNvSpPr/>
          <p:nvPr/>
        </p:nvSpPr>
        <p:spPr>
          <a:xfrm>
            <a:off x="6107277" y="2250497"/>
            <a:ext cx="324000" cy="2365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Oval 23"/>
          <p:cNvSpPr/>
          <p:nvPr/>
        </p:nvSpPr>
        <p:spPr>
          <a:xfrm>
            <a:off x="4194179" y="2529284"/>
            <a:ext cx="324000" cy="2365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3155980" y="2366711"/>
            <a:ext cx="551655" cy="904352"/>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642524" y="2529284"/>
            <a:ext cx="1065786" cy="741779"/>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985286" y="2337087"/>
            <a:ext cx="723024" cy="741779"/>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5979961" y="2250496"/>
            <a:ext cx="723024" cy="741779"/>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rot="988294">
            <a:off x="4242194" y="4265639"/>
            <a:ext cx="396000" cy="297000"/>
          </a:xfrm>
          <a:prstGeom prst="ellipse">
            <a:avLst/>
          </a:prstGeom>
          <a:solidFill>
            <a:srgbClr val="0000FF"/>
          </a:solid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Curved Connector 29"/>
          <p:cNvCxnSpPr>
            <a:stCxn id="26" idx="0"/>
            <a:endCxn id="27" idx="0"/>
          </p:cNvCxnSpPr>
          <p:nvPr/>
        </p:nvCxnSpPr>
        <p:spPr>
          <a:xfrm rot="5400000" flipH="1" flipV="1">
            <a:off x="4165010" y="2347496"/>
            <a:ext cx="192197" cy="171381"/>
          </a:xfrm>
          <a:prstGeom prst="curvedConnector3">
            <a:avLst>
              <a:gd name="adj1" fmla="val 189205"/>
            </a:avLst>
          </a:prstGeom>
          <a:ln w="38100" cmpd="sng">
            <a:solidFill>
              <a:srgbClr val="FFFF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1" name="Curved Connector 30"/>
          <p:cNvCxnSpPr>
            <a:stCxn id="25" idx="0"/>
            <a:endCxn id="26" idx="0"/>
          </p:cNvCxnSpPr>
          <p:nvPr/>
        </p:nvCxnSpPr>
        <p:spPr>
          <a:xfrm rot="16200000" flipH="1">
            <a:off x="3722326" y="2076193"/>
            <a:ext cx="162573" cy="743610"/>
          </a:xfrm>
          <a:prstGeom prst="curvedConnector3">
            <a:avLst>
              <a:gd name="adj1" fmla="val -206062"/>
            </a:avLst>
          </a:prstGeom>
          <a:ln w="38100" cmpd="sng">
            <a:solidFill>
              <a:srgbClr val="FFFF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a:stCxn id="25" idx="2"/>
            <a:endCxn id="29" idx="2"/>
          </p:cNvCxnSpPr>
          <p:nvPr/>
        </p:nvCxnSpPr>
        <p:spPr>
          <a:xfrm>
            <a:off x="3431808" y="3271063"/>
            <a:ext cx="818513" cy="1100971"/>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26" idx="2"/>
            <a:endCxn id="29" idx="1"/>
          </p:cNvCxnSpPr>
          <p:nvPr/>
        </p:nvCxnSpPr>
        <p:spPr>
          <a:xfrm>
            <a:off x="4175418" y="3271063"/>
            <a:ext cx="170213" cy="1012607"/>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stCxn id="27" idx="2"/>
            <a:endCxn id="29" idx="0"/>
          </p:cNvCxnSpPr>
          <p:nvPr/>
        </p:nvCxnSpPr>
        <p:spPr>
          <a:xfrm>
            <a:off x="4346799" y="3078866"/>
            <a:ext cx="149537" cy="1192868"/>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00219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804"/>
            <a:ext cx="7772400" cy="754605"/>
          </a:xfrm>
        </p:spPr>
        <p:txBody>
          <a:bodyPr>
            <a:normAutofit fontScale="90000"/>
          </a:bodyPr>
          <a:lstStyle/>
          <a:p>
            <a:pPr algn="l"/>
            <a:r>
              <a:rPr lang="en-US" kern="0" dirty="0">
                <a:latin typeface="Calibri Light"/>
                <a:ea typeface="+mn-ea"/>
                <a:cs typeface="Calibri Light"/>
              </a:rPr>
              <a:t>Overview</a:t>
            </a:r>
          </a:p>
        </p:txBody>
      </p:sp>
      <p:sp>
        <p:nvSpPr>
          <p:cNvPr id="3" name="Subtitle 2"/>
          <p:cNvSpPr>
            <a:spLocks noGrp="1"/>
          </p:cNvSpPr>
          <p:nvPr>
            <p:ph type="subTitle" idx="1"/>
          </p:nvPr>
        </p:nvSpPr>
        <p:spPr>
          <a:xfrm>
            <a:off x="0" y="800100"/>
            <a:ext cx="9144000" cy="1314450"/>
          </a:xfrm>
        </p:spPr>
        <p:txBody>
          <a:bodyPr>
            <a:normAutofit/>
          </a:bodyPr>
          <a:lstStyle/>
          <a:p>
            <a:pPr marL="457200" indent="-457200" algn="l">
              <a:buFont typeface="Arial"/>
              <a:buChar char="•"/>
            </a:pPr>
            <a:r>
              <a:rPr lang="en-US" dirty="0" smtClean="0">
                <a:solidFill>
                  <a:srgbClr val="000000"/>
                </a:solidFill>
              </a:rPr>
              <a:t>Combine Graphical Models and Deep Learning, enable </a:t>
            </a:r>
            <a:r>
              <a:rPr lang="en-US" dirty="0" smtClean="0">
                <a:solidFill>
                  <a:srgbClr val="0000FF"/>
                </a:solidFill>
              </a:rPr>
              <a:t>message passing</a:t>
            </a:r>
            <a:endParaRPr lang="en-US" dirty="0">
              <a:solidFill>
                <a:srgbClr val="000000"/>
              </a:solidFill>
            </a:endParaRPr>
          </a:p>
        </p:txBody>
      </p:sp>
      <p:sp>
        <p:nvSpPr>
          <p:cNvPr id="4" name="Rectangle 3"/>
          <p:cNvSpPr/>
          <p:nvPr/>
        </p:nvSpPr>
        <p:spPr>
          <a:xfrm>
            <a:off x="1764095" y="1820200"/>
            <a:ext cx="2401518" cy="104290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srgbClr val="000000"/>
                </a:solidFill>
              </a:rPr>
              <a:t>CNN</a:t>
            </a:r>
            <a:endParaRPr lang="en-US" sz="3600" dirty="0">
              <a:solidFill>
                <a:srgbClr val="000000"/>
              </a:solidFill>
            </a:endParaRPr>
          </a:p>
        </p:txBody>
      </p:sp>
      <p:cxnSp>
        <p:nvCxnSpPr>
          <p:cNvPr id="12" name="Straight Connector 11"/>
          <p:cNvCxnSpPr>
            <a:stCxn id="57" idx="7"/>
            <a:endCxn id="58" idx="0"/>
          </p:cNvCxnSpPr>
          <p:nvPr/>
        </p:nvCxnSpPr>
        <p:spPr>
          <a:xfrm>
            <a:off x="6454357" y="2480540"/>
            <a:ext cx="489953" cy="294100"/>
          </a:xfrm>
          <a:prstGeom prst="line">
            <a:avLst/>
          </a:prstGeom>
        </p:spPr>
        <p:style>
          <a:lnRef idx="2">
            <a:schemeClr val="accent2"/>
          </a:lnRef>
          <a:fillRef idx="0">
            <a:schemeClr val="accent2"/>
          </a:fillRef>
          <a:effectRef idx="1">
            <a:schemeClr val="accent2"/>
          </a:effectRef>
          <a:fontRef idx="minor">
            <a:schemeClr val="tx1"/>
          </a:fontRef>
        </p:style>
      </p:cxnSp>
      <p:cxnSp>
        <p:nvCxnSpPr>
          <p:cNvPr id="16" name="Straight Connector 15"/>
          <p:cNvCxnSpPr>
            <a:stCxn id="56" idx="4"/>
            <a:endCxn id="59" idx="1"/>
          </p:cNvCxnSpPr>
          <p:nvPr/>
        </p:nvCxnSpPr>
        <p:spPr>
          <a:xfrm>
            <a:off x="6944309" y="2086170"/>
            <a:ext cx="461004" cy="394370"/>
          </a:xfrm>
          <a:prstGeom prst="line">
            <a:avLst/>
          </a:prstGeom>
        </p:spPr>
        <p:style>
          <a:lnRef idx="2">
            <a:schemeClr val="accent2"/>
          </a:lnRef>
          <a:fillRef idx="0">
            <a:schemeClr val="accent2"/>
          </a:fillRef>
          <a:effectRef idx="1">
            <a:schemeClr val="accent2"/>
          </a:effectRef>
          <a:fontRef idx="minor">
            <a:schemeClr val="tx1"/>
          </a:fontRef>
        </p:style>
      </p:cxnSp>
      <p:sp>
        <p:nvSpPr>
          <p:cNvPr id="42" name="Plus 41"/>
          <p:cNvSpPr/>
          <p:nvPr/>
        </p:nvSpPr>
        <p:spPr>
          <a:xfrm>
            <a:off x="4417076" y="1933377"/>
            <a:ext cx="1185729" cy="847360"/>
          </a:xfrm>
          <a:prstGeom prst="mathPlus">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6" name="Oval 55"/>
          <p:cNvSpPr/>
          <p:nvPr/>
        </p:nvSpPr>
        <p:spPr>
          <a:xfrm>
            <a:off x="6717988" y="1746649"/>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Oval 56"/>
          <p:cNvSpPr/>
          <p:nvPr/>
        </p:nvSpPr>
        <p:spPr>
          <a:xfrm>
            <a:off x="6068002" y="2430817"/>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6717988" y="2774639"/>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Oval 58"/>
          <p:cNvSpPr/>
          <p:nvPr/>
        </p:nvSpPr>
        <p:spPr>
          <a:xfrm>
            <a:off x="7339025" y="2430817"/>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0" name="Straight Connector 59"/>
          <p:cNvCxnSpPr>
            <a:stCxn id="56" idx="4"/>
            <a:endCxn id="57" idx="7"/>
          </p:cNvCxnSpPr>
          <p:nvPr/>
        </p:nvCxnSpPr>
        <p:spPr>
          <a:xfrm flipH="1">
            <a:off x="6454357" y="2086170"/>
            <a:ext cx="489953" cy="394370"/>
          </a:xfrm>
          <a:prstGeom prst="line">
            <a:avLst/>
          </a:prstGeom>
        </p:spPr>
        <p:style>
          <a:lnRef idx="2">
            <a:schemeClr val="accent2"/>
          </a:lnRef>
          <a:fillRef idx="0">
            <a:schemeClr val="accent2"/>
          </a:fillRef>
          <a:effectRef idx="1">
            <a:schemeClr val="accent2"/>
          </a:effectRef>
          <a:fontRef idx="minor">
            <a:schemeClr val="tx1"/>
          </a:fontRef>
        </p:style>
      </p:cxnSp>
      <p:cxnSp>
        <p:nvCxnSpPr>
          <p:cNvPr id="61" name="Straight Connector 60"/>
          <p:cNvCxnSpPr>
            <a:stCxn id="56" idx="4"/>
            <a:endCxn id="58" idx="0"/>
          </p:cNvCxnSpPr>
          <p:nvPr/>
        </p:nvCxnSpPr>
        <p:spPr>
          <a:xfrm>
            <a:off x="6944309" y="2086171"/>
            <a:ext cx="0" cy="688469"/>
          </a:xfrm>
          <a:prstGeom prst="line">
            <a:avLst/>
          </a:prstGeom>
        </p:spPr>
        <p:style>
          <a:lnRef idx="2">
            <a:schemeClr val="accent2"/>
          </a:lnRef>
          <a:fillRef idx="0">
            <a:schemeClr val="accent2"/>
          </a:fillRef>
          <a:effectRef idx="1">
            <a:schemeClr val="accent2"/>
          </a:effectRef>
          <a:fontRef idx="minor">
            <a:schemeClr val="tx1"/>
          </a:fontRef>
        </p:style>
      </p:cxnSp>
      <p:cxnSp>
        <p:nvCxnSpPr>
          <p:cNvPr id="62" name="Straight Connector 61"/>
          <p:cNvCxnSpPr>
            <a:stCxn id="59" idx="1"/>
            <a:endCxn id="58" idx="0"/>
          </p:cNvCxnSpPr>
          <p:nvPr/>
        </p:nvCxnSpPr>
        <p:spPr>
          <a:xfrm flipH="1">
            <a:off x="6944309" y="2480540"/>
            <a:ext cx="461004" cy="294100"/>
          </a:xfrm>
          <a:prstGeom prst="line">
            <a:avLst/>
          </a:prstGeom>
        </p:spPr>
        <p:style>
          <a:lnRef idx="2">
            <a:schemeClr val="accent2"/>
          </a:lnRef>
          <a:fillRef idx="0">
            <a:schemeClr val="accent2"/>
          </a:fillRef>
          <a:effectRef idx="1">
            <a:schemeClr val="accent2"/>
          </a:effectRef>
          <a:fontRef idx="minor">
            <a:schemeClr val="tx1"/>
          </a:fontRef>
        </p:style>
      </p:cxnSp>
      <p:cxnSp>
        <p:nvCxnSpPr>
          <p:cNvPr id="63" name="Straight Connector 62"/>
          <p:cNvCxnSpPr>
            <a:stCxn id="57" idx="7"/>
            <a:endCxn id="59" idx="1"/>
          </p:cNvCxnSpPr>
          <p:nvPr/>
        </p:nvCxnSpPr>
        <p:spPr>
          <a:xfrm>
            <a:off x="6454357" y="2480540"/>
            <a:ext cx="950957" cy="0"/>
          </a:xfrm>
          <a:prstGeom prst="line">
            <a:avLst/>
          </a:prstGeom>
          <a:ln>
            <a:prstDash val="dash"/>
          </a:ln>
        </p:spPr>
        <p:style>
          <a:lnRef idx="2">
            <a:schemeClr val="accent2"/>
          </a:lnRef>
          <a:fillRef idx="0">
            <a:schemeClr val="accent2"/>
          </a:fillRef>
          <a:effectRef idx="1">
            <a:schemeClr val="accent2"/>
          </a:effectRef>
          <a:fontRef idx="minor">
            <a:schemeClr val="tx1"/>
          </a:fontRef>
        </p:style>
      </p:cxnSp>
      <p:sp>
        <p:nvSpPr>
          <p:cNvPr id="5" name="Rectangle 4"/>
          <p:cNvSpPr/>
          <p:nvPr/>
        </p:nvSpPr>
        <p:spPr>
          <a:xfrm>
            <a:off x="1331193" y="1690062"/>
            <a:ext cx="6843332" cy="3283192"/>
          </a:xfrm>
          <a:prstGeom prst="rect">
            <a:avLst/>
          </a:prstGeom>
          <a:gradFill flip="none" rotWithShape="1">
            <a:gsLst>
              <a:gs pos="0">
                <a:schemeClr val="accent1">
                  <a:tint val="100000"/>
                  <a:shade val="100000"/>
                  <a:satMod val="130000"/>
                  <a:alpha val="1000"/>
                </a:schemeClr>
              </a:gs>
              <a:gs pos="100000">
                <a:schemeClr val="accent1">
                  <a:tint val="50000"/>
                  <a:shade val="100000"/>
                  <a:satMod val="350000"/>
                  <a:alpha val="1000"/>
                </a:schemeClr>
              </a:gs>
            </a:gsLst>
            <a:lin ang="16200000" scaled="0"/>
            <a:tileRect/>
          </a:gra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905000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4095" y="1820200"/>
            <a:ext cx="2401518" cy="104290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srgbClr val="000000"/>
                </a:solidFill>
              </a:rPr>
              <a:t>CNN</a:t>
            </a:r>
            <a:endParaRPr lang="en-US" sz="3600" dirty="0">
              <a:solidFill>
                <a:srgbClr val="000000"/>
              </a:solidFill>
            </a:endParaRPr>
          </a:p>
        </p:txBody>
      </p:sp>
      <p:cxnSp>
        <p:nvCxnSpPr>
          <p:cNvPr id="12" name="Straight Connector 11"/>
          <p:cNvCxnSpPr>
            <a:stCxn id="57" idx="7"/>
            <a:endCxn id="58" idx="0"/>
          </p:cNvCxnSpPr>
          <p:nvPr/>
        </p:nvCxnSpPr>
        <p:spPr>
          <a:xfrm>
            <a:off x="6454357" y="2480540"/>
            <a:ext cx="489953" cy="294100"/>
          </a:xfrm>
          <a:prstGeom prst="line">
            <a:avLst/>
          </a:prstGeom>
        </p:spPr>
        <p:style>
          <a:lnRef idx="2">
            <a:schemeClr val="accent2"/>
          </a:lnRef>
          <a:fillRef idx="0">
            <a:schemeClr val="accent2"/>
          </a:fillRef>
          <a:effectRef idx="1">
            <a:schemeClr val="accent2"/>
          </a:effectRef>
          <a:fontRef idx="minor">
            <a:schemeClr val="tx1"/>
          </a:fontRef>
        </p:style>
      </p:cxnSp>
      <p:cxnSp>
        <p:nvCxnSpPr>
          <p:cNvPr id="16" name="Straight Connector 15"/>
          <p:cNvCxnSpPr>
            <a:stCxn id="56" idx="4"/>
            <a:endCxn id="59" idx="1"/>
          </p:cNvCxnSpPr>
          <p:nvPr/>
        </p:nvCxnSpPr>
        <p:spPr>
          <a:xfrm>
            <a:off x="6944309" y="2086170"/>
            <a:ext cx="461004" cy="394370"/>
          </a:xfrm>
          <a:prstGeom prst="line">
            <a:avLst/>
          </a:prstGeom>
        </p:spPr>
        <p:style>
          <a:lnRef idx="2">
            <a:schemeClr val="accent2"/>
          </a:lnRef>
          <a:fillRef idx="0">
            <a:schemeClr val="accent2"/>
          </a:fillRef>
          <a:effectRef idx="1">
            <a:schemeClr val="accent2"/>
          </a:effectRef>
          <a:fontRef idx="minor">
            <a:schemeClr val="tx1"/>
          </a:fontRef>
        </p:style>
      </p:cxnSp>
      <p:sp>
        <p:nvSpPr>
          <p:cNvPr id="42" name="Plus 41"/>
          <p:cNvSpPr/>
          <p:nvPr/>
        </p:nvSpPr>
        <p:spPr>
          <a:xfrm>
            <a:off x="4417076" y="1933377"/>
            <a:ext cx="1185729" cy="847360"/>
          </a:xfrm>
          <a:prstGeom prst="mathPlus">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17" name="Oval 16"/>
          <p:cNvSpPr/>
          <p:nvPr/>
        </p:nvSpPr>
        <p:spPr>
          <a:xfrm>
            <a:off x="2092520" y="3551224"/>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1442534" y="4235392"/>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092520" y="4579214"/>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713557" y="4235392"/>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Connector 22"/>
          <p:cNvCxnSpPr>
            <a:stCxn id="17" idx="4"/>
            <a:endCxn id="19" idx="7"/>
          </p:cNvCxnSpPr>
          <p:nvPr/>
        </p:nvCxnSpPr>
        <p:spPr>
          <a:xfrm flipH="1">
            <a:off x="1828889" y="3890745"/>
            <a:ext cx="489953" cy="394370"/>
          </a:xfrm>
          <a:prstGeom prst="line">
            <a:avLst/>
          </a:prstGeom>
        </p:spPr>
        <p:style>
          <a:lnRef idx="2">
            <a:schemeClr val="accent2"/>
          </a:lnRef>
          <a:fillRef idx="0">
            <a:schemeClr val="accent2"/>
          </a:fillRef>
          <a:effectRef idx="1">
            <a:schemeClr val="accent2"/>
          </a:effectRef>
          <a:fontRef idx="minor">
            <a:schemeClr val="tx1"/>
          </a:fontRef>
        </p:style>
      </p:cxnSp>
      <p:cxnSp>
        <p:nvCxnSpPr>
          <p:cNvPr id="24" name="Straight Connector 23"/>
          <p:cNvCxnSpPr>
            <a:stCxn id="17" idx="4"/>
            <a:endCxn id="21" idx="0"/>
          </p:cNvCxnSpPr>
          <p:nvPr/>
        </p:nvCxnSpPr>
        <p:spPr>
          <a:xfrm>
            <a:off x="2318841" y="3890746"/>
            <a:ext cx="0" cy="688469"/>
          </a:xfrm>
          <a:prstGeom prst="line">
            <a:avLst/>
          </a:prstGeom>
        </p:spPr>
        <p:style>
          <a:lnRef idx="2">
            <a:schemeClr val="accent2"/>
          </a:lnRef>
          <a:fillRef idx="0">
            <a:schemeClr val="accent2"/>
          </a:fillRef>
          <a:effectRef idx="1">
            <a:schemeClr val="accent2"/>
          </a:effectRef>
          <a:fontRef idx="minor">
            <a:schemeClr val="tx1"/>
          </a:fontRef>
        </p:style>
      </p:cxnSp>
      <p:cxnSp>
        <p:nvCxnSpPr>
          <p:cNvPr id="25" name="Straight Connector 24"/>
          <p:cNvCxnSpPr>
            <a:stCxn id="22" idx="1"/>
            <a:endCxn id="21" idx="0"/>
          </p:cNvCxnSpPr>
          <p:nvPr/>
        </p:nvCxnSpPr>
        <p:spPr>
          <a:xfrm flipH="1">
            <a:off x="2318841" y="4285115"/>
            <a:ext cx="461004" cy="294100"/>
          </a:xfrm>
          <a:prstGeom prst="line">
            <a:avLst/>
          </a:prstGeom>
        </p:spPr>
        <p:style>
          <a:lnRef idx="2">
            <a:schemeClr val="accent2"/>
          </a:lnRef>
          <a:fillRef idx="0">
            <a:schemeClr val="accent2"/>
          </a:fillRef>
          <a:effectRef idx="1">
            <a:schemeClr val="accent2"/>
          </a:effectRef>
          <a:fontRef idx="minor">
            <a:schemeClr val="tx1"/>
          </a:fontRef>
        </p:style>
      </p:cxnSp>
      <p:cxnSp>
        <p:nvCxnSpPr>
          <p:cNvPr id="26" name="Straight Connector 25"/>
          <p:cNvCxnSpPr>
            <a:stCxn id="19" idx="7"/>
            <a:endCxn id="22" idx="1"/>
          </p:cNvCxnSpPr>
          <p:nvPr/>
        </p:nvCxnSpPr>
        <p:spPr>
          <a:xfrm>
            <a:off x="1828889" y="4285115"/>
            <a:ext cx="950957" cy="0"/>
          </a:xfrm>
          <a:prstGeom prst="line">
            <a:avLst/>
          </a:prstGeom>
          <a:ln>
            <a:prstDash val="dash"/>
          </a:ln>
        </p:spPr>
        <p:style>
          <a:lnRef idx="2">
            <a:schemeClr val="accent2"/>
          </a:lnRef>
          <a:fillRef idx="0">
            <a:schemeClr val="accent2"/>
          </a:fillRef>
          <a:effectRef idx="1">
            <a:schemeClr val="accent2"/>
          </a:effectRef>
          <a:fontRef idx="minor">
            <a:schemeClr val="tx1"/>
          </a:fontRef>
        </p:style>
      </p:cxnSp>
      <p:sp>
        <p:nvSpPr>
          <p:cNvPr id="56" name="Oval 55"/>
          <p:cNvSpPr/>
          <p:nvPr/>
        </p:nvSpPr>
        <p:spPr>
          <a:xfrm>
            <a:off x="6717988" y="1746649"/>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Oval 56"/>
          <p:cNvSpPr/>
          <p:nvPr/>
        </p:nvSpPr>
        <p:spPr>
          <a:xfrm>
            <a:off x="6068002" y="2430817"/>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6717988" y="2774639"/>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Oval 58"/>
          <p:cNvSpPr/>
          <p:nvPr/>
        </p:nvSpPr>
        <p:spPr>
          <a:xfrm>
            <a:off x="7339025" y="2430817"/>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0" name="Straight Connector 59"/>
          <p:cNvCxnSpPr>
            <a:stCxn id="56" idx="4"/>
            <a:endCxn id="57" idx="7"/>
          </p:cNvCxnSpPr>
          <p:nvPr/>
        </p:nvCxnSpPr>
        <p:spPr>
          <a:xfrm flipH="1">
            <a:off x="6454357" y="2086170"/>
            <a:ext cx="489953" cy="394370"/>
          </a:xfrm>
          <a:prstGeom prst="line">
            <a:avLst/>
          </a:prstGeom>
        </p:spPr>
        <p:style>
          <a:lnRef idx="2">
            <a:schemeClr val="accent2"/>
          </a:lnRef>
          <a:fillRef idx="0">
            <a:schemeClr val="accent2"/>
          </a:fillRef>
          <a:effectRef idx="1">
            <a:schemeClr val="accent2"/>
          </a:effectRef>
          <a:fontRef idx="minor">
            <a:schemeClr val="tx1"/>
          </a:fontRef>
        </p:style>
      </p:cxnSp>
      <p:cxnSp>
        <p:nvCxnSpPr>
          <p:cNvPr id="61" name="Straight Connector 60"/>
          <p:cNvCxnSpPr>
            <a:stCxn id="56" idx="4"/>
            <a:endCxn id="58" idx="0"/>
          </p:cNvCxnSpPr>
          <p:nvPr/>
        </p:nvCxnSpPr>
        <p:spPr>
          <a:xfrm>
            <a:off x="6944309" y="2086171"/>
            <a:ext cx="0" cy="688469"/>
          </a:xfrm>
          <a:prstGeom prst="line">
            <a:avLst/>
          </a:prstGeom>
        </p:spPr>
        <p:style>
          <a:lnRef idx="2">
            <a:schemeClr val="accent2"/>
          </a:lnRef>
          <a:fillRef idx="0">
            <a:schemeClr val="accent2"/>
          </a:fillRef>
          <a:effectRef idx="1">
            <a:schemeClr val="accent2"/>
          </a:effectRef>
          <a:fontRef idx="minor">
            <a:schemeClr val="tx1"/>
          </a:fontRef>
        </p:style>
      </p:cxnSp>
      <p:cxnSp>
        <p:nvCxnSpPr>
          <p:cNvPr id="62" name="Straight Connector 61"/>
          <p:cNvCxnSpPr>
            <a:stCxn id="59" idx="1"/>
            <a:endCxn id="58" idx="0"/>
          </p:cNvCxnSpPr>
          <p:nvPr/>
        </p:nvCxnSpPr>
        <p:spPr>
          <a:xfrm flipH="1">
            <a:off x="6944309" y="2480540"/>
            <a:ext cx="461004" cy="294100"/>
          </a:xfrm>
          <a:prstGeom prst="line">
            <a:avLst/>
          </a:prstGeom>
        </p:spPr>
        <p:style>
          <a:lnRef idx="2">
            <a:schemeClr val="accent2"/>
          </a:lnRef>
          <a:fillRef idx="0">
            <a:schemeClr val="accent2"/>
          </a:fillRef>
          <a:effectRef idx="1">
            <a:schemeClr val="accent2"/>
          </a:effectRef>
          <a:fontRef idx="minor">
            <a:schemeClr val="tx1"/>
          </a:fontRef>
        </p:style>
      </p:cxnSp>
      <p:cxnSp>
        <p:nvCxnSpPr>
          <p:cNvPr id="63" name="Straight Connector 62"/>
          <p:cNvCxnSpPr>
            <a:stCxn id="57" idx="7"/>
            <a:endCxn id="59" idx="1"/>
          </p:cNvCxnSpPr>
          <p:nvPr/>
        </p:nvCxnSpPr>
        <p:spPr>
          <a:xfrm>
            <a:off x="6454357" y="2480540"/>
            <a:ext cx="950957" cy="0"/>
          </a:xfrm>
          <a:prstGeom prst="line">
            <a:avLst/>
          </a:prstGeom>
          <a:ln>
            <a:prstDash val="dash"/>
          </a:ln>
        </p:spPr>
        <p:style>
          <a:lnRef idx="2">
            <a:schemeClr val="accent2"/>
          </a:lnRef>
          <a:fillRef idx="0">
            <a:schemeClr val="accent2"/>
          </a:fillRef>
          <a:effectRef idx="1">
            <a:schemeClr val="accent2"/>
          </a:effectRef>
          <a:fontRef idx="minor">
            <a:schemeClr val="tx1"/>
          </a:fontRef>
        </p:style>
      </p:cxnSp>
      <p:cxnSp>
        <p:nvCxnSpPr>
          <p:cNvPr id="72" name="Straight Connector 71"/>
          <p:cNvCxnSpPr>
            <a:stCxn id="73" idx="4"/>
            <a:endCxn id="76" idx="1"/>
          </p:cNvCxnSpPr>
          <p:nvPr/>
        </p:nvCxnSpPr>
        <p:spPr>
          <a:xfrm>
            <a:off x="4828167" y="3890745"/>
            <a:ext cx="461004" cy="394370"/>
          </a:xfrm>
          <a:prstGeom prst="line">
            <a:avLst/>
          </a:prstGeom>
        </p:spPr>
        <p:style>
          <a:lnRef idx="2">
            <a:schemeClr val="accent2"/>
          </a:lnRef>
          <a:fillRef idx="0">
            <a:schemeClr val="accent2"/>
          </a:fillRef>
          <a:effectRef idx="1">
            <a:schemeClr val="accent2"/>
          </a:effectRef>
          <a:fontRef idx="minor">
            <a:schemeClr val="tx1"/>
          </a:fontRef>
        </p:style>
      </p:cxnSp>
      <p:sp>
        <p:nvSpPr>
          <p:cNvPr id="73" name="Oval 72"/>
          <p:cNvSpPr/>
          <p:nvPr/>
        </p:nvSpPr>
        <p:spPr>
          <a:xfrm>
            <a:off x="4601846" y="3551224"/>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Oval 73"/>
          <p:cNvSpPr/>
          <p:nvPr/>
        </p:nvSpPr>
        <p:spPr>
          <a:xfrm>
            <a:off x="3951860" y="4235392"/>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Oval 74"/>
          <p:cNvSpPr/>
          <p:nvPr/>
        </p:nvSpPr>
        <p:spPr>
          <a:xfrm>
            <a:off x="4601846" y="4579214"/>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Oval 75"/>
          <p:cNvSpPr/>
          <p:nvPr/>
        </p:nvSpPr>
        <p:spPr>
          <a:xfrm>
            <a:off x="5222883" y="4235392"/>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7" name="Straight Connector 76"/>
          <p:cNvCxnSpPr>
            <a:stCxn id="73" idx="4"/>
            <a:endCxn id="74" idx="7"/>
          </p:cNvCxnSpPr>
          <p:nvPr/>
        </p:nvCxnSpPr>
        <p:spPr>
          <a:xfrm flipH="1">
            <a:off x="4338215" y="3890745"/>
            <a:ext cx="489953" cy="394370"/>
          </a:xfrm>
          <a:prstGeom prst="line">
            <a:avLst/>
          </a:prstGeom>
        </p:spPr>
        <p:style>
          <a:lnRef idx="2">
            <a:schemeClr val="accent2"/>
          </a:lnRef>
          <a:fillRef idx="0">
            <a:schemeClr val="accent2"/>
          </a:fillRef>
          <a:effectRef idx="1">
            <a:schemeClr val="accent2"/>
          </a:effectRef>
          <a:fontRef idx="minor">
            <a:schemeClr val="tx1"/>
          </a:fontRef>
        </p:style>
      </p:cxnSp>
      <p:cxnSp>
        <p:nvCxnSpPr>
          <p:cNvPr id="79" name="Straight Connector 78"/>
          <p:cNvCxnSpPr>
            <a:stCxn id="76" idx="1"/>
            <a:endCxn id="75" idx="0"/>
          </p:cNvCxnSpPr>
          <p:nvPr/>
        </p:nvCxnSpPr>
        <p:spPr>
          <a:xfrm flipH="1">
            <a:off x="4828167" y="4285115"/>
            <a:ext cx="461004" cy="294100"/>
          </a:xfrm>
          <a:prstGeom prst="line">
            <a:avLst/>
          </a:prstGeom>
        </p:spPr>
        <p:style>
          <a:lnRef idx="2">
            <a:schemeClr val="accent2"/>
          </a:lnRef>
          <a:fillRef idx="0">
            <a:schemeClr val="accent2"/>
          </a:fillRef>
          <a:effectRef idx="1">
            <a:schemeClr val="accent2"/>
          </a:effectRef>
          <a:fontRef idx="minor">
            <a:schemeClr val="tx1"/>
          </a:fontRef>
        </p:style>
      </p:cxnSp>
      <p:cxnSp>
        <p:nvCxnSpPr>
          <p:cNvPr id="80" name="Straight Connector 79"/>
          <p:cNvCxnSpPr>
            <a:stCxn id="74" idx="7"/>
            <a:endCxn id="76" idx="1"/>
          </p:cNvCxnSpPr>
          <p:nvPr/>
        </p:nvCxnSpPr>
        <p:spPr>
          <a:xfrm>
            <a:off x="4338215" y="4285115"/>
            <a:ext cx="950957" cy="0"/>
          </a:xfrm>
          <a:prstGeom prst="line">
            <a:avLst/>
          </a:prstGeom>
          <a:ln>
            <a:prstDash val="dash"/>
          </a:ln>
        </p:spPr>
        <p:style>
          <a:lnRef idx="2">
            <a:schemeClr val="accent2"/>
          </a:lnRef>
          <a:fillRef idx="0">
            <a:schemeClr val="accent2"/>
          </a:fillRef>
          <a:effectRef idx="1">
            <a:schemeClr val="accent2"/>
          </a:effectRef>
          <a:fontRef idx="minor">
            <a:schemeClr val="tx1"/>
          </a:fontRef>
        </p:style>
      </p:cxnSp>
      <p:cxnSp>
        <p:nvCxnSpPr>
          <p:cNvPr id="81" name="Straight Connector 80"/>
          <p:cNvCxnSpPr>
            <a:stCxn id="84" idx="7"/>
            <a:endCxn id="85" idx="0"/>
          </p:cNvCxnSpPr>
          <p:nvPr/>
        </p:nvCxnSpPr>
        <p:spPr>
          <a:xfrm>
            <a:off x="6714186" y="4285115"/>
            <a:ext cx="489953" cy="294100"/>
          </a:xfrm>
          <a:prstGeom prst="line">
            <a:avLst/>
          </a:prstGeom>
        </p:spPr>
        <p:style>
          <a:lnRef idx="2">
            <a:schemeClr val="accent2"/>
          </a:lnRef>
          <a:fillRef idx="0">
            <a:schemeClr val="accent2"/>
          </a:fillRef>
          <a:effectRef idx="1">
            <a:schemeClr val="accent2"/>
          </a:effectRef>
          <a:fontRef idx="minor">
            <a:schemeClr val="tx1"/>
          </a:fontRef>
        </p:style>
      </p:cxnSp>
      <p:sp>
        <p:nvSpPr>
          <p:cNvPr id="83" name="Oval 82"/>
          <p:cNvSpPr/>
          <p:nvPr/>
        </p:nvSpPr>
        <p:spPr>
          <a:xfrm>
            <a:off x="6977817" y="3551224"/>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Oval 83"/>
          <p:cNvSpPr/>
          <p:nvPr/>
        </p:nvSpPr>
        <p:spPr>
          <a:xfrm>
            <a:off x="6327831" y="4235392"/>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Oval 84"/>
          <p:cNvSpPr/>
          <p:nvPr/>
        </p:nvSpPr>
        <p:spPr>
          <a:xfrm>
            <a:off x="6977817" y="4579214"/>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Oval 85"/>
          <p:cNvSpPr/>
          <p:nvPr/>
        </p:nvSpPr>
        <p:spPr>
          <a:xfrm>
            <a:off x="7598854" y="4235392"/>
            <a:ext cx="452642" cy="33952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7" name="Straight Connector 86"/>
          <p:cNvCxnSpPr>
            <a:stCxn id="83" idx="4"/>
            <a:endCxn id="84" idx="7"/>
          </p:cNvCxnSpPr>
          <p:nvPr/>
        </p:nvCxnSpPr>
        <p:spPr>
          <a:xfrm flipH="1">
            <a:off x="6714186" y="3890745"/>
            <a:ext cx="489953" cy="394370"/>
          </a:xfrm>
          <a:prstGeom prst="line">
            <a:avLst/>
          </a:prstGeom>
        </p:spPr>
        <p:style>
          <a:lnRef idx="2">
            <a:schemeClr val="accent2"/>
          </a:lnRef>
          <a:fillRef idx="0">
            <a:schemeClr val="accent2"/>
          </a:fillRef>
          <a:effectRef idx="1">
            <a:schemeClr val="accent2"/>
          </a:effectRef>
          <a:fontRef idx="minor">
            <a:schemeClr val="tx1"/>
          </a:fontRef>
        </p:style>
      </p:cxnSp>
      <p:cxnSp>
        <p:nvCxnSpPr>
          <p:cNvPr id="88" name="Straight Connector 87"/>
          <p:cNvCxnSpPr>
            <a:stCxn id="83" idx="4"/>
            <a:endCxn id="85" idx="0"/>
          </p:cNvCxnSpPr>
          <p:nvPr/>
        </p:nvCxnSpPr>
        <p:spPr>
          <a:xfrm>
            <a:off x="7204138" y="3890746"/>
            <a:ext cx="0" cy="688469"/>
          </a:xfrm>
          <a:prstGeom prst="line">
            <a:avLst/>
          </a:prstGeom>
        </p:spPr>
        <p:style>
          <a:lnRef idx="2">
            <a:schemeClr val="accent2"/>
          </a:lnRef>
          <a:fillRef idx="0">
            <a:schemeClr val="accent2"/>
          </a:fillRef>
          <a:effectRef idx="1">
            <a:schemeClr val="accent2"/>
          </a:effectRef>
          <a:fontRef idx="minor">
            <a:schemeClr val="tx1"/>
          </a:fontRef>
        </p:style>
      </p:cxnSp>
      <p:cxnSp>
        <p:nvCxnSpPr>
          <p:cNvPr id="90" name="Straight Connector 89"/>
          <p:cNvCxnSpPr>
            <a:stCxn id="84" idx="7"/>
            <a:endCxn id="86" idx="1"/>
          </p:cNvCxnSpPr>
          <p:nvPr/>
        </p:nvCxnSpPr>
        <p:spPr>
          <a:xfrm>
            <a:off x="6714186" y="4285115"/>
            <a:ext cx="950957" cy="0"/>
          </a:xfrm>
          <a:prstGeom prst="line">
            <a:avLst/>
          </a:prstGeom>
          <a:ln>
            <a:prstDash val="dash"/>
          </a:ln>
        </p:spPr>
        <p:style>
          <a:lnRef idx="2">
            <a:schemeClr val="accent2"/>
          </a:lnRef>
          <a:fillRef idx="0">
            <a:schemeClr val="accent2"/>
          </a:fillRef>
          <a:effectRef idx="1">
            <a:schemeClr val="accent2"/>
          </a:effectRef>
          <a:fontRef idx="minor">
            <a:schemeClr val="tx1"/>
          </a:fontRef>
        </p:style>
      </p:cxnSp>
      <p:sp>
        <p:nvSpPr>
          <p:cNvPr id="91" name="Right Arrow 90"/>
          <p:cNvSpPr/>
          <p:nvPr/>
        </p:nvSpPr>
        <p:spPr>
          <a:xfrm>
            <a:off x="3256511" y="4055385"/>
            <a:ext cx="590949" cy="229730"/>
          </a:xfrm>
          <a:prstGeom prst="rightArrow">
            <a:avLst/>
          </a:prstGeom>
          <a:solidFill>
            <a:srgbClr val="FF0000"/>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2" name="Right Arrow 91"/>
          <p:cNvSpPr/>
          <p:nvPr/>
        </p:nvSpPr>
        <p:spPr>
          <a:xfrm>
            <a:off x="5711737" y="4054819"/>
            <a:ext cx="590949" cy="229730"/>
          </a:xfrm>
          <a:prstGeom prst="rightArrow">
            <a:avLst/>
          </a:prstGeom>
          <a:solidFill>
            <a:srgbClr val="FF0000"/>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 name="Rectangle 4"/>
          <p:cNvSpPr/>
          <p:nvPr/>
        </p:nvSpPr>
        <p:spPr>
          <a:xfrm>
            <a:off x="1333848" y="1657350"/>
            <a:ext cx="6843332" cy="3283192"/>
          </a:xfrm>
          <a:prstGeom prst="rect">
            <a:avLst/>
          </a:prstGeom>
          <a:gradFill flip="none" rotWithShape="1">
            <a:gsLst>
              <a:gs pos="0">
                <a:schemeClr val="accent1">
                  <a:tint val="100000"/>
                  <a:shade val="100000"/>
                  <a:satMod val="130000"/>
                  <a:alpha val="1000"/>
                </a:schemeClr>
              </a:gs>
              <a:gs pos="100000">
                <a:schemeClr val="accent1">
                  <a:tint val="50000"/>
                  <a:shade val="100000"/>
                  <a:satMod val="350000"/>
                  <a:alpha val="1000"/>
                </a:schemeClr>
              </a:gs>
            </a:gsLst>
            <a:lin ang="16200000" scaled="0"/>
            <a:tileRect/>
          </a:gra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3" name="Straight Connector 42"/>
          <p:cNvCxnSpPr/>
          <p:nvPr/>
        </p:nvCxnSpPr>
        <p:spPr>
          <a:xfrm>
            <a:off x="1331193" y="3331658"/>
            <a:ext cx="6843332" cy="0"/>
          </a:xfrm>
          <a:prstGeom prst="line">
            <a:avLst/>
          </a:prstGeom>
          <a:ln>
            <a:solidFill>
              <a:srgbClr val="000000"/>
            </a:solidFill>
            <a:prstDash val="sysDash"/>
          </a:ln>
        </p:spPr>
        <p:style>
          <a:lnRef idx="2">
            <a:schemeClr val="accent1"/>
          </a:lnRef>
          <a:fillRef idx="0">
            <a:schemeClr val="accent1"/>
          </a:fillRef>
          <a:effectRef idx="1">
            <a:schemeClr val="accent1"/>
          </a:effectRef>
          <a:fontRef idx="minor">
            <a:schemeClr val="tx1"/>
          </a:fontRef>
        </p:style>
      </p:cxnSp>
      <p:sp>
        <p:nvSpPr>
          <p:cNvPr id="7" name="Subtitle 6"/>
          <p:cNvSpPr>
            <a:spLocks noGrp="1"/>
          </p:cNvSpPr>
          <p:nvPr>
            <p:ph type="subTitle" idx="1"/>
          </p:nvPr>
        </p:nvSpPr>
        <p:spPr/>
        <p:txBody>
          <a:bodyPr/>
          <a:lstStyle/>
          <a:p>
            <a:endParaRPr lang="en-US" dirty="0"/>
          </a:p>
        </p:txBody>
      </p:sp>
      <p:sp>
        <p:nvSpPr>
          <p:cNvPr id="46" name="Title 1"/>
          <p:cNvSpPr txBox="1">
            <a:spLocks/>
          </p:cNvSpPr>
          <p:nvPr/>
        </p:nvSpPr>
        <p:spPr>
          <a:xfrm>
            <a:off x="685800" y="-68804"/>
            <a:ext cx="7772400" cy="754605"/>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kern="0" dirty="0" smtClean="0">
                <a:latin typeface="Calibri Light"/>
                <a:ea typeface="+mn-ea"/>
                <a:cs typeface="Calibri Light"/>
              </a:rPr>
              <a:t>Overview</a:t>
            </a:r>
            <a:endParaRPr lang="en-US" kern="0" dirty="0">
              <a:latin typeface="Calibri Light"/>
              <a:ea typeface="+mn-ea"/>
              <a:cs typeface="Calibri Light"/>
            </a:endParaRPr>
          </a:p>
        </p:txBody>
      </p:sp>
      <p:sp>
        <p:nvSpPr>
          <p:cNvPr id="47" name="Subtitle 2"/>
          <p:cNvSpPr txBox="1">
            <a:spLocks/>
          </p:cNvSpPr>
          <p:nvPr/>
        </p:nvSpPr>
        <p:spPr>
          <a:xfrm>
            <a:off x="0" y="628650"/>
            <a:ext cx="9144000" cy="131445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457200" indent="-457200" algn="l">
              <a:buFont typeface="Arial"/>
              <a:buChar char="•"/>
            </a:pPr>
            <a:r>
              <a:rPr lang="en-US" dirty="0" smtClean="0">
                <a:solidFill>
                  <a:srgbClr val="000000"/>
                </a:solidFill>
              </a:rPr>
              <a:t>Combine Graphical Models and Deep Learning, enable </a:t>
            </a:r>
            <a:r>
              <a:rPr lang="en-US" dirty="0" smtClean="0">
                <a:solidFill>
                  <a:srgbClr val="0000FF"/>
                </a:solidFill>
              </a:rPr>
              <a:t>message passing </a:t>
            </a:r>
            <a:r>
              <a:rPr lang="en-US" dirty="0" smtClean="0">
                <a:solidFill>
                  <a:schemeClr val="tx1"/>
                </a:solidFill>
              </a:rPr>
              <a:t>and</a:t>
            </a:r>
            <a:r>
              <a:rPr lang="en-US" dirty="0" smtClean="0">
                <a:solidFill>
                  <a:srgbClr val="0000FF"/>
                </a:solidFill>
              </a:rPr>
              <a:t> structure learning</a:t>
            </a:r>
            <a:endParaRPr lang="en-US" dirty="0">
              <a:solidFill>
                <a:srgbClr val="000000"/>
              </a:solidFill>
            </a:endParaRPr>
          </a:p>
        </p:txBody>
      </p:sp>
    </p:spTree>
    <p:extLst>
      <p:ext uri="{BB962C8B-B14F-4D97-AF65-F5344CB8AC3E}">
        <p14:creationId xmlns:p14="http://schemas.microsoft.com/office/powerpoint/2010/main" val="315088739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0958"/>
            <a:ext cx="7772400" cy="1102519"/>
          </a:xfrm>
        </p:spPr>
        <p:txBody>
          <a:bodyPr>
            <a:normAutofit/>
          </a:bodyPr>
          <a:lstStyle/>
          <a:p>
            <a:pPr algn="l"/>
            <a:r>
              <a:rPr lang="en-US" kern="0" dirty="0">
                <a:latin typeface="Calibri Light"/>
                <a:ea typeface="+mn-ea"/>
                <a:cs typeface="Calibri Light"/>
              </a:rPr>
              <a:t>Method</a:t>
            </a:r>
          </a:p>
        </p:txBody>
      </p:sp>
      <p:sp>
        <p:nvSpPr>
          <p:cNvPr id="3" name="Subtitle 2"/>
          <p:cNvSpPr>
            <a:spLocks noGrp="1"/>
          </p:cNvSpPr>
          <p:nvPr>
            <p:ph type="subTitle" idx="1"/>
          </p:nvPr>
        </p:nvSpPr>
        <p:spPr>
          <a:xfrm>
            <a:off x="1371600" y="1203476"/>
            <a:ext cx="6400800" cy="3295171"/>
          </a:xfrm>
        </p:spPr>
        <p:txBody>
          <a:bodyPr>
            <a:noAutofit/>
          </a:bodyPr>
          <a:lstStyle/>
          <a:p>
            <a:pPr marL="514350" indent="-514350" algn="l">
              <a:buAutoNum type="arabicPeriod"/>
            </a:pPr>
            <a:r>
              <a:rPr lang="en-US" dirty="0" smtClean="0">
                <a:solidFill>
                  <a:srgbClr val="000000"/>
                </a:solidFill>
              </a:rPr>
              <a:t>Message Passing in Recurrent Neural Network (RNN)</a:t>
            </a:r>
          </a:p>
          <a:p>
            <a:pPr algn="l"/>
            <a:endParaRPr lang="en-US" dirty="0" smtClean="0">
              <a:solidFill>
                <a:srgbClr val="000000"/>
              </a:solidFill>
            </a:endParaRPr>
          </a:p>
          <a:p>
            <a:pPr marL="514350" indent="-514350" algn="l">
              <a:buAutoNum type="arabicPeriod"/>
            </a:pPr>
            <a:r>
              <a:rPr lang="en-US" dirty="0" smtClean="0">
                <a:solidFill>
                  <a:srgbClr val="000000"/>
                </a:solidFill>
              </a:rPr>
              <a:t>Gating Function between nodes</a:t>
            </a:r>
          </a:p>
          <a:p>
            <a:pPr algn="l"/>
            <a:endParaRPr lang="en-US" dirty="0" smtClean="0">
              <a:solidFill>
                <a:srgbClr val="000000"/>
              </a:solidFill>
            </a:endParaRPr>
          </a:p>
          <a:p>
            <a:pPr marL="514350" indent="-514350" algn="l">
              <a:buAutoNum type="arabicPeriod"/>
            </a:pPr>
            <a:r>
              <a:rPr lang="en-US" dirty="0" smtClean="0">
                <a:solidFill>
                  <a:srgbClr val="000000"/>
                </a:solidFill>
              </a:rPr>
              <a:t>Structure Learning of Graphical Model</a:t>
            </a:r>
            <a:endParaRPr lang="en-US" dirty="0">
              <a:solidFill>
                <a:srgbClr val="000000"/>
              </a:solidFill>
            </a:endParaRPr>
          </a:p>
        </p:txBody>
      </p:sp>
    </p:spTree>
    <p:extLst>
      <p:ext uri="{BB962C8B-B14F-4D97-AF65-F5344CB8AC3E}">
        <p14:creationId xmlns:p14="http://schemas.microsoft.com/office/powerpoint/2010/main" val="114159038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51"/>
            <a:ext cx="7772400" cy="990600"/>
          </a:xfrm>
        </p:spPr>
        <p:txBody>
          <a:bodyPr>
            <a:normAutofit/>
          </a:bodyPr>
          <a:lstStyle/>
          <a:p>
            <a:pPr algn="l"/>
            <a:r>
              <a:rPr lang="en-US" kern="0" dirty="0">
                <a:latin typeface="Calibri Light"/>
                <a:ea typeface="+mn-ea"/>
                <a:cs typeface="Calibri Light"/>
              </a:rPr>
              <a:t>Method: Message Passing in RNN</a:t>
            </a:r>
          </a:p>
        </p:txBody>
      </p:sp>
      <p:sp>
        <p:nvSpPr>
          <p:cNvPr id="3" name="Subtitle 2"/>
          <p:cNvSpPr>
            <a:spLocks noGrp="1"/>
          </p:cNvSpPr>
          <p:nvPr>
            <p:ph type="subTitle" idx="1"/>
          </p:nvPr>
        </p:nvSpPr>
        <p:spPr>
          <a:xfrm>
            <a:off x="685799" y="1505277"/>
            <a:ext cx="7896924" cy="824212"/>
          </a:xfrm>
        </p:spPr>
        <p:txBody>
          <a:bodyPr>
            <a:normAutofit/>
          </a:bodyPr>
          <a:lstStyle/>
          <a:p>
            <a:pPr marL="457200" indent="-457200" algn="l">
              <a:buFont typeface="Arial"/>
              <a:buChar char="•"/>
            </a:pPr>
            <a:r>
              <a:rPr lang="en-US" sz="2400" dirty="0" smtClean="0">
                <a:solidFill>
                  <a:srgbClr val="000000"/>
                </a:solidFill>
              </a:rPr>
              <a:t>Another view of belief propagation: Inference Machine, classify messages </a:t>
            </a:r>
            <a:r>
              <a:rPr lang="en-CA" sz="2400" dirty="0" smtClean="0">
                <a:solidFill>
                  <a:srgbClr val="000000"/>
                </a:solidFill>
              </a:rPr>
              <a:t>[Ross et al. CVPR’11]</a:t>
            </a:r>
            <a:endParaRPr lang="en-US" sz="2400" dirty="0">
              <a:solidFill>
                <a:srgbClr val="000000"/>
              </a:solidFill>
            </a:endParaRPr>
          </a:p>
        </p:txBody>
      </p:sp>
      <p:pic>
        <p:nvPicPr>
          <p:cNvPr id="4" name="Picture 3"/>
          <p:cNvPicPr>
            <a:picLocks noChangeAspect="1"/>
          </p:cNvPicPr>
          <p:nvPr/>
        </p:nvPicPr>
        <p:blipFill>
          <a:blip r:embed="rId2"/>
          <a:stretch>
            <a:fillRect/>
          </a:stretch>
        </p:blipFill>
        <p:spPr>
          <a:xfrm>
            <a:off x="1141799" y="2451603"/>
            <a:ext cx="3086418" cy="1945086"/>
          </a:xfrm>
          <a:prstGeom prst="rect">
            <a:avLst/>
          </a:prstGeom>
        </p:spPr>
      </p:pic>
      <p:sp>
        <p:nvSpPr>
          <p:cNvPr id="5" name="TextBox 4"/>
          <p:cNvSpPr txBox="1"/>
          <p:nvPr/>
        </p:nvSpPr>
        <p:spPr>
          <a:xfrm>
            <a:off x="975020" y="4531379"/>
            <a:ext cx="4181068" cy="523220"/>
          </a:xfrm>
          <a:prstGeom prst="rect">
            <a:avLst/>
          </a:prstGeom>
          <a:noFill/>
        </p:spPr>
        <p:txBody>
          <a:bodyPr wrap="square" rtlCol="0">
            <a:spAutoFit/>
          </a:bodyPr>
          <a:lstStyle/>
          <a:p>
            <a:r>
              <a:rPr lang="en-US" dirty="0" smtClean="0"/>
              <a:t>Message Classification </a:t>
            </a:r>
            <a:r>
              <a:rPr lang="en-CA" dirty="0" smtClean="0">
                <a:solidFill>
                  <a:srgbClr val="000000"/>
                </a:solidFill>
              </a:rPr>
              <a:t>[</a:t>
            </a:r>
            <a:r>
              <a:rPr lang="en-CA" dirty="0">
                <a:solidFill>
                  <a:srgbClr val="000000"/>
                </a:solidFill>
              </a:rPr>
              <a:t>Ross et al. CVPR’11]</a:t>
            </a:r>
            <a:endParaRPr lang="en-US" dirty="0">
              <a:solidFill>
                <a:srgbClr val="000000"/>
              </a:solidFill>
            </a:endParaRPr>
          </a:p>
          <a:p>
            <a:endParaRPr lang="en-US" dirty="0"/>
          </a:p>
        </p:txBody>
      </p:sp>
      <p:pic>
        <p:nvPicPr>
          <p:cNvPr id="6" name="Picture 5"/>
          <p:cNvPicPr>
            <a:picLocks noChangeAspect="1"/>
          </p:cNvPicPr>
          <p:nvPr/>
        </p:nvPicPr>
        <p:blipFill>
          <a:blip r:embed="rId3"/>
          <a:stretch>
            <a:fillRect/>
          </a:stretch>
        </p:blipFill>
        <p:spPr>
          <a:xfrm>
            <a:off x="4895325" y="2451604"/>
            <a:ext cx="3045533" cy="1870559"/>
          </a:xfrm>
          <a:prstGeom prst="rect">
            <a:avLst/>
          </a:prstGeom>
        </p:spPr>
      </p:pic>
      <p:sp>
        <p:nvSpPr>
          <p:cNvPr id="7" name="TextBox 6"/>
          <p:cNvSpPr txBox="1"/>
          <p:nvPr/>
        </p:nvSpPr>
        <p:spPr>
          <a:xfrm>
            <a:off x="5220233" y="4530230"/>
            <a:ext cx="3362491" cy="523220"/>
          </a:xfrm>
          <a:prstGeom prst="rect">
            <a:avLst/>
          </a:prstGeom>
          <a:noFill/>
        </p:spPr>
        <p:txBody>
          <a:bodyPr wrap="square" rtlCol="0">
            <a:spAutoFit/>
          </a:bodyPr>
          <a:lstStyle/>
          <a:p>
            <a:pPr algn="ctr"/>
            <a:r>
              <a:rPr lang="en-US" dirty="0" smtClean="0"/>
              <a:t>Prediction </a:t>
            </a:r>
            <a:r>
              <a:rPr lang="en-CA" dirty="0" smtClean="0">
                <a:solidFill>
                  <a:srgbClr val="000000"/>
                </a:solidFill>
              </a:rPr>
              <a:t>[</a:t>
            </a:r>
            <a:r>
              <a:rPr lang="en-CA" dirty="0">
                <a:solidFill>
                  <a:srgbClr val="000000"/>
                </a:solidFill>
              </a:rPr>
              <a:t>Ross et al. CVPR’11]</a:t>
            </a:r>
            <a:endParaRPr lang="en-US" dirty="0">
              <a:solidFill>
                <a:srgbClr val="000000"/>
              </a:solidFill>
            </a:endParaRPr>
          </a:p>
          <a:p>
            <a:pPr algn="ctr"/>
            <a:endParaRPr lang="en-US" dirty="0"/>
          </a:p>
        </p:txBody>
      </p:sp>
    </p:spTree>
    <p:extLst>
      <p:ext uri="{BB962C8B-B14F-4D97-AF65-F5344CB8AC3E}">
        <p14:creationId xmlns:p14="http://schemas.microsoft.com/office/powerpoint/2010/main" val="327371294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0"/>
            <a:ext cx="7772400" cy="1102519"/>
          </a:xfrm>
        </p:spPr>
        <p:txBody>
          <a:bodyPr>
            <a:normAutofit/>
          </a:bodyPr>
          <a:lstStyle/>
          <a:p>
            <a:pPr algn="l"/>
            <a:r>
              <a:rPr lang="en-US" kern="0" dirty="0">
                <a:latin typeface="Calibri Light"/>
                <a:ea typeface="+mn-ea"/>
                <a:cs typeface="Calibri Light"/>
              </a:rPr>
              <a:t>Method: Message Passing in RNN</a:t>
            </a:r>
          </a:p>
        </p:txBody>
      </p:sp>
      <p:sp>
        <p:nvSpPr>
          <p:cNvPr id="3" name="Subtitle 2"/>
          <p:cNvSpPr>
            <a:spLocks noGrp="1"/>
          </p:cNvSpPr>
          <p:nvPr>
            <p:ph type="subTitle" idx="1"/>
          </p:nvPr>
        </p:nvSpPr>
        <p:spPr>
          <a:xfrm>
            <a:off x="994398" y="1316828"/>
            <a:ext cx="6400800" cy="550534"/>
          </a:xfrm>
        </p:spPr>
        <p:txBody>
          <a:bodyPr>
            <a:normAutofit/>
          </a:bodyPr>
          <a:lstStyle/>
          <a:p>
            <a:pPr marL="342900" indent="-342900" algn="l">
              <a:buFont typeface="Arial"/>
              <a:buChar char="•"/>
            </a:pPr>
            <a:r>
              <a:rPr lang="en-US" sz="2400" dirty="0" smtClean="0">
                <a:solidFill>
                  <a:schemeClr val="tx1"/>
                </a:solidFill>
              </a:rPr>
              <a:t>Integrate into recurrent neural network</a:t>
            </a:r>
            <a:endParaRPr lang="en-US" sz="2400" dirty="0">
              <a:solidFill>
                <a:schemeClr val="tx1"/>
              </a:solidFill>
            </a:endParaRPr>
          </a:p>
        </p:txBody>
      </p:sp>
      <p:sp>
        <p:nvSpPr>
          <p:cNvPr id="4" name="Rectangle 3"/>
          <p:cNvSpPr/>
          <p:nvPr/>
        </p:nvSpPr>
        <p:spPr>
          <a:xfrm>
            <a:off x="1961459" y="2423793"/>
            <a:ext cx="1886009" cy="176362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2112339" y="2565263"/>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113863" y="2962500"/>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113863" y="335973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115387" y="373810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3320871" y="2566388"/>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3322395" y="2963625"/>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322395" y="336085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3323919" y="373923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a:stCxn id="5" idx="3"/>
            <a:endCxn id="10" idx="1"/>
          </p:cNvCxnSpPr>
          <p:nvPr/>
        </p:nvCxnSpPr>
        <p:spPr>
          <a:xfrm>
            <a:off x="2464394" y="2692582"/>
            <a:ext cx="858001" cy="39836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3"/>
            <a:endCxn id="10" idx="1"/>
          </p:cNvCxnSpPr>
          <p:nvPr/>
        </p:nvCxnSpPr>
        <p:spPr>
          <a:xfrm flipV="1">
            <a:off x="2465918" y="3090945"/>
            <a:ext cx="856477" cy="3961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6" idx="3"/>
            <a:endCxn id="9" idx="1"/>
          </p:cNvCxnSpPr>
          <p:nvPr/>
        </p:nvCxnSpPr>
        <p:spPr>
          <a:xfrm flipV="1">
            <a:off x="2465918" y="2693707"/>
            <a:ext cx="854953" cy="39611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a:endCxn id="12" idx="1"/>
          </p:cNvCxnSpPr>
          <p:nvPr/>
        </p:nvCxnSpPr>
        <p:spPr>
          <a:xfrm>
            <a:off x="2467441" y="3090945"/>
            <a:ext cx="856477" cy="7756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5" idx="3"/>
            <a:endCxn id="12" idx="1"/>
          </p:cNvCxnSpPr>
          <p:nvPr/>
        </p:nvCxnSpPr>
        <p:spPr>
          <a:xfrm>
            <a:off x="2464394" y="2692583"/>
            <a:ext cx="859525" cy="1173971"/>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a:stCxn id="8" idx="3"/>
            <a:endCxn id="11" idx="1"/>
          </p:cNvCxnSpPr>
          <p:nvPr/>
        </p:nvCxnSpPr>
        <p:spPr>
          <a:xfrm flipV="1">
            <a:off x="2467442" y="3488179"/>
            <a:ext cx="854953" cy="37725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7" idx="3"/>
            <a:endCxn id="9" idx="1"/>
          </p:cNvCxnSpPr>
          <p:nvPr/>
        </p:nvCxnSpPr>
        <p:spPr>
          <a:xfrm flipV="1">
            <a:off x="2465918" y="2693708"/>
            <a:ext cx="854953" cy="793346"/>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a:off x="4124072" y="3285409"/>
            <a:ext cx="905284" cy="0"/>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sp>
        <p:nvSpPr>
          <p:cNvPr id="68" name="Rectangle 67"/>
          <p:cNvSpPr/>
          <p:nvPr/>
        </p:nvSpPr>
        <p:spPr>
          <a:xfrm>
            <a:off x="5294828" y="2424918"/>
            <a:ext cx="1886009" cy="176362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5445707" y="2566388"/>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Rectangle 69"/>
          <p:cNvSpPr/>
          <p:nvPr/>
        </p:nvSpPr>
        <p:spPr>
          <a:xfrm>
            <a:off x="5447232" y="2963625"/>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Rectangle 70"/>
          <p:cNvSpPr/>
          <p:nvPr/>
        </p:nvSpPr>
        <p:spPr>
          <a:xfrm>
            <a:off x="5447232" y="336085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Rectangle 71"/>
          <p:cNvSpPr/>
          <p:nvPr/>
        </p:nvSpPr>
        <p:spPr>
          <a:xfrm>
            <a:off x="5448756" y="373923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654240" y="2567513"/>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6655764" y="2964750"/>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ectangle 74"/>
          <p:cNvSpPr/>
          <p:nvPr/>
        </p:nvSpPr>
        <p:spPr>
          <a:xfrm>
            <a:off x="6655764" y="336198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6657288" y="374035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7" name="Straight Connector 76"/>
          <p:cNvCxnSpPr>
            <a:stCxn id="69" idx="3"/>
            <a:endCxn id="74" idx="1"/>
          </p:cNvCxnSpPr>
          <p:nvPr/>
        </p:nvCxnSpPr>
        <p:spPr>
          <a:xfrm>
            <a:off x="5797763" y="2693707"/>
            <a:ext cx="858001" cy="39836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a:stCxn id="71" idx="3"/>
            <a:endCxn id="74" idx="1"/>
          </p:cNvCxnSpPr>
          <p:nvPr/>
        </p:nvCxnSpPr>
        <p:spPr>
          <a:xfrm flipV="1">
            <a:off x="5799287" y="3092070"/>
            <a:ext cx="856477" cy="3961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79" name="Straight Connector 78"/>
          <p:cNvCxnSpPr>
            <a:stCxn id="70" idx="3"/>
            <a:endCxn id="73" idx="1"/>
          </p:cNvCxnSpPr>
          <p:nvPr/>
        </p:nvCxnSpPr>
        <p:spPr>
          <a:xfrm flipV="1">
            <a:off x="5799287" y="2694832"/>
            <a:ext cx="854953" cy="39611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80" name="Straight Connector 79"/>
          <p:cNvCxnSpPr>
            <a:endCxn id="76" idx="1"/>
          </p:cNvCxnSpPr>
          <p:nvPr/>
        </p:nvCxnSpPr>
        <p:spPr>
          <a:xfrm>
            <a:off x="5800811" y="3092070"/>
            <a:ext cx="856477" cy="7756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a:stCxn id="69" idx="3"/>
            <a:endCxn id="76" idx="1"/>
          </p:cNvCxnSpPr>
          <p:nvPr/>
        </p:nvCxnSpPr>
        <p:spPr>
          <a:xfrm>
            <a:off x="5797763" y="2693708"/>
            <a:ext cx="859525" cy="1173971"/>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a:stCxn id="72" idx="3"/>
            <a:endCxn id="75" idx="1"/>
          </p:cNvCxnSpPr>
          <p:nvPr/>
        </p:nvCxnSpPr>
        <p:spPr>
          <a:xfrm flipV="1">
            <a:off x="5800811" y="3489304"/>
            <a:ext cx="854953" cy="37725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a:stCxn id="71" idx="3"/>
            <a:endCxn id="73" idx="1"/>
          </p:cNvCxnSpPr>
          <p:nvPr/>
        </p:nvCxnSpPr>
        <p:spPr>
          <a:xfrm flipV="1">
            <a:off x="5799287" y="2694833"/>
            <a:ext cx="854953" cy="793346"/>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p:nvPr/>
        </p:nvCxnSpPr>
        <p:spPr>
          <a:xfrm>
            <a:off x="718313" y="3286534"/>
            <a:ext cx="905284" cy="0"/>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5" name="Straight Arrow Connector 84"/>
          <p:cNvCxnSpPr/>
          <p:nvPr/>
        </p:nvCxnSpPr>
        <p:spPr>
          <a:xfrm>
            <a:off x="7495160" y="3286534"/>
            <a:ext cx="905284" cy="0"/>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p:cNvCxnSpPr>
            <a:endCxn id="4" idx="2"/>
          </p:cNvCxnSpPr>
          <p:nvPr/>
        </p:nvCxnSpPr>
        <p:spPr>
          <a:xfrm flipV="1">
            <a:off x="2904463" y="4187416"/>
            <a:ext cx="0" cy="405542"/>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2464394" y="4592958"/>
            <a:ext cx="859525" cy="471557"/>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CNN</a:t>
            </a:r>
            <a:endParaRPr lang="en-US" dirty="0"/>
          </a:p>
        </p:txBody>
      </p:sp>
      <p:cxnSp>
        <p:nvCxnSpPr>
          <p:cNvPr id="91" name="Straight Arrow Connector 90"/>
          <p:cNvCxnSpPr>
            <a:stCxn id="92" idx="0"/>
            <a:endCxn id="68" idx="2"/>
          </p:cNvCxnSpPr>
          <p:nvPr/>
        </p:nvCxnSpPr>
        <p:spPr>
          <a:xfrm flipH="1" flipV="1">
            <a:off x="6237832" y="4188542"/>
            <a:ext cx="2266" cy="414973"/>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sp>
        <p:nvSpPr>
          <p:cNvPr id="92" name="Rectangle 91"/>
          <p:cNvSpPr/>
          <p:nvPr/>
        </p:nvSpPr>
        <p:spPr>
          <a:xfrm>
            <a:off x="5810336" y="4603514"/>
            <a:ext cx="859525" cy="471557"/>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CNN</a:t>
            </a:r>
            <a:endParaRPr lang="en-US" dirty="0"/>
          </a:p>
        </p:txBody>
      </p:sp>
      <p:sp>
        <p:nvSpPr>
          <p:cNvPr id="95" name="Rectangle 94"/>
          <p:cNvSpPr/>
          <p:nvPr/>
        </p:nvSpPr>
        <p:spPr>
          <a:xfrm>
            <a:off x="1787046" y="2046555"/>
            <a:ext cx="2223870" cy="282934"/>
          </a:xfrm>
          <a:prstGeom prst="rect">
            <a:avLst/>
          </a:prstGeom>
          <a:solidFill>
            <a:schemeClr val="accent4">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Prediction Layer</a:t>
            </a:r>
            <a:endParaRPr lang="en-US" dirty="0"/>
          </a:p>
        </p:txBody>
      </p:sp>
      <p:sp>
        <p:nvSpPr>
          <p:cNvPr id="96" name="Rectangle 95"/>
          <p:cNvSpPr/>
          <p:nvPr/>
        </p:nvSpPr>
        <p:spPr>
          <a:xfrm>
            <a:off x="5125897" y="2046555"/>
            <a:ext cx="2223870" cy="282934"/>
          </a:xfrm>
          <a:prstGeom prst="rect">
            <a:avLst/>
          </a:prstGeom>
          <a:solidFill>
            <a:srgbClr val="40315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Prediction Layer</a:t>
            </a:r>
            <a:endParaRPr lang="en-US" dirty="0"/>
          </a:p>
        </p:txBody>
      </p:sp>
      <p:cxnSp>
        <p:nvCxnSpPr>
          <p:cNvPr id="97" name="Straight Arrow Connector 96"/>
          <p:cNvCxnSpPr>
            <a:stCxn id="95" idx="0"/>
          </p:cNvCxnSpPr>
          <p:nvPr/>
        </p:nvCxnSpPr>
        <p:spPr>
          <a:xfrm flipV="1">
            <a:off x="2898981" y="1694014"/>
            <a:ext cx="5482" cy="352541"/>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a:stCxn id="96" idx="0"/>
          </p:cNvCxnSpPr>
          <p:nvPr/>
        </p:nvCxnSpPr>
        <p:spPr>
          <a:xfrm flipV="1">
            <a:off x="6237832" y="1694014"/>
            <a:ext cx="0" cy="352541"/>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flipV="1">
            <a:off x="3218789" y="1867363"/>
            <a:ext cx="0" cy="179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106" name="Straight Connector 105"/>
          <p:cNvCxnSpPr/>
          <p:nvPr/>
        </p:nvCxnSpPr>
        <p:spPr>
          <a:xfrm>
            <a:off x="3218789" y="1867362"/>
            <a:ext cx="134534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a:off x="4564135" y="1867362"/>
            <a:ext cx="0" cy="2527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a:off x="4564135" y="4394905"/>
            <a:ext cx="1246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5810335" y="4188542"/>
            <a:ext cx="0" cy="206363"/>
          </a:xfrm>
          <a:prstGeom prst="line">
            <a:avLst/>
          </a:prstGeom>
        </p:spPr>
        <p:style>
          <a:lnRef idx="2">
            <a:schemeClr val="accent1"/>
          </a:lnRef>
          <a:fillRef idx="0">
            <a:schemeClr val="accent1"/>
          </a:fillRef>
          <a:effectRef idx="1">
            <a:schemeClr val="accent1"/>
          </a:effectRef>
          <a:fontRef idx="minor">
            <a:schemeClr val="tx1"/>
          </a:fontRef>
        </p:style>
      </p:cxnSp>
      <p:sp>
        <p:nvSpPr>
          <p:cNvPr id="115" name="TextBox 114"/>
          <p:cNvSpPr txBox="1"/>
          <p:nvPr/>
        </p:nvSpPr>
        <p:spPr>
          <a:xfrm>
            <a:off x="1494618" y="3759240"/>
            <a:ext cx="617720" cy="461665"/>
          </a:xfrm>
          <a:prstGeom prst="rect">
            <a:avLst/>
          </a:prstGeom>
          <a:noFill/>
        </p:spPr>
        <p:txBody>
          <a:bodyPr wrap="square" rtlCol="0">
            <a:spAutoFit/>
          </a:bodyPr>
          <a:lstStyle/>
          <a:p>
            <a:r>
              <a:rPr lang="en-US" sz="2400" dirty="0" smtClean="0"/>
              <a:t>t</a:t>
            </a:r>
            <a:endParaRPr lang="en-US" sz="2400" dirty="0"/>
          </a:p>
        </p:txBody>
      </p:sp>
      <p:sp>
        <p:nvSpPr>
          <p:cNvPr id="116" name="TextBox 115"/>
          <p:cNvSpPr txBox="1"/>
          <p:nvPr/>
        </p:nvSpPr>
        <p:spPr>
          <a:xfrm>
            <a:off x="4664729" y="3759222"/>
            <a:ext cx="770028" cy="461665"/>
          </a:xfrm>
          <a:prstGeom prst="rect">
            <a:avLst/>
          </a:prstGeom>
          <a:noFill/>
        </p:spPr>
        <p:txBody>
          <a:bodyPr wrap="square" rtlCol="0">
            <a:spAutoFit/>
          </a:bodyPr>
          <a:lstStyle/>
          <a:p>
            <a:r>
              <a:rPr lang="en-US" sz="2400" dirty="0"/>
              <a:t>t</a:t>
            </a:r>
            <a:r>
              <a:rPr lang="en-US" sz="2400" dirty="0" smtClean="0"/>
              <a:t>+1</a:t>
            </a:r>
            <a:endParaRPr lang="en-US" sz="2400" dirty="0"/>
          </a:p>
        </p:txBody>
      </p:sp>
    </p:spTree>
    <p:extLst>
      <p:ext uri="{BB962C8B-B14F-4D97-AF65-F5344CB8AC3E}">
        <p14:creationId xmlns:p14="http://schemas.microsoft.com/office/powerpoint/2010/main" val="43417221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6710"/>
            <a:ext cx="7772400" cy="1102519"/>
          </a:xfrm>
        </p:spPr>
        <p:txBody>
          <a:bodyPr>
            <a:normAutofit/>
          </a:bodyPr>
          <a:lstStyle/>
          <a:p>
            <a:pPr algn="l"/>
            <a:r>
              <a:rPr lang="en-US" kern="0" dirty="0">
                <a:latin typeface="Calibri Light"/>
                <a:ea typeface="+mn-ea"/>
                <a:cs typeface="Calibri Light"/>
              </a:rPr>
              <a:t>Method: Message Passing in RNN</a:t>
            </a:r>
          </a:p>
        </p:txBody>
      </p:sp>
      <p:sp>
        <p:nvSpPr>
          <p:cNvPr id="3" name="Subtitle 2"/>
          <p:cNvSpPr>
            <a:spLocks noGrp="1"/>
          </p:cNvSpPr>
          <p:nvPr>
            <p:ph type="subTitle" idx="1"/>
          </p:nvPr>
        </p:nvSpPr>
        <p:spPr>
          <a:xfrm>
            <a:off x="936041" y="1592095"/>
            <a:ext cx="5723453" cy="2929664"/>
          </a:xfrm>
        </p:spPr>
        <p:txBody>
          <a:bodyPr>
            <a:normAutofit fontScale="85000" lnSpcReduction="20000"/>
          </a:bodyPr>
          <a:lstStyle/>
          <a:p>
            <a:pPr marL="342900" indent="-342900" algn="l">
              <a:buFont typeface="Arial"/>
              <a:buChar char="•"/>
            </a:pPr>
            <a:r>
              <a:rPr lang="en-US" sz="2400" dirty="0" smtClean="0">
                <a:solidFill>
                  <a:schemeClr val="tx1"/>
                </a:solidFill>
              </a:rPr>
              <a:t>Represent potential functions in message passing process:</a:t>
            </a:r>
          </a:p>
          <a:p>
            <a:pPr marL="342900" indent="-342900" algn="l">
              <a:buFont typeface="Arial"/>
              <a:buChar char="•"/>
            </a:pPr>
            <a:endParaRPr lang="en-US" sz="2400" dirty="0" smtClean="0">
              <a:solidFill>
                <a:schemeClr val="tx1"/>
              </a:solidFill>
            </a:endParaRPr>
          </a:p>
          <a:p>
            <a:pPr marL="342900" indent="-342900" algn="l">
              <a:buFont typeface="Arial"/>
              <a:buChar char="•"/>
            </a:pPr>
            <a:r>
              <a:rPr lang="en-US" sz="2400" dirty="0" smtClean="0">
                <a:solidFill>
                  <a:schemeClr val="tx1"/>
                </a:solidFill>
              </a:rPr>
              <a:t>The same potential function corresponds to  the same message classifier</a:t>
            </a:r>
          </a:p>
          <a:p>
            <a:pPr marL="342900" indent="-342900" algn="l">
              <a:buFont typeface="Arial"/>
              <a:buChar char="•"/>
            </a:pPr>
            <a:endParaRPr lang="en-US" sz="2400" dirty="0" smtClean="0">
              <a:solidFill>
                <a:schemeClr val="tx1"/>
              </a:solidFill>
            </a:endParaRPr>
          </a:p>
          <a:p>
            <a:pPr marL="342900" indent="-342900" algn="l">
              <a:buFont typeface="Arial"/>
              <a:buChar char="•"/>
            </a:pPr>
            <a:r>
              <a:rPr lang="en-US" sz="2400" dirty="0" smtClean="0">
                <a:solidFill>
                  <a:schemeClr val="tx1"/>
                </a:solidFill>
              </a:rPr>
              <a:t>Weights are shared across all instances with same semantic meaning</a:t>
            </a:r>
          </a:p>
          <a:p>
            <a:pPr marL="342900" indent="-342900" algn="l">
              <a:buFont typeface="Arial"/>
              <a:buChar char="•"/>
            </a:pPr>
            <a:endParaRPr lang="en-US" sz="2400" dirty="0" smtClean="0">
              <a:solidFill>
                <a:schemeClr val="tx1"/>
              </a:solidFill>
            </a:endParaRPr>
          </a:p>
          <a:p>
            <a:pPr marL="342900" indent="-342900" algn="l">
              <a:buFont typeface="Arial"/>
              <a:buChar char="•"/>
            </a:pPr>
            <a:r>
              <a:rPr lang="en-US" sz="2400" dirty="0" smtClean="0">
                <a:solidFill>
                  <a:schemeClr val="tx1"/>
                </a:solidFill>
              </a:rPr>
              <a:t>The same with prediction layer</a:t>
            </a:r>
          </a:p>
          <a:p>
            <a:pPr marL="342900" indent="-342900" algn="l">
              <a:buFont typeface="Arial"/>
              <a:buChar char="•"/>
            </a:pPr>
            <a:endParaRPr lang="en-US" sz="2400" dirty="0">
              <a:solidFill>
                <a:schemeClr val="tx1"/>
              </a:solidFill>
            </a:endParaRPr>
          </a:p>
        </p:txBody>
      </p:sp>
      <p:sp>
        <p:nvSpPr>
          <p:cNvPr id="4" name="Rectangle 3"/>
          <p:cNvSpPr/>
          <p:nvPr/>
        </p:nvSpPr>
        <p:spPr>
          <a:xfrm>
            <a:off x="6885221" y="2103133"/>
            <a:ext cx="1886009" cy="176362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036102" y="2244603"/>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7037626" y="2641841"/>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037626" y="303907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7039150" y="341744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8244634" y="2245728"/>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8246158" y="2642966"/>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246158" y="304019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8247682" y="341857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a:stCxn id="5" idx="3"/>
            <a:endCxn id="10" idx="1"/>
          </p:cNvCxnSpPr>
          <p:nvPr/>
        </p:nvCxnSpPr>
        <p:spPr>
          <a:xfrm>
            <a:off x="7388157" y="2371923"/>
            <a:ext cx="858001" cy="398363"/>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7" idx="3"/>
            <a:endCxn id="10" idx="1"/>
          </p:cNvCxnSpPr>
          <p:nvPr/>
        </p:nvCxnSpPr>
        <p:spPr>
          <a:xfrm flipV="1">
            <a:off x="7389681" y="2770286"/>
            <a:ext cx="856477" cy="396109"/>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6" idx="3"/>
            <a:endCxn id="9" idx="1"/>
          </p:cNvCxnSpPr>
          <p:nvPr/>
        </p:nvCxnSpPr>
        <p:spPr>
          <a:xfrm flipV="1">
            <a:off x="7389681" y="2373048"/>
            <a:ext cx="854953" cy="39611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a:endCxn id="12" idx="1"/>
          </p:cNvCxnSpPr>
          <p:nvPr/>
        </p:nvCxnSpPr>
        <p:spPr>
          <a:xfrm>
            <a:off x="7391205" y="2770286"/>
            <a:ext cx="856477" cy="77560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5" idx="3"/>
            <a:endCxn id="12" idx="1"/>
          </p:cNvCxnSpPr>
          <p:nvPr/>
        </p:nvCxnSpPr>
        <p:spPr>
          <a:xfrm>
            <a:off x="7388157" y="2371924"/>
            <a:ext cx="859525" cy="117397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a:stCxn id="8" idx="3"/>
            <a:endCxn id="11" idx="1"/>
          </p:cNvCxnSpPr>
          <p:nvPr/>
        </p:nvCxnSpPr>
        <p:spPr>
          <a:xfrm flipV="1">
            <a:off x="7391205" y="3167519"/>
            <a:ext cx="854953" cy="37725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7" idx="3"/>
            <a:endCxn id="9" idx="1"/>
          </p:cNvCxnSpPr>
          <p:nvPr/>
        </p:nvCxnSpPr>
        <p:spPr>
          <a:xfrm flipV="1">
            <a:off x="7389681" y="2373049"/>
            <a:ext cx="854953" cy="793346"/>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86" name="Straight Arrow Connector 85"/>
          <p:cNvCxnSpPr>
            <a:endCxn id="4" idx="2"/>
          </p:cNvCxnSpPr>
          <p:nvPr/>
        </p:nvCxnSpPr>
        <p:spPr>
          <a:xfrm flipV="1">
            <a:off x="7828226" y="3866757"/>
            <a:ext cx="0" cy="405542"/>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88157" y="4272298"/>
            <a:ext cx="859525" cy="471557"/>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CNN</a:t>
            </a:r>
            <a:endParaRPr lang="en-US" dirty="0"/>
          </a:p>
        </p:txBody>
      </p:sp>
      <p:sp>
        <p:nvSpPr>
          <p:cNvPr id="95" name="Rectangle 94"/>
          <p:cNvSpPr/>
          <p:nvPr/>
        </p:nvSpPr>
        <p:spPr>
          <a:xfrm>
            <a:off x="6710809" y="1725895"/>
            <a:ext cx="2223870" cy="282934"/>
          </a:xfrm>
          <a:prstGeom prst="rect">
            <a:avLst/>
          </a:prstGeom>
          <a:solidFill>
            <a:schemeClr val="accent4">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Prediction Layer</a:t>
            </a:r>
            <a:endParaRPr lang="en-US" dirty="0"/>
          </a:p>
        </p:txBody>
      </p:sp>
      <p:cxnSp>
        <p:nvCxnSpPr>
          <p:cNvPr id="97" name="Straight Arrow Connector 96"/>
          <p:cNvCxnSpPr>
            <a:stCxn id="95" idx="0"/>
          </p:cNvCxnSpPr>
          <p:nvPr/>
        </p:nvCxnSpPr>
        <p:spPr>
          <a:xfrm flipV="1">
            <a:off x="7822744" y="1373354"/>
            <a:ext cx="5482" cy="352541"/>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09260"/>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7772400" cy="1102519"/>
          </a:xfrm>
        </p:spPr>
        <p:txBody>
          <a:bodyPr>
            <a:normAutofit/>
          </a:bodyPr>
          <a:lstStyle/>
          <a:p>
            <a:pPr algn="l"/>
            <a:r>
              <a:rPr lang="en-US" kern="0" dirty="0">
                <a:latin typeface="Calibri Light"/>
                <a:ea typeface="+mn-ea"/>
                <a:cs typeface="Calibri Light"/>
              </a:rPr>
              <a:t>Method: Gating Function</a:t>
            </a:r>
          </a:p>
        </p:txBody>
      </p:sp>
      <p:sp>
        <p:nvSpPr>
          <p:cNvPr id="3" name="Subtitle 2"/>
          <p:cNvSpPr>
            <a:spLocks noGrp="1"/>
          </p:cNvSpPr>
          <p:nvPr>
            <p:ph type="subTitle" idx="1"/>
          </p:nvPr>
        </p:nvSpPr>
        <p:spPr>
          <a:xfrm>
            <a:off x="1220718" y="1509412"/>
            <a:ext cx="7237482" cy="499418"/>
          </a:xfrm>
        </p:spPr>
        <p:txBody>
          <a:bodyPr>
            <a:normAutofit fontScale="85000" lnSpcReduction="10000"/>
          </a:bodyPr>
          <a:lstStyle/>
          <a:p>
            <a:pPr marL="457200" indent="-457200" algn="l">
              <a:buFont typeface="Arial"/>
              <a:buChar char="•"/>
            </a:pPr>
            <a:r>
              <a:rPr lang="en-US" sz="2400" dirty="0" smtClean="0">
                <a:solidFill>
                  <a:srgbClr val="000000"/>
                </a:solidFill>
              </a:rPr>
              <a:t>C.f. Long Short-Term Memory (LSTM), Gated Recurrent Unit</a:t>
            </a:r>
            <a:endParaRPr lang="en-US" sz="2400" dirty="0">
              <a:solidFill>
                <a:srgbClr val="000000"/>
              </a:solidFill>
            </a:endParaRPr>
          </a:p>
        </p:txBody>
      </p:sp>
      <p:sp>
        <p:nvSpPr>
          <p:cNvPr id="4" name="Rectangle 3"/>
          <p:cNvSpPr/>
          <p:nvPr/>
        </p:nvSpPr>
        <p:spPr>
          <a:xfrm>
            <a:off x="1722555" y="2310625"/>
            <a:ext cx="502936" cy="212200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262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1722555" y="2621854"/>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1724079" y="2934210"/>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738176" y="3237135"/>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724079" y="3528379"/>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725603" y="3840735"/>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1739700" y="4143660"/>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4087860" y="2310625"/>
            <a:ext cx="502936" cy="212200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262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4087860" y="2621854"/>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089384" y="2934210"/>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103481" y="3237135"/>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4089384" y="3528379"/>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090908" y="3840735"/>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4105005" y="4143660"/>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6679498" y="2310625"/>
            <a:ext cx="502936" cy="212200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262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6679498" y="2621854"/>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681022" y="2934210"/>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6695119" y="3237135"/>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6681022" y="3528379"/>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6682546" y="3840735"/>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696643" y="4143660"/>
            <a:ext cx="502936" cy="0"/>
          </a:xfrm>
          <a:prstGeom prst="line">
            <a:avLst/>
          </a:prstGeom>
          <a:ln w="38100" cmpd="sng">
            <a:solidFill>
              <a:srgbClr val="262626"/>
            </a:solidFill>
          </a:ln>
        </p:spPr>
        <p:style>
          <a:lnRef idx="2">
            <a:schemeClr val="accent1"/>
          </a:lnRef>
          <a:fillRef idx="0">
            <a:schemeClr val="accent1"/>
          </a:fillRef>
          <a:effectRef idx="1">
            <a:schemeClr val="accent1"/>
          </a:effectRef>
          <a:fontRef idx="minor">
            <a:schemeClr val="tx1"/>
          </a:fontRef>
        </p:style>
      </p:cxnSp>
      <p:sp>
        <p:nvSpPr>
          <p:cNvPr id="28" name="Oval 27"/>
          <p:cNvSpPr/>
          <p:nvPr/>
        </p:nvSpPr>
        <p:spPr>
          <a:xfrm>
            <a:off x="3005041" y="3200549"/>
            <a:ext cx="377202" cy="292365"/>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262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3143348" y="3310324"/>
            <a:ext cx="100587" cy="81000"/>
          </a:xfrm>
          <a:prstGeom prst="ellipse">
            <a:avLst/>
          </a:prstGeom>
          <a:solidFill>
            <a:srgbClr val="403152"/>
          </a:solidFill>
          <a:ln>
            <a:solidFill>
              <a:srgbClr val="262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Equal 29"/>
          <p:cNvSpPr/>
          <p:nvPr/>
        </p:nvSpPr>
        <p:spPr>
          <a:xfrm>
            <a:off x="5343693" y="3200549"/>
            <a:ext cx="590949" cy="292365"/>
          </a:xfrm>
          <a:prstGeom prst="mathEqual">
            <a:avLst/>
          </a:prstGeom>
          <a:solidFill>
            <a:srgbClr val="403152"/>
          </a:solidFill>
          <a:ln>
            <a:solidFill>
              <a:srgbClr val="262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1" name="TextBox 30"/>
          <p:cNvSpPr txBox="1"/>
          <p:nvPr/>
        </p:nvSpPr>
        <p:spPr>
          <a:xfrm>
            <a:off x="1328430" y="4630682"/>
            <a:ext cx="1458514" cy="307777"/>
          </a:xfrm>
          <a:prstGeom prst="rect">
            <a:avLst/>
          </a:prstGeom>
          <a:noFill/>
        </p:spPr>
        <p:txBody>
          <a:bodyPr wrap="square" rtlCol="0">
            <a:spAutoFit/>
          </a:bodyPr>
          <a:lstStyle/>
          <a:p>
            <a:r>
              <a:rPr lang="en-US" dirty="0" smtClean="0"/>
              <a:t>Content(t-1)</a:t>
            </a:r>
            <a:endParaRPr lang="en-US" dirty="0"/>
          </a:p>
        </p:txBody>
      </p:sp>
      <p:sp>
        <p:nvSpPr>
          <p:cNvPr id="32" name="TextBox 31"/>
          <p:cNvSpPr txBox="1"/>
          <p:nvPr/>
        </p:nvSpPr>
        <p:spPr>
          <a:xfrm>
            <a:off x="3798683" y="4649545"/>
            <a:ext cx="1056165" cy="307777"/>
          </a:xfrm>
          <a:prstGeom prst="rect">
            <a:avLst/>
          </a:prstGeom>
          <a:noFill/>
        </p:spPr>
        <p:txBody>
          <a:bodyPr wrap="square" rtlCol="0">
            <a:spAutoFit/>
          </a:bodyPr>
          <a:lstStyle/>
          <a:p>
            <a:pPr algn="ctr"/>
            <a:r>
              <a:rPr lang="en-US" dirty="0" smtClean="0"/>
              <a:t>Gate</a:t>
            </a:r>
            <a:endParaRPr lang="en-US" dirty="0"/>
          </a:p>
        </p:txBody>
      </p:sp>
      <p:sp>
        <p:nvSpPr>
          <p:cNvPr id="33" name="TextBox 32"/>
          <p:cNvSpPr txBox="1"/>
          <p:nvPr/>
        </p:nvSpPr>
        <p:spPr>
          <a:xfrm>
            <a:off x="6373419" y="4630682"/>
            <a:ext cx="1516531" cy="307777"/>
          </a:xfrm>
          <a:prstGeom prst="rect">
            <a:avLst/>
          </a:prstGeom>
          <a:noFill/>
        </p:spPr>
        <p:txBody>
          <a:bodyPr wrap="square" rtlCol="0">
            <a:spAutoFit/>
          </a:bodyPr>
          <a:lstStyle/>
          <a:p>
            <a:r>
              <a:rPr lang="en-US" dirty="0"/>
              <a:t>Content(</a:t>
            </a:r>
            <a:r>
              <a:rPr lang="en-US" dirty="0" smtClean="0"/>
              <a:t>t)</a:t>
            </a:r>
            <a:endParaRPr lang="en-US" dirty="0"/>
          </a:p>
        </p:txBody>
      </p:sp>
    </p:spTree>
    <p:extLst>
      <p:ext uri="{BB962C8B-B14F-4D97-AF65-F5344CB8AC3E}">
        <p14:creationId xmlns:p14="http://schemas.microsoft.com/office/powerpoint/2010/main" val="141332420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66977"/>
            <a:ext cx="8991600" cy="804573"/>
          </a:xfrm>
        </p:spPr>
        <p:txBody>
          <a:bodyPr>
            <a:normAutofit/>
          </a:bodyPr>
          <a:lstStyle/>
          <a:p>
            <a:pPr algn="l"/>
            <a:r>
              <a:rPr lang="en-US" sz="3600" kern="0" dirty="0">
                <a:latin typeface="Calibri Light"/>
                <a:ea typeface="+mn-ea"/>
                <a:cs typeface="Calibri Light"/>
              </a:rPr>
              <a:t>Method: Gating Function between Instances</a:t>
            </a:r>
          </a:p>
        </p:txBody>
      </p:sp>
      <p:sp>
        <p:nvSpPr>
          <p:cNvPr id="3" name="Subtitle 2"/>
          <p:cNvSpPr>
            <a:spLocks noGrp="1"/>
          </p:cNvSpPr>
          <p:nvPr>
            <p:ph type="subTitle" idx="1"/>
          </p:nvPr>
        </p:nvSpPr>
        <p:spPr>
          <a:xfrm>
            <a:off x="1182999" y="1394340"/>
            <a:ext cx="6400800" cy="508849"/>
          </a:xfrm>
        </p:spPr>
        <p:txBody>
          <a:bodyPr>
            <a:normAutofit/>
          </a:bodyPr>
          <a:lstStyle/>
          <a:p>
            <a:pPr marL="342900" indent="-342900" algn="l">
              <a:buFont typeface="Arial"/>
              <a:buChar char="•"/>
            </a:pPr>
            <a:r>
              <a:rPr lang="en-US" sz="2400" dirty="0" smtClean="0">
                <a:solidFill>
                  <a:srgbClr val="000000"/>
                </a:solidFill>
              </a:rPr>
              <a:t>We introduce instance level gates:</a:t>
            </a:r>
            <a:endParaRPr lang="en-US" sz="2400" dirty="0">
              <a:solidFill>
                <a:srgbClr val="000000"/>
              </a:solidFill>
            </a:endParaRPr>
          </a:p>
        </p:txBody>
      </p:sp>
      <p:sp>
        <p:nvSpPr>
          <p:cNvPr id="30" name="Rectangle 29"/>
          <p:cNvSpPr/>
          <p:nvPr/>
        </p:nvSpPr>
        <p:spPr>
          <a:xfrm>
            <a:off x="1136991" y="3989727"/>
            <a:ext cx="1224000" cy="171320"/>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262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1350739" y="3989727"/>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1566004" y="3990852"/>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1768696" y="3982546"/>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1971388" y="3983671"/>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2161507" y="3984796"/>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2020150" y="3786504"/>
            <a:ext cx="114507" cy="189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p:nvSpPr>
        <p:spPr>
          <a:xfrm>
            <a:off x="2222842" y="3684644"/>
            <a:ext cx="114507" cy="297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Rectangle 55"/>
          <p:cNvSpPr/>
          <p:nvPr/>
        </p:nvSpPr>
        <p:spPr>
          <a:xfrm>
            <a:off x="1807933" y="3930806"/>
            <a:ext cx="114507" cy="54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ectangle 56"/>
          <p:cNvSpPr/>
          <p:nvPr/>
        </p:nvSpPr>
        <p:spPr>
          <a:xfrm>
            <a:off x="1608289" y="3903637"/>
            <a:ext cx="114507" cy="81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ectangle 57"/>
          <p:cNvSpPr/>
          <p:nvPr/>
        </p:nvSpPr>
        <p:spPr>
          <a:xfrm>
            <a:off x="1396072" y="3876468"/>
            <a:ext cx="114507" cy="10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Rectangle 58"/>
          <p:cNvSpPr/>
          <p:nvPr/>
        </p:nvSpPr>
        <p:spPr>
          <a:xfrm>
            <a:off x="1194904" y="3923624"/>
            <a:ext cx="114507" cy="54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Rectangle 59"/>
          <p:cNvSpPr/>
          <p:nvPr/>
        </p:nvSpPr>
        <p:spPr>
          <a:xfrm>
            <a:off x="3645691" y="2202361"/>
            <a:ext cx="1224000" cy="171320"/>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262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1" name="Straight Connector 60"/>
          <p:cNvCxnSpPr/>
          <p:nvPr/>
        </p:nvCxnSpPr>
        <p:spPr>
          <a:xfrm>
            <a:off x="3859439" y="2202361"/>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a:off x="4074704" y="2203486"/>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a:off x="4277396" y="2195180"/>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a:off x="4480088" y="2196305"/>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a:off x="4670207" y="2197430"/>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sp>
        <p:nvSpPr>
          <p:cNvPr id="66" name="Rectangle 65"/>
          <p:cNvSpPr/>
          <p:nvPr/>
        </p:nvSpPr>
        <p:spPr>
          <a:xfrm>
            <a:off x="4528849" y="2085728"/>
            <a:ext cx="114507" cy="10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ectangle 66"/>
          <p:cNvSpPr/>
          <p:nvPr/>
        </p:nvSpPr>
        <p:spPr>
          <a:xfrm>
            <a:off x="4731541" y="1945384"/>
            <a:ext cx="114507" cy="243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4316633" y="2143440"/>
            <a:ext cx="114507" cy="54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4116989" y="2116271"/>
            <a:ext cx="114507" cy="81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Rectangle 69"/>
          <p:cNvSpPr/>
          <p:nvPr/>
        </p:nvSpPr>
        <p:spPr>
          <a:xfrm>
            <a:off x="3904772" y="2089103"/>
            <a:ext cx="114507" cy="10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Rectangle 70"/>
          <p:cNvSpPr/>
          <p:nvPr/>
        </p:nvSpPr>
        <p:spPr>
          <a:xfrm>
            <a:off x="3703604" y="2136259"/>
            <a:ext cx="114507" cy="54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Rectangle 71"/>
          <p:cNvSpPr/>
          <p:nvPr/>
        </p:nvSpPr>
        <p:spPr>
          <a:xfrm>
            <a:off x="7234200" y="3559214"/>
            <a:ext cx="1224000" cy="171320"/>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26262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3" name="Straight Connector 72"/>
          <p:cNvCxnSpPr/>
          <p:nvPr/>
        </p:nvCxnSpPr>
        <p:spPr>
          <a:xfrm>
            <a:off x="7447948" y="3559214"/>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a:off x="7663213" y="3560339"/>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a:off x="7865905" y="3552033"/>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a:off x="8068597" y="3553158"/>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a:off x="8258716" y="3554283"/>
            <a:ext cx="0" cy="171320"/>
          </a:xfrm>
          <a:prstGeom prst="line">
            <a:avLst/>
          </a:prstGeom>
          <a:ln w="28575" cmpd="sng">
            <a:solidFill>
              <a:srgbClr val="262626"/>
            </a:solidFill>
          </a:ln>
        </p:spPr>
        <p:style>
          <a:lnRef idx="2">
            <a:schemeClr val="accent1"/>
          </a:lnRef>
          <a:fillRef idx="0">
            <a:schemeClr val="accent1"/>
          </a:fillRef>
          <a:effectRef idx="1">
            <a:schemeClr val="accent1"/>
          </a:effectRef>
          <a:fontRef idx="minor">
            <a:schemeClr val="tx1"/>
          </a:fontRef>
        </p:style>
      </p:cxnSp>
      <p:sp>
        <p:nvSpPr>
          <p:cNvPr id="78" name="Rectangle 77"/>
          <p:cNvSpPr/>
          <p:nvPr/>
        </p:nvSpPr>
        <p:spPr>
          <a:xfrm>
            <a:off x="8308823" y="3507389"/>
            <a:ext cx="114507" cy="27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Rectangle 79"/>
          <p:cNvSpPr/>
          <p:nvPr/>
        </p:nvSpPr>
        <p:spPr>
          <a:xfrm>
            <a:off x="7905142" y="3490862"/>
            <a:ext cx="114507" cy="54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ectangle 80"/>
          <p:cNvSpPr/>
          <p:nvPr/>
        </p:nvSpPr>
        <p:spPr>
          <a:xfrm>
            <a:off x="7705498" y="3463693"/>
            <a:ext cx="114507" cy="81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Rectangle 81"/>
          <p:cNvSpPr/>
          <p:nvPr/>
        </p:nvSpPr>
        <p:spPr>
          <a:xfrm>
            <a:off x="8117359" y="3440570"/>
            <a:ext cx="114507" cy="10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Rectangle 82"/>
          <p:cNvSpPr/>
          <p:nvPr/>
        </p:nvSpPr>
        <p:spPr>
          <a:xfrm>
            <a:off x="7292113" y="3493112"/>
            <a:ext cx="114507" cy="54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Rectangle 83"/>
          <p:cNvSpPr/>
          <p:nvPr/>
        </p:nvSpPr>
        <p:spPr>
          <a:xfrm>
            <a:off x="7502795" y="3302218"/>
            <a:ext cx="114507" cy="243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9" name="Shape 252"/>
          <p:cNvPicPr preferRelativeResize="0"/>
          <p:nvPr/>
        </p:nvPicPr>
        <p:blipFill rotWithShape="1">
          <a:blip r:embed="rId2">
            <a:alphaModFix/>
          </a:blip>
          <a:srcRect l="14197" t="20681" r="70334" b="32658"/>
          <a:stretch/>
        </p:blipFill>
        <p:spPr>
          <a:xfrm>
            <a:off x="2594635" y="3252918"/>
            <a:ext cx="583259" cy="1164167"/>
          </a:xfrm>
          <a:prstGeom prst="rect">
            <a:avLst/>
          </a:prstGeom>
          <a:noFill/>
          <a:ln>
            <a:noFill/>
          </a:ln>
        </p:spPr>
      </p:pic>
      <p:pic>
        <p:nvPicPr>
          <p:cNvPr id="89" name="Shape 252"/>
          <p:cNvPicPr preferRelativeResize="0"/>
          <p:nvPr/>
        </p:nvPicPr>
        <p:blipFill rotWithShape="1">
          <a:blip r:embed="rId2">
            <a:alphaModFix/>
          </a:blip>
          <a:srcRect l="34158" t="13803" r="50373" b="30204"/>
          <a:stretch/>
        </p:blipFill>
        <p:spPr>
          <a:xfrm>
            <a:off x="4985153" y="1767649"/>
            <a:ext cx="583259" cy="1397000"/>
          </a:xfrm>
          <a:prstGeom prst="rect">
            <a:avLst/>
          </a:prstGeom>
          <a:noFill/>
          <a:ln>
            <a:noFill/>
          </a:ln>
        </p:spPr>
      </p:pic>
      <p:pic>
        <p:nvPicPr>
          <p:cNvPr id="91" name="Shape 252"/>
          <p:cNvPicPr preferRelativeResize="0"/>
          <p:nvPr/>
        </p:nvPicPr>
        <p:blipFill rotWithShape="1">
          <a:blip r:embed="rId2">
            <a:alphaModFix/>
          </a:blip>
          <a:srcRect l="52372" t="25344" r="17438" b="4525"/>
          <a:stretch/>
        </p:blipFill>
        <p:spPr>
          <a:xfrm>
            <a:off x="6190432" y="3164649"/>
            <a:ext cx="856074" cy="1411112"/>
          </a:xfrm>
          <a:prstGeom prst="rect">
            <a:avLst/>
          </a:prstGeom>
          <a:noFill/>
          <a:ln>
            <a:noFill/>
          </a:ln>
        </p:spPr>
      </p:pic>
      <p:cxnSp>
        <p:nvCxnSpPr>
          <p:cNvPr id="6" name="Straight Arrow Connector 5"/>
          <p:cNvCxnSpPr/>
          <p:nvPr/>
        </p:nvCxnSpPr>
        <p:spPr>
          <a:xfrm flipV="1">
            <a:off x="3605000" y="2741918"/>
            <a:ext cx="1180668" cy="942727"/>
          </a:xfrm>
          <a:prstGeom prst="straightConnector1">
            <a:avLst/>
          </a:prstGeom>
          <a:ln w="38100" cmpd="sng">
            <a:solidFill>
              <a:srgbClr val="008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a:off x="3438222" y="4162172"/>
            <a:ext cx="2463203" cy="413589"/>
          </a:xfrm>
          <a:prstGeom prst="straightConnector1">
            <a:avLst/>
          </a:prstGeom>
          <a:ln w="38100" cmpd="sng">
            <a:solidFill>
              <a:srgbClr val="008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94" name="Straight Arrow Connector 93"/>
          <p:cNvCxnSpPr/>
          <p:nvPr/>
        </p:nvCxnSpPr>
        <p:spPr>
          <a:xfrm>
            <a:off x="5845620" y="2328328"/>
            <a:ext cx="774239" cy="702212"/>
          </a:xfrm>
          <a:prstGeom prst="straightConnector1">
            <a:avLst/>
          </a:prstGeom>
          <a:ln w="38100" cmpd="sng">
            <a:solidFill>
              <a:srgbClr val="008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1" name="Multiply 10"/>
          <p:cNvSpPr/>
          <p:nvPr/>
        </p:nvSpPr>
        <p:spPr>
          <a:xfrm>
            <a:off x="4316212" y="4117633"/>
            <a:ext cx="654288" cy="452176"/>
          </a:xfrm>
          <a:prstGeom prst="mathMultiply">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6" name="Multiply 95"/>
          <p:cNvSpPr/>
          <p:nvPr/>
        </p:nvSpPr>
        <p:spPr>
          <a:xfrm rot="2334569">
            <a:off x="5904997" y="2432275"/>
            <a:ext cx="654288" cy="452176"/>
          </a:xfrm>
          <a:prstGeom prst="mathMultiply">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2337349" y="4675691"/>
            <a:ext cx="1100873" cy="307777"/>
          </a:xfrm>
          <a:prstGeom prst="rect">
            <a:avLst/>
          </a:prstGeom>
          <a:noFill/>
        </p:spPr>
        <p:txBody>
          <a:bodyPr wrap="square" rtlCol="0">
            <a:spAutoFit/>
          </a:bodyPr>
          <a:lstStyle/>
          <a:p>
            <a:r>
              <a:rPr lang="en-US" dirty="0" smtClean="0"/>
              <a:t>waiting</a:t>
            </a:r>
            <a:endParaRPr lang="en-US" dirty="0"/>
          </a:p>
        </p:txBody>
      </p:sp>
      <p:sp>
        <p:nvSpPr>
          <p:cNvPr id="98" name="TextBox 97"/>
          <p:cNvSpPr txBox="1"/>
          <p:nvPr/>
        </p:nvSpPr>
        <p:spPr>
          <a:xfrm>
            <a:off x="5845620" y="1858111"/>
            <a:ext cx="1100873" cy="307777"/>
          </a:xfrm>
          <a:prstGeom prst="rect">
            <a:avLst/>
          </a:prstGeom>
          <a:noFill/>
        </p:spPr>
        <p:txBody>
          <a:bodyPr wrap="square" rtlCol="0">
            <a:spAutoFit/>
          </a:bodyPr>
          <a:lstStyle/>
          <a:p>
            <a:r>
              <a:rPr lang="en-US" dirty="0" smtClean="0"/>
              <a:t>waiting</a:t>
            </a:r>
            <a:endParaRPr lang="en-US" dirty="0"/>
          </a:p>
        </p:txBody>
      </p:sp>
      <p:sp>
        <p:nvSpPr>
          <p:cNvPr id="100" name="TextBox 99"/>
          <p:cNvSpPr txBox="1"/>
          <p:nvPr/>
        </p:nvSpPr>
        <p:spPr>
          <a:xfrm>
            <a:off x="7234201" y="4298762"/>
            <a:ext cx="1100873" cy="307777"/>
          </a:xfrm>
          <a:prstGeom prst="rect">
            <a:avLst/>
          </a:prstGeom>
          <a:noFill/>
        </p:spPr>
        <p:txBody>
          <a:bodyPr wrap="square" rtlCol="0">
            <a:spAutoFit/>
          </a:bodyPr>
          <a:lstStyle/>
          <a:p>
            <a:r>
              <a:rPr lang="en-US" dirty="0" smtClean="0"/>
              <a:t>walking</a:t>
            </a:r>
            <a:endParaRPr lang="en-US" dirty="0"/>
          </a:p>
        </p:txBody>
      </p:sp>
    </p:spTree>
    <p:extLst>
      <p:ext uri="{BB962C8B-B14F-4D97-AF65-F5344CB8AC3E}">
        <p14:creationId xmlns:p14="http://schemas.microsoft.com/office/powerpoint/2010/main" val="3932150091"/>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140588" y="1439581"/>
            <a:ext cx="6672384" cy="590400"/>
          </a:xfrm>
          <a:prstGeom prst="rect">
            <a:avLst/>
          </a:prstGeom>
        </p:spPr>
        <p:txBody>
          <a:bodyPr vert="horz" lIns="91440" tIns="45720" rIns="91440" bIns="45720" rtlCol="0">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l">
              <a:buFont typeface="Arial"/>
              <a:buChar char="•"/>
            </a:pPr>
            <a:r>
              <a:rPr lang="en-US" sz="2400" dirty="0" smtClean="0">
                <a:solidFill>
                  <a:srgbClr val="000000"/>
                </a:solidFill>
              </a:rPr>
              <a:t>Comparing predictions based on messages, taken as input of gating functions </a:t>
            </a:r>
            <a:endParaRPr lang="en-US" sz="2400" dirty="0">
              <a:solidFill>
                <a:srgbClr val="000000"/>
              </a:solidFill>
            </a:endParaRPr>
          </a:p>
        </p:txBody>
      </p:sp>
      <p:sp>
        <p:nvSpPr>
          <p:cNvPr id="85" name="Oval 84"/>
          <p:cNvSpPr/>
          <p:nvPr/>
        </p:nvSpPr>
        <p:spPr>
          <a:xfrm rot="1194260">
            <a:off x="5007112" y="2126552"/>
            <a:ext cx="334770" cy="26407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Oval 85"/>
          <p:cNvSpPr/>
          <p:nvPr/>
        </p:nvSpPr>
        <p:spPr>
          <a:xfrm rot="1797603">
            <a:off x="3079233" y="2390624"/>
            <a:ext cx="334770" cy="26407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Oval 86"/>
          <p:cNvSpPr/>
          <p:nvPr/>
        </p:nvSpPr>
        <p:spPr>
          <a:xfrm rot="1208943">
            <a:off x="3312169" y="3605150"/>
            <a:ext cx="334770" cy="26407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Oval 87"/>
          <p:cNvSpPr/>
          <p:nvPr/>
        </p:nvSpPr>
        <p:spPr>
          <a:xfrm rot="20723519">
            <a:off x="5801052" y="3297458"/>
            <a:ext cx="334770" cy="26407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0" name="Straight Connector 89"/>
          <p:cNvCxnSpPr>
            <a:stCxn id="85" idx="3"/>
            <a:endCxn id="86" idx="7"/>
          </p:cNvCxnSpPr>
          <p:nvPr/>
        </p:nvCxnSpPr>
        <p:spPr>
          <a:xfrm flipH="1">
            <a:off x="3411329" y="2316153"/>
            <a:ext cx="1609499" cy="169950"/>
          </a:xfrm>
          <a:prstGeom prst="line">
            <a:avLst/>
          </a:prstGeom>
          <a:ln w="38100" cmpd="sng">
            <a:headEnd type="arrow"/>
            <a:tailEnd type="none"/>
          </a:ln>
        </p:spPr>
        <p:style>
          <a:lnRef idx="2">
            <a:schemeClr val="accent1"/>
          </a:lnRef>
          <a:fillRef idx="0">
            <a:schemeClr val="accent1"/>
          </a:fillRef>
          <a:effectRef idx="1">
            <a:schemeClr val="accent1"/>
          </a:effectRef>
          <a:fontRef idx="minor">
            <a:schemeClr val="tx1"/>
          </a:fontRef>
        </p:style>
      </p:cxnSp>
      <p:cxnSp>
        <p:nvCxnSpPr>
          <p:cNvPr id="95" name="Straight Connector 94"/>
          <p:cNvCxnSpPr>
            <a:stCxn id="85" idx="4"/>
            <a:endCxn id="87" idx="0"/>
          </p:cNvCxnSpPr>
          <p:nvPr/>
        </p:nvCxnSpPr>
        <p:spPr>
          <a:xfrm flipH="1">
            <a:off x="3540197" y="2382737"/>
            <a:ext cx="1574365" cy="1230494"/>
          </a:xfrm>
          <a:prstGeom prst="line">
            <a:avLst/>
          </a:prstGeom>
          <a:ln w="38100" cmpd="sng">
            <a:headEnd type="arrow"/>
            <a:tailEnd type="none"/>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a:stCxn id="88" idx="2"/>
            <a:endCxn id="87" idx="7"/>
          </p:cNvCxnSpPr>
          <p:nvPr/>
        </p:nvCxnSpPr>
        <p:spPr>
          <a:xfrm flipH="1">
            <a:off x="3633551" y="3461156"/>
            <a:ext cx="2172913" cy="218959"/>
          </a:xfrm>
          <a:prstGeom prst="line">
            <a:avLst/>
          </a:prstGeom>
          <a:ln w="38100" cmpd="sng">
            <a:headEnd type="arrow"/>
            <a:tailEnd type="non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88" idx="0"/>
            <a:endCxn id="85" idx="5"/>
          </p:cNvCxnSpPr>
          <p:nvPr/>
        </p:nvCxnSpPr>
        <p:spPr>
          <a:xfrm flipH="1" flipV="1">
            <a:off x="5243405" y="2376597"/>
            <a:ext cx="680632" cy="925130"/>
          </a:xfrm>
          <a:prstGeom prst="line">
            <a:avLst/>
          </a:prstGeom>
          <a:ln w="38100" cmpd="sng">
            <a:headEnd type="arrow"/>
            <a:tailEnd type="arrow"/>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a:stCxn id="86" idx="6"/>
            <a:endCxn id="88" idx="1"/>
          </p:cNvCxnSpPr>
          <p:nvPr/>
        </p:nvCxnSpPr>
        <p:spPr>
          <a:xfrm>
            <a:off x="3391636" y="2585354"/>
            <a:ext cx="2430872" cy="776183"/>
          </a:xfrm>
          <a:prstGeom prst="line">
            <a:avLst/>
          </a:prstGeom>
          <a:ln w="38100" cmpd="sng">
            <a:prstDash val="dash"/>
            <a:headEnd type="none"/>
            <a:tailEnd type="arrow"/>
          </a:ln>
        </p:spPr>
        <p:style>
          <a:lnRef idx="2">
            <a:schemeClr val="accent1"/>
          </a:lnRef>
          <a:fillRef idx="0">
            <a:schemeClr val="accent1"/>
          </a:fillRef>
          <a:effectRef idx="1">
            <a:schemeClr val="accent1"/>
          </a:effectRef>
          <a:fontRef idx="minor">
            <a:schemeClr val="tx1"/>
          </a:fontRef>
        </p:style>
      </p:cxnSp>
      <p:sp>
        <p:nvSpPr>
          <p:cNvPr id="93" name="Subtitle 2"/>
          <p:cNvSpPr txBox="1">
            <a:spLocks/>
          </p:cNvSpPr>
          <p:nvPr/>
        </p:nvSpPr>
        <p:spPr>
          <a:xfrm>
            <a:off x="1140588" y="4074519"/>
            <a:ext cx="7442135" cy="7935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l">
              <a:buFont typeface="Arial"/>
              <a:buChar char="•"/>
            </a:pPr>
            <a:r>
              <a:rPr lang="en-US" sz="2400" dirty="0" smtClean="0">
                <a:solidFill>
                  <a:srgbClr val="000000"/>
                </a:solidFill>
              </a:rPr>
              <a:t>L1 regularization on gates to enforce </a:t>
            </a:r>
            <a:r>
              <a:rPr lang="en-US" sz="2400" dirty="0" err="1" smtClean="0">
                <a:solidFill>
                  <a:srgbClr val="000000"/>
                </a:solidFill>
              </a:rPr>
              <a:t>sparsity</a:t>
            </a:r>
            <a:r>
              <a:rPr lang="en-US" sz="2400" dirty="0" smtClean="0">
                <a:solidFill>
                  <a:srgbClr val="000000"/>
                </a:solidFill>
              </a:rPr>
              <a:t> and learn discriminative interactions</a:t>
            </a:r>
            <a:endParaRPr lang="en-US" sz="2400" dirty="0">
              <a:solidFill>
                <a:srgbClr val="000000"/>
              </a:solidFill>
            </a:endParaRPr>
          </a:p>
        </p:txBody>
      </p:sp>
      <p:cxnSp>
        <p:nvCxnSpPr>
          <p:cNvPr id="103" name="Straight Connector 102"/>
          <p:cNvCxnSpPr>
            <a:stCxn id="87" idx="1"/>
            <a:endCxn id="86" idx="4"/>
          </p:cNvCxnSpPr>
          <p:nvPr/>
        </p:nvCxnSpPr>
        <p:spPr>
          <a:xfrm flipH="1" flipV="1">
            <a:off x="3158701" y="2637053"/>
            <a:ext cx="252619" cy="981906"/>
          </a:xfrm>
          <a:prstGeom prst="line">
            <a:avLst/>
          </a:prstGeom>
          <a:ln w="38100" cmpd="sng">
            <a:headEnd type="none"/>
            <a:tailEnd type="none"/>
          </a:ln>
        </p:spPr>
        <p:style>
          <a:lnRef idx="2">
            <a:schemeClr val="accent1"/>
          </a:lnRef>
          <a:fillRef idx="0">
            <a:schemeClr val="accent1"/>
          </a:fillRef>
          <a:effectRef idx="1">
            <a:schemeClr val="accent1"/>
          </a:effectRef>
          <a:fontRef idx="minor">
            <a:schemeClr val="tx1"/>
          </a:fontRef>
        </p:style>
      </p:cxnSp>
      <p:sp>
        <p:nvSpPr>
          <p:cNvPr id="96" name="Isosceles Triangle 95"/>
          <p:cNvSpPr/>
          <p:nvPr/>
        </p:nvSpPr>
        <p:spPr>
          <a:xfrm rot="14605307">
            <a:off x="6227236" y="2322738"/>
            <a:ext cx="314541" cy="430867"/>
          </a:xfrm>
          <a:prstGeom prst="triangle">
            <a:avLst/>
          </a:prstGeom>
          <a:solidFill>
            <a:srgbClr val="FF0000">
              <a:alpha val="23000"/>
            </a:srgbClr>
          </a:solid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0" name="Straight Connector 99"/>
          <p:cNvCxnSpPr>
            <a:stCxn id="96" idx="0"/>
            <a:endCxn id="111" idx="7"/>
          </p:cNvCxnSpPr>
          <p:nvPr/>
        </p:nvCxnSpPr>
        <p:spPr>
          <a:xfrm flipH="1">
            <a:off x="5636583" y="2610463"/>
            <a:ext cx="555257" cy="193343"/>
          </a:xfrm>
          <a:prstGeom prst="line">
            <a:avLst/>
          </a:prstGeom>
          <a:ln w="28575"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111" name="Oval 110"/>
          <p:cNvSpPr/>
          <p:nvPr/>
        </p:nvSpPr>
        <p:spPr>
          <a:xfrm>
            <a:off x="5513670" y="2787990"/>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cxnSp>
        <p:nvCxnSpPr>
          <p:cNvPr id="112" name="Curved Connector 111"/>
          <p:cNvCxnSpPr>
            <a:stCxn id="85" idx="0"/>
            <a:endCxn id="96" idx="4"/>
          </p:cNvCxnSpPr>
          <p:nvPr/>
        </p:nvCxnSpPr>
        <p:spPr>
          <a:xfrm rot="16200000" flipH="1">
            <a:off x="5763498" y="1605375"/>
            <a:ext cx="190789" cy="1248919"/>
          </a:xfrm>
          <a:prstGeom prst="curvedConnector4">
            <a:avLst>
              <a:gd name="adj1" fmla="val -139382"/>
              <a:gd name="adj2" fmla="val 10766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14" name="Curved Connector 113"/>
          <p:cNvCxnSpPr>
            <a:stCxn id="88" idx="6"/>
            <a:endCxn id="96" idx="2"/>
          </p:cNvCxnSpPr>
          <p:nvPr/>
        </p:nvCxnSpPr>
        <p:spPr>
          <a:xfrm flipV="1">
            <a:off x="6130411" y="2606530"/>
            <a:ext cx="540584" cy="791303"/>
          </a:xfrm>
          <a:prstGeom prst="curvedConnector3">
            <a:avLst>
              <a:gd name="adj1" fmla="val 16605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1" name="Title 1"/>
          <p:cNvSpPr>
            <a:spLocks noGrp="1"/>
          </p:cNvSpPr>
          <p:nvPr>
            <p:ph type="ctrTitle"/>
          </p:nvPr>
        </p:nvSpPr>
        <p:spPr>
          <a:xfrm>
            <a:off x="152400" y="166977"/>
            <a:ext cx="8991600" cy="804573"/>
          </a:xfrm>
        </p:spPr>
        <p:txBody>
          <a:bodyPr>
            <a:normAutofit/>
          </a:bodyPr>
          <a:lstStyle/>
          <a:p>
            <a:pPr algn="l"/>
            <a:r>
              <a:rPr lang="en-US" sz="3600" kern="0" dirty="0">
                <a:latin typeface="Calibri Light"/>
                <a:ea typeface="+mn-ea"/>
                <a:cs typeface="Calibri Light"/>
              </a:rPr>
              <a:t>Method: Gating Function between Instances</a:t>
            </a:r>
          </a:p>
        </p:txBody>
      </p:sp>
    </p:spTree>
    <p:extLst>
      <p:ext uri="{BB962C8B-B14F-4D97-AF65-F5344CB8AC3E}">
        <p14:creationId xmlns:p14="http://schemas.microsoft.com/office/powerpoint/2010/main" val="18871704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99"/>
                                        </p:tgtEl>
                                        <p:attrNameLst>
                                          <p:attrName>r</p:attrName>
                                        </p:attrNameLst>
                                      </p:cBhvr>
                                    </p:animRot>
                                    <p:animRot by="-240000">
                                      <p:cBhvr>
                                        <p:cTn id="7" dur="200" fill="hold">
                                          <p:stCondLst>
                                            <p:cond delay="200"/>
                                          </p:stCondLst>
                                        </p:cTn>
                                        <p:tgtEl>
                                          <p:spTgt spid="99"/>
                                        </p:tgtEl>
                                        <p:attrNameLst>
                                          <p:attrName>r</p:attrName>
                                        </p:attrNameLst>
                                      </p:cBhvr>
                                    </p:animRot>
                                    <p:animRot by="240000">
                                      <p:cBhvr>
                                        <p:cTn id="8" dur="200" fill="hold">
                                          <p:stCondLst>
                                            <p:cond delay="400"/>
                                          </p:stCondLst>
                                        </p:cTn>
                                        <p:tgtEl>
                                          <p:spTgt spid="99"/>
                                        </p:tgtEl>
                                        <p:attrNameLst>
                                          <p:attrName>r</p:attrName>
                                        </p:attrNameLst>
                                      </p:cBhvr>
                                    </p:animRot>
                                    <p:animRot by="-240000">
                                      <p:cBhvr>
                                        <p:cTn id="9" dur="200" fill="hold">
                                          <p:stCondLst>
                                            <p:cond delay="600"/>
                                          </p:stCondLst>
                                        </p:cTn>
                                        <p:tgtEl>
                                          <p:spTgt spid="99"/>
                                        </p:tgtEl>
                                        <p:attrNameLst>
                                          <p:attrName>r</p:attrName>
                                        </p:attrNameLst>
                                      </p:cBhvr>
                                    </p:animRot>
                                    <p:animRot by="120000">
                                      <p:cBhvr>
                                        <p:cTn id="10" dur="200" fill="hold">
                                          <p:stCondLst>
                                            <p:cond delay="800"/>
                                          </p:stCondLst>
                                        </p:cTn>
                                        <p:tgtEl>
                                          <p:spTgt spid="9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90"/>
                                        </p:tgtEl>
                                        <p:attrNameLst>
                                          <p:attrName>r</p:attrName>
                                        </p:attrNameLst>
                                      </p:cBhvr>
                                    </p:animRot>
                                    <p:animRot by="-240000">
                                      <p:cBhvr>
                                        <p:cTn id="15" dur="200" fill="hold">
                                          <p:stCondLst>
                                            <p:cond delay="200"/>
                                          </p:stCondLst>
                                        </p:cTn>
                                        <p:tgtEl>
                                          <p:spTgt spid="90"/>
                                        </p:tgtEl>
                                        <p:attrNameLst>
                                          <p:attrName>r</p:attrName>
                                        </p:attrNameLst>
                                      </p:cBhvr>
                                    </p:animRot>
                                    <p:animRot by="240000">
                                      <p:cBhvr>
                                        <p:cTn id="16" dur="200" fill="hold">
                                          <p:stCondLst>
                                            <p:cond delay="400"/>
                                          </p:stCondLst>
                                        </p:cTn>
                                        <p:tgtEl>
                                          <p:spTgt spid="90"/>
                                        </p:tgtEl>
                                        <p:attrNameLst>
                                          <p:attrName>r</p:attrName>
                                        </p:attrNameLst>
                                      </p:cBhvr>
                                    </p:animRot>
                                    <p:animRot by="-240000">
                                      <p:cBhvr>
                                        <p:cTn id="17" dur="200" fill="hold">
                                          <p:stCondLst>
                                            <p:cond delay="600"/>
                                          </p:stCondLst>
                                        </p:cTn>
                                        <p:tgtEl>
                                          <p:spTgt spid="90"/>
                                        </p:tgtEl>
                                        <p:attrNameLst>
                                          <p:attrName>r</p:attrName>
                                        </p:attrNameLst>
                                      </p:cBhvr>
                                    </p:animRot>
                                    <p:animRot by="120000">
                                      <p:cBhvr>
                                        <p:cTn id="18" dur="200" fill="hold">
                                          <p:stCondLst>
                                            <p:cond delay="800"/>
                                          </p:stCondLst>
                                        </p:cTn>
                                        <p:tgtEl>
                                          <p:spTgt spid="90"/>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95"/>
                                        </p:tgtEl>
                                        <p:attrNameLst>
                                          <p:attrName>r</p:attrName>
                                        </p:attrNameLst>
                                      </p:cBhvr>
                                    </p:animRot>
                                    <p:animRot by="-240000">
                                      <p:cBhvr>
                                        <p:cTn id="21" dur="200" fill="hold">
                                          <p:stCondLst>
                                            <p:cond delay="200"/>
                                          </p:stCondLst>
                                        </p:cTn>
                                        <p:tgtEl>
                                          <p:spTgt spid="95"/>
                                        </p:tgtEl>
                                        <p:attrNameLst>
                                          <p:attrName>r</p:attrName>
                                        </p:attrNameLst>
                                      </p:cBhvr>
                                    </p:animRot>
                                    <p:animRot by="240000">
                                      <p:cBhvr>
                                        <p:cTn id="22" dur="200" fill="hold">
                                          <p:stCondLst>
                                            <p:cond delay="400"/>
                                          </p:stCondLst>
                                        </p:cTn>
                                        <p:tgtEl>
                                          <p:spTgt spid="95"/>
                                        </p:tgtEl>
                                        <p:attrNameLst>
                                          <p:attrName>r</p:attrName>
                                        </p:attrNameLst>
                                      </p:cBhvr>
                                    </p:animRot>
                                    <p:animRot by="-240000">
                                      <p:cBhvr>
                                        <p:cTn id="23" dur="200" fill="hold">
                                          <p:stCondLst>
                                            <p:cond delay="600"/>
                                          </p:stCondLst>
                                        </p:cTn>
                                        <p:tgtEl>
                                          <p:spTgt spid="95"/>
                                        </p:tgtEl>
                                        <p:attrNameLst>
                                          <p:attrName>r</p:attrName>
                                        </p:attrNameLst>
                                      </p:cBhvr>
                                    </p:animRot>
                                    <p:animRot by="120000">
                                      <p:cBhvr>
                                        <p:cTn id="24" dur="200" fill="hold">
                                          <p:stCondLst>
                                            <p:cond delay="800"/>
                                          </p:stCondLst>
                                        </p:cTn>
                                        <p:tgtEl>
                                          <p:spTgt spid="95"/>
                                        </p:tgtEl>
                                        <p:attrNameLst>
                                          <p:attrName>r</p:attrName>
                                        </p:attrNameLst>
                                      </p:cBhvr>
                                    </p:animRot>
                                  </p:childTnLst>
                                </p:cTn>
                              </p:par>
                              <p:par>
                                <p:cTn id="25" presetID="32" presetClass="emph" presetSubtype="0" fill="hold" nodeType="withEffect">
                                  <p:stCondLst>
                                    <p:cond delay="0"/>
                                  </p:stCondLst>
                                  <p:childTnLst>
                                    <p:animRot by="120000">
                                      <p:cBhvr>
                                        <p:cTn id="26" dur="100" fill="hold">
                                          <p:stCondLst>
                                            <p:cond delay="0"/>
                                          </p:stCondLst>
                                        </p:cTn>
                                        <p:tgtEl>
                                          <p:spTgt spid="99"/>
                                        </p:tgtEl>
                                        <p:attrNameLst>
                                          <p:attrName>r</p:attrName>
                                        </p:attrNameLst>
                                      </p:cBhvr>
                                    </p:animRot>
                                    <p:animRot by="-240000">
                                      <p:cBhvr>
                                        <p:cTn id="27" dur="200" fill="hold">
                                          <p:stCondLst>
                                            <p:cond delay="200"/>
                                          </p:stCondLst>
                                        </p:cTn>
                                        <p:tgtEl>
                                          <p:spTgt spid="99"/>
                                        </p:tgtEl>
                                        <p:attrNameLst>
                                          <p:attrName>r</p:attrName>
                                        </p:attrNameLst>
                                      </p:cBhvr>
                                    </p:animRot>
                                    <p:animRot by="240000">
                                      <p:cBhvr>
                                        <p:cTn id="28" dur="200" fill="hold">
                                          <p:stCondLst>
                                            <p:cond delay="400"/>
                                          </p:stCondLst>
                                        </p:cTn>
                                        <p:tgtEl>
                                          <p:spTgt spid="99"/>
                                        </p:tgtEl>
                                        <p:attrNameLst>
                                          <p:attrName>r</p:attrName>
                                        </p:attrNameLst>
                                      </p:cBhvr>
                                    </p:animRot>
                                    <p:animRot by="-240000">
                                      <p:cBhvr>
                                        <p:cTn id="29" dur="200" fill="hold">
                                          <p:stCondLst>
                                            <p:cond delay="600"/>
                                          </p:stCondLst>
                                        </p:cTn>
                                        <p:tgtEl>
                                          <p:spTgt spid="99"/>
                                        </p:tgtEl>
                                        <p:attrNameLst>
                                          <p:attrName>r</p:attrName>
                                        </p:attrNameLst>
                                      </p:cBhvr>
                                    </p:animRot>
                                    <p:animRot by="120000">
                                      <p:cBhvr>
                                        <p:cTn id="30" dur="200" fill="hold">
                                          <p:stCondLst>
                                            <p:cond delay="800"/>
                                          </p:stCondLst>
                                        </p:cTn>
                                        <p:tgtEl>
                                          <p:spTgt spid="99"/>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32" presetClass="emph" presetSubtype="0" fill="hold" nodeType="clickEffect">
                                  <p:stCondLst>
                                    <p:cond delay="0"/>
                                  </p:stCondLst>
                                  <p:childTnLst>
                                    <p:animRot by="120000">
                                      <p:cBhvr>
                                        <p:cTn id="34" dur="100" fill="hold">
                                          <p:stCondLst>
                                            <p:cond delay="0"/>
                                          </p:stCondLst>
                                        </p:cTn>
                                        <p:tgtEl>
                                          <p:spTgt spid="99"/>
                                        </p:tgtEl>
                                        <p:attrNameLst>
                                          <p:attrName>r</p:attrName>
                                        </p:attrNameLst>
                                      </p:cBhvr>
                                    </p:animRot>
                                    <p:animRot by="-240000">
                                      <p:cBhvr>
                                        <p:cTn id="35" dur="200" fill="hold">
                                          <p:stCondLst>
                                            <p:cond delay="200"/>
                                          </p:stCondLst>
                                        </p:cTn>
                                        <p:tgtEl>
                                          <p:spTgt spid="99"/>
                                        </p:tgtEl>
                                        <p:attrNameLst>
                                          <p:attrName>r</p:attrName>
                                        </p:attrNameLst>
                                      </p:cBhvr>
                                    </p:animRot>
                                    <p:animRot by="240000">
                                      <p:cBhvr>
                                        <p:cTn id="36" dur="200" fill="hold">
                                          <p:stCondLst>
                                            <p:cond delay="400"/>
                                          </p:stCondLst>
                                        </p:cTn>
                                        <p:tgtEl>
                                          <p:spTgt spid="99"/>
                                        </p:tgtEl>
                                        <p:attrNameLst>
                                          <p:attrName>r</p:attrName>
                                        </p:attrNameLst>
                                      </p:cBhvr>
                                    </p:animRot>
                                    <p:animRot by="-240000">
                                      <p:cBhvr>
                                        <p:cTn id="37" dur="200" fill="hold">
                                          <p:stCondLst>
                                            <p:cond delay="600"/>
                                          </p:stCondLst>
                                        </p:cTn>
                                        <p:tgtEl>
                                          <p:spTgt spid="99"/>
                                        </p:tgtEl>
                                        <p:attrNameLst>
                                          <p:attrName>r</p:attrName>
                                        </p:attrNameLst>
                                      </p:cBhvr>
                                    </p:animRot>
                                    <p:animRot by="120000">
                                      <p:cBhvr>
                                        <p:cTn id="38" dur="200" fill="hold">
                                          <p:stCondLst>
                                            <p:cond delay="800"/>
                                          </p:stCondLst>
                                        </p:cTn>
                                        <p:tgtEl>
                                          <p:spTgt spid="99"/>
                                        </p:tgtEl>
                                        <p:attrNameLst>
                                          <p:attrName>r</p:attrName>
                                        </p:attrNameLst>
                                      </p:cBhvr>
                                    </p:animRot>
                                  </p:childTnLst>
                                </p:cTn>
                              </p:par>
                              <p:par>
                                <p:cTn id="39" presetID="32" presetClass="emph" presetSubtype="0" fill="hold" nodeType="withEffect">
                                  <p:stCondLst>
                                    <p:cond delay="0"/>
                                  </p:stCondLst>
                                  <p:childTnLst>
                                    <p:animRot by="120000">
                                      <p:cBhvr>
                                        <p:cTn id="40" dur="100" fill="hold">
                                          <p:stCondLst>
                                            <p:cond delay="0"/>
                                          </p:stCondLst>
                                        </p:cTn>
                                        <p:tgtEl>
                                          <p:spTgt spid="101"/>
                                        </p:tgtEl>
                                        <p:attrNameLst>
                                          <p:attrName>r</p:attrName>
                                        </p:attrNameLst>
                                      </p:cBhvr>
                                    </p:animRot>
                                    <p:animRot by="-240000">
                                      <p:cBhvr>
                                        <p:cTn id="41" dur="200" fill="hold">
                                          <p:stCondLst>
                                            <p:cond delay="200"/>
                                          </p:stCondLst>
                                        </p:cTn>
                                        <p:tgtEl>
                                          <p:spTgt spid="101"/>
                                        </p:tgtEl>
                                        <p:attrNameLst>
                                          <p:attrName>r</p:attrName>
                                        </p:attrNameLst>
                                      </p:cBhvr>
                                    </p:animRot>
                                    <p:animRot by="240000">
                                      <p:cBhvr>
                                        <p:cTn id="42" dur="200" fill="hold">
                                          <p:stCondLst>
                                            <p:cond delay="400"/>
                                          </p:stCondLst>
                                        </p:cTn>
                                        <p:tgtEl>
                                          <p:spTgt spid="101"/>
                                        </p:tgtEl>
                                        <p:attrNameLst>
                                          <p:attrName>r</p:attrName>
                                        </p:attrNameLst>
                                      </p:cBhvr>
                                    </p:animRot>
                                    <p:animRot by="-240000">
                                      <p:cBhvr>
                                        <p:cTn id="43" dur="200" fill="hold">
                                          <p:stCondLst>
                                            <p:cond delay="600"/>
                                          </p:stCondLst>
                                        </p:cTn>
                                        <p:tgtEl>
                                          <p:spTgt spid="101"/>
                                        </p:tgtEl>
                                        <p:attrNameLst>
                                          <p:attrName>r</p:attrName>
                                        </p:attrNameLst>
                                      </p:cBhvr>
                                    </p:animRot>
                                    <p:animRot by="120000">
                                      <p:cBhvr>
                                        <p:cTn id="44" dur="200" fill="hold">
                                          <p:stCondLst>
                                            <p:cond delay="800"/>
                                          </p:stCondLst>
                                        </p:cTn>
                                        <p:tgtEl>
                                          <p:spTgt spid="101"/>
                                        </p:tgtEl>
                                        <p:attrNameLst>
                                          <p:attrName>r</p:attrName>
                                        </p:attrNameLst>
                                      </p:cBhvr>
                                    </p:animRot>
                                  </p:childTnLst>
                                </p:cTn>
                              </p:par>
                              <p:par>
                                <p:cTn id="45" presetID="32" presetClass="emph" presetSubtype="0" fill="hold" nodeType="withEffect">
                                  <p:stCondLst>
                                    <p:cond delay="0"/>
                                  </p:stCondLst>
                                  <p:childTnLst>
                                    <p:animRot by="120000">
                                      <p:cBhvr>
                                        <p:cTn id="46" dur="100" fill="hold">
                                          <p:stCondLst>
                                            <p:cond delay="0"/>
                                          </p:stCondLst>
                                        </p:cTn>
                                        <p:tgtEl>
                                          <p:spTgt spid="97"/>
                                        </p:tgtEl>
                                        <p:attrNameLst>
                                          <p:attrName>r</p:attrName>
                                        </p:attrNameLst>
                                      </p:cBhvr>
                                    </p:animRot>
                                    <p:animRot by="-240000">
                                      <p:cBhvr>
                                        <p:cTn id="47" dur="200" fill="hold">
                                          <p:stCondLst>
                                            <p:cond delay="200"/>
                                          </p:stCondLst>
                                        </p:cTn>
                                        <p:tgtEl>
                                          <p:spTgt spid="97"/>
                                        </p:tgtEl>
                                        <p:attrNameLst>
                                          <p:attrName>r</p:attrName>
                                        </p:attrNameLst>
                                      </p:cBhvr>
                                    </p:animRot>
                                    <p:animRot by="240000">
                                      <p:cBhvr>
                                        <p:cTn id="48" dur="200" fill="hold">
                                          <p:stCondLst>
                                            <p:cond delay="400"/>
                                          </p:stCondLst>
                                        </p:cTn>
                                        <p:tgtEl>
                                          <p:spTgt spid="97"/>
                                        </p:tgtEl>
                                        <p:attrNameLst>
                                          <p:attrName>r</p:attrName>
                                        </p:attrNameLst>
                                      </p:cBhvr>
                                    </p:animRot>
                                    <p:animRot by="-240000">
                                      <p:cBhvr>
                                        <p:cTn id="49" dur="200" fill="hold">
                                          <p:stCondLst>
                                            <p:cond delay="600"/>
                                          </p:stCondLst>
                                        </p:cTn>
                                        <p:tgtEl>
                                          <p:spTgt spid="97"/>
                                        </p:tgtEl>
                                        <p:attrNameLst>
                                          <p:attrName>r</p:attrName>
                                        </p:attrNameLst>
                                      </p:cBhvr>
                                    </p:animRot>
                                    <p:animRot by="120000">
                                      <p:cBhvr>
                                        <p:cTn id="50" dur="200" fill="hold">
                                          <p:stCondLst>
                                            <p:cond delay="800"/>
                                          </p:stCondLst>
                                        </p:cTn>
                                        <p:tgtEl>
                                          <p:spTgt spid="97"/>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23" presetClass="emph" presetSubtype="0" fill="hold" nodeType="clickEffect">
                                  <p:stCondLst>
                                    <p:cond delay="0"/>
                                  </p:stCondLst>
                                  <p:childTnLst>
                                    <p:animClr clrSpc="hsl" dir="cw">
                                      <p:cBhvr override="childStyle">
                                        <p:cTn id="54" dur="500" fill="hold"/>
                                        <p:tgtEl>
                                          <p:spTgt spid="90"/>
                                        </p:tgtEl>
                                        <p:attrNameLst>
                                          <p:attrName>style.color</p:attrName>
                                        </p:attrNameLst>
                                      </p:cBhvr>
                                      <p:by>
                                        <p:hsl h="10842353" s="0" l="0"/>
                                      </p:by>
                                    </p:animClr>
                                    <p:animClr clrSpc="hsl" dir="cw">
                                      <p:cBhvr>
                                        <p:cTn id="55" dur="500" fill="hold"/>
                                        <p:tgtEl>
                                          <p:spTgt spid="90"/>
                                        </p:tgtEl>
                                        <p:attrNameLst>
                                          <p:attrName>fillcolor</p:attrName>
                                        </p:attrNameLst>
                                      </p:cBhvr>
                                      <p:by>
                                        <p:hsl h="10842353" s="0" l="0"/>
                                      </p:by>
                                    </p:animClr>
                                    <p:animClr clrSpc="hsl" dir="cw">
                                      <p:cBhvr>
                                        <p:cTn id="56" dur="500" fill="hold"/>
                                        <p:tgtEl>
                                          <p:spTgt spid="90"/>
                                        </p:tgtEl>
                                        <p:attrNameLst>
                                          <p:attrName>stroke.color</p:attrName>
                                        </p:attrNameLst>
                                      </p:cBhvr>
                                      <p:by>
                                        <p:hsl h="10842353" s="0" l="0"/>
                                      </p:by>
                                    </p:animClr>
                                    <p:set>
                                      <p:cBhvr>
                                        <p:cTn id="57" dur="500" fill="hold"/>
                                        <p:tgtEl>
                                          <p:spTgt spid="90"/>
                                        </p:tgtEl>
                                        <p:attrNameLst>
                                          <p:attrName>fill.type</p:attrName>
                                        </p:attrNameLst>
                                      </p:cBhvr>
                                      <p:to>
                                        <p:strVal val="solid"/>
                                      </p:to>
                                    </p:set>
                                  </p:childTnLst>
                                </p:cTn>
                              </p:par>
                              <p:par>
                                <p:cTn id="58" presetID="23" presetClass="emph" presetSubtype="0" fill="hold" nodeType="withEffect">
                                  <p:stCondLst>
                                    <p:cond delay="0"/>
                                  </p:stCondLst>
                                  <p:childTnLst>
                                    <p:animClr clrSpc="hsl" dir="cw">
                                      <p:cBhvr override="childStyle">
                                        <p:cTn id="59" dur="500" fill="hold"/>
                                        <p:tgtEl>
                                          <p:spTgt spid="95"/>
                                        </p:tgtEl>
                                        <p:attrNameLst>
                                          <p:attrName>style.color</p:attrName>
                                        </p:attrNameLst>
                                      </p:cBhvr>
                                      <p:by>
                                        <p:hsl h="10842353" s="0" l="0"/>
                                      </p:by>
                                    </p:animClr>
                                    <p:animClr clrSpc="hsl" dir="cw">
                                      <p:cBhvr>
                                        <p:cTn id="60" dur="500" fill="hold"/>
                                        <p:tgtEl>
                                          <p:spTgt spid="95"/>
                                        </p:tgtEl>
                                        <p:attrNameLst>
                                          <p:attrName>fillcolor</p:attrName>
                                        </p:attrNameLst>
                                      </p:cBhvr>
                                      <p:by>
                                        <p:hsl h="10842353" s="0" l="0"/>
                                      </p:by>
                                    </p:animClr>
                                    <p:animClr clrSpc="hsl" dir="cw">
                                      <p:cBhvr>
                                        <p:cTn id="61" dur="500" fill="hold"/>
                                        <p:tgtEl>
                                          <p:spTgt spid="95"/>
                                        </p:tgtEl>
                                        <p:attrNameLst>
                                          <p:attrName>stroke.color</p:attrName>
                                        </p:attrNameLst>
                                      </p:cBhvr>
                                      <p:by>
                                        <p:hsl h="10842353" s="0" l="0"/>
                                      </p:by>
                                    </p:animClr>
                                    <p:set>
                                      <p:cBhvr>
                                        <p:cTn id="62" dur="500" fill="hold"/>
                                        <p:tgtEl>
                                          <p:spTgt spid="95"/>
                                        </p:tgtEl>
                                        <p:attrNameLst>
                                          <p:attrName>fill.type</p:attrName>
                                        </p:attrNameLst>
                                      </p:cBhvr>
                                      <p:to>
                                        <p:strVal val="solid"/>
                                      </p:to>
                                    </p:set>
                                  </p:childTnLst>
                                </p:cTn>
                              </p:par>
                              <p:par>
                                <p:cTn id="63" presetID="23" presetClass="emph" presetSubtype="0" fill="hold" nodeType="withEffect">
                                  <p:stCondLst>
                                    <p:cond delay="0"/>
                                  </p:stCondLst>
                                  <p:childTnLst>
                                    <p:animClr clrSpc="hsl" dir="cw">
                                      <p:cBhvr override="childStyle">
                                        <p:cTn id="64" dur="500" fill="hold"/>
                                        <p:tgtEl>
                                          <p:spTgt spid="101"/>
                                        </p:tgtEl>
                                        <p:attrNameLst>
                                          <p:attrName>style.color</p:attrName>
                                        </p:attrNameLst>
                                      </p:cBhvr>
                                      <p:by>
                                        <p:hsl h="10842353" s="0" l="0"/>
                                      </p:by>
                                    </p:animClr>
                                    <p:animClr clrSpc="hsl" dir="cw">
                                      <p:cBhvr>
                                        <p:cTn id="65" dur="500" fill="hold"/>
                                        <p:tgtEl>
                                          <p:spTgt spid="101"/>
                                        </p:tgtEl>
                                        <p:attrNameLst>
                                          <p:attrName>fillcolor</p:attrName>
                                        </p:attrNameLst>
                                      </p:cBhvr>
                                      <p:by>
                                        <p:hsl h="10842353" s="0" l="0"/>
                                      </p:by>
                                    </p:animClr>
                                    <p:animClr clrSpc="hsl" dir="cw">
                                      <p:cBhvr>
                                        <p:cTn id="66" dur="500" fill="hold"/>
                                        <p:tgtEl>
                                          <p:spTgt spid="101"/>
                                        </p:tgtEl>
                                        <p:attrNameLst>
                                          <p:attrName>stroke.color</p:attrName>
                                        </p:attrNameLst>
                                      </p:cBhvr>
                                      <p:by>
                                        <p:hsl h="10842353" s="0" l="0"/>
                                      </p:by>
                                    </p:animClr>
                                    <p:set>
                                      <p:cBhvr>
                                        <p:cTn id="67" dur="500" fill="hold"/>
                                        <p:tgtEl>
                                          <p:spTgt spid="101"/>
                                        </p:tgtEl>
                                        <p:attrNameLst>
                                          <p:attrName>fill.type</p:attrName>
                                        </p:attrNameLst>
                                      </p:cBhvr>
                                      <p:to>
                                        <p:strVal val="solid"/>
                                      </p:to>
                                    </p:set>
                                  </p:childTnLst>
                                </p:cTn>
                              </p:par>
                              <p:par>
                                <p:cTn id="68" presetID="23" presetClass="emph" presetSubtype="0" fill="hold" nodeType="withEffect">
                                  <p:stCondLst>
                                    <p:cond delay="0"/>
                                  </p:stCondLst>
                                  <p:childTnLst>
                                    <p:animClr clrSpc="hsl" dir="cw">
                                      <p:cBhvr override="childStyle">
                                        <p:cTn id="69" dur="500" fill="hold"/>
                                        <p:tgtEl>
                                          <p:spTgt spid="97"/>
                                        </p:tgtEl>
                                        <p:attrNameLst>
                                          <p:attrName>style.color</p:attrName>
                                        </p:attrNameLst>
                                      </p:cBhvr>
                                      <p:by>
                                        <p:hsl h="10842353" s="0" l="0"/>
                                      </p:by>
                                    </p:animClr>
                                    <p:animClr clrSpc="hsl" dir="cw">
                                      <p:cBhvr>
                                        <p:cTn id="70" dur="500" fill="hold"/>
                                        <p:tgtEl>
                                          <p:spTgt spid="97"/>
                                        </p:tgtEl>
                                        <p:attrNameLst>
                                          <p:attrName>fillcolor</p:attrName>
                                        </p:attrNameLst>
                                      </p:cBhvr>
                                      <p:by>
                                        <p:hsl h="10842353" s="0" l="0"/>
                                      </p:by>
                                    </p:animClr>
                                    <p:animClr clrSpc="hsl" dir="cw">
                                      <p:cBhvr>
                                        <p:cTn id="71" dur="500" fill="hold"/>
                                        <p:tgtEl>
                                          <p:spTgt spid="97"/>
                                        </p:tgtEl>
                                        <p:attrNameLst>
                                          <p:attrName>stroke.color</p:attrName>
                                        </p:attrNameLst>
                                      </p:cBhvr>
                                      <p:by>
                                        <p:hsl h="10842353" s="0" l="0"/>
                                      </p:by>
                                    </p:animClr>
                                    <p:set>
                                      <p:cBhvr>
                                        <p:cTn id="72" dur="500" fill="hold"/>
                                        <p:tgtEl>
                                          <p:spTgt spid="97"/>
                                        </p:tgtEl>
                                        <p:attrNameLst>
                                          <p:attrName>fill.type</p:attrName>
                                        </p:attrNameLst>
                                      </p:cBhvr>
                                      <p:to>
                                        <p:strVal val="solid"/>
                                      </p:to>
                                    </p:set>
                                  </p:childTnLst>
                                </p:cTn>
                              </p:par>
                              <p:par>
                                <p:cTn id="73" presetID="23" presetClass="emph" presetSubtype="0" fill="hold" nodeType="withEffect">
                                  <p:stCondLst>
                                    <p:cond delay="0"/>
                                  </p:stCondLst>
                                  <p:childTnLst>
                                    <p:animClr clrSpc="hsl" dir="cw">
                                      <p:cBhvr override="childStyle">
                                        <p:cTn id="74" dur="500" fill="hold"/>
                                        <p:tgtEl>
                                          <p:spTgt spid="99"/>
                                        </p:tgtEl>
                                        <p:attrNameLst>
                                          <p:attrName>style.color</p:attrName>
                                        </p:attrNameLst>
                                      </p:cBhvr>
                                      <p:by>
                                        <p:hsl h="10842353" s="0" l="0"/>
                                      </p:by>
                                    </p:animClr>
                                    <p:animClr clrSpc="hsl" dir="cw">
                                      <p:cBhvr>
                                        <p:cTn id="75" dur="500" fill="hold"/>
                                        <p:tgtEl>
                                          <p:spTgt spid="99"/>
                                        </p:tgtEl>
                                        <p:attrNameLst>
                                          <p:attrName>fillcolor</p:attrName>
                                        </p:attrNameLst>
                                      </p:cBhvr>
                                      <p:by>
                                        <p:hsl h="10842353" s="0" l="0"/>
                                      </p:by>
                                    </p:animClr>
                                    <p:animClr clrSpc="hsl" dir="cw">
                                      <p:cBhvr>
                                        <p:cTn id="76" dur="500" fill="hold"/>
                                        <p:tgtEl>
                                          <p:spTgt spid="99"/>
                                        </p:tgtEl>
                                        <p:attrNameLst>
                                          <p:attrName>stroke.color</p:attrName>
                                        </p:attrNameLst>
                                      </p:cBhvr>
                                      <p:by>
                                        <p:hsl h="10842353" s="0" l="0"/>
                                      </p:by>
                                    </p:animClr>
                                    <p:set>
                                      <p:cBhvr>
                                        <p:cTn id="77" dur="500" fill="hold"/>
                                        <p:tgtEl>
                                          <p:spTgt spid="99"/>
                                        </p:tgtEl>
                                        <p:attrNameLst>
                                          <p:attrName>fill.type</p:attrName>
                                        </p:attrNameLst>
                                      </p:cBhvr>
                                      <p:to>
                                        <p:strVal val="solid"/>
                                      </p:to>
                                    </p:set>
                                  </p:childTnLst>
                                </p:cTn>
                              </p:par>
                            </p:childTnLst>
                          </p:cTn>
                        </p:par>
                      </p:childTnLst>
                    </p:cTn>
                  </p:par>
                  <p:par>
                    <p:cTn id="78" fill="hold">
                      <p:stCondLst>
                        <p:cond delay="indefinite"/>
                      </p:stCondLst>
                      <p:childTnLst>
                        <p:par>
                          <p:cTn id="79" fill="hold">
                            <p:stCondLst>
                              <p:cond delay="0"/>
                            </p:stCondLst>
                            <p:childTnLst>
                              <p:par>
                                <p:cTn id="80" presetID="9" presetClass="entr" presetSubtype="0" fill="hold" nodeType="clickEffect">
                                  <p:stCondLst>
                                    <p:cond delay="0"/>
                                  </p:stCondLst>
                                  <p:childTnLst>
                                    <p:set>
                                      <p:cBhvr>
                                        <p:cTn id="81" dur="1" fill="hold">
                                          <p:stCondLst>
                                            <p:cond delay="0"/>
                                          </p:stCondLst>
                                        </p:cTn>
                                        <p:tgtEl>
                                          <p:spTgt spid="100"/>
                                        </p:tgtEl>
                                        <p:attrNameLst>
                                          <p:attrName>style.visibility</p:attrName>
                                        </p:attrNameLst>
                                      </p:cBhvr>
                                      <p:to>
                                        <p:strVal val="visible"/>
                                      </p:to>
                                    </p:set>
                                    <p:animEffect transition="in" filter="dissolve">
                                      <p:cBhvr>
                                        <p:cTn id="82" dur="500"/>
                                        <p:tgtEl>
                                          <p:spTgt spid="100"/>
                                        </p:tgtEl>
                                      </p:cBhvr>
                                    </p:animEffect>
                                  </p:childTnLst>
                                </p:cTn>
                              </p:par>
                              <p:par>
                                <p:cTn id="83" presetID="9" presetClass="entr" presetSubtype="0" fill="hold" grpId="0" nodeType="withEffect">
                                  <p:stCondLst>
                                    <p:cond delay="0"/>
                                  </p:stCondLst>
                                  <p:childTnLst>
                                    <p:set>
                                      <p:cBhvr>
                                        <p:cTn id="84" dur="1" fill="hold">
                                          <p:stCondLst>
                                            <p:cond delay="0"/>
                                          </p:stCondLst>
                                        </p:cTn>
                                        <p:tgtEl>
                                          <p:spTgt spid="111"/>
                                        </p:tgtEl>
                                        <p:attrNameLst>
                                          <p:attrName>style.visibility</p:attrName>
                                        </p:attrNameLst>
                                      </p:cBhvr>
                                      <p:to>
                                        <p:strVal val="visible"/>
                                      </p:to>
                                    </p:set>
                                    <p:animEffect transition="in" filter="dissolve">
                                      <p:cBhvr>
                                        <p:cTn id="85" dur="500"/>
                                        <p:tgtEl>
                                          <p:spTgt spid="111"/>
                                        </p:tgtEl>
                                      </p:cBhvr>
                                    </p:animEffect>
                                  </p:childTnLst>
                                </p:cTn>
                              </p:par>
                              <p:par>
                                <p:cTn id="86" presetID="9" presetClass="entr" presetSubtype="0" fill="hold" nodeType="withEffect">
                                  <p:stCondLst>
                                    <p:cond delay="0"/>
                                  </p:stCondLst>
                                  <p:childTnLst>
                                    <p:set>
                                      <p:cBhvr>
                                        <p:cTn id="87" dur="1" fill="hold">
                                          <p:stCondLst>
                                            <p:cond delay="0"/>
                                          </p:stCondLst>
                                        </p:cTn>
                                        <p:tgtEl>
                                          <p:spTgt spid="112"/>
                                        </p:tgtEl>
                                        <p:attrNameLst>
                                          <p:attrName>style.visibility</p:attrName>
                                        </p:attrNameLst>
                                      </p:cBhvr>
                                      <p:to>
                                        <p:strVal val="visible"/>
                                      </p:to>
                                    </p:set>
                                    <p:animEffect transition="in" filter="dissolve">
                                      <p:cBhvr>
                                        <p:cTn id="88" dur="500"/>
                                        <p:tgtEl>
                                          <p:spTgt spid="112"/>
                                        </p:tgtEl>
                                      </p:cBhvr>
                                    </p:animEffect>
                                  </p:childTnLst>
                                </p:cTn>
                              </p:par>
                              <p:par>
                                <p:cTn id="89" presetID="9" presetClass="entr" presetSubtype="0" fill="hold" nodeType="withEffect">
                                  <p:stCondLst>
                                    <p:cond delay="0"/>
                                  </p:stCondLst>
                                  <p:childTnLst>
                                    <p:set>
                                      <p:cBhvr>
                                        <p:cTn id="90" dur="1" fill="hold">
                                          <p:stCondLst>
                                            <p:cond delay="0"/>
                                          </p:stCondLst>
                                        </p:cTn>
                                        <p:tgtEl>
                                          <p:spTgt spid="114"/>
                                        </p:tgtEl>
                                        <p:attrNameLst>
                                          <p:attrName>style.visibility</p:attrName>
                                        </p:attrNameLst>
                                      </p:cBhvr>
                                      <p:to>
                                        <p:strVal val="visible"/>
                                      </p:to>
                                    </p:set>
                                    <p:animEffect transition="in" filter="dissolve">
                                      <p:cBhvr>
                                        <p:cTn id="91" dur="500"/>
                                        <p:tgtEl>
                                          <p:spTgt spid="114"/>
                                        </p:tgtEl>
                                      </p:cBhvr>
                                    </p:animEffect>
                                  </p:childTnLst>
                                </p:cTn>
                              </p:par>
                              <p:par>
                                <p:cTn id="92" presetID="9" presetClass="entr" presetSubtype="0" fill="hold" grpId="0" nodeType="withEffect">
                                  <p:stCondLst>
                                    <p:cond delay="0"/>
                                  </p:stCondLst>
                                  <p:childTnLst>
                                    <p:set>
                                      <p:cBhvr>
                                        <p:cTn id="93" dur="1" fill="hold">
                                          <p:stCondLst>
                                            <p:cond delay="0"/>
                                          </p:stCondLst>
                                        </p:cTn>
                                        <p:tgtEl>
                                          <p:spTgt spid="96"/>
                                        </p:tgtEl>
                                        <p:attrNameLst>
                                          <p:attrName>style.visibility</p:attrName>
                                        </p:attrNameLst>
                                      </p:cBhvr>
                                      <p:to>
                                        <p:strVal val="visible"/>
                                      </p:to>
                                    </p:set>
                                    <p:animEffect transition="in" filter="dissolve">
                                      <p:cBhvr>
                                        <p:cTn id="94"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1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img001371.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40" r="135"/>
          <a:stretch/>
        </p:blipFill>
        <p:spPr>
          <a:xfrm>
            <a:off x="-39692" y="-14880"/>
            <a:ext cx="9326880" cy="5230436"/>
          </a:xfrm>
        </p:spPr>
      </p:pic>
      <p:sp>
        <p:nvSpPr>
          <p:cNvPr id="6" name="Rectangle 3"/>
          <p:cNvSpPr>
            <a:spLocks/>
          </p:cNvSpPr>
          <p:nvPr/>
        </p:nvSpPr>
        <p:spPr bwMode="auto">
          <a:xfrm>
            <a:off x="5647642" y="-996"/>
            <a:ext cx="3506394" cy="4191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40639" bIns="0" anchor="ctr"/>
          <a:lstStyle/>
          <a:p>
            <a:pPr algn="ctr"/>
            <a:r>
              <a:rPr lang="en-US" altLang="zh-CN" sz="3200" dirty="0">
                <a:solidFill>
                  <a:srgbClr val="000000"/>
                </a:solidFill>
              </a:rPr>
              <a:t>Action recognition</a:t>
            </a:r>
          </a:p>
        </p:txBody>
      </p:sp>
      <p:sp>
        <p:nvSpPr>
          <p:cNvPr id="7" name="Text Box 6"/>
          <p:cNvSpPr txBox="1">
            <a:spLocks noChangeArrowheads="1"/>
          </p:cNvSpPr>
          <p:nvPr/>
        </p:nvSpPr>
        <p:spPr bwMode="auto">
          <a:xfrm>
            <a:off x="7631803" y="3440865"/>
            <a:ext cx="1353430" cy="52322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squat</a:t>
            </a:r>
            <a:endParaRPr lang="en-US" altLang="zh-CN" dirty="0"/>
          </a:p>
        </p:txBody>
      </p:sp>
      <p:sp>
        <p:nvSpPr>
          <p:cNvPr id="8" name="Text Box 6"/>
          <p:cNvSpPr txBox="1">
            <a:spLocks noChangeArrowheads="1"/>
          </p:cNvSpPr>
          <p:nvPr/>
        </p:nvSpPr>
        <p:spPr bwMode="auto">
          <a:xfrm>
            <a:off x="6361577" y="3592428"/>
            <a:ext cx="922598" cy="52322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fall</a:t>
            </a:r>
            <a:endParaRPr lang="en-US" altLang="zh-CN" dirty="0"/>
          </a:p>
        </p:txBody>
      </p:sp>
      <p:sp>
        <p:nvSpPr>
          <p:cNvPr id="9" name="Text Box 6"/>
          <p:cNvSpPr txBox="1">
            <a:spLocks noChangeArrowheads="1"/>
          </p:cNvSpPr>
          <p:nvPr/>
        </p:nvSpPr>
        <p:spPr bwMode="auto">
          <a:xfrm>
            <a:off x="4418232" y="1632837"/>
            <a:ext cx="1229410" cy="52322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stand</a:t>
            </a:r>
            <a:endParaRPr lang="en-US" altLang="zh-CN" dirty="0"/>
          </a:p>
        </p:txBody>
      </p:sp>
      <p:sp>
        <p:nvSpPr>
          <p:cNvPr id="10" name="Text Box 6"/>
          <p:cNvSpPr txBox="1">
            <a:spLocks noChangeArrowheads="1"/>
          </p:cNvSpPr>
          <p:nvPr/>
        </p:nvSpPr>
        <p:spPr bwMode="auto">
          <a:xfrm>
            <a:off x="6024675" y="1433882"/>
            <a:ext cx="842008" cy="52322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run</a:t>
            </a:r>
            <a:endParaRPr lang="en-US" altLang="zh-CN" dirty="0"/>
          </a:p>
        </p:txBody>
      </p:sp>
      <p:sp>
        <p:nvSpPr>
          <p:cNvPr id="14" name="椭圆 13"/>
          <p:cNvSpPr/>
          <p:nvPr/>
        </p:nvSpPr>
        <p:spPr>
          <a:xfrm>
            <a:off x="5051705" y="1193304"/>
            <a:ext cx="404695" cy="261689"/>
          </a:xfrm>
          <a:prstGeom prst="ellipse">
            <a:avLst/>
          </a:prstGeom>
          <a:solidFill>
            <a:schemeClr val="accent3">
              <a:lumMod val="60000"/>
              <a:lumOff val="40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6667686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66977"/>
            <a:ext cx="8763000" cy="728373"/>
          </a:xfrm>
        </p:spPr>
        <p:txBody>
          <a:bodyPr>
            <a:noAutofit/>
          </a:bodyPr>
          <a:lstStyle/>
          <a:p>
            <a:pPr algn="l"/>
            <a:r>
              <a:rPr lang="en-US" sz="3600" kern="0" dirty="0">
                <a:latin typeface="Calibri Light"/>
                <a:ea typeface="+mn-ea"/>
                <a:cs typeface="Calibri Light"/>
              </a:rPr>
              <a:t>Method: </a:t>
            </a:r>
            <a:r>
              <a:rPr lang="en-US" sz="3600" kern="0" dirty="0">
                <a:latin typeface="Calibri Light"/>
                <a:cs typeface="Calibri Light"/>
              </a:rPr>
              <a:t>Graphical </a:t>
            </a:r>
            <a:r>
              <a:rPr lang="en-US" sz="3600" kern="0" dirty="0" smtClean="0">
                <a:latin typeface="Calibri Light"/>
                <a:cs typeface="Calibri Light"/>
              </a:rPr>
              <a:t>Model </a:t>
            </a:r>
            <a:r>
              <a:rPr lang="en-US" sz="3600" kern="0" dirty="0" smtClean="0">
                <a:latin typeface="Calibri Light"/>
                <a:ea typeface="+mn-ea"/>
                <a:cs typeface="Calibri Light"/>
              </a:rPr>
              <a:t>Structure Learning</a:t>
            </a:r>
            <a:endParaRPr lang="en-US" sz="3600" kern="0" dirty="0">
              <a:latin typeface="Calibri Light"/>
              <a:ea typeface="+mn-ea"/>
              <a:cs typeface="Calibri Light"/>
            </a:endParaRPr>
          </a:p>
        </p:txBody>
      </p:sp>
      <p:sp>
        <p:nvSpPr>
          <p:cNvPr id="3" name="Subtitle 2"/>
          <p:cNvSpPr>
            <a:spLocks noGrp="1"/>
          </p:cNvSpPr>
          <p:nvPr>
            <p:ph type="subTitle" idx="1"/>
          </p:nvPr>
        </p:nvSpPr>
        <p:spPr>
          <a:xfrm>
            <a:off x="923672" y="1297062"/>
            <a:ext cx="7534528" cy="378089"/>
          </a:xfrm>
        </p:spPr>
        <p:txBody>
          <a:bodyPr>
            <a:normAutofit fontScale="92500" lnSpcReduction="20000"/>
          </a:bodyPr>
          <a:lstStyle/>
          <a:p>
            <a:pPr marL="342900" indent="-342900" algn="l">
              <a:buFont typeface="Arial"/>
              <a:buChar char="•"/>
            </a:pPr>
            <a:r>
              <a:rPr lang="en-US" sz="2400" dirty="0" smtClean="0">
                <a:solidFill>
                  <a:srgbClr val="000000"/>
                </a:solidFill>
              </a:rPr>
              <a:t>Use instance gates in inference machines:</a:t>
            </a:r>
            <a:endParaRPr lang="en-US" sz="2400" dirty="0">
              <a:solidFill>
                <a:srgbClr val="000000"/>
              </a:solidFill>
            </a:endParaRPr>
          </a:p>
        </p:txBody>
      </p:sp>
      <p:sp>
        <p:nvSpPr>
          <p:cNvPr id="4" name="Rectangle 3"/>
          <p:cNvSpPr/>
          <p:nvPr/>
        </p:nvSpPr>
        <p:spPr>
          <a:xfrm>
            <a:off x="2256526" y="2423793"/>
            <a:ext cx="1886009" cy="176362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2407406" y="2565263"/>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408930" y="2962500"/>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408930" y="335973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410454" y="373810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3615938" y="2566388"/>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3617462" y="2963625"/>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617462" y="336085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3618986" y="373923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a:stCxn id="5" idx="3"/>
            <a:endCxn id="10" idx="1"/>
          </p:cNvCxnSpPr>
          <p:nvPr/>
        </p:nvCxnSpPr>
        <p:spPr>
          <a:xfrm>
            <a:off x="2759461" y="2692582"/>
            <a:ext cx="858001" cy="39836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a:stCxn id="7" idx="3"/>
            <a:endCxn id="10" idx="1"/>
          </p:cNvCxnSpPr>
          <p:nvPr/>
        </p:nvCxnSpPr>
        <p:spPr>
          <a:xfrm flipV="1">
            <a:off x="2760984" y="3090945"/>
            <a:ext cx="856477" cy="3961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a:stCxn id="6" idx="3"/>
            <a:endCxn id="9" idx="1"/>
          </p:cNvCxnSpPr>
          <p:nvPr/>
        </p:nvCxnSpPr>
        <p:spPr>
          <a:xfrm flipV="1">
            <a:off x="2760985" y="2693707"/>
            <a:ext cx="854953" cy="39611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a:endCxn id="12" idx="1"/>
          </p:cNvCxnSpPr>
          <p:nvPr/>
        </p:nvCxnSpPr>
        <p:spPr>
          <a:xfrm>
            <a:off x="2762509" y="3090945"/>
            <a:ext cx="856477" cy="7756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a:stCxn id="5" idx="3"/>
            <a:endCxn id="12" idx="1"/>
          </p:cNvCxnSpPr>
          <p:nvPr/>
        </p:nvCxnSpPr>
        <p:spPr>
          <a:xfrm>
            <a:off x="2759460" y="2692583"/>
            <a:ext cx="859525" cy="1173971"/>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8" idx="3"/>
            <a:endCxn id="11" idx="1"/>
          </p:cNvCxnSpPr>
          <p:nvPr/>
        </p:nvCxnSpPr>
        <p:spPr>
          <a:xfrm flipV="1">
            <a:off x="2762509" y="3488179"/>
            <a:ext cx="854953" cy="37725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7" idx="3"/>
            <a:endCxn id="9" idx="1"/>
          </p:cNvCxnSpPr>
          <p:nvPr/>
        </p:nvCxnSpPr>
        <p:spPr>
          <a:xfrm flipV="1">
            <a:off x="2760985" y="2693708"/>
            <a:ext cx="854953" cy="793346"/>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4419139" y="3285409"/>
            <a:ext cx="905284" cy="0"/>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615681" y="3286534"/>
            <a:ext cx="905284" cy="0"/>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7790227" y="3286534"/>
            <a:ext cx="905284" cy="0"/>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endCxn id="4" idx="2"/>
          </p:cNvCxnSpPr>
          <p:nvPr/>
        </p:nvCxnSpPr>
        <p:spPr>
          <a:xfrm flipV="1">
            <a:off x="3199530" y="4187416"/>
            <a:ext cx="0" cy="405542"/>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2759460" y="4592958"/>
            <a:ext cx="859525" cy="471557"/>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CNN</a:t>
            </a:r>
            <a:endParaRPr lang="en-US" dirty="0"/>
          </a:p>
        </p:txBody>
      </p:sp>
      <p:cxnSp>
        <p:nvCxnSpPr>
          <p:cNvPr id="41" name="Straight Arrow Connector 40"/>
          <p:cNvCxnSpPr>
            <a:stCxn id="42" idx="0"/>
          </p:cNvCxnSpPr>
          <p:nvPr/>
        </p:nvCxnSpPr>
        <p:spPr>
          <a:xfrm flipH="1" flipV="1">
            <a:off x="6532899" y="4188542"/>
            <a:ext cx="2266" cy="414973"/>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sp>
        <p:nvSpPr>
          <p:cNvPr id="42" name="Rectangle 41"/>
          <p:cNvSpPr/>
          <p:nvPr/>
        </p:nvSpPr>
        <p:spPr>
          <a:xfrm>
            <a:off x="6105403" y="4603514"/>
            <a:ext cx="859525" cy="471557"/>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CNN</a:t>
            </a:r>
            <a:endParaRPr lang="en-US" dirty="0"/>
          </a:p>
        </p:txBody>
      </p:sp>
      <p:sp>
        <p:nvSpPr>
          <p:cNvPr id="43" name="Rectangle 42"/>
          <p:cNvSpPr/>
          <p:nvPr/>
        </p:nvSpPr>
        <p:spPr>
          <a:xfrm>
            <a:off x="2082113" y="2046555"/>
            <a:ext cx="2223870" cy="282934"/>
          </a:xfrm>
          <a:prstGeom prst="rect">
            <a:avLst/>
          </a:prstGeom>
          <a:solidFill>
            <a:schemeClr val="accent4">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Prediction Layer</a:t>
            </a:r>
            <a:endParaRPr lang="en-US" dirty="0"/>
          </a:p>
        </p:txBody>
      </p:sp>
      <p:cxnSp>
        <p:nvCxnSpPr>
          <p:cNvPr id="45" name="Straight Arrow Connector 44"/>
          <p:cNvCxnSpPr>
            <a:stCxn id="43" idx="0"/>
          </p:cNvCxnSpPr>
          <p:nvPr/>
        </p:nvCxnSpPr>
        <p:spPr>
          <a:xfrm flipV="1">
            <a:off x="3194048" y="1694014"/>
            <a:ext cx="5482" cy="352541"/>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V="1">
            <a:off x="3513856" y="1867363"/>
            <a:ext cx="0" cy="179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3513856" y="1867362"/>
            <a:ext cx="134534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4859202" y="1867362"/>
            <a:ext cx="0" cy="2527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4859202" y="4394905"/>
            <a:ext cx="1246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V="1">
            <a:off x="6105402" y="4188542"/>
            <a:ext cx="0" cy="206363"/>
          </a:xfrm>
          <a:prstGeom prst="line">
            <a:avLst/>
          </a:prstGeom>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1638805" y="2475904"/>
            <a:ext cx="617720" cy="461665"/>
          </a:xfrm>
          <a:prstGeom prst="rect">
            <a:avLst/>
          </a:prstGeom>
          <a:noFill/>
        </p:spPr>
        <p:txBody>
          <a:bodyPr wrap="square" rtlCol="0">
            <a:spAutoFit/>
          </a:bodyPr>
          <a:lstStyle/>
          <a:p>
            <a:r>
              <a:rPr lang="en-US" sz="2400" dirty="0" smtClean="0"/>
              <a:t>t</a:t>
            </a:r>
            <a:endParaRPr lang="en-US" sz="2400" dirty="0"/>
          </a:p>
        </p:txBody>
      </p:sp>
      <p:sp>
        <p:nvSpPr>
          <p:cNvPr id="53" name="TextBox 52"/>
          <p:cNvSpPr txBox="1"/>
          <p:nvPr/>
        </p:nvSpPr>
        <p:spPr>
          <a:xfrm>
            <a:off x="4939409" y="2489420"/>
            <a:ext cx="770028" cy="461665"/>
          </a:xfrm>
          <a:prstGeom prst="rect">
            <a:avLst/>
          </a:prstGeom>
          <a:noFill/>
        </p:spPr>
        <p:txBody>
          <a:bodyPr wrap="square" rtlCol="0">
            <a:spAutoFit/>
          </a:bodyPr>
          <a:lstStyle/>
          <a:p>
            <a:r>
              <a:rPr lang="en-US" sz="2400" dirty="0"/>
              <a:t>t</a:t>
            </a:r>
            <a:r>
              <a:rPr lang="en-US" sz="2400" dirty="0" smtClean="0"/>
              <a:t>+1</a:t>
            </a:r>
            <a:endParaRPr lang="en-US" sz="2400" dirty="0"/>
          </a:p>
        </p:txBody>
      </p:sp>
      <p:sp>
        <p:nvSpPr>
          <p:cNvPr id="54" name="Rectangle 53"/>
          <p:cNvSpPr/>
          <p:nvPr/>
        </p:nvSpPr>
        <p:spPr>
          <a:xfrm>
            <a:off x="1638805" y="4188542"/>
            <a:ext cx="353508" cy="606108"/>
          </a:xfrm>
          <a:prstGeom prst="rect">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Oval 58"/>
          <p:cNvSpPr/>
          <p:nvPr/>
        </p:nvSpPr>
        <p:spPr>
          <a:xfrm>
            <a:off x="3019933" y="2811380"/>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Oval 59"/>
          <p:cNvSpPr/>
          <p:nvPr/>
        </p:nvSpPr>
        <p:spPr>
          <a:xfrm>
            <a:off x="3269884" y="2757380"/>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Oval 60"/>
          <p:cNvSpPr/>
          <p:nvPr/>
        </p:nvSpPr>
        <p:spPr>
          <a:xfrm>
            <a:off x="3295542" y="3151841"/>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Oval 61"/>
          <p:cNvSpPr/>
          <p:nvPr/>
        </p:nvSpPr>
        <p:spPr>
          <a:xfrm>
            <a:off x="3104985" y="3614374"/>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Oval 62"/>
          <p:cNvSpPr/>
          <p:nvPr/>
        </p:nvSpPr>
        <p:spPr>
          <a:xfrm>
            <a:off x="3176985" y="3476651"/>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Oval 63"/>
          <p:cNvSpPr/>
          <p:nvPr/>
        </p:nvSpPr>
        <p:spPr>
          <a:xfrm>
            <a:off x="3188266" y="3321563"/>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Oval 64"/>
          <p:cNvSpPr/>
          <p:nvPr/>
        </p:nvSpPr>
        <p:spPr>
          <a:xfrm>
            <a:off x="3127217" y="3025615"/>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7" name="Straight Connector 66"/>
          <p:cNvCxnSpPr/>
          <p:nvPr/>
        </p:nvCxnSpPr>
        <p:spPr>
          <a:xfrm>
            <a:off x="980867" y="3992749"/>
            <a:ext cx="657938" cy="194668"/>
          </a:xfrm>
          <a:prstGeom prst="line">
            <a:avLst/>
          </a:prstGeom>
          <a:ln>
            <a:solidFill>
              <a:schemeClr val="accent4">
                <a:lumMod val="75000"/>
              </a:schemeClr>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flipV="1">
            <a:off x="980867" y="4794649"/>
            <a:ext cx="657938" cy="169664"/>
          </a:xfrm>
          <a:prstGeom prst="line">
            <a:avLst/>
          </a:prstGeom>
          <a:ln>
            <a:solidFill>
              <a:schemeClr val="accent4">
                <a:lumMod val="75000"/>
              </a:schemeClr>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71" name="TextBox 70"/>
          <p:cNvSpPr txBox="1"/>
          <p:nvPr/>
        </p:nvSpPr>
        <p:spPr>
          <a:xfrm>
            <a:off x="474677" y="4315959"/>
            <a:ext cx="1164129" cy="307777"/>
          </a:xfrm>
          <a:prstGeom prst="rect">
            <a:avLst/>
          </a:prstGeom>
          <a:noFill/>
        </p:spPr>
        <p:txBody>
          <a:bodyPr wrap="square" rtlCol="0">
            <a:spAutoFit/>
          </a:bodyPr>
          <a:lstStyle/>
          <a:p>
            <a:r>
              <a:rPr lang="en-US" b="1" dirty="0" smtClean="0"/>
              <a:t>Messages</a:t>
            </a:r>
            <a:endParaRPr lang="en-US" b="1" dirty="0"/>
          </a:p>
        </p:txBody>
      </p:sp>
      <p:cxnSp>
        <p:nvCxnSpPr>
          <p:cNvPr id="74" name="Straight Arrow Connector 73"/>
          <p:cNvCxnSpPr>
            <a:stCxn id="54" idx="3"/>
            <a:endCxn id="75" idx="2"/>
          </p:cNvCxnSpPr>
          <p:nvPr/>
        </p:nvCxnSpPr>
        <p:spPr>
          <a:xfrm flipV="1">
            <a:off x="1992314" y="3936617"/>
            <a:ext cx="1207217" cy="554979"/>
          </a:xfrm>
          <a:prstGeom prst="straightConnector1">
            <a:avLst/>
          </a:prstGeom>
          <a:ln>
            <a:solidFill>
              <a:srgbClr val="604A7B"/>
            </a:solidFill>
            <a:tailEnd type="arrow"/>
          </a:ln>
        </p:spPr>
        <p:style>
          <a:lnRef idx="2">
            <a:schemeClr val="accent1"/>
          </a:lnRef>
          <a:fillRef idx="0">
            <a:schemeClr val="accent1"/>
          </a:fillRef>
          <a:effectRef idx="1">
            <a:schemeClr val="accent1"/>
          </a:effectRef>
          <a:fontRef idx="minor">
            <a:schemeClr val="tx1"/>
          </a:fontRef>
        </p:style>
      </p:cxnSp>
      <p:sp>
        <p:nvSpPr>
          <p:cNvPr id="75" name="Rectangle 74"/>
          <p:cNvSpPr/>
          <p:nvPr/>
        </p:nvSpPr>
        <p:spPr>
          <a:xfrm>
            <a:off x="2935096" y="2636451"/>
            <a:ext cx="528868" cy="1300166"/>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50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Rectangle 78"/>
          <p:cNvSpPr/>
          <p:nvPr/>
        </p:nvSpPr>
        <p:spPr>
          <a:xfrm>
            <a:off x="5590518" y="2432262"/>
            <a:ext cx="1886009" cy="176362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Rectangle 79"/>
          <p:cNvSpPr/>
          <p:nvPr/>
        </p:nvSpPr>
        <p:spPr>
          <a:xfrm>
            <a:off x="5741398" y="2573732"/>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ectangle 80"/>
          <p:cNvSpPr/>
          <p:nvPr/>
        </p:nvSpPr>
        <p:spPr>
          <a:xfrm>
            <a:off x="5742922" y="297096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Rectangle 81"/>
          <p:cNvSpPr/>
          <p:nvPr/>
        </p:nvSpPr>
        <p:spPr>
          <a:xfrm>
            <a:off x="5742922" y="3368203"/>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Rectangle 82"/>
          <p:cNvSpPr/>
          <p:nvPr/>
        </p:nvSpPr>
        <p:spPr>
          <a:xfrm>
            <a:off x="5744445" y="3746578"/>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Rectangle 83"/>
          <p:cNvSpPr/>
          <p:nvPr/>
        </p:nvSpPr>
        <p:spPr>
          <a:xfrm>
            <a:off x="6949930" y="2574857"/>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Rectangle 84"/>
          <p:cNvSpPr/>
          <p:nvPr/>
        </p:nvSpPr>
        <p:spPr>
          <a:xfrm>
            <a:off x="6951454" y="297209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Rectangle 85"/>
          <p:cNvSpPr/>
          <p:nvPr/>
        </p:nvSpPr>
        <p:spPr>
          <a:xfrm>
            <a:off x="6951454" y="3369328"/>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Rectangle 86"/>
          <p:cNvSpPr/>
          <p:nvPr/>
        </p:nvSpPr>
        <p:spPr>
          <a:xfrm>
            <a:off x="6952978" y="3747703"/>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8" name="Straight Connector 87"/>
          <p:cNvCxnSpPr>
            <a:stCxn id="80" idx="3"/>
            <a:endCxn id="85" idx="1"/>
          </p:cNvCxnSpPr>
          <p:nvPr/>
        </p:nvCxnSpPr>
        <p:spPr>
          <a:xfrm>
            <a:off x="6093453" y="2701051"/>
            <a:ext cx="858001" cy="39836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89" name="Straight Connector 88"/>
          <p:cNvCxnSpPr>
            <a:stCxn id="82" idx="3"/>
            <a:endCxn id="85" idx="1"/>
          </p:cNvCxnSpPr>
          <p:nvPr/>
        </p:nvCxnSpPr>
        <p:spPr>
          <a:xfrm flipV="1">
            <a:off x="6094977" y="3099414"/>
            <a:ext cx="856477" cy="3961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a:stCxn id="81" idx="3"/>
            <a:endCxn id="84" idx="1"/>
          </p:cNvCxnSpPr>
          <p:nvPr/>
        </p:nvCxnSpPr>
        <p:spPr>
          <a:xfrm flipV="1">
            <a:off x="6094977" y="2702176"/>
            <a:ext cx="854953" cy="39611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a:endCxn id="87" idx="1"/>
          </p:cNvCxnSpPr>
          <p:nvPr/>
        </p:nvCxnSpPr>
        <p:spPr>
          <a:xfrm>
            <a:off x="6096501" y="3099414"/>
            <a:ext cx="856477" cy="7756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a:stCxn id="80" idx="3"/>
            <a:endCxn id="87" idx="1"/>
          </p:cNvCxnSpPr>
          <p:nvPr/>
        </p:nvCxnSpPr>
        <p:spPr>
          <a:xfrm>
            <a:off x="6093453" y="2701052"/>
            <a:ext cx="859525" cy="1173971"/>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a:stCxn id="83" idx="3"/>
            <a:endCxn id="86" idx="1"/>
          </p:cNvCxnSpPr>
          <p:nvPr/>
        </p:nvCxnSpPr>
        <p:spPr>
          <a:xfrm flipV="1">
            <a:off x="6096501" y="3496648"/>
            <a:ext cx="854953" cy="37725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94" name="Straight Connector 93"/>
          <p:cNvCxnSpPr>
            <a:stCxn id="82" idx="3"/>
            <a:endCxn id="84" idx="1"/>
          </p:cNvCxnSpPr>
          <p:nvPr/>
        </p:nvCxnSpPr>
        <p:spPr>
          <a:xfrm flipV="1">
            <a:off x="6094977" y="2702177"/>
            <a:ext cx="854953" cy="793346"/>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sp>
        <p:nvSpPr>
          <p:cNvPr id="95" name="Rectangle 94"/>
          <p:cNvSpPr/>
          <p:nvPr/>
        </p:nvSpPr>
        <p:spPr>
          <a:xfrm>
            <a:off x="5416105" y="2055024"/>
            <a:ext cx="2223870" cy="282934"/>
          </a:xfrm>
          <a:prstGeom prst="rect">
            <a:avLst/>
          </a:prstGeom>
          <a:solidFill>
            <a:schemeClr val="accent4">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Prediction Layer</a:t>
            </a:r>
            <a:endParaRPr lang="en-US" dirty="0"/>
          </a:p>
        </p:txBody>
      </p:sp>
      <p:cxnSp>
        <p:nvCxnSpPr>
          <p:cNvPr id="96" name="Straight Arrow Connector 95"/>
          <p:cNvCxnSpPr>
            <a:stCxn id="95" idx="0"/>
          </p:cNvCxnSpPr>
          <p:nvPr/>
        </p:nvCxnSpPr>
        <p:spPr>
          <a:xfrm flipV="1">
            <a:off x="6528040" y="1702483"/>
            <a:ext cx="5482" cy="352541"/>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flipV="1">
            <a:off x="6847848" y="1875832"/>
            <a:ext cx="0" cy="179192"/>
          </a:xfrm>
          <a:prstGeom prst="line">
            <a:avLst/>
          </a:prstGeom>
        </p:spPr>
        <p:style>
          <a:lnRef idx="2">
            <a:schemeClr val="accent1"/>
          </a:lnRef>
          <a:fillRef idx="0">
            <a:schemeClr val="accent1"/>
          </a:fillRef>
          <a:effectRef idx="1">
            <a:schemeClr val="accent1"/>
          </a:effectRef>
          <a:fontRef idx="minor">
            <a:schemeClr val="tx1"/>
          </a:fontRef>
        </p:style>
      </p:cxnSp>
      <p:sp>
        <p:nvSpPr>
          <p:cNvPr id="99" name="Oval 98"/>
          <p:cNvSpPr/>
          <p:nvPr/>
        </p:nvSpPr>
        <p:spPr>
          <a:xfrm>
            <a:off x="6353925" y="2819849"/>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Oval 99"/>
          <p:cNvSpPr/>
          <p:nvPr/>
        </p:nvSpPr>
        <p:spPr>
          <a:xfrm>
            <a:off x="6603876" y="2765849"/>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Oval 100"/>
          <p:cNvSpPr/>
          <p:nvPr/>
        </p:nvSpPr>
        <p:spPr>
          <a:xfrm>
            <a:off x="6629534" y="3160310"/>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 name="Oval 101"/>
          <p:cNvSpPr/>
          <p:nvPr/>
        </p:nvSpPr>
        <p:spPr>
          <a:xfrm>
            <a:off x="6438977" y="3622843"/>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3" name="Oval 102"/>
          <p:cNvSpPr/>
          <p:nvPr/>
        </p:nvSpPr>
        <p:spPr>
          <a:xfrm>
            <a:off x="6510977" y="3485120"/>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Oval 103"/>
          <p:cNvSpPr/>
          <p:nvPr/>
        </p:nvSpPr>
        <p:spPr>
          <a:xfrm>
            <a:off x="6522258" y="3330032"/>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 name="Oval 104"/>
          <p:cNvSpPr/>
          <p:nvPr/>
        </p:nvSpPr>
        <p:spPr>
          <a:xfrm>
            <a:off x="6461209" y="3034085"/>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Rectangle 105"/>
          <p:cNvSpPr/>
          <p:nvPr/>
        </p:nvSpPr>
        <p:spPr>
          <a:xfrm>
            <a:off x="6269088" y="2644920"/>
            <a:ext cx="528868" cy="1300166"/>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50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7" name="Rectangle 106"/>
          <p:cNvSpPr/>
          <p:nvPr/>
        </p:nvSpPr>
        <p:spPr>
          <a:xfrm>
            <a:off x="4972797" y="4206632"/>
            <a:ext cx="353508" cy="606108"/>
          </a:xfrm>
          <a:prstGeom prst="rect">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8" name="Straight Connector 107"/>
          <p:cNvCxnSpPr/>
          <p:nvPr/>
        </p:nvCxnSpPr>
        <p:spPr>
          <a:xfrm>
            <a:off x="4314859" y="4010839"/>
            <a:ext cx="657938" cy="194668"/>
          </a:xfrm>
          <a:prstGeom prst="line">
            <a:avLst/>
          </a:prstGeom>
          <a:ln>
            <a:solidFill>
              <a:schemeClr val="accent4">
                <a:lumMod val="75000"/>
              </a:schemeClr>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flipV="1">
            <a:off x="4314859" y="4812739"/>
            <a:ext cx="657938" cy="169664"/>
          </a:xfrm>
          <a:prstGeom prst="line">
            <a:avLst/>
          </a:prstGeom>
          <a:ln>
            <a:solidFill>
              <a:schemeClr val="accent4">
                <a:lumMod val="75000"/>
              </a:schemeClr>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110" name="TextBox 109"/>
          <p:cNvSpPr txBox="1"/>
          <p:nvPr/>
        </p:nvSpPr>
        <p:spPr>
          <a:xfrm>
            <a:off x="3808669" y="4334049"/>
            <a:ext cx="1164129" cy="307777"/>
          </a:xfrm>
          <a:prstGeom prst="rect">
            <a:avLst/>
          </a:prstGeom>
          <a:noFill/>
        </p:spPr>
        <p:txBody>
          <a:bodyPr wrap="square" rtlCol="0">
            <a:spAutoFit/>
          </a:bodyPr>
          <a:lstStyle/>
          <a:p>
            <a:r>
              <a:rPr lang="en-US" b="1" dirty="0" smtClean="0"/>
              <a:t>Messages</a:t>
            </a:r>
            <a:endParaRPr lang="en-US" b="1" dirty="0"/>
          </a:p>
        </p:txBody>
      </p:sp>
      <p:cxnSp>
        <p:nvCxnSpPr>
          <p:cNvPr id="111" name="Straight Arrow Connector 110"/>
          <p:cNvCxnSpPr>
            <a:stCxn id="107" idx="3"/>
          </p:cNvCxnSpPr>
          <p:nvPr/>
        </p:nvCxnSpPr>
        <p:spPr>
          <a:xfrm flipV="1">
            <a:off x="5326306" y="3954707"/>
            <a:ext cx="1207217" cy="554979"/>
          </a:xfrm>
          <a:prstGeom prst="straightConnector1">
            <a:avLst/>
          </a:prstGeom>
          <a:ln>
            <a:solidFill>
              <a:srgbClr val="604A7B"/>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126828"/>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23672" y="1297062"/>
            <a:ext cx="7534528" cy="378089"/>
          </a:xfrm>
        </p:spPr>
        <p:txBody>
          <a:bodyPr>
            <a:normAutofit fontScale="92500" lnSpcReduction="20000"/>
          </a:bodyPr>
          <a:lstStyle/>
          <a:p>
            <a:pPr marL="342900" indent="-342900" algn="l">
              <a:buFont typeface="Arial"/>
              <a:buChar char="•"/>
            </a:pPr>
            <a:r>
              <a:rPr lang="en-US" sz="2400" dirty="0" smtClean="0">
                <a:solidFill>
                  <a:srgbClr val="000000"/>
                </a:solidFill>
              </a:rPr>
              <a:t>Untying weights between recurrent units</a:t>
            </a:r>
            <a:endParaRPr lang="en-US" sz="2400" dirty="0">
              <a:solidFill>
                <a:srgbClr val="000000"/>
              </a:solidFill>
            </a:endParaRPr>
          </a:p>
        </p:txBody>
      </p:sp>
      <p:sp>
        <p:nvSpPr>
          <p:cNvPr id="56" name="Title 1"/>
          <p:cNvSpPr txBox="1">
            <a:spLocks/>
          </p:cNvSpPr>
          <p:nvPr/>
        </p:nvSpPr>
        <p:spPr>
          <a:xfrm>
            <a:off x="76200" y="166977"/>
            <a:ext cx="9067800" cy="65217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kern="0" dirty="0">
                <a:latin typeface="Calibri Light"/>
                <a:ea typeface="+mn-ea"/>
                <a:cs typeface="Calibri Light"/>
              </a:rPr>
              <a:t>Method: General Purpose Inference Machine</a:t>
            </a:r>
          </a:p>
        </p:txBody>
      </p:sp>
      <p:sp>
        <p:nvSpPr>
          <p:cNvPr id="57" name="Rectangle 56"/>
          <p:cNvSpPr/>
          <p:nvPr/>
        </p:nvSpPr>
        <p:spPr>
          <a:xfrm>
            <a:off x="2256526" y="2423793"/>
            <a:ext cx="1886009" cy="176362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ectangle 57"/>
          <p:cNvSpPr/>
          <p:nvPr/>
        </p:nvSpPr>
        <p:spPr>
          <a:xfrm>
            <a:off x="2407406" y="2565263"/>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Rectangle 58"/>
          <p:cNvSpPr/>
          <p:nvPr/>
        </p:nvSpPr>
        <p:spPr>
          <a:xfrm>
            <a:off x="2408930" y="2962500"/>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Rectangle 59"/>
          <p:cNvSpPr/>
          <p:nvPr/>
        </p:nvSpPr>
        <p:spPr>
          <a:xfrm>
            <a:off x="2408930" y="335973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Rectangle 60"/>
          <p:cNvSpPr/>
          <p:nvPr/>
        </p:nvSpPr>
        <p:spPr>
          <a:xfrm>
            <a:off x="2410454" y="373810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Rectangle 61"/>
          <p:cNvSpPr/>
          <p:nvPr/>
        </p:nvSpPr>
        <p:spPr>
          <a:xfrm>
            <a:off x="3615938" y="2566388"/>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Rectangle 62"/>
          <p:cNvSpPr/>
          <p:nvPr/>
        </p:nvSpPr>
        <p:spPr>
          <a:xfrm>
            <a:off x="3617462" y="2963625"/>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Rectangle 63"/>
          <p:cNvSpPr/>
          <p:nvPr/>
        </p:nvSpPr>
        <p:spPr>
          <a:xfrm>
            <a:off x="3617462" y="336085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ectangle 64"/>
          <p:cNvSpPr/>
          <p:nvPr/>
        </p:nvSpPr>
        <p:spPr>
          <a:xfrm>
            <a:off x="3618986" y="373923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6" name="Straight Connector 65"/>
          <p:cNvCxnSpPr>
            <a:stCxn id="58" idx="3"/>
            <a:endCxn id="63" idx="1"/>
          </p:cNvCxnSpPr>
          <p:nvPr/>
        </p:nvCxnSpPr>
        <p:spPr>
          <a:xfrm>
            <a:off x="2759461" y="2692582"/>
            <a:ext cx="858001" cy="39836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a:stCxn id="60" idx="3"/>
            <a:endCxn id="63" idx="1"/>
          </p:cNvCxnSpPr>
          <p:nvPr/>
        </p:nvCxnSpPr>
        <p:spPr>
          <a:xfrm flipV="1">
            <a:off x="2760984" y="3090945"/>
            <a:ext cx="856477" cy="3961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68" name="Straight Connector 67"/>
          <p:cNvCxnSpPr>
            <a:stCxn id="59" idx="3"/>
            <a:endCxn id="62" idx="1"/>
          </p:cNvCxnSpPr>
          <p:nvPr/>
        </p:nvCxnSpPr>
        <p:spPr>
          <a:xfrm flipV="1">
            <a:off x="2760985" y="2693707"/>
            <a:ext cx="854953" cy="396113"/>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69" name="Straight Connector 68"/>
          <p:cNvCxnSpPr>
            <a:endCxn id="65" idx="1"/>
          </p:cNvCxnSpPr>
          <p:nvPr/>
        </p:nvCxnSpPr>
        <p:spPr>
          <a:xfrm>
            <a:off x="2762509" y="3090945"/>
            <a:ext cx="856477" cy="775609"/>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58" idx="3"/>
            <a:endCxn id="65" idx="1"/>
          </p:cNvCxnSpPr>
          <p:nvPr/>
        </p:nvCxnSpPr>
        <p:spPr>
          <a:xfrm>
            <a:off x="2759460" y="2692583"/>
            <a:ext cx="859525" cy="1173971"/>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a:stCxn id="61" idx="3"/>
            <a:endCxn id="64" idx="1"/>
          </p:cNvCxnSpPr>
          <p:nvPr/>
        </p:nvCxnSpPr>
        <p:spPr>
          <a:xfrm flipV="1">
            <a:off x="2762509" y="3488179"/>
            <a:ext cx="854953" cy="377250"/>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a:stCxn id="60" idx="3"/>
            <a:endCxn id="62" idx="1"/>
          </p:cNvCxnSpPr>
          <p:nvPr/>
        </p:nvCxnSpPr>
        <p:spPr>
          <a:xfrm flipV="1">
            <a:off x="2760985" y="2693708"/>
            <a:ext cx="854953" cy="793346"/>
          </a:xfrm>
          <a:prstGeom prst="line">
            <a:avLst/>
          </a:prstGeom>
          <a:ln>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a:off x="4419139" y="3285409"/>
            <a:ext cx="905284" cy="0"/>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a:off x="615681" y="3286534"/>
            <a:ext cx="905284" cy="0"/>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p:nvPr/>
        </p:nvCxnSpPr>
        <p:spPr>
          <a:xfrm>
            <a:off x="7790227" y="3286534"/>
            <a:ext cx="905284" cy="0"/>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a:endCxn id="57" idx="2"/>
          </p:cNvCxnSpPr>
          <p:nvPr/>
        </p:nvCxnSpPr>
        <p:spPr>
          <a:xfrm flipV="1">
            <a:off x="3199530" y="4187416"/>
            <a:ext cx="0" cy="405542"/>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sp>
        <p:nvSpPr>
          <p:cNvPr id="77" name="Rectangle 76"/>
          <p:cNvSpPr/>
          <p:nvPr/>
        </p:nvSpPr>
        <p:spPr>
          <a:xfrm>
            <a:off x="2759460" y="4592958"/>
            <a:ext cx="859525" cy="471557"/>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CNN</a:t>
            </a:r>
            <a:endParaRPr lang="en-US" dirty="0"/>
          </a:p>
        </p:txBody>
      </p:sp>
      <p:cxnSp>
        <p:nvCxnSpPr>
          <p:cNvPr id="78" name="Straight Arrow Connector 77"/>
          <p:cNvCxnSpPr>
            <a:stCxn id="79" idx="0"/>
          </p:cNvCxnSpPr>
          <p:nvPr/>
        </p:nvCxnSpPr>
        <p:spPr>
          <a:xfrm flipH="1" flipV="1">
            <a:off x="6532899" y="4188542"/>
            <a:ext cx="2266" cy="414973"/>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sp>
        <p:nvSpPr>
          <p:cNvPr id="79" name="Rectangle 78"/>
          <p:cNvSpPr/>
          <p:nvPr/>
        </p:nvSpPr>
        <p:spPr>
          <a:xfrm>
            <a:off x="6105403" y="4603514"/>
            <a:ext cx="859525" cy="471557"/>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CNN</a:t>
            </a:r>
            <a:endParaRPr lang="en-US" dirty="0"/>
          </a:p>
        </p:txBody>
      </p:sp>
      <p:sp>
        <p:nvSpPr>
          <p:cNvPr id="80" name="Rectangle 79"/>
          <p:cNvSpPr/>
          <p:nvPr/>
        </p:nvSpPr>
        <p:spPr>
          <a:xfrm>
            <a:off x="2082113" y="2046555"/>
            <a:ext cx="2223870" cy="282934"/>
          </a:xfrm>
          <a:prstGeom prst="rect">
            <a:avLst/>
          </a:prstGeom>
          <a:solidFill>
            <a:schemeClr val="accent4">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Prediction Layer</a:t>
            </a:r>
            <a:endParaRPr lang="en-US" dirty="0"/>
          </a:p>
        </p:txBody>
      </p:sp>
      <p:cxnSp>
        <p:nvCxnSpPr>
          <p:cNvPr id="81" name="Straight Arrow Connector 80"/>
          <p:cNvCxnSpPr>
            <a:stCxn id="80" idx="0"/>
          </p:cNvCxnSpPr>
          <p:nvPr/>
        </p:nvCxnSpPr>
        <p:spPr>
          <a:xfrm flipV="1">
            <a:off x="3194048" y="1694014"/>
            <a:ext cx="5482" cy="352541"/>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flipV="1">
            <a:off x="3513856" y="1867363"/>
            <a:ext cx="0" cy="179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3513856" y="1867362"/>
            <a:ext cx="134534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a:off x="4859202" y="1867362"/>
            <a:ext cx="0" cy="2527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a:off x="4859202" y="4394905"/>
            <a:ext cx="12462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flipV="1">
            <a:off x="6105402" y="4188542"/>
            <a:ext cx="0" cy="206363"/>
          </a:xfrm>
          <a:prstGeom prst="line">
            <a:avLst/>
          </a:prstGeom>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1638805" y="2475904"/>
            <a:ext cx="617720" cy="461665"/>
          </a:xfrm>
          <a:prstGeom prst="rect">
            <a:avLst/>
          </a:prstGeom>
          <a:noFill/>
        </p:spPr>
        <p:txBody>
          <a:bodyPr wrap="square" rtlCol="0">
            <a:spAutoFit/>
          </a:bodyPr>
          <a:lstStyle/>
          <a:p>
            <a:r>
              <a:rPr lang="en-US" sz="2400" dirty="0" smtClean="0"/>
              <a:t>t</a:t>
            </a:r>
            <a:endParaRPr lang="en-US" sz="2400" dirty="0"/>
          </a:p>
        </p:txBody>
      </p:sp>
      <p:sp>
        <p:nvSpPr>
          <p:cNvPr id="88" name="TextBox 87"/>
          <p:cNvSpPr txBox="1"/>
          <p:nvPr/>
        </p:nvSpPr>
        <p:spPr>
          <a:xfrm>
            <a:off x="4939409" y="2489420"/>
            <a:ext cx="770028" cy="461665"/>
          </a:xfrm>
          <a:prstGeom prst="rect">
            <a:avLst/>
          </a:prstGeom>
          <a:noFill/>
        </p:spPr>
        <p:txBody>
          <a:bodyPr wrap="square" rtlCol="0">
            <a:spAutoFit/>
          </a:bodyPr>
          <a:lstStyle/>
          <a:p>
            <a:r>
              <a:rPr lang="en-US" sz="2400" dirty="0"/>
              <a:t>t</a:t>
            </a:r>
            <a:r>
              <a:rPr lang="en-US" sz="2400" dirty="0" smtClean="0"/>
              <a:t>+1</a:t>
            </a:r>
            <a:endParaRPr lang="en-US" sz="2400" dirty="0"/>
          </a:p>
        </p:txBody>
      </p:sp>
      <p:sp>
        <p:nvSpPr>
          <p:cNvPr id="89" name="Rectangle 88"/>
          <p:cNvSpPr/>
          <p:nvPr/>
        </p:nvSpPr>
        <p:spPr>
          <a:xfrm>
            <a:off x="1638805" y="4188542"/>
            <a:ext cx="353508" cy="606108"/>
          </a:xfrm>
          <a:prstGeom prst="rect">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Oval 89"/>
          <p:cNvSpPr/>
          <p:nvPr/>
        </p:nvSpPr>
        <p:spPr>
          <a:xfrm>
            <a:off x="3019933" y="2811380"/>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Oval 90"/>
          <p:cNvSpPr/>
          <p:nvPr/>
        </p:nvSpPr>
        <p:spPr>
          <a:xfrm>
            <a:off x="3269884" y="2757380"/>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Oval 91"/>
          <p:cNvSpPr/>
          <p:nvPr/>
        </p:nvSpPr>
        <p:spPr>
          <a:xfrm>
            <a:off x="3295542" y="3151841"/>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3" name="Oval 92"/>
          <p:cNvSpPr/>
          <p:nvPr/>
        </p:nvSpPr>
        <p:spPr>
          <a:xfrm>
            <a:off x="3104985" y="3614374"/>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Oval 93"/>
          <p:cNvSpPr/>
          <p:nvPr/>
        </p:nvSpPr>
        <p:spPr>
          <a:xfrm>
            <a:off x="3176985" y="3476651"/>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5" name="Oval 94"/>
          <p:cNvSpPr/>
          <p:nvPr/>
        </p:nvSpPr>
        <p:spPr>
          <a:xfrm>
            <a:off x="3188266" y="3321563"/>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6" name="Oval 95"/>
          <p:cNvSpPr/>
          <p:nvPr/>
        </p:nvSpPr>
        <p:spPr>
          <a:xfrm>
            <a:off x="3127217" y="3025615"/>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7" name="Straight Connector 96"/>
          <p:cNvCxnSpPr/>
          <p:nvPr/>
        </p:nvCxnSpPr>
        <p:spPr>
          <a:xfrm>
            <a:off x="980867" y="3992749"/>
            <a:ext cx="657938" cy="194668"/>
          </a:xfrm>
          <a:prstGeom prst="line">
            <a:avLst/>
          </a:prstGeom>
          <a:ln>
            <a:solidFill>
              <a:schemeClr val="accent4">
                <a:lumMod val="75000"/>
              </a:schemeClr>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flipV="1">
            <a:off x="980867" y="4794649"/>
            <a:ext cx="657938" cy="169664"/>
          </a:xfrm>
          <a:prstGeom prst="line">
            <a:avLst/>
          </a:prstGeom>
          <a:ln>
            <a:solidFill>
              <a:schemeClr val="accent4">
                <a:lumMod val="75000"/>
              </a:schemeClr>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99" name="TextBox 98"/>
          <p:cNvSpPr txBox="1"/>
          <p:nvPr/>
        </p:nvSpPr>
        <p:spPr>
          <a:xfrm>
            <a:off x="474677" y="4315959"/>
            <a:ext cx="1164129" cy="307777"/>
          </a:xfrm>
          <a:prstGeom prst="rect">
            <a:avLst/>
          </a:prstGeom>
          <a:noFill/>
        </p:spPr>
        <p:txBody>
          <a:bodyPr wrap="square" rtlCol="0">
            <a:spAutoFit/>
          </a:bodyPr>
          <a:lstStyle/>
          <a:p>
            <a:r>
              <a:rPr lang="en-US" b="1" dirty="0" smtClean="0"/>
              <a:t>Messages</a:t>
            </a:r>
            <a:endParaRPr lang="en-US" b="1" dirty="0"/>
          </a:p>
        </p:txBody>
      </p:sp>
      <p:cxnSp>
        <p:nvCxnSpPr>
          <p:cNvPr id="100" name="Straight Arrow Connector 99"/>
          <p:cNvCxnSpPr>
            <a:stCxn id="89" idx="3"/>
            <a:endCxn id="101" idx="2"/>
          </p:cNvCxnSpPr>
          <p:nvPr/>
        </p:nvCxnSpPr>
        <p:spPr>
          <a:xfrm flipV="1">
            <a:off x="1992314" y="3936617"/>
            <a:ext cx="1207217" cy="554979"/>
          </a:xfrm>
          <a:prstGeom prst="straightConnector1">
            <a:avLst/>
          </a:prstGeom>
          <a:ln>
            <a:solidFill>
              <a:srgbClr val="604A7B"/>
            </a:solidFill>
            <a:tailEnd type="arrow"/>
          </a:ln>
        </p:spPr>
        <p:style>
          <a:lnRef idx="2">
            <a:schemeClr val="accent1"/>
          </a:lnRef>
          <a:fillRef idx="0">
            <a:schemeClr val="accent1"/>
          </a:fillRef>
          <a:effectRef idx="1">
            <a:schemeClr val="accent1"/>
          </a:effectRef>
          <a:fontRef idx="minor">
            <a:schemeClr val="tx1"/>
          </a:fontRef>
        </p:style>
      </p:cxnSp>
      <p:sp>
        <p:nvSpPr>
          <p:cNvPr id="101" name="Rectangle 100"/>
          <p:cNvSpPr/>
          <p:nvPr/>
        </p:nvSpPr>
        <p:spPr>
          <a:xfrm>
            <a:off x="2935096" y="2636451"/>
            <a:ext cx="528868" cy="1300166"/>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chemeClr val="accent4">
                <a:lumMod val="50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 name="Rectangle 101"/>
          <p:cNvSpPr/>
          <p:nvPr/>
        </p:nvSpPr>
        <p:spPr>
          <a:xfrm>
            <a:off x="5590518" y="2432262"/>
            <a:ext cx="1886009" cy="1763624"/>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3" name="Rectangle 102"/>
          <p:cNvSpPr/>
          <p:nvPr/>
        </p:nvSpPr>
        <p:spPr>
          <a:xfrm>
            <a:off x="5741398" y="2573732"/>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Rectangle 103"/>
          <p:cNvSpPr/>
          <p:nvPr/>
        </p:nvSpPr>
        <p:spPr>
          <a:xfrm>
            <a:off x="5742922" y="2970969"/>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 name="Rectangle 104"/>
          <p:cNvSpPr/>
          <p:nvPr/>
        </p:nvSpPr>
        <p:spPr>
          <a:xfrm>
            <a:off x="5742922" y="3368203"/>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Rectangle 105"/>
          <p:cNvSpPr/>
          <p:nvPr/>
        </p:nvSpPr>
        <p:spPr>
          <a:xfrm>
            <a:off x="5744445" y="3746578"/>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7" name="Rectangle 106"/>
          <p:cNvSpPr/>
          <p:nvPr/>
        </p:nvSpPr>
        <p:spPr>
          <a:xfrm>
            <a:off x="6949930" y="2574857"/>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8" name="Rectangle 107"/>
          <p:cNvSpPr/>
          <p:nvPr/>
        </p:nvSpPr>
        <p:spPr>
          <a:xfrm>
            <a:off x="6951454" y="2972094"/>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9" name="Rectangle 108"/>
          <p:cNvSpPr/>
          <p:nvPr/>
        </p:nvSpPr>
        <p:spPr>
          <a:xfrm>
            <a:off x="6951454" y="3369328"/>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0" name="Rectangle 109"/>
          <p:cNvSpPr/>
          <p:nvPr/>
        </p:nvSpPr>
        <p:spPr>
          <a:xfrm>
            <a:off x="6952978" y="3747703"/>
            <a:ext cx="352055" cy="254640"/>
          </a:xfrm>
          <a:prstGeom prst="rect">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1" name="Straight Connector 110"/>
          <p:cNvCxnSpPr>
            <a:stCxn id="103" idx="3"/>
            <a:endCxn id="108" idx="1"/>
          </p:cNvCxnSpPr>
          <p:nvPr/>
        </p:nvCxnSpPr>
        <p:spPr>
          <a:xfrm>
            <a:off x="6093453" y="2701051"/>
            <a:ext cx="858001" cy="398363"/>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2" name="Straight Connector 111"/>
          <p:cNvCxnSpPr>
            <a:stCxn id="105" idx="3"/>
            <a:endCxn id="108" idx="1"/>
          </p:cNvCxnSpPr>
          <p:nvPr/>
        </p:nvCxnSpPr>
        <p:spPr>
          <a:xfrm flipV="1">
            <a:off x="6094977" y="3099414"/>
            <a:ext cx="856477" cy="396109"/>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3" name="Straight Connector 112"/>
          <p:cNvCxnSpPr>
            <a:stCxn id="104" idx="3"/>
            <a:endCxn id="107" idx="1"/>
          </p:cNvCxnSpPr>
          <p:nvPr/>
        </p:nvCxnSpPr>
        <p:spPr>
          <a:xfrm flipV="1">
            <a:off x="6094977" y="2702176"/>
            <a:ext cx="854953" cy="396113"/>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a:endCxn id="110" idx="1"/>
          </p:cNvCxnSpPr>
          <p:nvPr/>
        </p:nvCxnSpPr>
        <p:spPr>
          <a:xfrm>
            <a:off x="6096501" y="3099414"/>
            <a:ext cx="856477" cy="775609"/>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5" name="Straight Connector 114"/>
          <p:cNvCxnSpPr>
            <a:stCxn id="103" idx="3"/>
            <a:endCxn id="110" idx="1"/>
          </p:cNvCxnSpPr>
          <p:nvPr/>
        </p:nvCxnSpPr>
        <p:spPr>
          <a:xfrm>
            <a:off x="6093453" y="2701052"/>
            <a:ext cx="859525" cy="117397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a:stCxn id="106" idx="3"/>
            <a:endCxn id="109" idx="1"/>
          </p:cNvCxnSpPr>
          <p:nvPr/>
        </p:nvCxnSpPr>
        <p:spPr>
          <a:xfrm flipV="1">
            <a:off x="6096501" y="3496648"/>
            <a:ext cx="854953" cy="37725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p:cNvCxnSpPr>
            <a:stCxn id="105" idx="3"/>
            <a:endCxn id="107" idx="1"/>
          </p:cNvCxnSpPr>
          <p:nvPr/>
        </p:nvCxnSpPr>
        <p:spPr>
          <a:xfrm flipV="1">
            <a:off x="6094977" y="2702177"/>
            <a:ext cx="854953" cy="793346"/>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sp>
        <p:nvSpPr>
          <p:cNvPr id="118" name="Rectangle 117"/>
          <p:cNvSpPr/>
          <p:nvPr/>
        </p:nvSpPr>
        <p:spPr>
          <a:xfrm>
            <a:off x="5416105" y="2055024"/>
            <a:ext cx="2223870" cy="282934"/>
          </a:xfrm>
          <a:prstGeom prst="rect">
            <a:avLst/>
          </a:prstGeom>
          <a:solidFill>
            <a:schemeClr val="accent4">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Prediction Layer</a:t>
            </a:r>
            <a:endParaRPr lang="en-US" dirty="0"/>
          </a:p>
        </p:txBody>
      </p:sp>
      <p:cxnSp>
        <p:nvCxnSpPr>
          <p:cNvPr id="119" name="Straight Arrow Connector 118"/>
          <p:cNvCxnSpPr>
            <a:stCxn id="118" idx="0"/>
          </p:cNvCxnSpPr>
          <p:nvPr/>
        </p:nvCxnSpPr>
        <p:spPr>
          <a:xfrm flipV="1">
            <a:off x="6528040" y="1702483"/>
            <a:ext cx="5482" cy="352541"/>
          </a:xfrm>
          <a:prstGeom prst="straightConnector1">
            <a:avLst/>
          </a:prstGeom>
          <a:ln w="38100" cmpd="sng">
            <a:solidFill>
              <a:schemeClr val="tx1">
                <a:lumMod val="85000"/>
                <a:lumOff val="1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flipV="1">
            <a:off x="4314859" y="4812739"/>
            <a:ext cx="657938" cy="169664"/>
          </a:xfrm>
          <a:prstGeom prst="line">
            <a:avLst/>
          </a:prstGeom>
          <a:ln>
            <a:solidFill>
              <a:srgbClr val="C618AE"/>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20" name="Straight Connector 119"/>
          <p:cNvCxnSpPr/>
          <p:nvPr/>
        </p:nvCxnSpPr>
        <p:spPr>
          <a:xfrm flipV="1">
            <a:off x="6847848" y="1875832"/>
            <a:ext cx="0" cy="179192"/>
          </a:xfrm>
          <a:prstGeom prst="line">
            <a:avLst/>
          </a:prstGeom>
        </p:spPr>
        <p:style>
          <a:lnRef idx="2">
            <a:schemeClr val="accent1"/>
          </a:lnRef>
          <a:fillRef idx="0">
            <a:schemeClr val="accent1"/>
          </a:fillRef>
          <a:effectRef idx="1">
            <a:schemeClr val="accent1"/>
          </a:effectRef>
          <a:fontRef idx="minor">
            <a:schemeClr val="tx1"/>
          </a:fontRef>
        </p:style>
      </p:cxnSp>
      <p:sp>
        <p:nvSpPr>
          <p:cNvPr id="121" name="Oval 120"/>
          <p:cNvSpPr/>
          <p:nvPr/>
        </p:nvSpPr>
        <p:spPr>
          <a:xfrm>
            <a:off x="6353925" y="2819849"/>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C618A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2" name="Oval 121"/>
          <p:cNvSpPr/>
          <p:nvPr/>
        </p:nvSpPr>
        <p:spPr>
          <a:xfrm>
            <a:off x="6603876" y="2765849"/>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C618A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3" name="Oval 122"/>
          <p:cNvSpPr/>
          <p:nvPr/>
        </p:nvSpPr>
        <p:spPr>
          <a:xfrm>
            <a:off x="6629534" y="3160310"/>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C618A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4" name="Oval 123"/>
          <p:cNvSpPr/>
          <p:nvPr/>
        </p:nvSpPr>
        <p:spPr>
          <a:xfrm>
            <a:off x="6438977" y="3622843"/>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C618A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5" name="Oval 124"/>
          <p:cNvSpPr/>
          <p:nvPr/>
        </p:nvSpPr>
        <p:spPr>
          <a:xfrm>
            <a:off x="6510977" y="3485120"/>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C618A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6" name="Oval 125"/>
          <p:cNvSpPr/>
          <p:nvPr/>
        </p:nvSpPr>
        <p:spPr>
          <a:xfrm>
            <a:off x="6522258" y="3330032"/>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C618A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Oval 126"/>
          <p:cNvSpPr/>
          <p:nvPr/>
        </p:nvSpPr>
        <p:spPr>
          <a:xfrm>
            <a:off x="6461209" y="3034085"/>
            <a:ext cx="144000" cy="108000"/>
          </a:xfrm>
          <a:prstGeom prst="ellipse">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C618A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Rectangle 127"/>
          <p:cNvSpPr/>
          <p:nvPr/>
        </p:nvSpPr>
        <p:spPr>
          <a:xfrm>
            <a:off x="6280056" y="2635326"/>
            <a:ext cx="528868" cy="1300166"/>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28575" cmpd="sng">
            <a:solidFill>
              <a:srgbClr val="C618AE"/>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9" name="Rectangle 128"/>
          <p:cNvSpPr/>
          <p:nvPr/>
        </p:nvSpPr>
        <p:spPr>
          <a:xfrm>
            <a:off x="4972797" y="4206632"/>
            <a:ext cx="353508" cy="606108"/>
          </a:xfrm>
          <a:prstGeom prst="rect">
            <a:avLst/>
          </a:prstGeom>
          <a:solidFill>
            <a:srgbClr val="C618AE"/>
          </a:solidFill>
          <a:ln>
            <a:solidFill>
              <a:srgbClr val="C618AE"/>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0" name="Straight Connector 129"/>
          <p:cNvCxnSpPr/>
          <p:nvPr/>
        </p:nvCxnSpPr>
        <p:spPr>
          <a:xfrm>
            <a:off x="4314859" y="4010839"/>
            <a:ext cx="657938" cy="194668"/>
          </a:xfrm>
          <a:prstGeom prst="line">
            <a:avLst/>
          </a:prstGeom>
          <a:ln>
            <a:solidFill>
              <a:srgbClr val="C618AE"/>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132" name="TextBox 131"/>
          <p:cNvSpPr txBox="1"/>
          <p:nvPr/>
        </p:nvSpPr>
        <p:spPr>
          <a:xfrm>
            <a:off x="3808669" y="4334049"/>
            <a:ext cx="1164129" cy="307777"/>
          </a:xfrm>
          <a:prstGeom prst="rect">
            <a:avLst/>
          </a:prstGeom>
          <a:noFill/>
        </p:spPr>
        <p:txBody>
          <a:bodyPr wrap="square" rtlCol="0">
            <a:spAutoFit/>
          </a:bodyPr>
          <a:lstStyle/>
          <a:p>
            <a:r>
              <a:rPr lang="en-US" b="1" dirty="0" smtClean="0"/>
              <a:t>Messages</a:t>
            </a:r>
            <a:endParaRPr lang="en-US" b="1" dirty="0"/>
          </a:p>
        </p:txBody>
      </p:sp>
      <p:cxnSp>
        <p:nvCxnSpPr>
          <p:cNvPr id="133" name="Straight Arrow Connector 132"/>
          <p:cNvCxnSpPr>
            <a:stCxn id="129" idx="3"/>
            <a:endCxn id="128" idx="2"/>
          </p:cNvCxnSpPr>
          <p:nvPr/>
        </p:nvCxnSpPr>
        <p:spPr>
          <a:xfrm flipV="1">
            <a:off x="5326306" y="3935492"/>
            <a:ext cx="1218185" cy="574194"/>
          </a:xfrm>
          <a:prstGeom prst="straightConnector1">
            <a:avLst/>
          </a:prstGeom>
          <a:ln>
            <a:solidFill>
              <a:srgbClr val="C618AE"/>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6576717"/>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54"/>
          <p:cNvPicPr preferRelativeResize="0"/>
          <p:nvPr/>
        </p:nvPicPr>
        <p:blipFill rotWithShape="1">
          <a:blip r:embed="rId2">
            <a:alphaModFix/>
          </a:blip>
          <a:srcRect l="5115" r="7586"/>
          <a:stretch/>
        </p:blipFill>
        <p:spPr>
          <a:xfrm>
            <a:off x="779246" y="1899127"/>
            <a:ext cx="2629896" cy="1628066"/>
          </a:xfrm>
          <a:prstGeom prst="rect">
            <a:avLst/>
          </a:prstGeom>
          <a:noFill/>
          <a:ln w="38100" cap="flat" cmpd="sng">
            <a:solidFill>
              <a:srgbClr val="000000"/>
            </a:solidFill>
            <a:prstDash val="solid"/>
            <a:round/>
            <a:headEnd type="none" w="med" len="med"/>
            <a:tailEnd type="none" w="med" len="med"/>
          </a:ln>
        </p:spPr>
      </p:pic>
      <p:grpSp>
        <p:nvGrpSpPr>
          <p:cNvPr id="5" name="Shape 55"/>
          <p:cNvGrpSpPr/>
          <p:nvPr/>
        </p:nvGrpSpPr>
        <p:grpSpPr>
          <a:xfrm>
            <a:off x="6132687" y="1936583"/>
            <a:ext cx="2070146" cy="1365275"/>
            <a:chOff x="5809150" y="336529"/>
            <a:chExt cx="2822350" cy="2280801"/>
          </a:xfrm>
        </p:grpSpPr>
        <p:sp>
          <p:nvSpPr>
            <p:cNvPr id="6" name="Shape 56"/>
            <p:cNvSpPr/>
            <p:nvPr/>
          </p:nvSpPr>
          <p:spPr>
            <a:xfrm rot="142349">
              <a:off x="7128021" y="336529"/>
              <a:ext cx="478309" cy="473813"/>
            </a:xfrm>
            <a:prstGeom prst="ellipse">
              <a:avLst/>
            </a:prstGeom>
            <a:solidFill>
              <a:srgbClr val="4A86E8"/>
            </a:solidFill>
            <a:ln w="38100" cap="flat" cmpd="sng">
              <a:solidFill>
                <a:srgbClr val="00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7" name="Shape 57"/>
            <p:cNvSpPr/>
            <p:nvPr/>
          </p:nvSpPr>
          <p:spPr>
            <a:xfrm rot="1291562">
              <a:off x="6081041" y="1432321"/>
              <a:ext cx="395894" cy="358330"/>
            </a:xfrm>
            <a:prstGeom prst="ellipse">
              <a:avLst/>
            </a:prstGeom>
            <a:solidFill>
              <a:srgbClr val="FF9900"/>
            </a:solidFill>
            <a:ln w="38100" cap="flat" cmpd="sng">
              <a:solidFill>
                <a:srgbClr val="00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8" name="Shape 58"/>
            <p:cNvSpPr/>
            <p:nvPr/>
          </p:nvSpPr>
          <p:spPr>
            <a:xfrm>
              <a:off x="7170100" y="2259000"/>
              <a:ext cx="394200" cy="358330"/>
            </a:xfrm>
            <a:prstGeom prst="ellipse">
              <a:avLst/>
            </a:prstGeom>
            <a:solidFill>
              <a:srgbClr val="FF9900"/>
            </a:solidFill>
            <a:ln w="38100"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9" name="Shape 59"/>
            <p:cNvSpPr/>
            <p:nvPr/>
          </p:nvSpPr>
          <p:spPr>
            <a:xfrm>
              <a:off x="8237300" y="1470075"/>
              <a:ext cx="394200" cy="358330"/>
            </a:xfrm>
            <a:prstGeom prst="ellipse">
              <a:avLst/>
            </a:prstGeom>
            <a:solidFill>
              <a:srgbClr val="FF9900"/>
            </a:solidFill>
            <a:ln w="38100"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10" name="Shape 60"/>
            <p:cNvSpPr txBox="1"/>
            <p:nvPr/>
          </p:nvSpPr>
          <p:spPr>
            <a:xfrm>
              <a:off x="6008450" y="399650"/>
              <a:ext cx="1068600" cy="402300"/>
            </a:xfrm>
            <a:prstGeom prst="rect">
              <a:avLst/>
            </a:prstGeom>
            <a:noFill/>
            <a:ln>
              <a:noFill/>
            </a:ln>
          </p:spPr>
          <p:txBody>
            <a:bodyPr lIns="91425" tIns="91425" rIns="91425" bIns="91425" anchor="t" anchorCtr="0">
              <a:noAutofit/>
            </a:bodyPr>
            <a:lstStyle/>
            <a:p>
              <a:pPr lvl="0" algn="l" rtl="0">
                <a:spcBef>
                  <a:spcPts val="0"/>
                </a:spcBef>
                <a:buNone/>
              </a:pPr>
              <a:r>
                <a:rPr lang="en" sz="1600" b="1">
                  <a:solidFill>
                    <a:srgbClr val="4A86E8"/>
                  </a:solidFill>
                </a:rPr>
                <a:t>Scene</a:t>
              </a:r>
            </a:p>
          </p:txBody>
        </p:sp>
        <p:cxnSp>
          <p:nvCxnSpPr>
            <p:cNvPr id="11" name="Shape 61"/>
            <p:cNvCxnSpPr>
              <a:stCxn id="7" idx="7"/>
              <a:endCxn id="8" idx="0"/>
            </p:cNvCxnSpPr>
            <p:nvPr/>
          </p:nvCxnSpPr>
          <p:spPr>
            <a:xfrm>
              <a:off x="6460554" y="1540118"/>
              <a:ext cx="906647" cy="718882"/>
            </a:xfrm>
            <a:prstGeom prst="straightConnector1">
              <a:avLst/>
            </a:prstGeom>
            <a:noFill/>
            <a:ln w="28575" cap="flat" cmpd="sng">
              <a:solidFill>
                <a:srgbClr val="9900FF"/>
              </a:solidFill>
              <a:prstDash val="solid"/>
              <a:round/>
              <a:headEnd type="none" w="lg" len="lg"/>
              <a:tailEnd type="none" w="lg" len="lg"/>
            </a:ln>
          </p:spPr>
        </p:cxnSp>
        <p:cxnSp>
          <p:nvCxnSpPr>
            <p:cNvPr id="12" name="Shape 62"/>
            <p:cNvCxnSpPr>
              <a:stCxn id="8" idx="0"/>
              <a:endCxn id="9" idx="2"/>
            </p:cNvCxnSpPr>
            <p:nvPr/>
          </p:nvCxnSpPr>
          <p:spPr>
            <a:xfrm flipV="1">
              <a:off x="7367201" y="1649240"/>
              <a:ext cx="870100" cy="609760"/>
            </a:xfrm>
            <a:prstGeom prst="straightConnector1">
              <a:avLst/>
            </a:prstGeom>
            <a:noFill/>
            <a:ln w="28575" cap="flat" cmpd="sng">
              <a:solidFill>
                <a:srgbClr val="9900FF"/>
              </a:solidFill>
              <a:prstDash val="solid"/>
              <a:round/>
              <a:headEnd type="none" w="lg" len="lg"/>
              <a:tailEnd type="none" w="lg" len="lg"/>
            </a:ln>
          </p:spPr>
        </p:cxnSp>
        <p:cxnSp>
          <p:nvCxnSpPr>
            <p:cNvPr id="13" name="Shape 63"/>
            <p:cNvCxnSpPr>
              <a:stCxn id="9" idx="2"/>
              <a:endCxn id="6" idx="4"/>
            </p:cNvCxnSpPr>
            <p:nvPr/>
          </p:nvCxnSpPr>
          <p:spPr>
            <a:xfrm flipH="1" flipV="1">
              <a:off x="7356340" y="810138"/>
              <a:ext cx="880960" cy="839102"/>
            </a:xfrm>
            <a:prstGeom prst="straightConnector1">
              <a:avLst/>
            </a:prstGeom>
            <a:noFill/>
            <a:ln w="28575" cap="flat" cmpd="sng">
              <a:solidFill>
                <a:srgbClr val="9900FF"/>
              </a:solidFill>
              <a:prstDash val="solid"/>
              <a:round/>
              <a:headEnd type="none" w="lg" len="lg"/>
              <a:tailEnd type="none" w="lg" len="lg"/>
            </a:ln>
          </p:spPr>
        </p:cxnSp>
        <p:cxnSp>
          <p:nvCxnSpPr>
            <p:cNvPr id="14" name="Shape 64"/>
            <p:cNvCxnSpPr>
              <a:stCxn id="7" idx="7"/>
              <a:endCxn id="9" idx="2"/>
            </p:cNvCxnSpPr>
            <p:nvPr/>
          </p:nvCxnSpPr>
          <p:spPr>
            <a:xfrm>
              <a:off x="6460554" y="1540118"/>
              <a:ext cx="1776747" cy="109121"/>
            </a:xfrm>
            <a:prstGeom prst="straightConnector1">
              <a:avLst/>
            </a:prstGeom>
            <a:noFill/>
            <a:ln w="28575" cap="flat" cmpd="sng">
              <a:solidFill>
                <a:srgbClr val="9900FF"/>
              </a:solidFill>
              <a:prstDash val="dash"/>
              <a:round/>
              <a:headEnd type="none" w="lg" len="lg"/>
              <a:tailEnd type="none" w="lg" len="lg"/>
            </a:ln>
          </p:spPr>
        </p:cxnSp>
        <p:cxnSp>
          <p:nvCxnSpPr>
            <p:cNvPr id="15" name="Shape 65"/>
            <p:cNvCxnSpPr>
              <a:stCxn id="7" idx="7"/>
              <a:endCxn id="6" idx="4"/>
            </p:cNvCxnSpPr>
            <p:nvPr/>
          </p:nvCxnSpPr>
          <p:spPr>
            <a:xfrm flipV="1">
              <a:off x="6460554" y="810138"/>
              <a:ext cx="895787" cy="729980"/>
            </a:xfrm>
            <a:prstGeom prst="straightConnector1">
              <a:avLst/>
            </a:prstGeom>
            <a:noFill/>
            <a:ln w="28575" cap="flat" cmpd="sng">
              <a:solidFill>
                <a:srgbClr val="9900FF"/>
              </a:solidFill>
              <a:prstDash val="solid"/>
              <a:round/>
              <a:headEnd type="none" w="lg" len="lg"/>
              <a:tailEnd type="none" w="lg" len="lg"/>
            </a:ln>
          </p:spPr>
        </p:cxnSp>
        <p:cxnSp>
          <p:nvCxnSpPr>
            <p:cNvPr id="16" name="Shape 66"/>
            <p:cNvCxnSpPr>
              <a:stCxn id="8" idx="0"/>
              <a:endCxn id="6" idx="4"/>
            </p:cNvCxnSpPr>
            <p:nvPr/>
          </p:nvCxnSpPr>
          <p:spPr>
            <a:xfrm flipH="1" flipV="1">
              <a:off x="7356340" y="810138"/>
              <a:ext cx="10860" cy="1448862"/>
            </a:xfrm>
            <a:prstGeom prst="straightConnector1">
              <a:avLst/>
            </a:prstGeom>
            <a:noFill/>
            <a:ln w="28575" cap="flat" cmpd="sng">
              <a:solidFill>
                <a:srgbClr val="9900FF"/>
              </a:solidFill>
              <a:prstDash val="solid"/>
              <a:round/>
              <a:headEnd type="none" w="lg" len="lg"/>
              <a:tailEnd type="none" w="lg" len="lg"/>
            </a:ln>
          </p:spPr>
        </p:cxnSp>
        <p:sp>
          <p:nvSpPr>
            <p:cNvPr id="17" name="Shape 67"/>
            <p:cNvSpPr txBox="1"/>
            <p:nvPr/>
          </p:nvSpPr>
          <p:spPr>
            <a:xfrm>
              <a:off x="5809150" y="1947474"/>
              <a:ext cx="1260828" cy="402300"/>
            </a:xfrm>
            <a:prstGeom prst="rect">
              <a:avLst/>
            </a:prstGeom>
            <a:noFill/>
            <a:ln>
              <a:noFill/>
            </a:ln>
          </p:spPr>
          <p:txBody>
            <a:bodyPr lIns="91425" tIns="91425" rIns="91425" bIns="91425" anchor="t" anchorCtr="0">
              <a:noAutofit/>
            </a:bodyPr>
            <a:lstStyle/>
            <a:p>
              <a:pPr lvl="0" algn="l" rtl="0">
                <a:spcBef>
                  <a:spcPts val="0"/>
                </a:spcBef>
                <a:buNone/>
              </a:pPr>
              <a:r>
                <a:rPr lang="en" sz="1600" b="1" dirty="0">
                  <a:solidFill>
                    <a:srgbClr val="B45F06"/>
                  </a:solidFill>
                </a:rPr>
                <a:t>Person</a:t>
              </a:r>
            </a:p>
          </p:txBody>
        </p:sp>
      </p:grpSp>
      <p:sp>
        <p:nvSpPr>
          <p:cNvPr id="20" name="Shape 116"/>
          <p:cNvSpPr/>
          <p:nvPr/>
        </p:nvSpPr>
        <p:spPr>
          <a:xfrm rot="19744041">
            <a:off x="5367524" y="3171686"/>
            <a:ext cx="473902" cy="214738"/>
          </a:xfrm>
          <a:prstGeom prst="stripedRightArrow">
            <a:avLst>
              <a:gd name="adj1" fmla="val 50000"/>
              <a:gd name="adj2" fmla="val 50000"/>
            </a:avLst>
          </a:prstGeom>
          <a:solidFill>
            <a:srgbClr val="990000"/>
          </a:solidFill>
          <a:ln w="28575" cap="flat" cmpd="sng">
            <a:solidFill>
              <a:srgbClr val="B7B7B7"/>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1" name="Shape 117"/>
          <p:cNvSpPr/>
          <p:nvPr/>
        </p:nvSpPr>
        <p:spPr>
          <a:xfrm>
            <a:off x="4321558" y="2001366"/>
            <a:ext cx="687600" cy="363599"/>
          </a:xfrm>
          <a:prstGeom prst="rect">
            <a:avLst/>
          </a:prstGeom>
          <a:solidFill>
            <a:srgbClr val="4A86E8"/>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t>CNN</a:t>
            </a:r>
          </a:p>
        </p:txBody>
      </p:sp>
      <p:sp>
        <p:nvSpPr>
          <p:cNvPr id="22" name="Shape 118"/>
          <p:cNvSpPr/>
          <p:nvPr/>
        </p:nvSpPr>
        <p:spPr>
          <a:xfrm>
            <a:off x="4098056" y="2931071"/>
            <a:ext cx="677699" cy="363599"/>
          </a:xfrm>
          <a:prstGeom prst="rect">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t>CNN</a:t>
            </a:r>
          </a:p>
        </p:txBody>
      </p:sp>
      <p:sp>
        <p:nvSpPr>
          <p:cNvPr id="23" name="Shape 119"/>
          <p:cNvSpPr/>
          <p:nvPr/>
        </p:nvSpPr>
        <p:spPr>
          <a:xfrm rot="530891">
            <a:off x="5346841" y="2111421"/>
            <a:ext cx="473940" cy="214772"/>
          </a:xfrm>
          <a:prstGeom prst="stripedRightArrow">
            <a:avLst>
              <a:gd name="adj1" fmla="val 50000"/>
              <a:gd name="adj2" fmla="val 50000"/>
            </a:avLst>
          </a:prstGeom>
          <a:solidFill>
            <a:srgbClr val="990000"/>
          </a:solidFill>
          <a:ln w="28575" cap="flat" cmpd="sng">
            <a:solidFill>
              <a:srgbClr val="B7B7B7"/>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grpSp>
        <p:nvGrpSpPr>
          <p:cNvPr id="24" name="Shape 120"/>
          <p:cNvGrpSpPr/>
          <p:nvPr/>
        </p:nvGrpSpPr>
        <p:grpSpPr>
          <a:xfrm>
            <a:off x="1580778" y="2076171"/>
            <a:ext cx="2856129" cy="1303645"/>
            <a:chOff x="1673020" y="726300"/>
            <a:chExt cx="2856129" cy="1738193"/>
          </a:xfrm>
        </p:grpSpPr>
        <p:sp>
          <p:nvSpPr>
            <p:cNvPr id="25" name="Shape 121"/>
            <p:cNvSpPr/>
            <p:nvPr/>
          </p:nvSpPr>
          <p:spPr>
            <a:xfrm>
              <a:off x="2531182" y="792433"/>
              <a:ext cx="440347" cy="1672060"/>
            </a:xfrm>
            <a:prstGeom prst="rect">
              <a:avLst/>
            </a:prstGeom>
            <a:solidFill>
              <a:srgbClr val="F1C232">
                <a:alpha val="27180"/>
              </a:srgbClr>
            </a:solidFill>
            <a:ln w="38100" cap="flat" cmpd="sng">
              <a:solidFill>
                <a:srgbClr val="E69138"/>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6" name="Shape 122"/>
            <p:cNvSpPr/>
            <p:nvPr/>
          </p:nvSpPr>
          <p:spPr>
            <a:xfrm>
              <a:off x="1673020" y="888375"/>
              <a:ext cx="318979" cy="1182451"/>
            </a:xfrm>
            <a:prstGeom prst="rect">
              <a:avLst/>
            </a:prstGeom>
            <a:solidFill>
              <a:srgbClr val="F1C232">
                <a:alpha val="27180"/>
              </a:srgbClr>
            </a:solidFill>
            <a:ln w="38100" cap="flat" cmpd="sng">
              <a:solidFill>
                <a:srgbClr val="E69138"/>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7" name="Shape 123"/>
            <p:cNvSpPr/>
            <p:nvPr/>
          </p:nvSpPr>
          <p:spPr>
            <a:xfrm>
              <a:off x="2025901" y="726300"/>
              <a:ext cx="373246" cy="1270493"/>
            </a:xfrm>
            <a:prstGeom prst="rect">
              <a:avLst/>
            </a:prstGeom>
            <a:solidFill>
              <a:srgbClr val="F1C232">
                <a:alpha val="27180"/>
              </a:srgbClr>
            </a:solidFill>
            <a:ln w="38100" cap="flat" cmpd="sng">
              <a:solidFill>
                <a:srgbClr val="E69138"/>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28" name="Shape 124"/>
            <p:cNvCxnSpPr>
              <a:stCxn id="27" idx="2"/>
              <a:endCxn id="22" idx="2"/>
            </p:cNvCxnSpPr>
            <p:nvPr/>
          </p:nvCxnSpPr>
          <p:spPr>
            <a:xfrm rot="16200000" flipH="1">
              <a:off x="3187336" y="1021981"/>
              <a:ext cx="367001" cy="2316624"/>
            </a:xfrm>
            <a:prstGeom prst="curvedConnector3">
              <a:avLst>
                <a:gd name="adj1" fmla="val 162289"/>
              </a:avLst>
            </a:prstGeom>
            <a:noFill/>
            <a:ln w="28575" cap="flat" cmpd="sng">
              <a:solidFill>
                <a:srgbClr val="FF9900"/>
              </a:solidFill>
              <a:prstDash val="solid"/>
              <a:round/>
              <a:headEnd type="none" w="lg" len="lg"/>
              <a:tailEnd type="triangle" w="lg" len="lg"/>
            </a:ln>
          </p:spPr>
        </p:cxnSp>
        <p:cxnSp>
          <p:nvCxnSpPr>
            <p:cNvPr id="29" name="Shape 125"/>
            <p:cNvCxnSpPr>
              <a:stCxn id="26" idx="2"/>
              <a:endCxn id="22" idx="2"/>
            </p:cNvCxnSpPr>
            <p:nvPr/>
          </p:nvCxnSpPr>
          <p:spPr>
            <a:xfrm rot="16200000" flipH="1">
              <a:off x="3034345" y="868991"/>
              <a:ext cx="292968" cy="2696638"/>
            </a:xfrm>
            <a:prstGeom prst="curvedConnector3">
              <a:avLst>
                <a:gd name="adj1" fmla="val 178029"/>
              </a:avLst>
            </a:prstGeom>
            <a:noFill/>
            <a:ln w="28575" cap="flat" cmpd="sng">
              <a:solidFill>
                <a:srgbClr val="FF9900"/>
              </a:solidFill>
              <a:prstDash val="solid"/>
              <a:round/>
              <a:headEnd type="none" w="lg" len="lg"/>
              <a:tailEnd type="triangle" w="lg" len="lg"/>
            </a:ln>
          </p:spPr>
        </p:cxnSp>
        <p:cxnSp>
          <p:nvCxnSpPr>
            <p:cNvPr id="30" name="Shape 126"/>
            <p:cNvCxnSpPr>
              <a:stCxn id="25" idx="2"/>
              <a:endCxn id="22" idx="2"/>
            </p:cNvCxnSpPr>
            <p:nvPr/>
          </p:nvCxnSpPr>
          <p:spPr>
            <a:xfrm rot="5400000" flipH="1" flipV="1">
              <a:off x="3589902" y="1525248"/>
              <a:ext cx="100699" cy="1777792"/>
            </a:xfrm>
            <a:prstGeom prst="curvedConnector3">
              <a:avLst>
                <a:gd name="adj1" fmla="val -227013"/>
              </a:avLst>
            </a:prstGeom>
            <a:noFill/>
            <a:ln w="28575" cap="flat" cmpd="sng">
              <a:solidFill>
                <a:srgbClr val="FF9900"/>
              </a:solidFill>
              <a:prstDash val="solid"/>
              <a:round/>
              <a:headEnd type="none" w="lg" len="lg"/>
              <a:tailEnd type="triangle" w="lg" len="lg"/>
            </a:ln>
          </p:spPr>
        </p:cxnSp>
      </p:grpSp>
      <p:cxnSp>
        <p:nvCxnSpPr>
          <p:cNvPr id="31" name="Shape 127"/>
          <p:cNvCxnSpPr>
            <a:stCxn id="4" idx="3"/>
            <a:endCxn id="21" idx="1"/>
          </p:cNvCxnSpPr>
          <p:nvPr/>
        </p:nvCxnSpPr>
        <p:spPr>
          <a:xfrm flipV="1">
            <a:off x="3409142" y="2183165"/>
            <a:ext cx="912416" cy="529995"/>
          </a:xfrm>
          <a:prstGeom prst="curvedConnector3">
            <a:avLst>
              <a:gd name="adj1" fmla="val 50000"/>
            </a:avLst>
          </a:prstGeom>
          <a:noFill/>
          <a:ln w="28575" cap="flat" cmpd="sng">
            <a:solidFill>
              <a:srgbClr val="4A86E8"/>
            </a:solidFill>
            <a:prstDash val="solid"/>
            <a:round/>
            <a:headEnd type="none" w="lg" len="lg"/>
            <a:tailEnd type="triangle" w="lg" len="lg"/>
          </a:ln>
        </p:spPr>
      </p:cxnSp>
      <p:cxnSp>
        <p:nvCxnSpPr>
          <p:cNvPr id="125" name="Shape 101"/>
          <p:cNvCxnSpPr/>
          <p:nvPr/>
        </p:nvCxnSpPr>
        <p:spPr>
          <a:xfrm rot="10800000" flipH="1">
            <a:off x="8355568" y="2407307"/>
            <a:ext cx="665100" cy="4725"/>
          </a:xfrm>
          <a:prstGeom prst="straightConnector1">
            <a:avLst/>
          </a:prstGeom>
          <a:noFill/>
          <a:ln w="28575" cap="flat" cmpd="sng">
            <a:solidFill>
              <a:srgbClr val="000000"/>
            </a:solidFill>
            <a:prstDash val="solid"/>
            <a:round/>
            <a:headEnd type="none" w="lg" len="lg"/>
            <a:tailEnd type="triangle" w="lg" len="lg"/>
          </a:ln>
        </p:spPr>
      </p:cxnSp>
      <p:sp>
        <p:nvSpPr>
          <p:cNvPr id="126" name="TextBox 125"/>
          <p:cNvSpPr txBox="1"/>
          <p:nvPr/>
        </p:nvSpPr>
        <p:spPr>
          <a:xfrm>
            <a:off x="9852812" y="1116008"/>
            <a:ext cx="184666" cy="307777"/>
          </a:xfrm>
          <a:prstGeom prst="rect">
            <a:avLst/>
          </a:prstGeom>
          <a:noFill/>
        </p:spPr>
        <p:txBody>
          <a:bodyPr wrap="none" rtlCol="0">
            <a:spAutoFit/>
          </a:bodyPr>
          <a:lstStyle/>
          <a:p>
            <a:endParaRPr lang="en-US" dirty="0"/>
          </a:p>
        </p:txBody>
      </p:sp>
      <p:sp>
        <p:nvSpPr>
          <p:cNvPr id="193" name="Rectangle 192"/>
          <p:cNvSpPr/>
          <p:nvPr/>
        </p:nvSpPr>
        <p:spPr>
          <a:xfrm>
            <a:off x="9195317" y="1452735"/>
            <a:ext cx="8765539" cy="3261439"/>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1905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4" name="Title 1"/>
          <p:cNvSpPr txBox="1">
            <a:spLocks/>
          </p:cNvSpPr>
          <p:nvPr/>
        </p:nvSpPr>
        <p:spPr>
          <a:xfrm>
            <a:off x="228600" y="1"/>
            <a:ext cx="7772400" cy="81915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kern="0" dirty="0">
                <a:latin typeface="Calibri Light"/>
                <a:ea typeface="+mn-ea"/>
                <a:cs typeface="Calibri Light"/>
              </a:rPr>
              <a:t>Method:  Review of Pipeline</a:t>
            </a:r>
          </a:p>
        </p:txBody>
      </p:sp>
    </p:spTree>
    <p:extLst>
      <p:ext uri="{BB962C8B-B14F-4D97-AF65-F5344CB8AC3E}">
        <p14:creationId xmlns:p14="http://schemas.microsoft.com/office/powerpoint/2010/main" val="17066247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98178 0.00185 " pathEditMode="relative" ptsTypes="AA">
                                      <p:cBhvr>
                                        <p:cTn id="6" dur="2000" fill="hold"/>
                                        <p:tgtEl>
                                          <p:spTgt spid="4"/>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0 0 L -0.98178 0.00185 " pathEditMode="relative" ptsTypes="AA">
                                      <p:cBhvr>
                                        <p:cTn id="8" dur="2000" fill="hold"/>
                                        <p:tgtEl>
                                          <p:spTgt spid="5"/>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0 0 L -0.98178 0.00185 " pathEditMode="relative" ptsTypes="AA">
                                      <p:cBhvr>
                                        <p:cTn id="10" dur="2000" fill="hold"/>
                                        <p:tgtEl>
                                          <p:spTgt spid="20"/>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0 0 L -0.98178 0.00185 " pathEditMode="relative" ptsTypes="AA">
                                      <p:cBhvr>
                                        <p:cTn id="12" dur="2000" fill="hold"/>
                                        <p:tgtEl>
                                          <p:spTgt spid="21"/>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0 0 L -0.98178 0.00185 " pathEditMode="relative" ptsTypes="AA">
                                      <p:cBhvr>
                                        <p:cTn id="14" dur="2000" fill="hold"/>
                                        <p:tgtEl>
                                          <p:spTgt spid="22"/>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0 0 L -0.98178 0.00185 " pathEditMode="relative" ptsTypes="AA">
                                      <p:cBhvr>
                                        <p:cTn id="16" dur="2000" fill="hold"/>
                                        <p:tgtEl>
                                          <p:spTgt spid="23"/>
                                        </p:tgtEl>
                                        <p:attrNameLst>
                                          <p:attrName>ppt_x</p:attrName>
                                          <p:attrName>ppt_y</p:attrName>
                                        </p:attrNameLst>
                                      </p:cBhvr>
                                    </p:animMotion>
                                  </p:childTnLst>
                                </p:cTn>
                              </p:par>
                              <p:par>
                                <p:cTn id="17" presetID="0" presetClass="path" presetSubtype="0" accel="50000" decel="50000" fill="hold" nodeType="withEffect">
                                  <p:stCondLst>
                                    <p:cond delay="0"/>
                                  </p:stCondLst>
                                  <p:childTnLst>
                                    <p:animMotion origin="layout" path="M 0 0 L -0.98178 0.00185 " pathEditMode="relative" ptsTypes="AA">
                                      <p:cBhvr>
                                        <p:cTn id="18" dur="2000" fill="hold"/>
                                        <p:tgtEl>
                                          <p:spTgt spid="24"/>
                                        </p:tgtEl>
                                        <p:attrNameLst>
                                          <p:attrName>ppt_x</p:attrName>
                                          <p:attrName>ppt_y</p:attrName>
                                        </p:attrNameLst>
                                      </p:cBhvr>
                                    </p:animMotion>
                                  </p:childTnLst>
                                </p:cTn>
                              </p:par>
                              <p:par>
                                <p:cTn id="19" presetID="0" presetClass="path" presetSubtype="0" accel="50000" decel="50000" fill="hold" nodeType="withEffect">
                                  <p:stCondLst>
                                    <p:cond delay="0"/>
                                  </p:stCondLst>
                                  <p:childTnLst>
                                    <p:animMotion origin="layout" path="M 0 0 L -0.98178 0.00185 " pathEditMode="relative" ptsTypes="AA">
                                      <p:cBhvr>
                                        <p:cTn id="20" dur="2000" fill="hold"/>
                                        <p:tgtEl>
                                          <p:spTgt spid="31"/>
                                        </p:tgtEl>
                                        <p:attrNameLst>
                                          <p:attrName>ppt_x</p:attrName>
                                          <p:attrName>ppt_y</p:attrName>
                                        </p:attrNameLst>
                                      </p:cBhvr>
                                    </p:animMotion>
                                  </p:childTnLst>
                                </p:cTn>
                              </p:par>
                              <p:par>
                                <p:cTn id="21" presetID="0" presetClass="path" presetSubtype="0" accel="50000" decel="50000" fill="hold" nodeType="withEffect">
                                  <p:stCondLst>
                                    <p:cond delay="0"/>
                                  </p:stCondLst>
                                  <p:childTnLst>
                                    <p:animMotion origin="layout" path="M 0 0 L -0.98178 0.00185 " pathEditMode="relative" ptsTypes="AA">
                                      <p:cBhvr>
                                        <p:cTn id="22" dur="2000" fill="hold"/>
                                        <p:tgtEl>
                                          <p:spTgt spid="125"/>
                                        </p:tgtEl>
                                        <p:attrNameLst>
                                          <p:attrName>ppt_x</p:attrName>
                                          <p:attrName>ppt_y</p:attrName>
                                        </p:attrNameLst>
                                      </p:cBhvr>
                                    </p:animMotion>
                                  </p:childTnLst>
                                </p:cTn>
                              </p:par>
                              <p:par>
                                <p:cTn id="23" presetID="0" presetClass="path" presetSubtype="0" accel="50000" decel="50000" fill="hold" grpId="0" nodeType="withEffect" nodePh="1">
                                  <p:stCondLst>
                                    <p:cond delay="0"/>
                                  </p:stCondLst>
                                  <p:endCondLst>
                                    <p:cond evt="begin" delay="0">
                                      <p:tn val="23"/>
                                    </p:cond>
                                  </p:endCondLst>
                                  <p:childTnLst>
                                    <p:animMotion origin="layout" path="M 0 0 L -0.98178 0.00185 " pathEditMode="relative" ptsTypes="AA">
                                      <p:cBhvr>
                                        <p:cTn id="24" dur="2000" fill="hold"/>
                                        <p:tgtEl>
                                          <p:spTgt spid="126"/>
                                        </p:tgtEl>
                                        <p:attrNameLst>
                                          <p:attrName>ppt_x</p:attrName>
                                          <p:attrName>ppt_y</p:attrName>
                                        </p:attrNameLst>
                                      </p:cBhvr>
                                    </p:animMotion>
                                  </p:childTnLst>
                                </p:cTn>
                              </p:par>
                              <p:par>
                                <p:cTn id="25" presetID="0" presetClass="path" presetSubtype="0" accel="50000" decel="50000" fill="hold" grpId="0" nodeType="withEffect">
                                  <p:stCondLst>
                                    <p:cond delay="0"/>
                                  </p:stCondLst>
                                  <p:childTnLst>
                                    <p:animMotion origin="layout" path="M 0 0 L -0.98178 0.00185 " pathEditMode="relative" ptsTypes="AA">
                                      <p:cBhvr>
                                        <p:cTn id="26" dur="2000" fill="hold"/>
                                        <p:tgtEl>
                                          <p:spTgt spid="19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126" grpId="0"/>
      <p:bldP spid="19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hape 72"/>
          <p:cNvSpPr/>
          <p:nvPr/>
        </p:nvSpPr>
        <p:spPr>
          <a:xfrm>
            <a:off x="698335" y="1930523"/>
            <a:ext cx="1756800" cy="780750"/>
          </a:xfrm>
          <a:prstGeom prst="rect">
            <a:avLst/>
          </a:prstGeom>
          <a:solidFill>
            <a:srgbClr val="E06666"/>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t>Structure Inference Machine</a:t>
            </a:r>
          </a:p>
        </p:txBody>
      </p:sp>
      <p:sp>
        <p:nvSpPr>
          <p:cNvPr id="57" name="Shape 73"/>
          <p:cNvSpPr/>
          <p:nvPr/>
        </p:nvSpPr>
        <p:spPr>
          <a:xfrm rot="118256">
            <a:off x="1664317" y="2965324"/>
            <a:ext cx="296575" cy="221461"/>
          </a:xfrm>
          <a:prstGeom prst="ellipse">
            <a:avLst/>
          </a:prstGeom>
          <a:solidFill>
            <a:srgbClr val="4A86E8"/>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58" name="Shape 74"/>
          <p:cNvSpPr/>
          <p:nvPr/>
        </p:nvSpPr>
        <p:spPr>
          <a:xfrm rot="20197522">
            <a:off x="2191261" y="3530962"/>
            <a:ext cx="282047" cy="207983"/>
          </a:xfrm>
          <a:prstGeom prst="ellipse">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cxnSp>
        <p:nvCxnSpPr>
          <p:cNvPr id="59" name="Shape 75"/>
          <p:cNvCxnSpPr>
            <a:stCxn id="64" idx="6"/>
            <a:endCxn id="63" idx="0"/>
          </p:cNvCxnSpPr>
          <p:nvPr/>
        </p:nvCxnSpPr>
        <p:spPr>
          <a:xfrm>
            <a:off x="1372983" y="3550152"/>
            <a:ext cx="411600" cy="286650"/>
          </a:xfrm>
          <a:prstGeom prst="straightConnector1">
            <a:avLst/>
          </a:prstGeom>
          <a:noFill/>
          <a:ln w="28575" cap="flat" cmpd="sng">
            <a:solidFill>
              <a:srgbClr val="9900FF"/>
            </a:solidFill>
            <a:prstDash val="solid"/>
            <a:round/>
            <a:headEnd type="none" w="lg" len="lg"/>
            <a:tailEnd type="none" w="lg" len="lg"/>
          </a:ln>
        </p:spPr>
      </p:cxnSp>
      <p:cxnSp>
        <p:nvCxnSpPr>
          <p:cNvPr id="60" name="Shape 78"/>
          <p:cNvCxnSpPr>
            <a:stCxn id="58" idx="1"/>
            <a:endCxn id="57" idx="4"/>
          </p:cNvCxnSpPr>
          <p:nvPr/>
        </p:nvCxnSpPr>
        <p:spPr>
          <a:xfrm rot="10800000">
            <a:off x="1805062" y="3186635"/>
            <a:ext cx="395700" cy="410850"/>
          </a:xfrm>
          <a:prstGeom prst="straightConnector1">
            <a:avLst/>
          </a:prstGeom>
          <a:noFill/>
          <a:ln w="28575" cap="flat" cmpd="sng">
            <a:solidFill>
              <a:srgbClr val="9900FF"/>
            </a:solidFill>
            <a:prstDash val="solid"/>
            <a:round/>
            <a:headEnd type="none" w="lg" len="lg"/>
            <a:tailEnd type="none" w="lg" len="lg"/>
          </a:ln>
        </p:spPr>
      </p:cxnSp>
      <p:cxnSp>
        <p:nvCxnSpPr>
          <p:cNvPr id="61" name="Shape 79"/>
          <p:cNvCxnSpPr>
            <a:stCxn id="64" idx="6"/>
            <a:endCxn id="58" idx="1"/>
          </p:cNvCxnSpPr>
          <p:nvPr/>
        </p:nvCxnSpPr>
        <p:spPr>
          <a:xfrm>
            <a:off x="1372983" y="3550152"/>
            <a:ext cx="827700" cy="47250"/>
          </a:xfrm>
          <a:prstGeom prst="straightConnector1">
            <a:avLst/>
          </a:prstGeom>
          <a:noFill/>
          <a:ln w="28575" cap="flat" cmpd="sng">
            <a:solidFill>
              <a:srgbClr val="9900FF"/>
            </a:solidFill>
            <a:prstDash val="dash"/>
            <a:round/>
            <a:headEnd type="none" w="lg" len="lg"/>
            <a:tailEnd type="none" w="lg" len="lg"/>
          </a:ln>
        </p:spPr>
      </p:cxnSp>
      <p:cxnSp>
        <p:nvCxnSpPr>
          <p:cNvPr id="62" name="Shape 80"/>
          <p:cNvCxnSpPr>
            <a:stCxn id="63" idx="0"/>
            <a:endCxn id="57" idx="4"/>
          </p:cNvCxnSpPr>
          <p:nvPr/>
        </p:nvCxnSpPr>
        <p:spPr>
          <a:xfrm rot="10800000" flipH="1">
            <a:off x="1784680" y="3186733"/>
            <a:ext cx="20400" cy="650025"/>
          </a:xfrm>
          <a:prstGeom prst="straightConnector1">
            <a:avLst/>
          </a:prstGeom>
          <a:noFill/>
          <a:ln w="28575" cap="flat" cmpd="sng">
            <a:solidFill>
              <a:srgbClr val="9900FF"/>
            </a:solidFill>
            <a:prstDash val="solid"/>
            <a:round/>
            <a:headEnd type="none" w="lg" len="lg"/>
            <a:tailEnd type="none" w="lg" len="lg"/>
          </a:ln>
        </p:spPr>
      </p:cxnSp>
      <p:sp>
        <p:nvSpPr>
          <p:cNvPr id="63" name="Shape 77"/>
          <p:cNvSpPr/>
          <p:nvPr/>
        </p:nvSpPr>
        <p:spPr>
          <a:xfrm rot="21461250">
            <a:off x="1649115" y="3836669"/>
            <a:ext cx="282530" cy="207626"/>
          </a:xfrm>
          <a:prstGeom prst="ellipse">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64" name="Shape 76"/>
          <p:cNvSpPr/>
          <p:nvPr/>
        </p:nvSpPr>
        <p:spPr>
          <a:xfrm rot="21461250">
            <a:off x="1090568" y="3450614"/>
            <a:ext cx="282530" cy="207626"/>
          </a:xfrm>
          <a:prstGeom prst="ellipse">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67" name="Shape 83"/>
          <p:cNvSpPr txBox="1"/>
          <p:nvPr/>
        </p:nvSpPr>
        <p:spPr>
          <a:xfrm>
            <a:off x="622136" y="2941935"/>
            <a:ext cx="923999"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3D85C6"/>
                </a:solidFill>
              </a:rPr>
              <a:t>Walking?</a:t>
            </a:r>
          </a:p>
        </p:txBody>
      </p:sp>
      <p:cxnSp>
        <p:nvCxnSpPr>
          <p:cNvPr id="83" name="Shape 99"/>
          <p:cNvCxnSpPr>
            <a:stCxn id="56" idx="3"/>
            <a:endCxn id="161" idx="1"/>
          </p:cNvCxnSpPr>
          <p:nvPr/>
        </p:nvCxnSpPr>
        <p:spPr>
          <a:xfrm>
            <a:off x="2455136" y="2320898"/>
            <a:ext cx="1129325" cy="0"/>
          </a:xfrm>
          <a:prstGeom prst="straightConnector1">
            <a:avLst/>
          </a:prstGeom>
          <a:noFill/>
          <a:ln w="28575" cap="flat" cmpd="sng">
            <a:solidFill>
              <a:srgbClr val="000000"/>
            </a:solidFill>
            <a:prstDash val="solid"/>
            <a:round/>
            <a:headEnd type="none" w="lg" len="lg"/>
            <a:tailEnd type="triangle" w="lg" len="lg"/>
          </a:ln>
        </p:spPr>
      </p:cxnSp>
      <p:sp>
        <p:nvSpPr>
          <p:cNvPr id="88" name="Shape 104"/>
          <p:cNvSpPr txBox="1"/>
          <p:nvPr/>
        </p:nvSpPr>
        <p:spPr>
          <a:xfrm>
            <a:off x="239685" y="3397654"/>
            <a:ext cx="7716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FF9900"/>
                </a:solidFill>
              </a:rPr>
              <a:t>Waiting</a:t>
            </a:r>
          </a:p>
        </p:txBody>
      </p:sp>
      <p:sp>
        <p:nvSpPr>
          <p:cNvPr id="89" name="Shape 105"/>
          <p:cNvSpPr txBox="1"/>
          <p:nvPr/>
        </p:nvSpPr>
        <p:spPr>
          <a:xfrm>
            <a:off x="830635" y="3931786"/>
            <a:ext cx="7716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FF9900"/>
                </a:solidFill>
              </a:rPr>
              <a:t>Waiting</a:t>
            </a:r>
          </a:p>
        </p:txBody>
      </p:sp>
      <p:sp>
        <p:nvSpPr>
          <p:cNvPr id="90" name="Shape 106"/>
          <p:cNvSpPr txBox="1"/>
          <p:nvPr/>
        </p:nvSpPr>
        <p:spPr>
          <a:xfrm>
            <a:off x="2082035" y="3803573"/>
            <a:ext cx="7716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3D85C6"/>
                </a:solidFill>
              </a:rPr>
              <a:t>Walking</a:t>
            </a:r>
          </a:p>
        </p:txBody>
      </p:sp>
      <p:sp>
        <p:nvSpPr>
          <p:cNvPr id="97" name="Shape 113"/>
          <p:cNvSpPr/>
          <p:nvPr/>
        </p:nvSpPr>
        <p:spPr>
          <a:xfrm>
            <a:off x="1750535" y="2730848"/>
            <a:ext cx="370350" cy="204956"/>
          </a:xfrm>
          <a:custGeom>
            <a:avLst/>
            <a:gdLst/>
            <a:ahLst/>
            <a:cxnLst/>
            <a:rect l="0" t="0" r="0" b="0"/>
            <a:pathLst>
              <a:path w="14814" h="10931" extrusionOk="0">
                <a:moveTo>
                  <a:pt x="0" y="0"/>
                </a:moveTo>
                <a:cubicBezTo>
                  <a:pt x="2429" y="1127"/>
                  <a:pt x="13620" y="4945"/>
                  <a:pt x="14575" y="6767"/>
                </a:cubicBezTo>
                <a:cubicBezTo>
                  <a:pt x="15529" y="8588"/>
                  <a:pt x="7200" y="10237"/>
                  <a:pt x="5726" y="10931"/>
                </a:cubicBezTo>
              </a:path>
            </a:pathLst>
          </a:custGeom>
          <a:noFill/>
          <a:ln w="28575" cap="flat" cmpd="sng">
            <a:solidFill>
              <a:srgbClr val="6AA84F"/>
            </a:solidFill>
            <a:prstDash val="solid"/>
            <a:round/>
            <a:headEnd type="none" w="lg" len="lg"/>
            <a:tailEnd type="triangle" w="lg" len="lg"/>
          </a:ln>
        </p:spPr>
      </p:sp>
      <p:cxnSp>
        <p:nvCxnSpPr>
          <p:cNvPr id="125" name="Shape 101"/>
          <p:cNvCxnSpPr/>
          <p:nvPr/>
        </p:nvCxnSpPr>
        <p:spPr>
          <a:xfrm rot="10800000" flipH="1">
            <a:off x="-624861" y="2419460"/>
            <a:ext cx="665100" cy="4725"/>
          </a:xfrm>
          <a:prstGeom prst="straightConnector1">
            <a:avLst/>
          </a:prstGeom>
          <a:noFill/>
          <a:ln w="28575" cap="flat" cmpd="sng">
            <a:solidFill>
              <a:srgbClr val="000000"/>
            </a:solidFill>
            <a:prstDash val="solid"/>
            <a:round/>
            <a:headEnd type="none" w="lg" len="lg"/>
            <a:tailEnd type="triangle" w="lg" len="lg"/>
          </a:ln>
        </p:spPr>
      </p:cxnSp>
      <p:sp>
        <p:nvSpPr>
          <p:cNvPr id="126" name="TextBox 125"/>
          <p:cNvSpPr txBox="1"/>
          <p:nvPr/>
        </p:nvSpPr>
        <p:spPr>
          <a:xfrm>
            <a:off x="872383" y="1128161"/>
            <a:ext cx="184666" cy="307777"/>
          </a:xfrm>
          <a:prstGeom prst="rect">
            <a:avLst/>
          </a:prstGeom>
          <a:noFill/>
        </p:spPr>
        <p:txBody>
          <a:bodyPr wrap="none" rtlCol="0">
            <a:spAutoFit/>
          </a:bodyPr>
          <a:lstStyle/>
          <a:p>
            <a:endParaRPr lang="en-US" dirty="0"/>
          </a:p>
        </p:txBody>
      </p:sp>
      <p:sp>
        <p:nvSpPr>
          <p:cNvPr id="161" name="Shape 81"/>
          <p:cNvSpPr/>
          <p:nvPr/>
        </p:nvSpPr>
        <p:spPr>
          <a:xfrm>
            <a:off x="3584460" y="1930523"/>
            <a:ext cx="1756800" cy="780750"/>
          </a:xfrm>
          <a:prstGeom prst="rect">
            <a:avLst/>
          </a:prstGeom>
          <a:solidFill>
            <a:srgbClr val="E06666"/>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t>Structure Inference Machine</a:t>
            </a:r>
          </a:p>
        </p:txBody>
      </p:sp>
      <p:sp>
        <p:nvSpPr>
          <p:cNvPr id="162" name="Shape 82"/>
          <p:cNvSpPr/>
          <p:nvPr/>
        </p:nvSpPr>
        <p:spPr>
          <a:xfrm>
            <a:off x="6238631" y="1930523"/>
            <a:ext cx="1756800" cy="780750"/>
          </a:xfrm>
          <a:prstGeom prst="rect">
            <a:avLst/>
          </a:prstGeom>
          <a:solidFill>
            <a:srgbClr val="E06666"/>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b="1"/>
              <a:t>Structure Inference Machine</a:t>
            </a:r>
          </a:p>
        </p:txBody>
      </p:sp>
      <p:sp>
        <p:nvSpPr>
          <p:cNvPr id="163" name="Shape 84"/>
          <p:cNvSpPr/>
          <p:nvPr/>
        </p:nvSpPr>
        <p:spPr>
          <a:xfrm rot="118256">
            <a:off x="4463292" y="2959465"/>
            <a:ext cx="296575" cy="221461"/>
          </a:xfrm>
          <a:prstGeom prst="ellipse">
            <a:avLst/>
          </a:prstGeom>
          <a:solidFill>
            <a:srgbClr val="4A86E8"/>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64" name="Shape 85"/>
          <p:cNvSpPr/>
          <p:nvPr/>
        </p:nvSpPr>
        <p:spPr>
          <a:xfrm rot="20197522">
            <a:off x="4990236" y="3525102"/>
            <a:ext cx="282047" cy="207983"/>
          </a:xfrm>
          <a:prstGeom prst="ellipse">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cxnSp>
        <p:nvCxnSpPr>
          <p:cNvPr id="165" name="Shape 86"/>
          <p:cNvCxnSpPr>
            <a:stCxn id="170" idx="6"/>
            <a:endCxn id="169" idx="0"/>
          </p:cNvCxnSpPr>
          <p:nvPr/>
        </p:nvCxnSpPr>
        <p:spPr>
          <a:xfrm>
            <a:off x="4171958" y="3544293"/>
            <a:ext cx="411600" cy="286650"/>
          </a:xfrm>
          <a:prstGeom prst="straightConnector1">
            <a:avLst/>
          </a:prstGeom>
          <a:noFill/>
          <a:ln w="28575" cap="flat" cmpd="sng">
            <a:solidFill>
              <a:srgbClr val="9900FF"/>
            </a:solidFill>
            <a:prstDash val="solid"/>
            <a:round/>
            <a:headEnd type="none" w="lg" len="lg"/>
            <a:tailEnd type="none" w="lg" len="lg"/>
          </a:ln>
        </p:spPr>
      </p:cxnSp>
      <p:cxnSp>
        <p:nvCxnSpPr>
          <p:cNvPr id="166" name="Shape 89"/>
          <p:cNvCxnSpPr>
            <a:stCxn id="164" idx="1"/>
            <a:endCxn id="163" idx="4"/>
          </p:cNvCxnSpPr>
          <p:nvPr/>
        </p:nvCxnSpPr>
        <p:spPr>
          <a:xfrm rot="10800000">
            <a:off x="4604037" y="3180776"/>
            <a:ext cx="395700" cy="410850"/>
          </a:xfrm>
          <a:prstGeom prst="straightConnector1">
            <a:avLst/>
          </a:prstGeom>
          <a:noFill/>
          <a:ln w="28575" cap="flat" cmpd="sng">
            <a:solidFill>
              <a:srgbClr val="9900FF"/>
            </a:solidFill>
            <a:prstDash val="solid"/>
            <a:round/>
            <a:headEnd type="none" w="lg" len="lg"/>
            <a:tailEnd type="none" w="lg" len="lg"/>
          </a:ln>
        </p:spPr>
      </p:cxnSp>
      <p:cxnSp>
        <p:nvCxnSpPr>
          <p:cNvPr id="167" name="Shape 90"/>
          <p:cNvCxnSpPr>
            <a:stCxn id="170" idx="6"/>
            <a:endCxn id="163" idx="4"/>
          </p:cNvCxnSpPr>
          <p:nvPr/>
        </p:nvCxnSpPr>
        <p:spPr>
          <a:xfrm rot="10800000" flipH="1">
            <a:off x="4171958" y="3180693"/>
            <a:ext cx="432000" cy="363600"/>
          </a:xfrm>
          <a:prstGeom prst="straightConnector1">
            <a:avLst/>
          </a:prstGeom>
          <a:noFill/>
          <a:ln w="28575" cap="flat" cmpd="sng">
            <a:solidFill>
              <a:srgbClr val="9900FF"/>
            </a:solidFill>
            <a:prstDash val="solid"/>
            <a:round/>
            <a:headEnd type="none" w="lg" len="lg"/>
            <a:tailEnd type="none" w="lg" len="lg"/>
          </a:ln>
        </p:spPr>
      </p:cxnSp>
      <p:cxnSp>
        <p:nvCxnSpPr>
          <p:cNvPr id="168" name="Shape 91"/>
          <p:cNvCxnSpPr>
            <a:stCxn id="169" idx="0"/>
            <a:endCxn id="163" idx="4"/>
          </p:cNvCxnSpPr>
          <p:nvPr/>
        </p:nvCxnSpPr>
        <p:spPr>
          <a:xfrm rot="10800000" flipH="1">
            <a:off x="4583655" y="3180873"/>
            <a:ext cx="20400" cy="650025"/>
          </a:xfrm>
          <a:prstGeom prst="straightConnector1">
            <a:avLst/>
          </a:prstGeom>
          <a:noFill/>
          <a:ln w="28575" cap="flat" cmpd="sng">
            <a:solidFill>
              <a:srgbClr val="9900FF"/>
            </a:solidFill>
            <a:prstDash val="solid"/>
            <a:round/>
            <a:headEnd type="none" w="lg" len="lg"/>
            <a:tailEnd type="none" w="lg" len="lg"/>
          </a:ln>
        </p:spPr>
      </p:cxnSp>
      <p:sp>
        <p:nvSpPr>
          <p:cNvPr id="169" name="Shape 88"/>
          <p:cNvSpPr/>
          <p:nvPr/>
        </p:nvSpPr>
        <p:spPr>
          <a:xfrm rot="21461250">
            <a:off x="4448090" y="3830810"/>
            <a:ext cx="282530" cy="207626"/>
          </a:xfrm>
          <a:prstGeom prst="ellipse">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170" name="Shape 87"/>
          <p:cNvSpPr/>
          <p:nvPr/>
        </p:nvSpPr>
        <p:spPr>
          <a:xfrm rot="21461250">
            <a:off x="3889543" y="3444754"/>
            <a:ext cx="282530" cy="207626"/>
          </a:xfrm>
          <a:prstGeom prst="ellipse">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171" name="Shape 92"/>
          <p:cNvSpPr/>
          <p:nvPr/>
        </p:nvSpPr>
        <p:spPr>
          <a:xfrm rot="118256">
            <a:off x="7187838" y="2959455"/>
            <a:ext cx="296575" cy="221461"/>
          </a:xfrm>
          <a:prstGeom prst="ellipse">
            <a:avLst/>
          </a:prstGeom>
          <a:solidFill>
            <a:srgbClr val="4A86E8"/>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72" name="Shape 93"/>
          <p:cNvSpPr/>
          <p:nvPr/>
        </p:nvSpPr>
        <p:spPr>
          <a:xfrm rot="20197522">
            <a:off x="7714782" y="3525093"/>
            <a:ext cx="282047" cy="207983"/>
          </a:xfrm>
          <a:prstGeom prst="ellipse">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cxnSp>
        <p:nvCxnSpPr>
          <p:cNvPr id="173" name="Shape 94"/>
          <p:cNvCxnSpPr>
            <a:stCxn id="177" idx="6"/>
            <a:endCxn id="176" idx="0"/>
          </p:cNvCxnSpPr>
          <p:nvPr/>
        </p:nvCxnSpPr>
        <p:spPr>
          <a:xfrm>
            <a:off x="6896504" y="3544283"/>
            <a:ext cx="411600" cy="286650"/>
          </a:xfrm>
          <a:prstGeom prst="straightConnector1">
            <a:avLst/>
          </a:prstGeom>
          <a:noFill/>
          <a:ln w="28575" cap="flat" cmpd="sng">
            <a:solidFill>
              <a:srgbClr val="9900FF"/>
            </a:solidFill>
            <a:prstDash val="solid"/>
            <a:round/>
            <a:headEnd type="none" w="lg" len="lg"/>
            <a:tailEnd type="none" w="lg" len="lg"/>
          </a:ln>
        </p:spPr>
      </p:cxnSp>
      <p:cxnSp>
        <p:nvCxnSpPr>
          <p:cNvPr id="174" name="Shape 97"/>
          <p:cNvCxnSpPr>
            <a:stCxn id="177" idx="6"/>
            <a:endCxn id="171" idx="4"/>
          </p:cNvCxnSpPr>
          <p:nvPr/>
        </p:nvCxnSpPr>
        <p:spPr>
          <a:xfrm rot="10800000" flipH="1">
            <a:off x="6896504" y="3180683"/>
            <a:ext cx="432000" cy="363600"/>
          </a:xfrm>
          <a:prstGeom prst="straightConnector1">
            <a:avLst/>
          </a:prstGeom>
          <a:noFill/>
          <a:ln w="28575" cap="flat" cmpd="sng">
            <a:solidFill>
              <a:srgbClr val="9900FF"/>
            </a:solidFill>
            <a:prstDash val="solid"/>
            <a:round/>
            <a:headEnd type="none" w="lg" len="lg"/>
            <a:tailEnd type="none" w="lg" len="lg"/>
          </a:ln>
        </p:spPr>
      </p:cxnSp>
      <p:cxnSp>
        <p:nvCxnSpPr>
          <p:cNvPr id="175" name="Shape 98"/>
          <p:cNvCxnSpPr>
            <a:stCxn id="176" idx="0"/>
            <a:endCxn id="171" idx="4"/>
          </p:cNvCxnSpPr>
          <p:nvPr/>
        </p:nvCxnSpPr>
        <p:spPr>
          <a:xfrm rot="10800000" flipH="1">
            <a:off x="7308201" y="3180864"/>
            <a:ext cx="20400" cy="650025"/>
          </a:xfrm>
          <a:prstGeom prst="straightConnector1">
            <a:avLst/>
          </a:prstGeom>
          <a:noFill/>
          <a:ln w="28575" cap="flat" cmpd="sng">
            <a:solidFill>
              <a:srgbClr val="9900FF"/>
            </a:solidFill>
            <a:prstDash val="solid"/>
            <a:round/>
            <a:headEnd type="none" w="lg" len="lg"/>
            <a:tailEnd type="none" w="lg" len="lg"/>
          </a:ln>
        </p:spPr>
      </p:cxnSp>
      <p:sp>
        <p:nvSpPr>
          <p:cNvPr id="176" name="Shape 96"/>
          <p:cNvSpPr/>
          <p:nvPr/>
        </p:nvSpPr>
        <p:spPr>
          <a:xfrm rot="21461250">
            <a:off x="7172636" y="3830800"/>
            <a:ext cx="282530" cy="207626"/>
          </a:xfrm>
          <a:prstGeom prst="ellipse">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177" name="Shape 95"/>
          <p:cNvSpPr/>
          <p:nvPr/>
        </p:nvSpPr>
        <p:spPr>
          <a:xfrm rot="21461250">
            <a:off x="6614089" y="3444745"/>
            <a:ext cx="282530" cy="207626"/>
          </a:xfrm>
          <a:prstGeom prst="ellipse">
            <a:avLst/>
          </a:prstGeom>
          <a:solidFill>
            <a:srgbClr val="FF9900"/>
          </a:solidFill>
          <a:ln w="28575" cap="flat" cmpd="sng">
            <a:solidFill>
              <a:srgbClr val="0000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cxnSp>
        <p:nvCxnSpPr>
          <p:cNvPr id="178" name="Shape 100"/>
          <p:cNvCxnSpPr>
            <a:stCxn id="161" idx="3"/>
          </p:cNvCxnSpPr>
          <p:nvPr/>
        </p:nvCxnSpPr>
        <p:spPr>
          <a:xfrm>
            <a:off x="5341260" y="2320898"/>
            <a:ext cx="910200" cy="0"/>
          </a:xfrm>
          <a:prstGeom prst="straightConnector1">
            <a:avLst/>
          </a:prstGeom>
          <a:noFill/>
          <a:ln w="28575" cap="flat" cmpd="sng">
            <a:solidFill>
              <a:srgbClr val="000000"/>
            </a:solidFill>
            <a:prstDash val="solid"/>
            <a:round/>
            <a:headEnd type="none" w="lg" len="lg"/>
            <a:tailEnd type="triangle" w="lg" len="lg"/>
          </a:ln>
        </p:spPr>
      </p:cxnSp>
      <p:cxnSp>
        <p:nvCxnSpPr>
          <p:cNvPr id="179" name="Shape 101"/>
          <p:cNvCxnSpPr>
            <a:stCxn id="162" idx="3"/>
          </p:cNvCxnSpPr>
          <p:nvPr/>
        </p:nvCxnSpPr>
        <p:spPr>
          <a:xfrm rot="10800000" flipH="1">
            <a:off x="7995431" y="2316173"/>
            <a:ext cx="665100" cy="4725"/>
          </a:xfrm>
          <a:prstGeom prst="straightConnector1">
            <a:avLst/>
          </a:prstGeom>
          <a:noFill/>
          <a:ln w="28575" cap="flat" cmpd="sng">
            <a:solidFill>
              <a:srgbClr val="000000"/>
            </a:solidFill>
            <a:prstDash val="solid"/>
            <a:round/>
            <a:headEnd type="none" w="lg" len="lg"/>
            <a:tailEnd type="triangle" w="lg" len="lg"/>
          </a:ln>
        </p:spPr>
      </p:cxnSp>
      <p:sp>
        <p:nvSpPr>
          <p:cNvPr id="180" name="Shape 102"/>
          <p:cNvSpPr txBox="1"/>
          <p:nvPr/>
        </p:nvSpPr>
        <p:spPr>
          <a:xfrm>
            <a:off x="3383936" y="2939011"/>
            <a:ext cx="923999"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FF9900"/>
                </a:solidFill>
              </a:rPr>
              <a:t>Waiting?</a:t>
            </a:r>
          </a:p>
        </p:txBody>
      </p:sp>
      <p:sp>
        <p:nvSpPr>
          <p:cNvPr id="181" name="Shape 103"/>
          <p:cNvSpPr txBox="1"/>
          <p:nvPr/>
        </p:nvSpPr>
        <p:spPr>
          <a:xfrm>
            <a:off x="6182531" y="2939011"/>
            <a:ext cx="8277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E69138"/>
                </a:solidFill>
              </a:rPr>
              <a:t>Waiting</a:t>
            </a:r>
          </a:p>
        </p:txBody>
      </p:sp>
      <p:sp>
        <p:nvSpPr>
          <p:cNvPr id="182" name="Shape 107"/>
          <p:cNvSpPr txBox="1"/>
          <p:nvPr/>
        </p:nvSpPr>
        <p:spPr>
          <a:xfrm>
            <a:off x="3038660" y="3397654"/>
            <a:ext cx="7716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FF9900"/>
                </a:solidFill>
              </a:rPr>
              <a:t>Waiting</a:t>
            </a:r>
          </a:p>
        </p:txBody>
      </p:sp>
      <p:sp>
        <p:nvSpPr>
          <p:cNvPr id="183" name="Shape 108"/>
          <p:cNvSpPr txBox="1"/>
          <p:nvPr/>
        </p:nvSpPr>
        <p:spPr>
          <a:xfrm>
            <a:off x="3639385" y="3940111"/>
            <a:ext cx="7716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FF9900"/>
                </a:solidFill>
              </a:rPr>
              <a:t>Waiting</a:t>
            </a:r>
          </a:p>
        </p:txBody>
      </p:sp>
      <p:sp>
        <p:nvSpPr>
          <p:cNvPr id="184" name="Shape 109"/>
          <p:cNvSpPr txBox="1"/>
          <p:nvPr/>
        </p:nvSpPr>
        <p:spPr>
          <a:xfrm>
            <a:off x="4821460" y="3797704"/>
            <a:ext cx="8277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3D85C6"/>
                </a:solidFill>
              </a:rPr>
              <a:t>Walking</a:t>
            </a:r>
          </a:p>
        </p:txBody>
      </p:sp>
      <p:sp>
        <p:nvSpPr>
          <p:cNvPr id="185" name="Shape 110"/>
          <p:cNvSpPr txBox="1"/>
          <p:nvPr/>
        </p:nvSpPr>
        <p:spPr>
          <a:xfrm>
            <a:off x="5774585" y="3374836"/>
            <a:ext cx="7716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FF9900"/>
                </a:solidFill>
              </a:rPr>
              <a:t>Waiting</a:t>
            </a:r>
          </a:p>
        </p:txBody>
      </p:sp>
      <p:sp>
        <p:nvSpPr>
          <p:cNvPr id="186" name="Shape 111"/>
          <p:cNvSpPr txBox="1"/>
          <p:nvPr/>
        </p:nvSpPr>
        <p:spPr>
          <a:xfrm>
            <a:off x="6321731" y="3931786"/>
            <a:ext cx="7716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FF9900"/>
                </a:solidFill>
              </a:rPr>
              <a:t>Waiting</a:t>
            </a:r>
          </a:p>
        </p:txBody>
      </p:sp>
      <p:sp>
        <p:nvSpPr>
          <p:cNvPr id="187" name="Shape 112"/>
          <p:cNvSpPr txBox="1"/>
          <p:nvPr/>
        </p:nvSpPr>
        <p:spPr>
          <a:xfrm>
            <a:off x="7669806" y="3797704"/>
            <a:ext cx="771600" cy="273824"/>
          </a:xfrm>
          <a:prstGeom prst="rect">
            <a:avLst/>
          </a:prstGeom>
          <a:noFill/>
          <a:ln w="38100" cap="flat" cmpd="sng">
            <a:solidFill>
              <a:srgbClr val="000000"/>
            </a:solidFill>
            <a:prstDash val="solid"/>
            <a:round/>
            <a:headEnd type="none" w="med" len="med"/>
            <a:tailEnd type="none" w="med" len="med"/>
          </a:ln>
        </p:spPr>
        <p:txBody>
          <a:bodyPr lIns="91425" tIns="91425" rIns="91425" bIns="91425" anchor="t" anchorCtr="0">
            <a:noAutofit/>
          </a:bodyPr>
          <a:lstStyle/>
          <a:p>
            <a:pPr lvl="0" algn="ctr" rtl="0">
              <a:spcBef>
                <a:spcPts val="0"/>
              </a:spcBef>
              <a:buNone/>
            </a:pPr>
            <a:r>
              <a:rPr lang="en" sz="1200" b="1">
                <a:solidFill>
                  <a:srgbClr val="3D85C6"/>
                </a:solidFill>
              </a:rPr>
              <a:t>Walking</a:t>
            </a:r>
          </a:p>
        </p:txBody>
      </p:sp>
      <p:sp>
        <p:nvSpPr>
          <p:cNvPr id="188" name="Shape 114"/>
          <p:cNvSpPr/>
          <p:nvPr/>
        </p:nvSpPr>
        <p:spPr>
          <a:xfrm>
            <a:off x="4616710" y="2731054"/>
            <a:ext cx="370350" cy="204956"/>
          </a:xfrm>
          <a:custGeom>
            <a:avLst/>
            <a:gdLst/>
            <a:ahLst/>
            <a:cxnLst/>
            <a:rect l="0" t="0" r="0" b="0"/>
            <a:pathLst>
              <a:path w="14814" h="10931" extrusionOk="0">
                <a:moveTo>
                  <a:pt x="0" y="0"/>
                </a:moveTo>
                <a:cubicBezTo>
                  <a:pt x="2429" y="1127"/>
                  <a:pt x="13620" y="4945"/>
                  <a:pt x="14575" y="6767"/>
                </a:cubicBezTo>
                <a:cubicBezTo>
                  <a:pt x="15529" y="8588"/>
                  <a:pt x="7200" y="10237"/>
                  <a:pt x="5726" y="10931"/>
                </a:cubicBezTo>
              </a:path>
            </a:pathLst>
          </a:custGeom>
          <a:noFill/>
          <a:ln w="28575" cap="flat" cmpd="sng">
            <a:solidFill>
              <a:srgbClr val="6AA84F"/>
            </a:solidFill>
            <a:prstDash val="solid"/>
            <a:round/>
            <a:headEnd type="none" w="lg" len="lg"/>
            <a:tailEnd type="triangle" w="lg" len="lg"/>
          </a:ln>
        </p:spPr>
      </p:sp>
      <p:sp>
        <p:nvSpPr>
          <p:cNvPr id="189" name="Shape 115"/>
          <p:cNvSpPr/>
          <p:nvPr/>
        </p:nvSpPr>
        <p:spPr>
          <a:xfrm>
            <a:off x="7308356" y="2711273"/>
            <a:ext cx="370350" cy="204956"/>
          </a:xfrm>
          <a:custGeom>
            <a:avLst/>
            <a:gdLst/>
            <a:ahLst/>
            <a:cxnLst/>
            <a:rect l="0" t="0" r="0" b="0"/>
            <a:pathLst>
              <a:path w="14814" h="10931" extrusionOk="0">
                <a:moveTo>
                  <a:pt x="0" y="0"/>
                </a:moveTo>
                <a:cubicBezTo>
                  <a:pt x="2429" y="1127"/>
                  <a:pt x="13620" y="4945"/>
                  <a:pt x="14575" y="6767"/>
                </a:cubicBezTo>
                <a:cubicBezTo>
                  <a:pt x="15529" y="8588"/>
                  <a:pt x="7200" y="10237"/>
                  <a:pt x="5726" y="10931"/>
                </a:cubicBezTo>
              </a:path>
            </a:pathLst>
          </a:custGeom>
          <a:noFill/>
          <a:ln w="28575" cap="flat" cmpd="sng">
            <a:solidFill>
              <a:srgbClr val="6AA84F"/>
            </a:solidFill>
            <a:prstDash val="solid"/>
            <a:round/>
            <a:headEnd type="none" w="lg" len="lg"/>
            <a:tailEnd type="triangle" w="lg" len="lg"/>
          </a:ln>
        </p:spPr>
      </p:sp>
      <p:sp>
        <p:nvSpPr>
          <p:cNvPr id="84" name="Rectangle 83"/>
          <p:cNvSpPr/>
          <p:nvPr/>
        </p:nvSpPr>
        <p:spPr>
          <a:xfrm>
            <a:off x="214888" y="1464887"/>
            <a:ext cx="8765539" cy="3261439"/>
          </a:xfrm>
          <a:prstGeom prst="rect">
            <a:avLst/>
          </a:prstGeom>
          <a:gradFill flip="none" rotWithShape="1">
            <a:gsLst>
              <a:gs pos="0">
                <a:schemeClr val="accent1">
                  <a:tint val="100000"/>
                  <a:shade val="100000"/>
                  <a:satMod val="130000"/>
                  <a:alpha val="0"/>
                </a:schemeClr>
              </a:gs>
              <a:gs pos="100000">
                <a:schemeClr val="accent1">
                  <a:tint val="50000"/>
                  <a:shade val="100000"/>
                  <a:satMod val="350000"/>
                  <a:alpha val="0"/>
                </a:schemeClr>
              </a:gs>
            </a:gsLst>
            <a:lin ang="16200000" scaled="0"/>
            <a:tileRect/>
          </a:gradFill>
          <a:ln w="1905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Title 1"/>
          <p:cNvSpPr txBox="1">
            <a:spLocks/>
          </p:cNvSpPr>
          <p:nvPr/>
        </p:nvSpPr>
        <p:spPr>
          <a:xfrm>
            <a:off x="228600" y="1"/>
            <a:ext cx="7772400" cy="81915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kern="0" dirty="0">
                <a:latin typeface="Calibri Light"/>
                <a:ea typeface="+mn-ea"/>
                <a:cs typeface="Calibri Light"/>
              </a:rPr>
              <a:t>Method:  Review of Pipeline</a:t>
            </a:r>
          </a:p>
        </p:txBody>
      </p:sp>
    </p:spTree>
    <p:extLst>
      <p:ext uri="{BB962C8B-B14F-4D97-AF65-F5344CB8AC3E}">
        <p14:creationId xmlns:p14="http://schemas.microsoft.com/office/powerpoint/2010/main" val="36551019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dissolve">
                                      <p:cBhvr>
                                        <p:cTn id="7" dur="500"/>
                                        <p:tgtEl>
                                          <p:spTgt spid="5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dissolve">
                                      <p:cBhvr>
                                        <p:cTn id="10" dur="500"/>
                                        <p:tgtEl>
                                          <p:spTgt spid="5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8"/>
                                        </p:tgtEl>
                                        <p:attrNameLst>
                                          <p:attrName>style.visibility</p:attrName>
                                        </p:attrNameLst>
                                      </p:cBhvr>
                                      <p:to>
                                        <p:strVal val="visible"/>
                                      </p:to>
                                    </p:set>
                                    <p:animEffect transition="in" filter="dissolve">
                                      <p:cBhvr>
                                        <p:cTn id="13" dur="500"/>
                                        <p:tgtEl>
                                          <p:spTgt spid="58"/>
                                        </p:tgtEl>
                                      </p:cBhvr>
                                    </p:animEffect>
                                  </p:childTnLst>
                                </p:cTn>
                              </p:par>
                              <p:par>
                                <p:cTn id="14" presetID="9" presetClass="entr" presetSubtype="0" fill="hold" nodeType="withEffect">
                                  <p:stCondLst>
                                    <p:cond delay="0"/>
                                  </p:stCondLst>
                                  <p:childTnLst>
                                    <p:set>
                                      <p:cBhvr>
                                        <p:cTn id="15" dur="1" fill="hold">
                                          <p:stCondLst>
                                            <p:cond delay="0"/>
                                          </p:stCondLst>
                                        </p:cTn>
                                        <p:tgtEl>
                                          <p:spTgt spid="59"/>
                                        </p:tgtEl>
                                        <p:attrNameLst>
                                          <p:attrName>style.visibility</p:attrName>
                                        </p:attrNameLst>
                                      </p:cBhvr>
                                      <p:to>
                                        <p:strVal val="visible"/>
                                      </p:to>
                                    </p:set>
                                    <p:animEffect transition="in" filter="dissolve">
                                      <p:cBhvr>
                                        <p:cTn id="16" dur="500"/>
                                        <p:tgtEl>
                                          <p:spTgt spid="59"/>
                                        </p:tgtEl>
                                      </p:cBhvr>
                                    </p:animEffect>
                                  </p:childTnLst>
                                </p:cTn>
                              </p:par>
                              <p:par>
                                <p:cTn id="17" presetID="9" presetClass="entr" presetSubtype="0" fill="hold" nodeType="with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dissolve">
                                      <p:cBhvr>
                                        <p:cTn id="19" dur="500"/>
                                        <p:tgtEl>
                                          <p:spTgt spid="60"/>
                                        </p:tgtEl>
                                      </p:cBhvr>
                                    </p:animEffect>
                                  </p:childTnLst>
                                </p:cTn>
                              </p:par>
                              <p:par>
                                <p:cTn id="20" presetID="9" presetClass="entr" presetSubtype="0" fill="hold" nodeType="with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dissolve">
                                      <p:cBhvr>
                                        <p:cTn id="22" dur="500"/>
                                        <p:tgtEl>
                                          <p:spTgt spid="61"/>
                                        </p:tgtEl>
                                      </p:cBhvr>
                                    </p:animEffect>
                                  </p:childTnLst>
                                </p:cTn>
                              </p:par>
                              <p:par>
                                <p:cTn id="23" presetID="9" presetClass="entr" presetSubtype="0" fill="hold" nodeType="with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dissolve">
                                      <p:cBhvr>
                                        <p:cTn id="25" dur="500"/>
                                        <p:tgtEl>
                                          <p:spTgt spid="62"/>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dissolve">
                                      <p:cBhvr>
                                        <p:cTn id="28" dur="500"/>
                                        <p:tgtEl>
                                          <p:spTgt spid="63"/>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64"/>
                                        </p:tgtEl>
                                        <p:attrNameLst>
                                          <p:attrName>style.visibility</p:attrName>
                                        </p:attrNameLst>
                                      </p:cBhvr>
                                      <p:to>
                                        <p:strVal val="visible"/>
                                      </p:to>
                                    </p:set>
                                    <p:animEffect transition="in" filter="dissolve">
                                      <p:cBhvr>
                                        <p:cTn id="31" dur="500"/>
                                        <p:tgtEl>
                                          <p:spTgt spid="64"/>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67"/>
                                        </p:tgtEl>
                                        <p:attrNameLst>
                                          <p:attrName>style.visibility</p:attrName>
                                        </p:attrNameLst>
                                      </p:cBhvr>
                                      <p:to>
                                        <p:strVal val="visible"/>
                                      </p:to>
                                    </p:set>
                                    <p:animEffect transition="in" filter="dissolve">
                                      <p:cBhvr>
                                        <p:cTn id="34" dur="500"/>
                                        <p:tgtEl>
                                          <p:spTgt spid="67"/>
                                        </p:tgtEl>
                                      </p:cBhvr>
                                    </p:animEffect>
                                  </p:childTnLst>
                                </p:cTn>
                              </p:par>
                              <p:par>
                                <p:cTn id="35" presetID="9" presetClass="entr" presetSubtype="0" fill="hold" nodeType="withEffect">
                                  <p:stCondLst>
                                    <p:cond delay="0"/>
                                  </p:stCondLst>
                                  <p:childTnLst>
                                    <p:set>
                                      <p:cBhvr>
                                        <p:cTn id="36" dur="1" fill="hold">
                                          <p:stCondLst>
                                            <p:cond delay="0"/>
                                          </p:stCondLst>
                                        </p:cTn>
                                        <p:tgtEl>
                                          <p:spTgt spid="83"/>
                                        </p:tgtEl>
                                        <p:attrNameLst>
                                          <p:attrName>style.visibility</p:attrName>
                                        </p:attrNameLst>
                                      </p:cBhvr>
                                      <p:to>
                                        <p:strVal val="visible"/>
                                      </p:to>
                                    </p:set>
                                    <p:animEffect transition="in" filter="dissolve">
                                      <p:cBhvr>
                                        <p:cTn id="37" dur="500"/>
                                        <p:tgtEl>
                                          <p:spTgt spid="83"/>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88"/>
                                        </p:tgtEl>
                                        <p:attrNameLst>
                                          <p:attrName>style.visibility</p:attrName>
                                        </p:attrNameLst>
                                      </p:cBhvr>
                                      <p:to>
                                        <p:strVal val="visible"/>
                                      </p:to>
                                    </p:set>
                                    <p:animEffect transition="in" filter="dissolve">
                                      <p:cBhvr>
                                        <p:cTn id="40" dur="500"/>
                                        <p:tgtEl>
                                          <p:spTgt spid="88"/>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89"/>
                                        </p:tgtEl>
                                        <p:attrNameLst>
                                          <p:attrName>style.visibility</p:attrName>
                                        </p:attrNameLst>
                                      </p:cBhvr>
                                      <p:to>
                                        <p:strVal val="visible"/>
                                      </p:to>
                                    </p:set>
                                    <p:animEffect transition="in" filter="dissolve">
                                      <p:cBhvr>
                                        <p:cTn id="43" dur="500"/>
                                        <p:tgtEl>
                                          <p:spTgt spid="89"/>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90"/>
                                        </p:tgtEl>
                                        <p:attrNameLst>
                                          <p:attrName>style.visibility</p:attrName>
                                        </p:attrNameLst>
                                      </p:cBhvr>
                                      <p:to>
                                        <p:strVal val="visible"/>
                                      </p:to>
                                    </p:set>
                                    <p:animEffect transition="in" filter="dissolve">
                                      <p:cBhvr>
                                        <p:cTn id="46" dur="500"/>
                                        <p:tgtEl>
                                          <p:spTgt spid="90"/>
                                        </p:tgtEl>
                                      </p:cBhvr>
                                    </p:animEffect>
                                  </p:childTnLst>
                                </p:cTn>
                              </p:par>
                              <p:par>
                                <p:cTn id="47" presetID="9" presetClass="entr" presetSubtype="0" fill="hold" nodeType="withEffect">
                                  <p:stCondLst>
                                    <p:cond delay="0"/>
                                  </p:stCondLst>
                                  <p:childTnLst>
                                    <p:set>
                                      <p:cBhvr>
                                        <p:cTn id="48" dur="1" fill="hold">
                                          <p:stCondLst>
                                            <p:cond delay="0"/>
                                          </p:stCondLst>
                                        </p:cTn>
                                        <p:tgtEl>
                                          <p:spTgt spid="97"/>
                                        </p:tgtEl>
                                        <p:attrNameLst>
                                          <p:attrName>style.visibility</p:attrName>
                                        </p:attrNameLst>
                                      </p:cBhvr>
                                      <p:to>
                                        <p:strVal val="visible"/>
                                      </p:to>
                                    </p:set>
                                    <p:animEffect transition="in" filter="dissolve">
                                      <p:cBhvr>
                                        <p:cTn id="49" dur="500"/>
                                        <p:tgtEl>
                                          <p:spTgt spid="97"/>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161"/>
                                        </p:tgtEl>
                                        <p:attrNameLst>
                                          <p:attrName>style.visibility</p:attrName>
                                        </p:attrNameLst>
                                      </p:cBhvr>
                                      <p:to>
                                        <p:strVal val="visible"/>
                                      </p:to>
                                    </p:set>
                                    <p:animEffect transition="in" filter="dissolve">
                                      <p:cBhvr>
                                        <p:cTn id="54" dur="500"/>
                                        <p:tgtEl>
                                          <p:spTgt spid="161"/>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163"/>
                                        </p:tgtEl>
                                        <p:attrNameLst>
                                          <p:attrName>style.visibility</p:attrName>
                                        </p:attrNameLst>
                                      </p:cBhvr>
                                      <p:to>
                                        <p:strVal val="visible"/>
                                      </p:to>
                                    </p:set>
                                    <p:animEffect transition="in" filter="dissolve">
                                      <p:cBhvr>
                                        <p:cTn id="57" dur="500"/>
                                        <p:tgtEl>
                                          <p:spTgt spid="163"/>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164"/>
                                        </p:tgtEl>
                                        <p:attrNameLst>
                                          <p:attrName>style.visibility</p:attrName>
                                        </p:attrNameLst>
                                      </p:cBhvr>
                                      <p:to>
                                        <p:strVal val="visible"/>
                                      </p:to>
                                    </p:set>
                                    <p:animEffect transition="in" filter="dissolve">
                                      <p:cBhvr>
                                        <p:cTn id="60" dur="500"/>
                                        <p:tgtEl>
                                          <p:spTgt spid="164"/>
                                        </p:tgtEl>
                                      </p:cBhvr>
                                    </p:animEffect>
                                  </p:childTnLst>
                                </p:cTn>
                              </p:par>
                              <p:par>
                                <p:cTn id="61" presetID="9" presetClass="entr" presetSubtype="0" fill="hold" nodeType="withEffect">
                                  <p:stCondLst>
                                    <p:cond delay="0"/>
                                  </p:stCondLst>
                                  <p:childTnLst>
                                    <p:set>
                                      <p:cBhvr>
                                        <p:cTn id="62" dur="1" fill="hold">
                                          <p:stCondLst>
                                            <p:cond delay="0"/>
                                          </p:stCondLst>
                                        </p:cTn>
                                        <p:tgtEl>
                                          <p:spTgt spid="165"/>
                                        </p:tgtEl>
                                        <p:attrNameLst>
                                          <p:attrName>style.visibility</p:attrName>
                                        </p:attrNameLst>
                                      </p:cBhvr>
                                      <p:to>
                                        <p:strVal val="visible"/>
                                      </p:to>
                                    </p:set>
                                    <p:animEffect transition="in" filter="dissolve">
                                      <p:cBhvr>
                                        <p:cTn id="63" dur="500"/>
                                        <p:tgtEl>
                                          <p:spTgt spid="165"/>
                                        </p:tgtEl>
                                      </p:cBhvr>
                                    </p:animEffect>
                                  </p:childTnLst>
                                </p:cTn>
                              </p:par>
                              <p:par>
                                <p:cTn id="64" presetID="9" presetClass="entr" presetSubtype="0" fill="hold" nodeType="withEffect">
                                  <p:stCondLst>
                                    <p:cond delay="0"/>
                                  </p:stCondLst>
                                  <p:childTnLst>
                                    <p:set>
                                      <p:cBhvr>
                                        <p:cTn id="65" dur="1" fill="hold">
                                          <p:stCondLst>
                                            <p:cond delay="0"/>
                                          </p:stCondLst>
                                        </p:cTn>
                                        <p:tgtEl>
                                          <p:spTgt spid="166"/>
                                        </p:tgtEl>
                                        <p:attrNameLst>
                                          <p:attrName>style.visibility</p:attrName>
                                        </p:attrNameLst>
                                      </p:cBhvr>
                                      <p:to>
                                        <p:strVal val="visible"/>
                                      </p:to>
                                    </p:set>
                                    <p:animEffect transition="in" filter="dissolve">
                                      <p:cBhvr>
                                        <p:cTn id="66" dur="500"/>
                                        <p:tgtEl>
                                          <p:spTgt spid="166"/>
                                        </p:tgtEl>
                                      </p:cBhvr>
                                    </p:animEffect>
                                  </p:childTnLst>
                                </p:cTn>
                              </p:par>
                              <p:par>
                                <p:cTn id="67" presetID="9" presetClass="entr" presetSubtype="0" fill="hold" nodeType="withEffect">
                                  <p:stCondLst>
                                    <p:cond delay="0"/>
                                  </p:stCondLst>
                                  <p:childTnLst>
                                    <p:set>
                                      <p:cBhvr>
                                        <p:cTn id="68" dur="1" fill="hold">
                                          <p:stCondLst>
                                            <p:cond delay="0"/>
                                          </p:stCondLst>
                                        </p:cTn>
                                        <p:tgtEl>
                                          <p:spTgt spid="167"/>
                                        </p:tgtEl>
                                        <p:attrNameLst>
                                          <p:attrName>style.visibility</p:attrName>
                                        </p:attrNameLst>
                                      </p:cBhvr>
                                      <p:to>
                                        <p:strVal val="visible"/>
                                      </p:to>
                                    </p:set>
                                    <p:animEffect transition="in" filter="dissolve">
                                      <p:cBhvr>
                                        <p:cTn id="69" dur="500"/>
                                        <p:tgtEl>
                                          <p:spTgt spid="167"/>
                                        </p:tgtEl>
                                      </p:cBhvr>
                                    </p:animEffect>
                                  </p:childTnLst>
                                </p:cTn>
                              </p:par>
                              <p:par>
                                <p:cTn id="70" presetID="9" presetClass="entr" presetSubtype="0" fill="hold" nodeType="withEffect">
                                  <p:stCondLst>
                                    <p:cond delay="0"/>
                                  </p:stCondLst>
                                  <p:childTnLst>
                                    <p:set>
                                      <p:cBhvr>
                                        <p:cTn id="71" dur="1" fill="hold">
                                          <p:stCondLst>
                                            <p:cond delay="0"/>
                                          </p:stCondLst>
                                        </p:cTn>
                                        <p:tgtEl>
                                          <p:spTgt spid="168"/>
                                        </p:tgtEl>
                                        <p:attrNameLst>
                                          <p:attrName>style.visibility</p:attrName>
                                        </p:attrNameLst>
                                      </p:cBhvr>
                                      <p:to>
                                        <p:strVal val="visible"/>
                                      </p:to>
                                    </p:set>
                                    <p:animEffect transition="in" filter="dissolve">
                                      <p:cBhvr>
                                        <p:cTn id="72" dur="500"/>
                                        <p:tgtEl>
                                          <p:spTgt spid="168"/>
                                        </p:tgtEl>
                                      </p:cBhvr>
                                    </p:animEffect>
                                  </p:childTnLst>
                                </p:cTn>
                              </p:par>
                              <p:par>
                                <p:cTn id="73" presetID="9" presetClass="entr" presetSubtype="0" fill="hold" grpId="0" nodeType="withEffect">
                                  <p:stCondLst>
                                    <p:cond delay="0"/>
                                  </p:stCondLst>
                                  <p:childTnLst>
                                    <p:set>
                                      <p:cBhvr>
                                        <p:cTn id="74" dur="1" fill="hold">
                                          <p:stCondLst>
                                            <p:cond delay="0"/>
                                          </p:stCondLst>
                                        </p:cTn>
                                        <p:tgtEl>
                                          <p:spTgt spid="169"/>
                                        </p:tgtEl>
                                        <p:attrNameLst>
                                          <p:attrName>style.visibility</p:attrName>
                                        </p:attrNameLst>
                                      </p:cBhvr>
                                      <p:to>
                                        <p:strVal val="visible"/>
                                      </p:to>
                                    </p:set>
                                    <p:animEffect transition="in" filter="dissolve">
                                      <p:cBhvr>
                                        <p:cTn id="75" dur="500"/>
                                        <p:tgtEl>
                                          <p:spTgt spid="169"/>
                                        </p:tgtEl>
                                      </p:cBhvr>
                                    </p:animEffect>
                                  </p:childTnLst>
                                </p:cTn>
                              </p:par>
                              <p:par>
                                <p:cTn id="76" presetID="9" presetClass="entr" presetSubtype="0" fill="hold" grpId="0" nodeType="withEffect">
                                  <p:stCondLst>
                                    <p:cond delay="0"/>
                                  </p:stCondLst>
                                  <p:childTnLst>
                                    <p:set>
                                      <p:cBhvr>
                                        <p:cTn id="77" dur="1" fill="hold">
                                          <p:stCondLst>
                                            <p:cond delay="0"/>
                                          </p:stCondLst>
                                        </p:cTn>
                                        <p:tgtEl>
                                          <p:spTgt spid="170"/>
                                        </p:tgtEl>
                                        <p:attrNameLst>
                                          <p:attrName>style.visibility</p:attrName>
                                        </p:attrNameLst>
                                      </p:cBhvr>
                                      <p:to>
                                        <p:strVal val="visible"/>
                                      </p:to>
                                    </p:set>
                                    <p:animEffect transition="in" filter="dissolve">
                                      <p:cBhvr>
                                        <p:cTn id="78" dur="500"/>
                                        <p:tgtEl>
                                          <p:spTgt spid="170"/>
                                        </p:tgtEl>
                                      </p:cBhvr>
                                    </p:animEffect>
                                  </p:childTnLst>
                                </p:cTn>
                              </p:par>
                              <p:par>
                                <p:cTn id="79" presetID="9" presetClass="entr" presetSubtype="0" fill="hold" nodeType="withEffect">
                                  <p:stCondLst>
                                    <p:cond delay="0"/>
                                  </p:stCondLst>
                                  <p:childTnLst>
                                    <p:set>
                                      <p:cBhvr>
                                        <p:cTn id="80" dur="1" fill="hold">
                                          <p:stCondLst>
                                            <p:cond delay="0"/>
                                          </p:stCondLst>
                                        </p:cTn>
                                        <p:tgtEl>
                                          <p:spTgt spid="178"/>
                                        </p:tgtEl>
                                        <p:attrNameLst>
                                          <p:attrName>style.visibility</p:attrName>
                                        </p:attrNameLst>
                                      </p:cBhvr>
                                      <p:to>
                                        <p:strVal val="visible"/>
                                      </p:to>
                                    </p:set>
                                    <p:animEffect transition="in" filter="dissolve">
                                      <p:cBhvr>
                                        <p:cTn id="81" dur="500"/>
                                        <p:tgtEl>
                                          <p:spTgt spid="178"/>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180"/>
                                        </p:tgtEl>
                                        <p:attrNameLst>
                                          <p:attrName>style.visibility</p:attrName>
                                        </p:attrNameLst>
                                      </p:cBhvr>
                                      <p:to>
                                        <p:strVal val="visible"/>
                                      </p:to>
                                    </p:set>
                                    <p:animEffect transition="in" filter="dissolve">
                                      <p:cBhvr>
                                        <p:cTn id="84" dur="500"/>
                                        <p:tgtEl>
                                          <p:spTgt spid="180"/>
                                        </p:tgtEl>
                                      </p:cBhvr>
                                    </p:animEffect>
                                  </p:childTnLst>
                                </p:cTn>
                              </p:par>
                              <p:par>
                                <p:cTn id="85" presetID="9" presetClass="entr" presetSubtype="0" fill="hold" grpId="0" nodeType="withEffect">
                                  <p:stCondLst>
                                    <p:cond delay="0"/>
                                  </p:stCondLst>
                                  <p:childTnLst>
                                    <p:set>
                                      <p:cBhvr>
                                        <p:cTn id="86" dur="1" fill="hold">
                                          <p:stCondLst>
                                            <p:cond delay="0"/>
                                          </p:stCondLst>
                                        </p:cTn>
                                        <p:tgtEl>
                                          <p:spTgt spid="182"/>
                                        </p:tgtEl>
                                        <p:attrNameLst>
                                          <p:attrName>style.visibility</p:attrName>
                                        </p:attrNameLst>
                                      </p:cBhvr>
                                      <p:to>
                                        <p:strVal val="visible"/>
                                      </p:to>
                                    </p:set>
                                    <p:animEffect transition="in" filter="dissolve">
                                      <p:cBhvr>
                                        <p:cTn id="87" dur="500"/>
                                        <p:tgtEl>
                                          <p:spTgt spid="182"/>
                                        </p:tgtEl>
                                      </p:cBhvr>
                                    </p:animEffect>
                                  </p:childTnLst>
                                </p:cTn>
                              </p:par>
                              <p:par>
                                <p:cTn id="88" presetID="9" presetClass="entr" presetSubtype="0" fill="hold" grpId="0" nodeType="withEffect">
                                  <p:stCondLst>
                                    <p:cond delay="0"/>
                                  </p:stCondLst>
                                  <p:childTnLst>
                                    <p:set>
                                      <p:cBhvr>
                                        <p:cTn id="89" dur="1" fill="hold">
                                          <p:stCondLst>
                                            <p:cond delay="0"/>
                                          </p:stCondLst>
                                        </p:cTn>
                                        <p:tgtEl>
                                          <p:spTgt spid="183"/>
                                        </p:tgtEl>
                                        <p:attrNameLst>
                                          <p:attrName>style.visibility</p:attrName>
                                        </p:attrNameLst>
                                      </p:cBhvr>
                                      <p:to>
                                        <p:strVal val="visible"/>
                                      </p:to>
                                    </p:set>
                                    <p:animEffect transition="in" filter="dissolve">
                                      <p:cBhvr>
                                        <p:cTn id="90" dur="500"/>
                                        <p:tgtEl>
                                          <p:spTgt spid="183"/>
                                        </p:tgtEl>
                                      </p:cBhvr>
                                    </p:animEffect>
                                  </p:childTnLst>
                                </p:cTn>
                              </p:par>
                              <p:par>
                                <p:cTn id="91" presetID="9" presetClass="entr" presetSubtype="0" fill="hold" grpId="0" nodeType="withEffect">
                                  <p:stCondLst>
                                    <p:cond delay="0"/>
                                  </p:stCondLst>
                                  <p:childTnLst>
                                    <p:set>
                                      <p:cBhvr>
                                        <p:cTn id="92" dur="1" fill="hold">
                                          <p:stCondLst>
                                            <p:cond delay="0"/>
                                          </p:stCondLst>
                                        </p:cTn>
                                        <p:tgtEl>
                                          <p:spTgt spid="184"/>
                                        </p:tgtEl>
                                        <p:attrNameLst>
                                          <p:attrName>style.visibility</p:attrName>
                                        </p:attrNameLst>
                                      </p:cBhvr>
                                      <p:to>
                                        <p:strVal val="visible"/>
                                      </p:to>
                                    </p:set>
                                    <p:animEffect transition="in" filter="dissolve">
                                      <p:cBhvr>
                                        <p:cTn id="93" dur="500"/>
                                        <p:tgtEl>
                                          <p:spTgt spid="184"/>
                                        </p:tgtEl>
                                      </p:cBhvr>
                                    </p:animEffect>
                                  </p:childTnLst>
                                </p:cTn>
                              </p:par>
                              <p:par>
                                <p:cTn id="94" presetID="9" presetClass="entr" presetSubtype="0" fill="hold" nodeType="withEffect">
                                  <p:stCondLst>
                                    <p:cond delay="0"/>
                                  </p:stCondLst>
                                  <p:childTnLst>
                                    <p:set>
                                      <p:cBhvr>
                                        <p:cTn id="95" dur="1" fill="hold">
                                          <p:stCondLst>
                                            <p:cond delay="0"/>
                                          </p:stCondLst>
                                        </p:cTn>
                                        <p:tgtEl>
                                          <p:spTgt spid="188"/>
                                        </p:tgtEl>
                                        <p:attrNameLst>
                                          <p:attrName>style.visibility</p:attrName>
                                        </p:attrNameLst>
                                      </p:cBhvr>
                                      <p:to>
                                        <p:strVal val="visible"/>
                                      </p:to>
                                    </p:set>
                                    <p:animEffect transition="in" filter="dissolve">
                                      <p:cBhvr>
                                        <p:cTn id="96" dur="500"/>
                                        <p:tgtEl>
                                          <p:spTgt spid="188"/>
                                        </p:tgtEl>
                                      </p:cBhvr>
                                    </p:animEffect>
                                  </p:childTnLst>
                                </p:cTn>
                              </p:par>
                            </p:childTnLst>
                          </p:cTn>
                        </p:par>
                      </p:childTnLst>
                    </p:cTn>
                  </p:par>
                  <p:par>
                    <p:cTn id="97" fill="hold">
                      <p:stCondLst>
                        <p:cond delay="indefinite"/>
                      </p:stCondLst>
                      <p:childTnLst>
                        <p:par>
                          <p:cTn id="98" fill="hold">
                            <p:stCondLst>
                              <p:cond delay="0"/>
                            </p:stCondLst>
                            <p:childTnLst>
                              <p:par>
                                <p:cTn id="99" presetID="9" presetClass="entr" presetSubtype="0" fill="hold" grpId="0" nodeType="clickEffect">
                                  <p:stCondLst>
                                    <p:cond delay="0"/>
                                  </p:stCondLst>
                                  <p:childTnLst>
                                    <p:set>
                                      <p:cBhvr>
                                        <p:cTn id="100" dur="1" fill="hold">
                                          <p:stCondLst>
                                            <p:cond delay="0"/>
                                          </p:stCondLst>
                                        </p:cTn>
                                        <p:tgtEl>
                                          <p:spTgt spid="162"/>
                                        </p:tgtEl>
                                        <p:attrNameLst>
                                          <p:attrName>style.visibility</p:attrName>
                                        </p:attrNameLst>
                                      </p:cBhvr>
                                      <p:to>
                                        <p:strVal val="visible"/>
                                      </p:to>
                                    </p:set>
                                    <p:animEffect transition="in" filter="dissolve">
                                      <p:cBhvr>
                                        <p:cTn id="101" dur="500"/>
                                        <p:tgtEl>
                                          <p:spTgt spid="162"/>
                                        </p:tgtEl>
                                      </p:cBhvr>
                                    </p:animEffect>
                                  </p:childTnLst>
                                </p:cTn>
                              </p:par>
                              <p:par>
                                <p:cTn id="102" presetID="9" presetClass="entr" presetSubtype="0" fill="hold" grpId="0" nodeType="withEffect">
                                  <p:stCondLst>
                                    <p:cond delay="0"/>
                                  </p:stCondLst>
                                  <p:childTnLst>
                                    <p:set>
                                      <p:cBhvr>
                                        <p:cTn id="103" dur="1" fill="hold">
                                          <p:stCondLst>
                                            <p:cond delay="0"/>
                                          </p:stCondLst>
                                        </p:cTn>
                                        <p:tgtEl>
                                          <p:spTgt spid="171"/>
                                        </p:tgtEl>
                                        <p:attrNameLst>
                                          <p:attrName>style.visibility</p:attrName>
                                        </p:attrNameLst>
                                      </p:cBhvr>
                                      <p:to>
                                        <p:strVal val="visible"/>
                                      </p:to>
                                    </p:set>
                                    <p:animEffect transition="in" filter="dissolve">
                                      <p:cBhvr>
                                        <p:cTn id="104" dur="500"/>
                                        <p:tgtEl>
                                          <p:spTgt spid="171"/>
                                        </p:tgtEl>
                                      </p:cBhvr>
                                    </p:animEffect>
                                  </p:childTnLst>
                                </p:cTn>
                              </p:par>
                              <p:par>
                                <p:cTn id="105" presetID="9" presetClass="entr" presetSubtype="0" fill="hold" grpId="0" nodeType="withEffect">
                                  <p:stCondLst>
                                    <p:cond delay="0"/>
                                  </p:stCondLst>
                                  <p:childTnLst>
                                    <p:set>
                                      <p:cBhvr>
                                        <p:cTn id="106" dur="1" fill="hold">
                                          <p:stCondLst>
                                            <p:cond delay="0"/>
                                          </p:stCondLst>
                                        </p:cTn>
                                        <p:tgtEl>
                                          <p:spTgt spid="172"/>
                                        </p:tgtEl>
                                        <p:attrNameLst>
                                          <p:attrName>style.visibility</p:attrName>
                                        </p:attrNameLst>
                                      </p:cBhvr>
                                      <p:to>
                                        <p:strVal val="visible"/>
                                      </p:to>
                                    </p:set>
                                    <p:animEffect transition="in" filter="dissolve">
                                      <p:cBhvr>
                                        <p:cTn id="107" dur="500"/>
                                        <p:tgtEl>
                                          <p:spTgt spid="172"/>
                                        </p:tgtEl>
                                      </p:cBhvr>
                                    </p:animEffect>
                                  </p:childTnLst>
                                </p:cTn>
                              </p:par>
                              <p:par>
                                <p:cTn id="108" presetID="9" presetClass="entr" presetSubtype="0" fill="hold" nodeType="withEffect">
                                  <p:stCondLst>
                                    <p:cond delay="0"/>
                                  </p:stCondLst>
                                  <p:childTnLst>
                                    <p:set>
                                      <p:cBhvr>
                                        <p:cTn id="109" dur="1" fill="hold">
                                          <p:stCondLst>
                                            <p:cond delay="0"/>
                                          </p:stCondLst>
                                        </p:cTn>
                                        <p:tgtEl>
                                          <p:spTgt spid="173"/>
                                        </p:tgtEl>
                                        <p:attrNameLst>
                                          <p:attrName>style.visibility</p:attrName>
                                        </p:attrNameLst>
                                      </p:cBhvr>
                                      <p:to>
                                        <p:strVal val="visible"/>
                                      </p:to>
                                    </p:set>
                                    <p:animEffect transition="in" filter="dissolve">
                                      <p:cBhvr>
                                        <p:cTn id="110" dur="500"/>
                                        <p:tgtEl>
                                          <p:spTgt spid="173"/>
                                        </p:tgtEl>
                                      </p:cBhvr>
                                    </p:animEffect>
                                  </p:childTnLst>
                                </p:cTn>
                              </p:par>
                              <p:par>
                                <p:cTn id="111" presetID="9" presetClass="entr" presetSubtype="0" fill="hold" nodeType="withEffect">
                                  <p:stCondLst>
                                    <p:cond delay="0"/>
                                  </p:stCondLst>
                                  <p:childTnLst>
                                    <p:set>
                                      <p:cBhvr>
                                        <p:cTn id="112" dur="1" fill="hold">
                                          <p:stCondLst>
                                            <p:cond delay="0"/>
                                          </p:stCondLst>
                                        </p:cTn>
                                        <p:tgtEl>
                                          <p:spTgt spid="174"/>
                                        </p:tgtEl>
                                        <p:attrNameLst>
                                          <p:attrName>style.visibility</p:attrName>
                                        </p:attrNameLst>
                                      </p:cBhvr>
                                      <p:to>
                                        <p:strVal val="visible"/>
                                      </p:to>
                                    </p:set>
                                    <p:animEffect transition="in" filter="dissolve">
                                      <p:cBhvr>
                                        <p:cTn id="113" dur="500"/>
                                        <p:tgtEl>
                                          <p:spTgt spid="174"/>
                                        </p:tgtEl>
                                      </p:cBhvr>
                                    </p:animEffect>
                                  </p:childTnLst>
                                </p:cTn>
                              </p:par>
                              <p:par>
                                <p:cTn id="114" presetID="9" presetClass="entr" presetSubtype="0" fill="hold" nodeType="withEffect">
                                  <p:stCondLst>
                                    <p:cond delay="0"/>
                                  </p:stCondLst>
                                  <p:childTnLst>
                                    <p:set>
                                      <p:cBhvr>
                                        <p:cTn id="115" dur="1" fill="hold">
                                          <p:stCondLst>
                                            <p:cond delay="0"/>
                                          </p:stCondLst>
                                        </p:cTn>
                                        <p:tgtEl>
                                          <p:spTgt spid="175"/>
                                        </p:tgtEl>
                                        <p:attrNameLst>
                                          <p:attrName>style.visibility</p:attrName>
                                        </p:attrNameLst>
                                      </p:cBhvr>
                                      <p:to>
                                        <p:strVal val="visible"/>
                                      </p:to>
                                    </p:set>
                                    <p:animEffect transition="in" filter="dissolve">
                                      <p:cBhvr>
                                        <p:cTn id="116" dur="500"/>
                                        <p:tgtEl>
                                          <p:spTgt spid="175"/>
                                        </p:tgtEl>
                                      </p:cBhvr>
                                    </p:animEffect>
                                  </p:childTnLst>
                                </p:cTn>
                              </p:par>
                              <p:par>
                                <p:cTn id="117" presetID="9" presetClass="entr" presetSubtype="0" fill="hold" grpId="0" nodeType="withEffect">
                                  <p:stCondLst>
                                    <p:cond delay="0"/>
                                  </p:stCondLst>
                                  <p:childTnLst>
                                    <p:set>
                                      <p:cBhvr>
                                        <p:cTn id="118" dur="1" fill="hold">
                                          <p:stCondLst>
                                            <p:cond delay="0"/>
                                          </p:stCondLst>
                                        </p:cTn>
                                        <p:tgtEl>
                                          <p:spTgt spid="176"/>
                                        </p:tgtEl>
                                        <p:attrNameLst>
                                          <p:attrName>style.visibility</p:attrName>
                                        </p:attrNameLst>
                                      </p:cBhvr>
                                      <p:to>
                                        <p:strVal val="visible"/>
                                      </p:to>
                                    </p:set>
                                    <p:animEffect transition="in" filter="dissolve">
                                      <p:cBhvr>
                                        <p:cTn id="119" dur="500"/>
                                        <p:tgtEl>
                                          <p:spTgt spid="176"/>
                                        </p:tgtEl>
                                      </p:cBhvr>
                                    </p:animEffect>
                                  </p:childTnLst>
                                </p:cTn>
                              </p:par>
                              <p:par>
                                <p:cTn id="120" presetID="9" presetClass="entr" presetSubtype="0" fill="hold" grpId="0" nodeType="withEffect">
                                  <p:stCondLst>
                                    <p:cond delay="0"/>
                                  </p:stCondLst>
                                  <p:childTnLst>
                                    <p:set>
                                      <p:cBhvr>
                                        <p:cTn id="121" dur="1" fill="hold">
                                          <p:stCondLst>
                                            <p:cond delay="0"/>
                                          </p:stCondLst>
                                        </p:cTn>
                                        <p:tgtEl>
                                          <p:spTgt spid="177"/>
                                        </p:tgtEl>
                                        <p:attrNameLst>
                                          <p:attrName>style.visibility</p:attrName>
                                        </p:attrNameLst>
                                      </p:cBhvr>
                                      <p:to>
                                        <p:strVal val="visible"/>
                                      </p:to>
                                    </p:set>
                                    <p:animEffect transition="in" filter="dissolve">
                                      <p:cBhvr>
                                        <p:cTn id="122" dur="500"/>
                                        <p:tgtEl>
                                          <p:spTgt spid="177"/>
                                        </p:tgtEl>
                                      </p:cBhvr>
                                    </p:animEffect>
                                  </p:childTnLst>
                                </p:cTn>
                              </p:par>
                              <p:par>
                                <p:cTn id="123" presetID="9" presetClass="entr" presetSubtype="0" fill="hold" nodeType="withEffect">
                                  <p:stCondLst>
                                    <p:cond delay="0"/>
                                  </p:stCondLst>
                                  <p:childTnLst>
                                    <p:set>
                                      <p:cBhvr>
                                        <p:cTn id="124" dur="1" fill="hold">
                                          <p:stCondLst>
                                            <p:cond delay="0"/>
                                          </p:stCondLst>
                                        </p:cTn>
                                        <p:tgtEl>
                                          <p:spTgt spid="179"/>
                                        </p:tgtEl>
                                        <p:attrNameLst>
                                          <p:attrName>style.visibility</p:attrName>
                                        </p:attrNameLst>
                                      </p:cBhvr>
                                      <p:to>
                                        <p:strVal val="visible"/>
                                      </p:to>
                                    </p:set>
                                    <p:animEffect transition="in" filter="dissolve">
                                      <p:cBhvr>
                                        <p:cTn id="125" dur="500"/>
                                        <p:tgtEl>
                                          <p:spTgt spid="179"/>
                                        </p:tgtEl>
                                      </p:cBhvr>
                                    </p:animEffect>
                                  </p:childTnLst>
                                </p:cTn>
                              </p:par>
                              <p:par>
                                <p:cTn id="126" presetID="9" presetClass="entr" presetSubtype="0" fill="hold" grpId="0" nodeType="withEffect">
                                  <p:stCondLst>
                                    <p:cond delay="0"/>
                                  </p:stCondLst>
                                  <p:childTnLst>
                                    <p:set>
                                      <p:cBhvr>
                                        <p:cTn id="127" dur="1" fill="hold">
                                          <p:stCondLst>
                                            <p:cond delay="0"/>
                                          </p:stCondLst>
                                        </p:cTn>
                                        <p:tgtEl>
                                          <p:spTgt spid="181"/>
                                        </p:tgtEl>
                                        <p:attrNameLst>
                                          <p:attrName>style.visibility</p:attrName>
                                        </p:attrNameLst>
                                      </p:cBhvr>
                                      <p:to>
                                        <p:strVal val="visible"/>
                                      </p:to>
                                    </p:set>
                                    <p:animEffect transition="in" filter="dissolve">
                                      <p:cBhvr>
                                        <p:cTn id="128" dur="500"/>
                                        <p:tgtEl>
                                          <p:spTgt spid="181"/>
                                        </p:tgtEl>
                                      </p:cBhvr>
                                    </p:animEffect>
                                  </p:childTnLst>
                                </p:cTn>
                              </p:par>
                              <p:par>
                                <p:cTn id="129" presetID="9" presetClass="entr" presetSubtype="0" fill="hold" grpId="0" nodeType="withEffect">
                                  <p:stCondLst>
                                    <p:cond delay="0"/>
                                  </p:stCondLst>
                                  <p:childTnLst>
                                    <p:set>
                                      <p:cBhvr>
                                        <p:cTn id="130" dur="1" fill="hold">
                                          <p:stCondLst>
                                            <p:cond delay="0"/>
                                          </p:stCondLst>
                                        </p:cTn>
                                        <p:tgtEl>
                                          <p:spTgt spid="185"/>
                                        </p:tgtEl>
                                        <p:attrNameLst>
                                          <p:attrName>style.visibility</p:attrName>
                                        </p:attrNameLst>
                                      </p:cBhvr>
                                      <p:to>
                                        <p:strVal val="visible"/>
                                      </p:to>
                                    </p:set>
                                    <p:animEffect transition="in" filter="dissolve">
                                      <p:cBhvr>
                                        <p:cTn id="131" dur="500"/>
                                        <p:tgtEl>
                                          <p:spTgt spid="185"/>
                                        </p:tgtEl>
                                      </p:cBhvr>
                                    </p:animEffect>
                                  </p:childTnLst>
                                </p:cTn>
                              </p:par>
                              <p:par>
                                <p:cTn id="132" presetID="9" presetClass="entr" presetSubtype="0" fill="hold" grpId="0" nodeType="withEffect">
                                  <p:stCondLst>
                                    <p:cond delay="0"/>
                                  </p:stCondLst>
                                  <p:childTnLst>
                                    <p:set>
                                      <p:cBhvr>
                                        <p:cTn id="133" dur="1" fill="hold">
                                          <p:stCondLst>
                                            <p:cond delay="0"/>
                                          </p:stCondLst>
                                        </p:cTn>
                                        <p:tgtEl>
                                          <p:spTgt spid="186"/>
                                        </p:tgtEl>
                                        <p:attrNameLst>
                                          <p:attrName>style.visibility</p:attrName>
                                        </p:attrNameLst>
                                      </p:cBhvr>
                                      <p:to>
                                        <p:strVal val="visible"/>
                                      </p:to>
                                    </p:set>
                                    <p:animEffect transition="in" filter="dissolve">
                                      <p:cBhvr>
                                        <p:cTn id="134" dur="500"/>
                                        <p:tgtEl>
                                          <p:spTgt spid="186"/>
                                        </p:tgtEl>
                                      </p:cBhvr>
                                    </p:animEffect>
                                  </p:childTnLst>
                                </p:cTn>
                              </p:par>
                              <p:par>
                                <p:cTn id="135" presetID="9" presetClass="entr" presetSubtype="0" fill="hold" grpId="0" nodeType="withEffect">
                                  <p:stCondLst>
                                    <p:cond delay="0"/>
                                  </p:stCondLst>
                                  <p:childTnLst>
                                    <p:set>
                                      <p:cBhvr>
                                        <p:cTn id="136" dur="1" fill="hold">
                                          <p:stCondLst>
                                            <p:cond delay="0"/>
                                          </p:stCondLst>
                                        </p:cTn>
                                        <p:tgtEl>
                                          <p:spTgt spid="187"/>
                                        </p:tgtEl>
                                        <p:attrNameLst>
                                          <p:attrName>style.visibility</p:attrName>
                                        </p:attrNameLst>
                                      </p:cBhvr>
                                      <p:to>
                                        <p:strVal val="visible"/>
                                      </p:to>
                                    </p:set>
                                    <p:animEffect transition="in" filter="dissolve">
                                      <p:cBhvr>
                                        <p:cTn id="137" dur="500"/>
                                        <p:tgtEl>
                                          <p:spTgt spid="187"/>
                                        </p:tgtEl>
                                      </p:cBhvr>
                                    </p:animEffect>
                                  </p:childTnLst>
                                </p:cTn>
                              </p:par>
                              <p:par>
                                <p:cTn id="138" presetID="9" presetClass="entr" presetSubtype="0" fill="hold" nodeType="withEffect">
                                  <p:stCondLst>
                                    <p:cond delay="0"/>
                                  </p:stCondLst>
                                  <p:childTnLst>
                                    <p:set>
                                      <p:cBhvr>
                                        <p:cTn id="139" dur="1" fill="hold">
                                          <p:stCondLst>
                                            <p:cond delay="0"/>
                                          </p:stCondLst>
                                        </p:cTn>
                                        <p:tgtEl>
                                          <p:spTgt spid="189"/>
                                        </p:tgtEl>
                                        <p:attrNameLst>
                                          <p:attrName>style.visibility</p:attrName>
                                        </p:attrNameLst>
                                      </p:cBhvr>
                                      <p:to>
                                        <p:strVal val="visible"/>
                                      </p:to>
                                    </p:set>
                                    <p:animEffect transition="in" filter="dissolve">
                                      <p:cBhvr>
                                        <p:cTn id="140" dur="500"/>
                                        <p:tgtEl>
                                          <p:spTgt spid="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animBg="1"/>
      <p:bldP spid="58" grpId="0" animBg="1"/>
      <p:bldP spid="63" grpId="0" animBg="1"/>
      <p:bldP spid="64" grpId="0" animBg="1"/>
      <p:bldP spid="67" grpId="0" animBg="1"/>
      <p:bldP spid="88" grpId="0" animBg="1"/>
      <p:bldP spid="89" grpId="0" animBg="1"/>
      <p:bldP spid="90" grpId="0" animBg="1"/>
      <p:bldP spid="161" grpId="0" animBg="1"/>
      <p:bldP spid="162" grpId="0" animBg="1"/>
      <p:bldP spid="163" grpId="0" animBg="1"/>
      <p:bldP spid="164" grpId="0" animBg="1"/>
      <p:bldP spid="169" grpId="0" animBg="1"/>
      <p:bldP spid="170" grpId="0" animBg="1"/>
      <p:bldP spid="171" grpId="0" animBg="1"/>
      <p:bldP spid="172" grpId="0" animBg="1"/>
      <p:bldP spid="176" grpId="0" animBg="1"/>
      <p:bldP spid="177" grpId="0" animBg="1"/>
      <p:bldP spid="180" grpId="0" animBg="1"/>
      <p:bldP spid="181" grpId="0" animBg="1"/>
      <p:bldP spid="182" grpId="0" animBg="1"/>
      <p:bldP spid="183" grpId="0" animBg="1"/>
      <p:bldP spid="184" grpId="0" animBg="1"/>
      <p:bldP spid="185" grpId="0" animBg="1"/>
      <p:bldP spid="186" grpId="0" animBg="1"/>
      <p:bldP spid="18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hape 138"/>
          <p:cNvSpPr txBox="1">
            <a:spLocks/>
          </p:cNvSpPr>
          <p:nvPr/>
        </p:nvSpPr>
        <p:spPr bwMode="auto">
          <a:xfrm>
            <a:off x="838200" y="1200150"/>
            <a:ext cx="7924800" cy="1085850"/>
          </a:xfrm>
          <a:prstGeom prst="rect">
            <a:avLst/>
          </a:prstGeom>
          <a:noFill/>
          <a:ln w="9525">
            <a:noFill/>
            <a:miter lim="800000"/>
            <a:headEnd/>
            <a:tailEnd/>
          </a:ln>
        </p:spPr>
        <p:txBody>
          <a:bodyPr lIns="91425" tIns="45700" rIns="91425" bIns="45700"/>
          <a:lstStyle/>
          <a:p>
            <a:pPr marL="266700" indent="-266700">
              <a:lnSpc>
                <a:spcPct val="120000"/>
              </a:lnSpc>
              <a:buClr>
                <a:schemeClr val="tx1"/>
              </a:buClr>
              <a:buFontTx/>
              <a:buChar char="•"/>
            </a:pPr>
            <a:r>
              <a:rPr lang="en-US" altLang="zh-CN" sz="2000">
                <a:solidFill>
                  <a:schemeClr val="tx1"/>
                </a:solidFill>
                <a:latin typeface="Calibri" pitchFamily="34" charset="0"/>
                <a:sym typeface="Calibri" pitchFamily="34" charset="0"/>
              </a:rPr>
              <a:t> Contains 44 video clips</a:t>
            </a:r>
          </a:p>
          <a:p>
            <a:pPr marL="266700" indent="-266700">
              <a:lnSpc>
                <a:spcPct val="120000"/>
              </a:lnSpc>
              <a:buClr>
                <a:schemeClr val="tx1"/>
              </a:buClr>
              <a:buFontTx/>
              <a:buChar char="•"/>
            </a:pPr>
            <a:r>
              <a:rPr lang="en-US" altLang="zh-CN" sz="2000">
                <a:solidFill>
                  <a:schemeClr val="tx1"/>
                </a:solidFill>
                <a:latin typeface="Calibri" pitchFamily="34" charset="0"/>
                <a:sym typeface="Calibri" pitchFamily="34" charset="0"/>
              </a:rPr>
              <a:t> Action classes: others, crossing, waiting, queuing,  walking, talking</a:t>
            </a:r>
          </a:p>
          <a:p>
            <a:pPr marL="266700" indent="-266700">
              <a:lnSpc>
                <a:spcPct val="120000"/>
              </a:lnSpc>
              <a:buClr>
                <a:schemeClr val="tx1"/>
              </a:buClr>
              <a:buFontTx/>
              <a:buChar char="•"/>
            </a:pPr>
            <a:r>
              <a:rPr lang="en-US" altLang="zh-CN" sz="2000">
                <a:solidFill>
                  <a:schemeClr val="tx1"/>
                </a:solidFill>
                <a:latin typeface="Calibri" pitchFamily="34" charset="0"/>
                <a:sym typeface="Calibri" pitchFamily="34" charset="0"/>
              </a:rPr>
              <a:t> Scene classes: crossing, waiting, queuing, walking, talking </a:t>
            </a:r>
          </a:p>
        </p:txBody>
      </p:sp>
      <p:sp>
        <p:nvSpPr>
          <p:cNvPr id="3" name="TextBox 2"/>
          <p:cNvSpPr txBox="1"/>
          <p:nvPr/>
        </p:nvSpPr>
        <p:spPr>
          <a:xfrm>
            <a:off x="152400" y="133350"/>
            <a:ext cx="8366125" cy="646331"/>
          </a:xfrm>
          <a:prstGeom prst="rect">
            <a:avLst/>
          </a:prstGeom>
          <a:noFill/>
        </p:spPr>
        <p:txBody>
          <a:bodyPr wrap="square">
            <a:spAutoFit/>
          </a:bodyPr>
          <a:lstStyle/>
          <a:p>
            <a:pPr>
              <a:buClr>
                <a:srgbClr val="000000"/>
              </a:buClr>
              <a:defRPr/>
            </a:pPr>
            <a:r>
              <a:rPr lang="en-US" altLang="zh-CN" sz="3600" kern="0" dirty="0">
                <a:latin typeface="Calibri Light"/>
                <a:cs typeface="Calibri Light"/>
              </a:rPr>
              <a:t>Experiment : Collective Activity Dataset</a:t>
            </a:r>
          </a:p>
        </p:txBody>
      </p:sp>
      <p:pic>
        <p:nvPicPr>
          <p:cNvPr id="33795" name="Picture 4"/>
          <p:cNvPicPr>
            <a:picLocks noChangeAspect="1"/>
          </p:cNvPicPr>
          <p:nvPr/>
        </p:nvPicPr>
        <p:blipFill>
          <a:blip r:embed="rId3"/>
          <a:srcRect/>
          <a:stretch>
            <a:fillRect/>
          </a:stretch>
        </p:blipFill>
        <p:spPr bwMode="auto">
          <a:xfrm>
            <a:off x="3206750" y="2118122"/>
            <a:ext cx="2743200" cy="1371600"/>
          </a:xfrm>
          <a:prstGeom prst="rect">
            <a:avLst/>
          </a:prstGeom>
          <a:noFill/>
          <a:ln w="9525">
            <a:noFill/>
            <a:miter lim="800000"/>
            <a:headEnd/>
            <a:tailEnd/>
          </a:ln>
        </p:spPr>
      </p:pic>
      <p:pic>
        <p:nvPicPr>
          <p:cNvPr id="33796" name="Picture 6"/>
          <p:cNvPicPr>
            <a:picLocks noChangeAspect="1"/>
          </p:cNvPicPr>
          <p:nvPr/>
        </p:nvPicPr>
        <p:blipFill>
          <a:blip r:embed="rId4"/>
          <a:srcRect/>
          <a:stretch>
            <a:fillRect/>
          </a:stretch>
        </p:blipFill>
        <p:spPr bwMode="auto">
          <a:xfrm>
            <a:off x="5797550" y="2118122"/>
            <a:ext cx="2743200" cy="1371600"/>
          </a:xfrm>
          <a:prstGeom prst="rect">
            <a:avLst/>
          </a:prstGeom>
          <a:noFill/>
          <a:ln w="9525">
            <a:noFill/>
            <a:miter lim="800000"/>
            <a:headEnd/>
            <a:tailEnd/>
          </a:ln>
        </p:spPr>
      </p:pic>
      <p:pic>
        <p:nvPicPr>
          <p:cNvPr id="33797" name="Picture 7"/>
          <p:cNvPicPr>
            <a:picLocks noChangeAspect="1"/>
          </p:cNvPicPr>
          <p:nvPr/>
        </p:nvPicPr>
        <p:blipFill>
          <a:blip r:embed="rId5"/>
          <a:srcRect/>
          <a:stretch>
            <a:fillRect/>
          </a:stretch>
        </p:blipFill>
        <p:spPr bwMode="auto">
          <a:xfrm>
            <a:off x="609600" y="3474244"/>
            <a:ext cx="2749550" cy="1375172"/>
          </a:xfrm>
          <a:prstGeom prst="rect">
            <a:avLst/>
          </a:prstGeom>
          <a:noFill/>
          <a:ln w="9525">
            <a:noFill/>
            <a:miter lim="800000"/>
            <a:headEnd/>
            <a:tailEnd/>
          </a:ln>
        </p:spPr>
      </p:pic>
      <p:pic>
        <p:nvPicPr>
          <p:cNvPr id="33798" name="Picture 8"/>
          <p:cNvPicPr>
            <a:picLocks noChangeAspect="1"/>
          </p:cNvPicPr>
          <p:nvPr/>
        </p:nvPicPr>
        <p:blipFill>
          <a:blip r:embed="rId6"/>
          <a:srcRect/>
          <a:stretch>
            <a:fillRect/>
          </a:stretch>
        </p:blipFill>
        <p:spPr bwMode="auto">
          <a:xfrm>
            <a:off x="3206750" y="3489722"/>
            <a:ext cx="2713038" cy="1356122"/>
          </a:xfrm>
          <a:prstGeom prst="rect">
            <a:avLst/>
          </a:prstGeom>
          <a:noFill/>
          <a:ln w="9525">
            <a:noFill/>
            <a:miter lim="800000"/>
            <a:headEnd/>
            <a:tailEnd/>
          </a:ln>
        </p:spPr>
      </p:pic>
      <p:pic>
        <p:nvPicPr>
          <p:cNvPr id="33799" name="Picture 9"/>
          <p:cNvPicPr>
            <a:picLocks noChangeAspect="1"/>
          </p:cNvPicPr>
          <p:nvPr/>
        </p:nvPicPr>
        <p:blipFill>
          <a:blip r:embed="rId7"/>
          <a:srcRect/>
          <a:stretch>
            <a:fillRect/>
          </a:stretch>
        </p:blipFill>
        <p:spPr bwMode="auto">
          <a:xfrm>
            <a:off x="5797550" y="3474244"/>
            <a:ext cx="2743200" cy="1371600"/>
          </a:xfrm>
          <a:prstGeom prst="rect">
            <a:avLst/>
          </a:prstGeom>
          <a:noFill/>
          <a:ln w="9525">
            <a:noFill/>
            <a:miter lim="800000"/>
            <a:headEnd/>
            <a:tailEnd/>
          </a:ln>
        </p:spPr>
      </p:pic>
      <p:pic>
        <p:nvPicPr>
          <p:cNvPr id="33800" name="Picture 10"/>
          <p:cNvPicPr>
            <a:picLocks noChangeAspect="1"/>
          </p:cNvPicPr>
          <p:nvPr/>
        </p:nvPicPr>
        <p:blipFill>
          <a:blip r:embed="rId8"/>
          <a:srcRect/>
          <a:stretch>
            <a:fillRect/>
          </a:stretch>
        </p:blipFill>
        <p:spPr bwMode="auto">
          <a:xfrm>
            <a:off x="611188" y="2114551"/>
            <a:ext cx="2747962" cy="1373981"/>
          </a:xfrm>
          <a:prstGeom prst="rect">
            <a:avLst/>
          </a:prstGeom>
          <a:noFill/>
          <a:ln w="9525">
            <a:noFill/>
            <a:miter lim="800000"/>
            <a:headEnd/>
            <a:tailEnd/>
          </a:ln>
        </p:spPr>
      </p:pic>
      <p:sp>
        <p:nvSpPr>
          <p:cNvPr id="2" name="TextBox 1"/>
          <p:cNvSpPr txBox="1"/>
          <p:nvPr/>
        </p:nvSpPr>
        <p:spPr>
          <a:xfrm>
            <a:off x="838200" y="4905084"/>
            <a:ext cx="2286000" cy="307777"/>
          </a:xfrm>
          <a:prstGeom prst="rect">
            <a:avLst/>
          </a:prstGeom>
          <a:noFill/>
        </p:spPr>
        <p:txBody>
          <a:bodyPr wrap="square" rtlCol="0">
            <a:spAutoFit/>
          </a:bodyPr>
          <a:lstStyle/>
          <a:p>
            <a:r>
              <a:rPr lang="en-US" dirty="0" smtClean="0"/>
              <a:t>Choi et al., VSWS 2009</a:t>
            </a:r>
            <a:endParaRPr lang="en-US" dirty="0"/>
          </a:p>
        </p:txBody>
      </p:sp>
    </p:spTree>
    <p:extLst>
      <p:ext uri="{BB962C8B-B14F-4D97-AF65-F5344CB8AC3E}">
        <p14:creationId xmlns:p14="http://schemas.microsoft.com/office/powerpoint/2010/main" val="409030241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hape 138"/>
          <p:cNvSpPr txBox="1">
            <a:spLocks/>
          </p:cNvSpPr>
          <p:nvPr/>
        </p:nvSpPr>
        <p:spPr bwMode="auto">
          <a:xfrm>
            <a:off x="838199" y="1200150"/>
            <a:ext cx="8475787" cy="1085850"/>
          </a:xfrm>
          <a:prstGeom prst="rect">
            <a:avLst/>
          </a:prstGeom>
          <a:noFill/>
          <a:ln w="9525">
            <a:noFill/>
            <a:miter lim="800000"/>
            <a:headEnd/>
            <a:tailEnd/>
          </a:ln>
        </p:spPr>
        <p:txBody>
          <a:bodyPr lIns="91425" tIns="45700" rIns="91425" bIns="45700"/>
          <a:lstStyle/>
          <a:p>
            <a:pPr marL="266700" indent="-266700">
              <a:lnSpc>
                <a:spcPct val="120000"/>
              </a:lnSpc>
              <a:buClr>
                <a:schemeClr val="tx1"/>
              </a:buClr>
              <a:buFontTx/>
              <a:buChar char="•"/>
            </a:pPr>
            <a:r>
              <a:rPr lang="en-US" altLang="zh-CN" sz="2000" dirty="0">
                <a:solidFill>
                  <a:schemeClr val="tx1"/>
                </a:solidFill>
                <a:latin typeface="Calibri" pitchFamily="34" charset="0"/>
                <a:sym typeface="Calibri" pitchFamily="34" charset="0"/>
              </a:rPr>
              <a:t> Contains </a:t>
            </a:r>
            <a:r>
              <a:rPr lang="en-US" altLang="zh-CN" sz="2000" dirty="0" smtClean="0">
                <a:solidFill>
                  <a:srgbClr val="FF0000"/>
                </a:solidFill>
                <a:latin typeface="Calibri" pitchFamily="34" charset="0"/>
                <a:sym typeface="Calibri" pitchFamily="34" charset="0"/>
              </a:rPr>
              <a:t>72</a:t>
            </a:r>
            <a:r>
              <a:rPr lang="en-US" altLang="zh-CN" sz="2000" dirty="0" smtClean="0">
                <a:solidFill>
                  <a:schemeClr val="tx1"/>
                </a:solidFill>
                <a:latin typeface="Calibri" pitchFamily="34" charset="0"/>
                <a:sym typeface="Calibri" pitchFamily="34" charset="0"/>
              </a:rPr>
              <a:t> </a:t>
            </a:r>
            <a:r>
              <a:rPr lang="en-US" altLang="zh-CN" sz="2000" dirty="0">
                <a:solidFill>
                  <a:schemeClr val="tx1"/>
                </a:solidFill>
                <a:latin typeface="Calibri" pitchFamily="34" charset="0"/>
                <a:sym typeface="Calibri" pitchFamily="34" charset="0"/>
              </a:rPr>
              <a:t>video clips</a:t>
            </a:r>
          </a:p>
          <a:p>
            <a:pPr marL="266700" indent="-266700">
              <a:lnSpc>
                <a:spcPct val="120000"/>
              </a:lnSpc>
              <a:buClr>
                <a:schemeClr val="tx1"/>
              </a:buClr>
              <a:buFontTx/>
              <a:buChar char="•"/>
            </a:pPr>
            <a:r>
              <a:rPr lang="en-US" altLang="zh-CN" sz="2000" dirty="0">
                <a:solidFill>
                  <a:schemeClr val="tx1"/>
                </a:solidFill>
                <a:latin typeface="Calibri" pitchFamily="34" charset="0"/>
                <a:sym typeface="Calibri" pitchFamily="34" charset="0"/>
              </a:rPr>
              <a:t> Action classes: others, crossing, waiting, </a:t>
            </a:r>
            <a:r>
              <a:rPr lang="en-US" altLang="zh-CN" sz="2000" dirty="0" smtClean="0">
                <a:solidFill>
                  <a:schemeClr val="tx1"/>
                </a:solidFill>
                <a:latin typeface="Calibri" pitchFamily="34" charset="0"/>
                <a:sym typeface="Calibri" pitchFamily="34" charset="0"/>
              </a:rPr>
              <a:t>queuing, talking, </a:t>
            </a:r>
            <a:r>
              <a:rPr lang="en-US" altLang="zh-CN" sz="2000" dirty="0" smtClean="0">
                <a:solidFill>
                  <a:srgbClr val="FF0000"/>
                </a:solidFill>
                <a:latin typeface="Calibri" pitchFamily="34" charset="0"/>
                <a:sym typeface="Calibri" pitchFamily="34" charset="0"/>
              </a:rPr>
              <a:t>dancing, jogging</a:t>
            </a:r>
            <a:endParaRPr lang="en-US" altLang="zh-CN" sz="2000" dirty="0">
              <a:solidFill>
                <a:srgbClr val="FF0000"/>
              </a:solidFill>
              <a:latin typeface="Calibri" pitchFamily="34" charset="0"/>
              <a:sym typeface="Calibri" pitchFamily="34" charset="0"/>
            </a:endParaRPr>
          </a:p>
          <a:p>
            <a:pPr marL="266700" indent="-266700">
              <a:lnSpc>
                <a:spcPct val="120000"/>
              </a:lnSpc>
              <a:buClr>
                <a:schemeClr val="tx1"/>
              </a:buClr>
              <a:buFontTx/>
              <a:buChar char="•"/>
            </a:pPr>
            <a:r>
              <a:rPr lang="en-US" altLang="zh-CN" sz="2000" dirty="0">
                <a:solidFill>
                  <a:schemeClr val="tx1"/>
                </a:solidFill>
                <a:latin typeface="Calibri" pitchFamily="34" charset="0"/>
                <a:sym typeface="Calibri" pitchFamily="34" charset="0"/>
              </a:rPr>
              <a:t> Scene classes: crossing, waiting, queuing, </a:t>
            </a:r>
            <a:r>
              <a:rPr lang="en-US" altLang="zh-CN" sz="2000" dirty="0" smtClean="0">
                <a:latin typeface="Calibri" pitchFamily="34" charset="0"/>
                <a:sym typeface="Calibri" pitchFamily="34" charset="0"/>
              </a:rPr>
              <a:t>talking</a:t>
            </a:r>
            <a:r>
              <a:rPr lang="en-US" altLang="zh-CN" sz="2000" dirty="0">
                <a:latin typeface="Calibri" pitchFamily="34" charset="0"/>
                <a:sym typeface="Calibri" pitchFamily="34" charset="0"/>
              </a:rPr>
              <a:t>, </a:t>
            </a:r>
            <a:r>
              <a:rPr lang="en-US" altLang="zh-CN" sz="2000" dirty="0">
                <a:solidFill>
                  <a:srgbClr val="FF0000"/>
                </a:solidFill>
                <a:latin typeface="Calibri" pitchFamily="34" charset="0"/>
                <a:sym typeface="Calibri" pitchFamily="34" charset="0"/>
              </a:rPr>
              <a:t>dancing, jogging</a:t>
            </a:r>
            <a:r>
              <a:rPr lang="en-US" altLang="zh-CN" sz="2000" dirty="0" smtClean="0">
                <a:solidFill>
                  <a:schemeClr val="tx1"/>
                </a:solidFill>
                <a:latin typeface="Calibri" pitchFamily="34" charset="0"/>
                <a:sym typeface="Calibri" pitchFamily="34" charset="0"/>
              </a:rPr>
              <a:t> </a:t>
            </a:r>
            <a:endParaRPr lang="en-US" altLang="zh-CN" sz="2000" dirty="0">
              <a:solidFill>
                <a:schemeClr val="tx1"/>
              </a:solidFill>
              <a:latin typeface="Calibri" pitchFamily="34" charset="0"/>
              <a:sym typeface="Calibri" pitchFamily="34" charset="0"/>
            </a:endParaRPr>
          </a:p>
        </p:txBody>
      </p:sp>
      <p:sp>
        <p:nvSpPr>
          <p:cNvPr id="3" name="TextBox 2"/>
          <p:cNvSpPr txBox="1"/>
          <p:nvPr/>
        </p:nvSpPr>
        <p:spPr>
          <a:xfrm>
            <a:off x="76200" y="228601"/>
            <a:ext cx="9067800" cy="584776"/>
          </a:xfrm>
          <a:prstGeom prst="rect">
            <a:avLst/>
          </a:prstGeom>
          <a:noFill/>
        </p:spPr>
        <p:txBody>
          <a:bodyPr wrap="square">
            <a:spAutoFit/>
          </a:bodyPr>
          <a:lstStyle/>
          <a:p>
            <a:pPr>
              <a:buClr>
                <a:srgbClr val="000000"/>
              </a:buClr>
              <a:defRPr/>
            </a:pPr>
            <a:r>
              <a:rPr lang="en-US" altLang="zh-CN" sz="3200" kern="0" dirty="0" smtClean="0">
                <a:latin typeface="Calibri Light"/>
                <a:cs typeface="Calibri Light"/>
              </a:rPr>
              <a:t>Experiment: </a:t>
            </a:r>
            <a:r>
              <a:rPr lang="en-US" altLang="zh-CN" sz="3200" kern="0" dirty="0">
                <a:latin typeface="Calibri Light"/>
                <a:cs typeface="Calibri Light"/>
              </a:rPr>
              <a:t>Collective Activity </a:t>
            </a:r>
            <a:r>
              <a:rPr lang="en-US" altLang="zh-CN" sz="3200" kern="0" dirty="0" smtClean="0">
                <a:latin typeface="Calibri Light"/>
                <a:cs typeface="Calibri Light"/>
              </a:rPr>
              <a:t>Dataset Extended</a:t>
            </a:r>
            <a:endParaRPr lang="en-US" altLang="zh-CN" sz="3200" kern="0" dirty="0">
              <a:latin typeface="Calibri Light"/>
              <a:cs typeface="Calibri Light"/>
            </a:endParaRPr>
          </a:p>
        </p:txBody>
      </p:sp>
      <p:pic>
        <p:nvPicPr>
          <p:cNvPr id="33795" name="Picture 4"/>
          <p:cNvPicPr>
            <a:picLocks noChangeAspect="1"/>
          </p:cNvPicPr>
          <p:nvPr/>
        </p:nvPicPr>
        <p:blipFill>
          <a:blip r:embed="rId3"/>
          <a:srcRect/>
          <a:stretch>
            <a:fillRect/>
          </a:stretch>
        </p:blipFill>
        <p:spPr bwMode="auto">
          <a:xfrm>
            <a:off x="3206750" y="2118122"/>
            <a:ext cx="2743200" cy="1371600"/>
          </a:xfrm>
          <a:prstGeom prst="rect">
            <a:avLst/>
          </a:prstGeom>
          <a:noFill/>
          <a:ln w="9525">
            <a:noFill/>
            <a:miter lim="800000"/>
            <a:headEnd/>
            <a:tailEnd/>
          </a:ln>
        </p:spPr>
      </p:pic>
      <p:pic>
        <p:nvPicPr>
          <p:cNvPr id="33796" name="Picture 6"/>
          <p:cNvPicPr>
            <a:picLocks noChangeAspect="1"/>
          </p:cNvPicPr>
          <p:nvPr/>
        </p:nvPicPr>
        <p:blipFill>
          <a:blip r:embed="rId4"/>
          <a:srcRect/>
          <a:stretch>
            <a:fillRect/>
          </a:stretch>
        </p:blipFill>
        <p:spPr bwMode="auto">
          <a:xfrm>
            <a:off x="5797550" y="2118122"/>
            <a:ext cx="2743200" cy="1371600"/>
          </a:xfrm>
          <a:prstGeom prst="rect">
            <a:avLst/>
          </a:prstGeom>
          <a:noFill/>
          <a:ln w="9525">
            <a:noFill/>
            <a:miter lim="800000"/>
            <a:headEnd/>
            <a:tailEnd/>
          </a:ln>
        </p:spPr>
      </p:pic>
      <p:pic>
        <p:nvPicPr>
          <p:cNvPr id="33797" name="Picture 7"/>
          <p:cNvPicPr>
            <a:picLocks noChangeAspect="1"/>
          </p:cNvPicPr>
          <p:nvPr/>
        </p:nvPicPr>
        <p:blipFill>
          <a:blip r:embed="rId5"/>
          <a:srcRect/>
          <a:stretch>
            <a:fillRect/>
          </a:stretch>
        </p:blipFill>
        <p:spPr bwMode="auto">
          <a:xfrm>
            <a:off x="609600" y="3474244"/>
            <a:ext cx="2749550" cy="1375172"/>
          </a:xfrm>
          <a:prstGeom prst="rect">
            <a:avLst/>
          </a:prstGeom>
          <a:noFill/>
          <a:ln w="9525">
            <a:noFill/>
            <a:miter lim="800000"/>
            <a:headEnd/>
            <a:tailEnd/>
          </a:ln>
        </p:spPr>
      </p:pic>
      <p:pic>
        <p:nvPicPr>
          <p:cNvPr id="33798" name="Picture 8"/>
          <p:cNvPicPr>
            <a:picLocks noChangeAspect="1"/>
          </p:cNvPicPr>
          <p:nvPr/>
        </p:nvPicPr>
        <p:blipFill>
          <a:blip r:embed="rId6"/>
          <a:srcRect/>
          <a:stretch>
            <a:fillRect/>
          </a:stretch>
        </p:blipFill>
        <p:spPr bwMode="auto">
          <a:xfrm>
            <a:off x="3206750" y="3489722"/>
            <a:ext cx="2713038" cy="1356122"/>
          </a:xfrm>
          <a:prstGeom prst="rect">
            <a:avLst/>
          </a:prstGeom>
          <a:noFill/>
          <a:ln w="9525">
            <a:noFill/>
            <a:miter lim="800000"/>
            <a:headEnd/>
            <a:tailEnd/>
          </a:ln>
        </p:spPr>
      </p:pic>
      <p:pic>
        <p:nvPicPr>
          <p:cNvPr id="33799" name="Picture 9"/>
          <p:cNvPicPr>
            <a:picLocks noChangeAspect="1"/>
          </p:cNvPicPr>
          <p:nvPr/>
        </p:nvPicPr>
        <p:blipFill>
          <a:blip r:embed="rId7"/>
          <a:srcRect/>
          <a:stretch>
            <a:fillRect/>
          </a:stretch>
        </p:blipFill>
        <p:spPr bwMode="auto">
          <a:xfrm>
            <a:off x="5797550" y="3474244"/>
            <a:ext cx="2743200" cy="1371600"/>
          </a:xfrm>
          <a:prstGeom prst="rect">
            <a:avLst/>
          </a:prstGeom>
          <a:noFill/>
          <a:ln w="9525">
            <a:noFill/>
            <a:miter lim="800000"/>
            <a:headEnd/>
            <a:tailEnd/>
          </a:ln>
        </p:spPr>
      </p:pic>
      <p:pic>
        <p:nvPicPr>
          <p:cNvPr id="33800" name="Picture 10"/>
          <p:cNvPicPr>
            <a:picLocks noChangeAspect="1"/>
          </p:cNvPicPr>
          <p:nvPr/>
        </p:nvPicPr>
        <p:blipFill>
          <a:blip r:embed="rId8"/>
          <a:srcRect/>
          <a:stretch>
            <a:fillRect/>
          </a:stretch>
        </p:blipFill>
        <p:spPr bwMode="auto">
          <a:xfrm>
            <a:off x="611188" y="2114551"/>
            <a:ext cx="2747962" cy="1373981"/>
          </a:xfrm>
          <a:prstGeom prst="rect">
            <a:avLst/>
          </a:prstGeom>
          <a:noFill/>
          <a:ln w="9525">
            <a:noFill/>
            <a:miter lim="800000"/>
            <a:headEnd/>
            <a:tailEnd/>
          </a:ln>
        </p:spPr>
      </p:pic>
      <p:sp>
        <p:nvSpPr>
          <p:cNvPr id="2" name="TextBox 1"/>
          <p:cNvSpPr txBox="1"/>
          <p:nvPr/>
        </p:nvSpPr>
        <p:spPr>
          <a:xfrm>
            <a:off x="838200" y="4905083"/>
            <a:ext cx="2286000" cy="307777"/>
          </a:xfrm>
          <a:prstGeom prst="rect">
            <a:avLst/>
          </a:prstGeom>
          <a:noFill/>
        </p:spPr>
        <p:txBody>
          <a:bodyPr wrap="square" rtlCol="0">
            <a:spAutoFit/>
          </a:bodyPr>
          <a:lstStyle/>
          <a:p>
            <a:r>
              <a:rPr lang="en-US" dirty="0" smtClean="0"/>
              <a:t>Choi et al., CVPR 2011</a:t>
            </a:r>
            <a:endParaRPr lang="en-US" dirty="0"/>
          </a:p>
        </p:txBody>
      </p:sp>
    </p:spTree>
    <p:extLst>
      <p:ext uri="{BB962C8B-B14F-4D97-AF65-F5344CB8AC3E}">
        <p14:creationId xmlns:p14="http://schemas.microsoft.com/office/powerpoint/2010/main" val="146505614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133350"/>
            <a:ext cx="8170863" cy="646331"/>
          </a:xfrm>
          <a:prstGeom prst="rect">
            <a:avLst/>
          </a:prstGeom>
          <a:noFill/>
        </p:spPr>
        <p:txBody>
          <a:bodyPr wrap="square">
            <a:spAutoFit/>
          </a:bodyPr>
          <a:lstStyle/>
          <a:p>
            <a:pPr>
              <a:buClr>
                <a:srgbClr val="000000"/>
              </a:buClr>
              <a:defRPr/>
            </a:pPr>
            <a:r>
              <a:rPr lang="en-US" altLang="zh-CN" sz="3600" kern="0" dirty="0">
                <a:latin typeface="Calibri Light"/>
                <a:cs typeface="Calibri Light"/>
              </a:rPr>
              <a:t>Experiment : Nursing Home Dataset</a:t>
            </a:r>
          </a:p>
        </p:txBody>
      </p:sp>
      <p:sp>
        <p:nvSpPr>
          <p:cNvPr id="35842" name="Shape 138"/>
          <p:cNvSpPr txBox="1">
            <a:spLocks/>
          </p:cNvSpPr>
          <p:nvPr/>
        </p:nvSpPr>
        <p:spPr bwMode="auto">
          <a:xfrm>
            <a:off x="749300" y="1200150"/>
            <a:ext cx="7924800" cy="1085850"/>
          </a:xfrm>
          <a:prstGeom prst="rect">
            <a:avLst/>
          </a:prstGeom>
          <a:noFill/>
          <a:ln w="9525">
            <a:noFill/>
            <a:miter lim="800000"/>
            <a:headEnd/>
            <a:tailEnd/>
          </a:ln>
        </p:spPr>
        <p:txBody>
          <a:bodyPr lIns="91425" tIns="45700" rIns="91425" bIns="45700"/>
          <a:lstStyle/>
          <a:p>
            <a:pPr marL="266700" indent="-266700">
              <a:lnSpc>
                <a:spcPct val="120000"/>
              </a:lnSpc>
              <a:buClr>
                <a:schemeClr val="tx1"/>
              </a:buClr>
              <a:buFontTx/>
              <a:buChar char="•"/>
            </a:pPr>
            <a:r>
              <a:rPr lang="en-US" altLang="zh-CN" sz="2000">
                <a:solidFill>
                  <a:schemeClr val="tx1"/>
                </a:solidFill>
                <a:latin typeface="Calibri" pitchFamily="34" charset="0"/>
                <a:sym typeface="Calibri" pitchFamily="34" charset="0"/>
              </a:rPr>
              <a:t> Contains 80 videos captured from a nursing home</a:t>
            </a:r>
          </a:p>
          <a:p>
            <a:pPr marL="266700" indent="-266700">
              <a:lnSpc>
                <a:spcPct val="120000"/>
              </a:lnSpc>
              <a:buClr>
                <a:schemeClr val="tx1"/>
              </a:buClr>
              <a:buFontTx/>
              <a:buChar char="•"/>
            </a:pPr>
            <a:r>
              <a:rPr lang="en-US" altLang="zh-CN" sz="2000">
                <a:solidFill>
                  <a:schemeClr val="tx1"/>
                </a:solidFill>
                <a:latin typeface="Calibri" pitchFamily="34" charset="0"/>
                <a:sym typeface="Calibri" pitchFamily="34" charset="0"/>
              </a:rPr>
              <a:t> Action classes: walking, standing, sitting, bending, squatting and falling</a:t>
            </a:r>
          </a:p>
          <a:p>
            <a:pPr marL="266700" indent="-266700">
              <a:lnSpc>
                <a:spcPct val="120000"/>
              </a:lnSpc>
              <a:buClr>
                <a:schemeClr val="tx1"/>
              </a:buClr>
              <a:buFontTx/>
              <a:buChar char="•"/>
            </a:pPr>
            <a:r>
              <a:rPr lang="en-US" altLang="zh-CN" sz="2000">
                <a:solidFill>
                  <a:schemeClr val="tx1"/>
                </a:solidFill>
                <a:latin typeface="Calibri" pitchFamily="34" charset="0"/>
                <a:sym typeface="Calibri" pitchFamily="34" charset="0"/>
              </a:rPr>
              <a:t> Scene classes: fall and non-fall</a:t>
            </a:r>
          </a:p>
        </p:txBody>
      </p:sp>
      <p:pic>
        <p:nvPicPr>
          <p:cNvPr id="35843" name="Picture 3"/>
          <p:cNvPicPr>
            <a:picLocks noChangeAspect="1"/>
          </p:cNvPicPr>
          <p:nvPr/>
        </p:nvPicPr>
        <p:blipFill>
          <a:blip r:embed="rId3"/>
          <a:srcRect/>
          <a:stretch>
            <a:fillRect/>
          </a:stretch>
        </p:blipFill>
        <p:spPr bwMode="auto">
          <a:xfrm>
            <a:off x="430214" y="2286001"/>
            <a:ext cx="2103437" cy="1183481"/>
          </a:xfrm>
          <a:prstGeom prst="rect">
            <a:avLst/>
          </a:prstGeom>
          <a:noFill/>
          <a:ln w="9525">
            <a:noFill/>
            <a:miter lim="800000"/>
            <a:headEnd/>
            <a:tailEnd/>
          </a:ln>
        </p:spPr>
      </p:pic>
      <p:pic>
        <p:nvPicPr>
          <p:cNvPr id="35844" name="Picture 9"/>
          <p:cNvPicPr>
            <a:picLocks noChangeAspect="1"/>
          </p:cNvPicPr>
          <p:nvPr/>
        </p:nvPicPr>
        <p:blipFill>
          <a:blip r:embed="rId4"/>
          <a:srcRect/>
          <a:stretch>
            <a:fillRect/>
          </a:stretch>
        </p:blipFill>
        <p:spPr bwMode="auto">
          <a:xfrm>
            <a:off x="2533651" y="2286001"/>
            <a:ext cx="2105025" cy="1183481"/>
          </a:xfrm>
          <a:prstGeom prst="rect">
            <a:avLst/>
          </a:prstGeom>
          <a:noFill/>
          <a:ln w="9525">
            <a:noFill/>
            <a:miter lim="800000"/>
            <a:headEnd/>
            <a:tailEnd/>
          </a:ln>
        </p:spPr>
      </p:pic>
      <p:pic>
        <p:nvPicPr>
          <p:cNvPr id="35845" name="Picture 10"/>
          <p:cNvPicPr>
            <a:picLocks noChangeAspect="1"/>
          </p:cNvPicPr>
          <p:nvPr/>
        </p:nvPicPr>
        <p:blipFill>
          <a:blip r:embed="rId5"/>
          <a:srcRect/>
          <a:stretch>
            <a:fillRect/>
          </a:stretch>
        </p:blipFill>
        <p:spPr bwMode="auto">
          <a:xfrm>
            <a:off x="4635501" y="2289573"/>
            <a:ext cx="2105025" cy="1183481"/>
          </a:xfrm>
          <a:prstGeom prst="rect">
            <a:avLst/>
          </a:prstGeom>
          <a:noFill/>
          <a:ln w="9525">
            <a:noFill/>
            <a:miter lim="800000"/>
            <a:headEnd/>
            <a:tailEnd/>
          </a:ln>
        </p:spPr>
      </p:pic>
      <p:pic>
        <p:nvPicPr>
          <p:cNvPr id="35846" name="Picture 11"/>
          <p:cNvPicPr>
            <a:picLocks noChangeAspect="1"/>
          </p:cNvPicPr>
          <p:nvPr/>
        </p:nvPicPr>
        <p:blipFill>
          <a:blip r:embed="rId6"/>
          <a:srcRect/>
          <a:stretch>
            <a:fillRect/>
          </a:stretch>
        </p:blipFill>
        <p:spPr bwMode="auto">
          <a:xfrm>
            <a:off x="6734176" y="2291954"/>
            <a:ext cx="2105025" cy="1183481"/>
          </a:xfrm>
          <a:prstGeom prst="rect">
            <a:avLst/>
          </a:prstGeom>
          <a:noFill/>
          <a:ln w="9525">
            <a:noFill/>
            <a:miter lim="800000"/>
            <a:headEnd/>
            <a:tailEnd/>
          </a:ln>
        </p:spPr>
      </p:pic>
      <p:pic>
        <p:nvPicPr>
          <p:cNvPr id="35847" name="Picture 12"/>
          <p:cNvPicPr>
            <a:picLocks noChangeAspect="1"/>
          </p:cNvPicPr>
          <p:nvPr/>
        </p:nvPicPr>
        <p:blipFill>
          <a:blip r:embed="rId7"/>
          <a:srcRect/>
          <a:stretch>
            <a:fillRect/>
          </a:stretch>
        </p:blipFill>
        <p:spPr bwMode="auto">
          <a:xfrm>
            <a:off x="430214" y="3469482"/>
            <a:ext cx="2103437" cy="1184672"/>
          </a:xfrm>
          <a:prstGeom prst="rect">
            <a:avLst/>
          </a:prstGeom>
          <a:noFill/>
          <a:ln w="9525">
            <a:noFill/>
            <a:miter lim="800000"/>
            <a:headEnd/>
            <a:tailEnd/>
          </a:ln>
        </p:spPr>
      </p:pic>
      <p:pic>
        <p:nvPicPr>
          <p:cNvPr id="35848" name="Picture 13"/>
          <p:cNvPicPr>
            <a:picLocks noChangeAspect="1"/>
          </p:cNvPicPr>
          <p:nvPr/>
        </p:nvPicPr>
        <p:blipFill>
          <a:blip r:embed="rId8"/>
          <a:srcRect/>
          <a:stretch>
            <a:fillRect/>
          </a:stretch>
        </p:blipFill>
        <p:spPr bwMode="auto">
          <a:xfrm>
            <a:off x="2536825" y="3469481"/>
            <a:ext cx="2101850" cy="1182291"/>
          </a:xfrm>
          <a:prstGeom prst="rect">
            <a:avLst/>
          </a:prstGeom>
          <a:noFill/>
          <a:ln w="9525">
            <a:noFill/>
            <a:miter lim="800000"/>
            <a:headEnd/>
            <a:tailEnd/>
          </a:ln>
        </p:spPr>
      </p:pic>
      <p:pic>
        <p:nvPicPr>
          <p:cNvPr id="35849" name="Picture 14"/>
          <p:cNvPicPr>
            <a:picLocks noChangeAspect="1"/>
          </p:cNvPicPr>
          <p:nvPr/>
        </p:nvPicPr>
        <p:blipFill>
          <a:blip r:embed="rId9"/>
          <a:srcRect/>
          <a:stretch>
            <a:fillRect/>
          </a:stretch>
        </p:blipFill>
        <p:spPr bwMode="auto">
          <a:xfrm>
            <a:off x="4638676" y="3471863"/>
            <a:ext cx="2105025" cy="1184672"/>
          </a:xfrm>
          <a:prstGeom prst="rect">
            <a:avLst/>
          </a:prstGeom>
          <a:noFill/>
          <a:ln w="9525">
            <a:noFill/>
            <a:miter lim="800000"/>
            <a:headEnd/>
            <a:tailEnd/>
          </a:ln>
        </p:spPr>
      </p:pic>
      <p:pic>
        <p:nvPicPr>
          <p:cNvPr id="35850" name="Picture 15"/>
          <p:cNvPicPr>
            <a:picLocks noChangeAspect="1"/>
          </p:cNvPicPr>
          <p:nvPr/>
        </p:nvPicPr>
        <p:blipFill>
          <a:blip r:embed="rId10"/>
          <a:srcRect/>
          <a:stretch>
            <a:fillRect/>
          </a:stretch>
        </p:blipFill>
        <p:spPr bwMode="auto">
          <a:xfrm>
            <a:off x="6734176" y="3473054"/>
            <a:ext cx="2105025" cy="1183481"/>
          </a:xfrm>
          <a:prstGeom prst="rect">
            <a:avLst/>
          </a:prstGeom>
          <a:noFill/>
          <a:ln w="9525">
            <a:noFill/>
            <a:miter lim="800000"/>
            <a:headEnd/>
            <a:tailEnd/>
          </a:ln>
        </p:spPr>
      </p:pic>
      <p:sp>
        <p:nvSpPr>
          <p:cNvPr id="17" name="Oval 16"/>
          <p:cNvSpPr/>
          <p:nvPr/>
        </p:nvSpPr>
        <p:spPr>
          <a:xfrm>
            <a:off x="1981200" y="29146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Oval 19"/>
          <p:cNvSpPr/>
          <p:nvPr/>
        </p:nvSpPr>
        <p:spPr>
          <a:xfrm>
            <a:off x="2133600" y="30289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Oval 20"/>
          <p:cNvSpPr/>
          <p:nvPr/>
        </p:nvSpPr>
        <p:spPr>
          <a:xfrm>
            <a:off x="838200" y="27432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21"/>
          <p:cNvSpPr/>
          <p:nvPr/>
        </p:nvSpPr>
        <p:spPr>
          <a:xfrm>
            <a:off x="533400" y="26860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Oval 22"/>
          <p:cNvSpPr/>
          <p:nvPr/>
        </p:nvSpPr>
        <p:spPr>
          <a:xfrm>
            <a:off x="3124200" y="25146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Oval 23"/>
          <p:cNvSpPr/>
          <p:nvPr/>
        </p:nvSpPr>
        <p:spPr>
          <a:xfrm>
            <a:off x="3886200" y="26289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Oval 24"/>
          <p:cNvSpPr/>
          <p:nvPr/>
        </p:nvSpPr>
        <p:spPr>
          <a:xfrm>
            <a:off x="4191000" y="28003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Oval 25"/>
          <p:cNvSpPr/>
          <p:nvPr/>
        </p:nvSpPr>
        <p:spPr>
          <a:xfrm>
            <a:off x="7010400" y="29146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Oval 26"/>
          <p:cNvSpPr/>
          <p:nvPr/>
        </p:nvSpPr>
        <p:spPr>
          <a:xfrm>
            <a:off x="6248400" y="36576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Oval 27"/>
          <p:cNvSpPr/>
          <p:nvPr/>
        </p:nvSpPr>
        <p:spPr>
          <a:xfrm>
            <a:off x="5562600" y="37719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Oval 28"/>
          <p:cNvSpPr/>
          <p:nvPr/>
        </p:nvSpPr>
        <p:spPr>
          <a:xfrm>
            <a:off x="3124200" y="38862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Oval 29"/>
          <p:cNvSpPr/>
          <p:nvPr/>
        </p:nvSpPr>
        <p:spPr>
          <a:xfrm>
            <a:off x="3200400" y="37147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Oval 30"/>
          <p:cNvSpPr/>
          <p:nvPr/>
        </p:nvSpPr>
        <p:spPr>
          <a:xfrm>
            <a:off x="1371600" y="37147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Oval 31"/>
          <p:cNvSpPr/>
          <p:nvPr/>
        </p:nvSpPr>
        <p:spPr>
          <a:xfrm>
            <a:off x="1143000" y="38290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Oval 32"/>
          <p:cNvSpPr/>
          <p:nvPr/>
        </p:nvSpPr>
        <p:spPr>
          <a:xfrm>
            <a:off x="685800" y="37719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TextBox 33"/>
          <p:cNvSpPr txBox="1"/>
          <p:nvPr/>
        </p:nvSpPr>
        <p:spPr>
          <a:xfrm>
            <a:off x="838200" y="4905083"/>
            <a:ext cx="2638509" cy="307777"/>
          </a:xfrm>
          <a:prstGeom prst="rect">
            <a:avLst/>
          </a:prstGeom>
          <a:noFill/>
        </p:spPr>
        <p:txBody>
          <a:bodyPr wrap="square" rtlCol="0">
            <a:spAutoFit/>
          </a:bodyPr>
          <a:lstStyle/>
          <a:p>
            <a:r>
              <a:rPr lang="en-US" dirty="0" smtClean="0"/>
              <a:t>Deng et al., BMVC 2015</a:t>
            </a:r>
            <a:endParaRPr lang="en-US" dirty="0"/>
          </a:p>
        </p:txBody>
      </p:sp>
    </p:spTree>
    <p:extLst>
      <p:ext uri="{BB962C8B-B14F-4D97-AF65-F5344CB8AC3E}">
        <p14:creationId xmlns:p14="http://schemas.microsoft.com/office/powerpoint/2010/main" val="170135468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133350"/>
            <a:ext cx="7615238" cy="646331"/>
          </a:xfrm>
          <a:prstGeom prst="rect">
            <a:avLst/>
          </a:prstGeom>
          <a:noFill/>
        </p:spPr>
        <p:txBody>
          <a:bodyPr>
            <a:spAutoFit/>
          </a:bodyPr>
          <a:lstStyle/>
          <a:p>
            <a:pPr>
              <a:buClr>
                <a:srgbClr val="000000"/>
              </a:buClr>
              <a:defRPr/>
            </a:pPr>
            <a:r>
              <a:rPr lang="en-US" altLang="zh-CN" sz="3600" kern="0" dirty="0" smtClean="0">
                <a:latin typeface="Calibri Light"/>
                <a:cs typeface="Calibri Light"/>
              </a:rPr>
              <a:t>Quantitative Results</a:t>
            </a:r>
            <a:endParaRPr lang="en-US" altLang="zh-CN" sz="3600" kern="0" dirty="0">
              <a:latin typeface="Calibri Light"/>
              <a:cs typeface="Calibri Light"/>
            </a:endParaRPr>
          </a:p>
        </p:txBody>
      </p:sp>
      <p:graphicFrame>
        <p:nvGraphicFramePr>
          <p:cNvPr id="34" name="Table 33"/>
          <p:cNvGraphicFramePr>
            <a:graphicFrameLocks noGrp="1"/>
          </p:cNvGraphicFramePr>
          <p:nvPr>
            <p:extLst>
              <p:ext uri="{D42A27DB-BD31-4B8C-83A1-F6EECF244321}">
                <p14:modId xmlns:p14="http://schemas.microsoft.com/office/powerpoint/2010/main" val="263662175"/>
              </p:ext>
            </p:extLst>
          </p:nvPr>
        </p:nvGraphicFramePr>
        <p:xfrm>
          <a:off x="2193790" y="970176"/>
          <a:ext cx="6358075" cy="1166919"/>
        </p:xfrm>
        <a:graphic>
          <a:graphicData uri="http://schemas.openxmlformats.org/drawingml/2006/table">
            <a:tbl>
              <a:tblPr firstRow="1" bandRow="1">
                <a:tableStyleId>{18603FDC-E32A-4AB5-989C-0864C3EAD2B8}</a:tableStyleId>
              </a:tblPr>
              <a:tblGrid>
                <a:gridCol w="1565162"/>
                <a:gridCol w="1344465"/>
                <a:gridCol w="1724224"/>
                <a:gridCol w="1724224"/>
              </a:tblGrid>
              <a:tr h="274320">
                <a:tc>
                  <a:txBody>
                    <a:bodyPr/>
                    <a:lstStyle/>
                    <a:p>
                      <a:pPr algn="ctr"/>
                      <a:r>
                        <a:rPr lang="en-US" sz="1400" dirty="0" smtClean="0"/>
                        <a:t>Iterations</a:t>
                      </a:r>
                      <a:endParaRPr lang="en-US" sz="1400" dirty="0"/>
                    </a:p>
                  </a:txBody>
                  <a:tcPr marT="34290" marB="34290"/>
                </a:tc>
                <a:tc>
                  <a:txBody>
                    <a:bodyPr/>
                    <a:lstStyle/>
                    <a:p>
                      <a:pPr algn="ctr"/>
                      <a:r>
                        <a:rPr lang="en-US" sz="1400" dirty="0" smtClean="0"/>
                        <a:t>1</a:t>
                      </a:r>
                      <a:endParaRPr lang="en-US" sz="1400" dirty="0"/>
                    </a:p>
                  </a:txBody>
                  <a:tcPr marT="34290" marB="34290"/>
                </a:tc>
                <a:tc>
                  <a:txBody>
                    <a:bodyPr/>
                    <a:lstStyle/>
                    <a:p>
                      <a:pPr algn="ctr"/>
                      <a:r>
                        <a:rPr lang="en-US" sz="1400" dirty="0" smtClean="0"/>
                        <a:t>2</a:t>
                      </a:r>
                      <a:endParaRPr lang="en-US" sz="1400" dirty="0"/>
                    </a:p>
                  </a:txBody>
                  <a:tcPr marT="34290" marB="34290"/>
                </a:tc>
                <a:tc>
                  <a:txBody>
                    <a:bodyPr/>
                    <a:lstStyle/>
                    <a:p>
                      <a:pPr algn="ctr"/>
                      <a:r>
                        <a:rPr lang="en-US" sz="1400" dirty="0" smtClean="0"/>
                        <a:t>3</a:t>
                      </a:r>
                      <a:endParaRPr lang="en-US" sz="1400" dirty="0"/>
                    </a:p>
                  </a:txBody>
                  <a:tcPr marT="34290" marB="34290"/>
                </a:tc>
              </a:tr>
              <a:tr h="274320">
                <a:tc>
                  <a:txBody>
                    <a:bodyPr/>
                    <a:lstStyle/>
                    <a:p>
                      <a:pPr algn="ctr"/>
                      <a:r>
                        <a:rPr lang="en-US" sz="1400" dirty="0" smtClean="0"/>
                        <a:t>Tied </a:t>
                      </a:r>
                      <a:endParaRPr lang="en-US" sz="1400" dirty="0"/>
                    </a:p>
                  </a:txBody>
                  <a:tcPr marT="34290" marB="34290"/>
                </a:tc>
                <a:tc>
                  <a:txBody>
                    <a:bodyPr/>
                    <a:lstStyle/>
                    <a:p>
                      <a:pPr algn="ctr"/>
                      <a:r>
                        <a:rPr lang="en-US" sz="1400" dirty="0" smtClean="0"/>
                        <a:t>73.86%</a:t>
                      </a:r>
                      <a:endParaRPr lang="en-US" sz="1400" dirty="0"/>
                    </a:p>
                  </a:txBody>
                  <a:tcPr marT="34290" marB="34290"/>
                </a:tc>
                <a:tc>
                  <a:txBody>
                    <a:bodyPr/>
                    <a:lstStyle/>
                    <a:p>
                      <a:pPr algn="ctr"/>
                      <a:r>
                        <a:rPr lang="en-US" sz="1400" dirty="0" smtClean="0"/>
                        <a:t>74.02%</a:t>
                      </a:r>
                      <a:endParaRPr lang="en-US" sz="1400" dirty="0"/>
                    </a:p>
                  </a:txBody>
                  <a:tcPr marT="34290" marB="34290"/>
                </a:tc>
                <a:tc>
                  <a:txBody>
                    <a:bodyPr/>
                    <a:lstStyle/>
                    <a:p>
                      <a:pPr algn="ctr"/>
                      <a:r>
                        <a:rPr lang="en-US" sz="1400" dirty="0" smtClean="0"/>
                        <a:t>74.02%</a:t>
                      </a:r>
                      <a:endParaRPr lang="en-US" sz="1400" dirty="0"/>
                    </a:p>
                  </a:txBody>
                  <a:tcPr marT="34290" marB="34290"/>
                </a:tc>
              </a:tr>
              <a:tr h="301520">
                <a:tc>
                  <a:txBody>
                    <a:bodyPr/>
                    <a:lstStyle/>
                    <a:p>
                      <a:pPr algn="ctr"/>
                      <a:r>
                        <a:rPr lang="en-US" sz="1400" dirty="0" smtClean="0"/>
                        <a:t>Gated Tied</a:t>
                      </a:r>
                      <a:endParaRPr lang="en-US" sz="1400" dirty="0"/>
                    </a:p>
                  </a:txBody>
                  <a:tcPr marT="34290" marB="34290"/>
                </a:tc>
                <a:tc>
                  <a:txBody>
                    <a:bodyPr/>
                    <a:lstStyle/>
                    <a:p>
                      <a:pPr algn="ctr"/>
                      <a:r>
                        <a:rPr lang="en-US" sz="1400" dirty="0" smtClean="0"/>
                        <a:t>80.12%</a:t>
                      </a:r>
                      <a:endParaRPr lang="en-US" sz="1400" dirty="0"/>
                    </a:p>
                  </a:txBody>
                  <a:tcPr marT="34290" marB="34290"/>
                </a:tc>
                <a:tc>
                  <a:txBody>
                    <a:bodyPr/>
                    <a:lstStyle/>
                    <a:p>
                      <a:pPr algn="ctr"/>
                      <a:r>
                        <a:rPr lang="en-US" sz="1400" dirty="0" smtClean="0"/>
                        <a:t>80.9%</a:t>
                      </a:r>
                      <a:endParaRPr lang="en-US" sz="1400" dirty="0"/>
                    </a:p>
                  </a:txBody>
                  <a:tcPr marT="34290" marB="34290"/>
                </a:tc>
                <a:tc>
                  <a:txBody>
                    <a:bodyPr/>
                    <a:lstStyle/>
                    <a:p>
                      <a:pPr algn="ctr"/>
                      <a:r>
                        <a:rPr lang="en-US" sz="1400" dirty="0" smtClean="0"/>
                        <a:t>81.22%</a:t>
                      </a:r>
                      <a:endParaRPr lang="en-US" sz="1400" dirty="0"/>
                    </a:p>
                  </a:txBody>
                  <a:tcPr marT="34290" marB="34290"/>
                </a:tc>
              </a:tr>
              <a:tr h="301520">
                <a:tc>
                  <a:txBody>
                    <a:bodyPr/>
                    <a:lstStyle/>
                    <a:p>
                      <a:pPr algn="ctr"/>
                      <a:r>
                        <a:rPr lang="en-US" sz="1400" dirty="0" smtClean="0"/>
                        <a:t>Gated Untied</a:t>
                      </a:r>
                      <a:endParaRPr lang="en-US" sz="1400" dirty="0"/>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80.12%</a:t>
                      </a:r>
                    </a:p>
                  </a:txBody>
                  <a:tcPr marT="34290" marB="34290"/>
                </a:tc>
                <a:tc>
                  <a:txBody>
                    <a:bodyPr/>
                    <a:lstStyle/>
                    <a:p>
                      <a:pPr algn="ctr"/>
                      <a:r>
                        <a:rPr lang="en-US" sz="1400" dirty="0" smtClean="0"/>
                        <a:t>81.06%</a:t>
                      </a:r>
                      <a:endParaRPr lang="en-US" sz="1400" dirty="0"/>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81.22%</a:t>
                      </a:r>
                    </a:p>
                  </a:txBody>
                  <a:tcPr marT="34290" marB="34290"/>
                </a:tc>
              </a:tr>
            </a:tbl>
          </a:graphicData>
        </a:graphic>
      </p:graphicFrame>
      <p:sp>
        <p:nvSpPr>
          <p:cNvPr id="37" name="TextBox 36"/>
          <p:cNvSpPr txBox="1"/>
          <p:nvPr/>
        </p:nvSpPr>
        <p:spPr>
          <a:xfrm>
            <a:off x="189340" y="1210771"/>
            <a:ext cx="1901818" cy="523220"/>
          </a:xfrm>
          <a:prstGeom prst="rect">
            <a:avLst/>
          </a:prstGeom>
          <a:noFill/>
        </p:spPr>
        <p:txBody>
          <a:bodyPr wrap="square" rtlCol="0">
            <a:spAutoFit/>
          </a:bodyPr>
          <a:lstStyle/>
          <a:p>
            <a:r>
              <a:rPr lang="en-US" dirty="0" smtClean="0"/>
              <a:t>Table 1: Collective Activity Dataset</a:t>
            </a:r>
            <a:endParaRPr lang="en-US" dirty="0"/>
          </a:p>
        </p:txBody>
      </p:sp>
      <p:graphicFrame>
        <p:nvGraphicFramePr>
          <p:cNvPr id="40" name="Table 39"/>
          <p:cNvGraphicFramePr>
            <a:graphicFrameLocks noGrp="1"/>
          </p:cNvGraphicFramePr>
          <p:nvPr>
            <p:extLst>
              <p:ext uri="{D42A27DB-BD31-4B8C-83A1-F6EECF244321}">
                <p14:modId xmlns:p14="http://schemas.microsoft.com/office/powerpoint/2010/main" val="263486581"/>
              </p:ext>
            </p:extLst>
          </p:nvPr>
        </p:nvGraphicFramePr>
        <p:xfrm>
          <a:off x="2193790" y="2421760"/>
          <a:ext cx="6358075" cy="1166919"/>
        </p:xfrm>
        <a:graphic>
          <a:graphicData uri="http://schemas.openxmlformats.org/drawingml/2006/table">
            <a:tbl>
              <a:tblPr firstRow="1" bandRow="1">
                <a:tableStyleId>{E269D01E-BC32-4049-B463-5C60D7B0CCD2}</a:tableStyleId>
              </a:tblPr>
              <a:tblGrid>
                <a:gridCol w="1565162"/>
                <a:gridCol w="1344465"/>
                <a:gridCol w="1724224"/>
                <a:gridCol w="1724224"/>
              </a:tblGrid>
              <a:tr h="274320">
                <a:tc>
                  <a:txBody>
                    <a:bodyPr/>
                    <a:lstStyle/>
                    <a:p>
                      <a:pPr algn="ctr"/>
                      <a:r>
                        <a:rPr lang="en-US" sz="1400" dirty="0" smtClean="0"/>
                        <a:t>Iterations</a:t>
                      </a:r>
                      <a:endParaRPr lang="en-US" sz="1400" dirty="0"/>
                    </a:p>
                  </a:txBody>
                  <a:tcPr marT="34290" marB="34290"/>
                </a:tc>
                <a:tc>
                  <a:txBody>
                    <a:bodyPr/>
                    <a:lstStyle/>
                    <a:p>
                      <a:pPr algn="ctr"/>
                      <a:r>
                        <a:rPr lang="en-US" sz="1400" dirty="0" smtClean="0"/>
                        <a:t>1</a:t>
                      </a:r>
                      <a:endParaRPr lang="en-US" sz="1400" dirty="0"/>
                    </a:p>
                  </a:txBody>
                  <a:tcPr marT="34290" marB="34290"/>
                </a:tc>
                <a:tc>
                  <a:txBody>
                    <a:bodyPr/>
                    <a:lstStyle/>
                    <a:p>
                      <a:pPr algn="ctr"/>
                      <a:r>
                        <a:rPr lang="en-US" sz="1400" dirty="0" smtClean="0"/>
                        <a:t>2</a:t>
                      </a:r>
                      <a:endParaRPr lang="en-US" sz="1400" dirty="0"/>
                    </a:p>
                  </a:txBody>
                  <a:tcPr marT="34290" marB="34290"/>
                </a:tc>
                <a:tc>
                  <a:txBody>
                    <a:bodyPr/>
                    <a:lstStyle/>
                    <a:p>
                      <a:pPr algn="ctr"/>
                      <a:r>
                        <a:rPr lang="en-US" sz="1400" dirty="0" smtClean="0"/>
                        <a:t>3</a:t>
                      </a:r>
                      <a:endParaRPr lang="en-US" sz="1400" dirty="0"/>
                    </a:p>
                  </a:txBody>
                  <a:tcPr marT="34290" marB="34290"/>
                </a:tc>
              </a:tr>
              <a:tr h="274320">
                <a:tc>
                  <a:txBody>
                    <a:bodyPr/>
                    <a:lstStyle/>
                    <a:p>
                      <a:pPr algn="ctr"/>
                      <a:r>
                        <a:rPr lang="en-US" sz="1400" dirty="0" smtClean="0"/>
                        <a:t>Tied </a:t>
                      </a:r>
                      <a:endParaRPr lang="en-US" sz="1400" dirty="0"/>
                    </a:p>
                  </a:txBody>
                  <a:tcPr marT="34290" marB="34290"/>
                </a:tc>
                <a:tc>
                  <a:txBody>
                    <a:bodyPr/>
                    <a:lstStyle/>
                    <a:p>
                      <a:pPr algn="ctr"/>
                      <a:r>
                        <a:rPr lang="en-US" sz="1400" dirty="0" smtClean="0"/>
                        <a:t>84.45%</a:t>
                      </a:r>
                      <a:endParaRPr lang="en-US" sz="1400" dirty="0"/>
                    </a:p>
                  </a:txBody>
                  <a:tcPr marT="34290" marB="34290"/>
                </a:tc>
                <a:tc>
                  <a:txBody>
                    <a:bodyPr/>
                    <a:lstStyle/>
                    <a:p>
                      <a:pPr algn="ctr"/>
                      <a:r>
                        <a:rPr lang="en-US" sz="1400" dirty="0" smtClean="0"/>
                        <a:t>87.97%</a:t>
                      </a:r>
                      <a:endParaRPr lang="en-US" sz="1400" dirty="0"/>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87.97%</a:t>
                      </a:r>
                    </a:p>
                  </a:txBody>
                  <a:tcPr marT="34290" marB="34290"/>
                </a:tc>
              </a:tr>
              <a:tr h="301520">
                <a:tc>
                  <a:txBody>
                    <a:bodyPr/>
                    <a:lstStyle/>
                    <a:p>
                      <a:pPr algn="ctr"/>
                      <a:r>
                        <a:rPr lang="en-US" sz="1400" dirty="0" smtClean="0"/>
                        <a:t>Gated Tied</a:t>
                      </a:r>
                      <a:endParaRPr lang="en-US" sz="1400" dirty="0"/>
                    </a:p>
                  </a:txBody>
                  <a:tcPr marT="34290" marB="34290"/>
                </a:tc>
                <a:tc>
                  <a:txBody>
                    <a:bodyPr/>
                    <a:lstStyle/>
                    <a:p>
                      <a:pPr algn="ctr"/>
                      <a:r>
                        <a:rPr lang="en-US" sz="1400" dirty="0" smtClean="0"/>
                        <a:t>89.51%</a:t>
                      </a:r>
                      <a:endParaRPr lang="en-US" sz="1400" dirty="0"/>
                    </a:p>
                  </a:txBody>
                  <a:tcPr marT="34290" marB="34290"/>
                </a:tc>
                <a:tc>
                  <a:txBody>
                    <a:bodyPr/>
                    <a:lstStyle/>
                    <a:p>
                      <a:pPr algn="ctr"/>
                      <a:r>
                        <a:rPr lang="en-US" sz="1400" dirty="0" smtClean="0"/>
                        <a:t>90.14%</a:t>
                      </a:r>
                      <a:endParaRPr lang="en-US" sz="1400" dirty="0"/>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90.14%</a:t>
                      </a:r>
                    </a:p>
                  </a:txBody>
                  <a:tcPr marT="34290" marB="34290"/>
                </a:tc>
              </a:tr>
              <a:tr h="301520">
                <a:tc>
                  <a:txBody>
                    <a:bodyPr/>
                    <a:lstStyle/>
                    <a:p>
                      <a:pPr algn="ctr"/>
                      <a:r>
                        <a:rPr lang="en-US" sz="1400" dirty="0" smtClean="0"/>
                        <a:t>Gated Untied</a:t>
                      </a:r>
                      <a:endParaRPr lang="en-US" sz="1400" dirty="0"/>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89.51%</a:t>
                      </a:r>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90.14%</a:t>
                      </a:r>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90.23%</a:t>
                      </a:r>
                    </a:p>
                  </a:txBody>
                  <a:tcPr marT="34290" marB="34290"/>
                </a:tc>
              </a:tr>
            </a:tbl>
          </a:graphicData>
        </a:graphic>
      </p:graphicFrame>
      <p:graphicFrame>
        <p:nvGraphicFramePr>
          <p:cNvPr id="41" name="Table 40"/>
          <p:cNvGraphicFramePr>
            <a:graphicFrameLocks noGrp="1"/>
          </p:cNvGraphicFramePr>
          <p:nvPr>
            <p:extLst>
              <p:ext uri="{D42A27DB-BD31-4B8C-83A1-F6EECF244321}">
                <p14:modId xmlns:p14="http://schemas.microsoft.com/office/powerpoint/2010/main" val="3520803134"/>
              </p:ext>
            </p:extLst>
          </p:nvPr>
        </p:nvGraphicFramePr>
        <p:xfrm>
          <a:off x="2193790" y="3873348"/>
          <a:ext cx="6358075" cy="1166919"/>
        </p:xfrm>
        <a:graphic>
          <a:graphicData uri="http://schemas.openxmlformats.org/drawingml/2006/table">
            <a:tbl>
              <a:tblPr firstRow="1" bandRow="1">
                <a:tableStyleId>{3C2FFA5D-87B4-456A-9821-1D502468CF0F}</a:tableStyleId>
              </a:tblPr>
              <a:tblGrid>
                <a:gridCol w="1565162"/>
                <a:gridCol w="1344465"/>
                <a:gridCol w="1724224"/>
                <a:gridCol w="1724224"/>
              </a:tblGrid>
              <a:tr h="274320">
                <a:tc>
                  <a:txBody>
                    <a:bodyPr/>
                    <a:lstStyle/>
                    <a:p>
                      <a:pPr algn="ctr"/>
                      <a:r>
                        <a:rPr lang="en-US" sz="1400" dirty="0" smtClean="0"/>
                        <a:t>Iterations</a:t>
                      </a:r>
                      <a:endParaRPr lang="en-US" sz="1400" dirty="0"/>
                    </a:p>
                  </a:txBody>
                  <a:tcPr marT="34290" marB="34290"/>
                </a:tc>
                <a:tc>
                  <a:txBody>
                    <a:bodyPr/>
                    <a:lstStyle/>
                    <a:p>
                      <a:pPr algn="ctr"/>
                      <a:r>
                        <a:rPr lang="en-US" sz="1400" dirty="0" smtClean="0"/>
                        <a:t>1</a:t>
                      </a:r>
                      <a:endParaRPr lang="en-US" sz="1400" dirty="0"/>
                    </a:p>
                  </a:txBody>
                  <a:tcPr marT="34290" marB="34290"/>
                </a:tc>
                <a:tc>
                  <a:txBody>
                    <a:bodyPr/>
                    <a:lstStyle/>
                    <a:p>
                      <a:pPr algn="ctr"/>
                      <a:r>
                        <a:rPr lang="en-US" sz="1400" dirty="0" smtClean="0"/>
                        <a:t>2</a:t>
                      </a:r>
                      <a:endParaRPr lang="en-US" sz="1400" dirty="0"/>
                    </a:p>
                  </a:txBody>
                  <a:tcPr marT="34290" marB="34290"/>
                </a:tc>
                <a:tc>
                  <a:txBody>
                    <a:bodyPr/>
                    <a:lstStyle/>
                    <a:p>
                      <a:pPr algn="ctr"/>
                      <a:r>
                        <a:rPr lang="en-US" sz="1400" dirty="0" smtClean="0"/>
                        <a:t>3</a:t>
                      </a:r>
                      <a:endParaRPr lang="en-US" sz="1400" dirty="0"/>
                    </a:p>
                  </a:txBody>
                  <a:tcPr marT="34290" marB="34290"/>
                </a:tc>
              </a:tr>
              <a:tr h="274320">
                <a:tc>
                  <a:txBody>
                    <a:bodyPr/>
                    <a:lstStyle/>
                    <a:p>
                      <a:pPr algn="ctr"/>
                      <a:r>
                        <a:rPr lang="en-US" sz="1400" dirty="0" smtClean="0"/>
                        <a:t>Tied </a:t>
                      </a:r>
                      <a:endParaRPr lang="en-US" sz="1400" dirty="0"/>
                    </a:p>
                  </a:txBody>
                  <a:tcPr marT="34290" marB="34290"/>
                </a:tc>
                <a:tc>
                  <a:txBody>
                    <a:bodyPr/>
                    <a:lstStyle/>
                    <a:p>
                      <a:pPr algn="ctr"/>
                      <a:r>
                        <a:rPr lang="en-US" sz="1400" dirty="0" smtClean="0"/>
                        <a:t>83.68%</a:t>
                      </a:r>
                      <a:endParaRPr lang="en-US" sz="1400" dirty="0"/>
                    </a:p>
                  </a:txBody>
                  <a:tcPr marT="34290" marB="34290"/>
                </a:tc>
                <a:tc>
                  <a:txBody>
                    <a:bodyPr/>
                    <a:lstStyle/>
                    <a:p>
                      <a:pPr algn="ctr"/>
                      <a:r>
                        <a:rPr lang="en-US" sz="1400" dirty="0" smtClean="0"/>
                        <a:t>84.91%</a:t>
                      </a:r>
                      <a:endParaRPr lang="en-US" sz="1400" dirty="0"/>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84.91%</a:t>
                      </a:r>
                    </a:p>
                  </a:txBody>
                  <a:tcPr marT="34290" marB="34290"/>
                </a:tc>
              </a:tr>
              <a:tr h="301520">
                <a:tc>
                  <a:txBody>
                    <a:bodyPr/>
                    <a:lstStyle/>
                    <a:p>
                      <a:pPr algn="ctr"/>
                      <a:r>
                        <a:rPr lang="en-US" sz="1400" dirty="0" smtClean="0"/>
                        <a:t>Gated Tied</a:t>
                      </a:r>
                      <a:endParaRPr lang="en-US" sz="1400" dirty="0"/>
                    </a:p>
                  </a:txBody>
                  <a:tcPr marT="34290" marB="34290"/>
                </a:tc>
                <a:tc>
                  <a:txBody>
                    <a:bodyPr/>
                    <a:lstStyle/>
                    <a:p>
                      <a:pPr algn="ctr"/>
                      <a:r>
                        <a:rPr lang="en-US" sz="1400" dirty="0" smtClean="0"/>
                        <a:t>84.46%</a:t>
                      </a:r>
                      <a:endParaRPr lang="en-US" sz="1400" dirty="0"/>
                    </a:p>
                  </a:txBody>
                  <a:tcPr marT="34290" marB="34290"/>
                </a:tc>
                <a:tc>
                  <a:txBody>
                    <a:bodyPr/>
                    <a:lstStyle/>
                    <a:p>
                      <a:pPr algn="ctr"/>
                      <a:r>
                        <a:rPr lang="en-US" sz="1400" dirty="0" smtClean="0"/>
                        <a:t>85.32%</a:t>
                      </a:r>
                      <a:endParaRPr lang="en-US" sz="1400" dirty="0"/>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85.32%</a:t>
                      </a:r>
                    </a:p>
                  </a:txBody>
                  <a:tcPr marT="34290" marB="34290"/>
                </a:tc>
              </a:tr>
              <a:tr h="301520">
                <a:tc>
                  <a:txBody>
                    <a:bodyPr/>
                    <a:lstStyle/>
                    <a:p>
                      <a:pPr algn="ctr"/>
                      <a:r>
                        <a:rPr lang="en-US" sz="1400" dirty="0" smtClean="0"/>
                        <a:t>Gated Untied</a:t>
                      </a:r>
                      <a:endParaRPr lang="en-US" sz="1400" dirty="0"/>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84.46%</a:t>
                      </a:r>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85.50%</a:t>
                      </a:r>
                    </a:p>
                  </a:txBody>
                  <a:tcPr marT="34290" marB="3429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dirty="0" smtClean="0"/>
                        <a:t>85.50%</a:t>
                      </a:r>
                    </a:p>
                  </a:txBody>
                  <a:tcPr marT="34290" marB="34290"/>
                </a:tc>
              </a:tr>
            </a:tbl>
          </a:graphicData>
        </a:graphic>
      </p:graphicFrame>
      <p:sp>
        <p:nvSpPr>
          <p:cNvPr id="42" name="TextBox 41"/>
          <p:cNvSpPr txBox="1"/>
          <p:nvPr/>
        </p:nvSpPr>
        <p:spPr>
          <a:xfrm>
            <a:off x="295071" y="2777806"/>
            <a:ext cx="2206620" cy="523220"/>
          </a:xfrm>
          <a:prstGeom prst="rect">
            <a:avLst/>
          </a:prstGeom>
          <a:noFill/>
        </p:spPr>
        <p:txBody>
          <a:bodyPr wrap="square" rtlCol="0">
            <a:spAutoFit/>
          </a:bodyPr>
          <a:lstStyle/>
          <a:p>
            <a:r>
              <a:rPr lang="en-US" dirty="0" smtClean="0"/>
              <a:t>Table 1: Collective Activity Extended Dataset</a:t>
            </a:r>
            <a:endParaRPr lang="en-US" dirty="0"/>
          </a:p>
        </p:txBody>
      </p:sp>
      <p:sp>
        <p:nvSpPr>
          <p:cNvPr id="43" name="TextBox 42"/>
          <p:cNvSpPr txBox="1"/>
          <p:nvPr/>
        </p:nvSpPr>
        <p:spPr>
          <a:xfrm>
            <a:off x="295071" y="4075460"/>
            <a:ext cx="2206620" cy="523220"/>
          </a:xfrm>
          <a:prstGeom prst="rect">
            <a:avLst/>
          </a:prstGeom>
          <a:noFill/>
        </p:spPr>
        <p:txBody>
          <a:bodyPr wrap="square" rtlCol="0">
            <a:spAutoFit/>
          </a:bodyPr>
          <a:lstStyle/>
          <a:p>
            <a:r>
              <a:rPr lang="en-US" dirty="0" smtClean="0"/>
              <a:t>Table 1: Nursing Home Dataset</a:t>
            </a:r>
            <a:endParaRPr lang="en-US" dirty="0"/>
          </a:p>
        </p:txBody>
      </p:sp>
    </p:spTree>
    <p:extLst>
      <p:ext uri="{BB962C8B-B14F-4D97-AF65-F5344CB8AC3E}">
        <p14:creationId xmlns:p14="http://schemas.microsoft.com/office/powerpoint/2010/main" val="1833914798"/>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p:cNvSpPr txBox="1"/>
          <p:nvPr/>
        </p:nvSpPr>
        <p:spPr>
          <a:xfrm>
            <a:off x="1167456" y="913629"/>
            <a:ext cx="8185019" cy="830997"/>
          </a:xfrm>
          <a:prstGeom prst="rect">
            <a:avLst/>
          </a:prstGeom>
          <a:noFill/>
        </p:spPr>
        <p:txBody>
          <a:bodyPr wrap="square" rtlCol="0">
            <a:spAutoFit/>
          </a:bodyPr>
          <a:lstStyle/>
          <a:p>
            <a:pPr marL="285750" indent="-285750">
              <a:buFont typeface="Arial"/>
              <a:buChar char="•"/>
            </a:pPr>
            <a:r>
              <a:rPr lang="en-US" sz="2400" dirty="0" smtClean="0"/>
              <a:t>Gates between person-level node and group activity node:</a:t>
            </a:r>
            <a:endParaRPr lang="en-US" sz="2400" dirty="0"/>
          </a:p>
        </p:txBody>
      </p:sp>
      <p:pic>
        <p:nvPicPr>
          <p:cNvPr id="92" name="Picture 91" descr="figure-vi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6620"/>
            <a:ext cx="9144000" cy="3868887"/>
          </a:xfrm>
          <a:prstGeom prst="rect">
            <a:avLst/>
          </a:prstGeom>
        </p:spPr>
      </p:pic>
      <p:sp>
        <p:nvSpPr>
          <p:cNvPr id="94" name="TextBox 93"/>
          <p:cNvSpPr txBox="1"/>
          <p:nvPr/>
        </p:nvSpPr>
        <p:spPr>
          <a:xfrm>
            <a:off x="76200" y="114300"/>
            <a:ext cx="7615238" cy="707886"/>
          </a:xfrm>
          <a:prstGeom prst="rect">
            <a:avLst/>
          </a:prstGeom>
          <a:noFill/>
        </p:spPr>
        <p:txBody>
          <a:bodyPr>
            <a:spAutoFit/>
          </a:bodyPr>
          <a:lstStyle/>
          <a:p>
            <a:pPr>
              <a:buClr>
                <a:srgbClr val="000000"/>
              </a:buClr>
              <a:defRPr/>
            </a:pPr>
            <a:r>
              <a:rPr lang="en-US" altLang="zh-CN" sz="4000" kern="0" dirty="0" smtClean="0">
                <a:latin typeface="Calibri Light"/>
                <a:cs typeface="Calibri Light"/>
              </a:rPr>
              <a:t>Qualitative Results</a:t>
            </a:r>
            <a:endParaRPr lang="en-US" altLang="zh-CN" sz="2000" kern="0" dirty="0">
              <a:latin typeface="Calibri Light"/>
              <a:cs typeface="Calibri Light"/>
            </a:endParaRPr>
          </a:p>
        </p:txBody>
      </p:sp>
    </p:spTree>
    <p:extLst>
      <p:ext uri="{BB962C8B-B14F-4D97-AF65-F5344CB8AC3E}">
        <p14:creationId xmlns:p14="http://schemas.microsoft.com/office/powerpoint/2010/main" val="251154259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a:off x="5045912" y="742950"/>
            <a:ext cx="4051300" cy="1543050"/>
          </a:xfrm>
          <a:prstGeom prst="rect">
            <a:avLst/>
          </a:prstGeom>
        </p:spPr>
      </p:pic>
      <p:sp>
        <p:nvSpPr>
          <p:cNvPr id="10" name="Rounded Rectangle 9"/>
          <p:cNvSpPr/>
          <p:nvPr/>
        </p:nvSpPr>
        <p:spPr>
          <a:xfrm>
            <a:off x="260199" y="3886202"/>
            <a:ext cx="8915400" cy="1255565"/>
          </a:xfrm>
          <a:prstGeom prst="roundRect">
            <a:avLst/>
          </a:prstGeom>
          <a:noFill/>
          <a:ln w="57150" cmpd="sng">
            <a:solidFill>
              <a:schemeClr val="accent2"/>
            </a:solidFill>
          </a:ln>
          <a:effectLst>
            <a:outerShdw blurRad="40000" dist="23000" dir="540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ln w="76200" cmpd="sng">
                <a:solidFill>
                  <a:srgbClr val="000000"/>
                </a:solidFill>
              </a:ln>
            </a:endParaRPr>
          </a:p>
        </p:txBody>
      </p:sp>
      <p:sp>
        <p:nvSpPr>
          <p:cNvPr id="2" name="Title 1"/>
          <p:cNvSpPr>
            <a:spLocks noGrp="1"/>
          </p:cNvSpPr>
          <p:nvPr>
            <p:ph type="title"/>
          </p:nvPr>
        </p:nvSpPr>
        <p:spPr>
          <a:xfrm>
            <a:off x="457200" y="0"/>
            <a:ext cx="8229600" cy="857250"/>
          </a:xfrm>
        </p:spPr>
        <p:txBody>
          <a:bodyPr/>
          <a:lstStyle/>
          <a:p>
            <a:pPr algn="l"/>
            <a:r>
              <a:rPr lang="en-US" dirty="0" smtClean="0">
                <a:latin typeface="Calibri Light"/>
                <a:cs typeface="Calibri Light"/>
              </a:rPr>
              <a:t>Outline</a:t>
            </a:r>
            <a:endParaRPr lang="en-US" dirty="0">
              <a:latin typeface="Calibri Light"/>
              <a:cs typeface="Calibri Light"/>
            </a:endParaRPr>
          </a:p>
        </p:txBody>
      </p:sp>
      <p:sp>
        <p:nvSpPr>
          <p:cNvPr id="5" name="Content Placeholder 2"/>
          <p:cNvSpPr txBox="1">
            <a:spLocks/>
          </p:cNvSpPr>
          <p:nvPr/>
        </p:nvSpPr>
        <p:spPr>
          <a:xfrm>
            <a:off x="266700" y="2686050"/>
            <a:ext cx="7620000" cy="1085850"/>
          </a:xfrm>
          <a:prstGeom prst="rect">
            <a:avLst/>
          </a:prstGeom>
        </p:spPr>
        <p:txBody>
          <a:bodyPr vert="horz" lIns="91440" tIns="45720" rIns="91440" bIns="45720" rtlCol="0">
            <a:normAutofit/>
          </a:bodyPr>
          <a:lstStyle/>
          <a:p>
            <a:pPr marL="342900" lvl="0" indent="-342900" defTabSz="457200" fontAlgn="auto">
              <a:spcBef>
                <a:spcPct val="20000"/>
              </a:spcBef>
              <a:spcAft>
                <a:spcPts val="0"/>
              </a:spcAft>
              <a:buFont typeface="Arial"/>
              <a:buChar char="•"/>
              <a:defRPr/>
            </a:pPr>
            <a:r>
              <a:rPr lang="en-US" sz="2800" noProof="0" dirty="0" smtClean="0">
                <a:solidFill>
                  <a:schemeClr val="tx1"/>
                </a:solidFill>
                <a:latin typeface="+mn-lt"/>
                <a:ea typeface="+mn-ea"/>
                <a:cs typeface="+mn-cs"/>
              </a:rPr>
              <a:t>Message passing with deep structured networks</a:t>
            </a:r>
          </a:p>
          <a:p>
            <a:pPr marL="800100" lvl="1" indent="-342900" defTabSz="457200" fontAlgn="auto">
              <a:spcBef>
                <a:spcPct val="20000"/>
              </a:spcBef>
              <a:spcAft>
                <a:spcPts val="0"/>
              </a:spcAft>
              <a:buFont typeface="Arial"/>
              <a:buChar char="•"/>
              <a:defRPr/>
            </a:pPr>
            <a:r>
              <a:rPr kumimoji="0" lang="en-US" sz="2400" b="0" i="0" u="none" strike="noStrike" kern="1200" cap="none" spc="0" normalizeH="0" baseline="0" dirty="0" smtClean="0">
                <a:ln>
                  <a:noFill/>
                </a:ln>
                <a:solidFill>
                  <a:schemeClr val="tx1"/>
                </a:solidFill>
                <a:effectLst/>
                <a:uLnTx/>
                <a:uFillTx/>
                <a:latin typeface="+mn-lt"/>
                <a:ea typeface="+mn-ea"/>
                <a:cs typeface="+mn-cs"/>
              </a:rPr>
              <a:t>Deng et al. BMVC</a:t>
            </a:r>
            <a:r>
              <a:rPr kumimoji="0" lang="en-US" sz="2400" b="0" i="0" u="none" strike="noStrike" kern="1200" cap="none" spc="0" normalizeH="0" dirty="0" smtClean="0">
                <a:ln>
                  <a:noFill/>
                </a:ln>
                <a:solidFill>
                  <a:schemeClr val="tx1"/>
                </a:solidFill>
                <a:effectLst/>
                <a:uLnTx/>
                <a:uFillTx/>
                <a:latin typeface="+mn-lt"/>
                <a:ea typeface="+mn-ea"/>
                <a:cs typeface="+mn-cs"/>
              </a:rPr>
              <a:t> 2015, </a:t>
            </a:r>
            <a:r>
              <a:rPr kumimoji="0" lang="en-US" sz="2400" b="0" i="0" u="none" strike="noStrike" kern="1200" cap="none" spc="0" normalizeH="0" dirty="0" smtClean="0">
                <a:ln>
                  <a:noFill/>
                </a:ln>
                <a:solidFill>
                  <a:schemeClr val="tx1"/>
                </a:solidFill>
                <a:effectLst/>
                <a:uLnTx/>
                <a:uFillTx/>
                <a:latin typeface="+mn-lt"/>
                <a:ea typeface="+mn-ea"/>
                <a:cs typeface="+mn-cs"/>
              </a:rPr>
              <a:t>CVPR 2016</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5" name="Content Placeholder 2"/>
          <p:cNvSpPr txBox="1">
            <a:spLocks/>
          </p:cNvSpPr>
          <p:nvPr/>
        </p:nvSpPr>
        <p:spPr>
          <a:xfrm>
            <a:off x="228600" y="1143000"/>
            <a:ext cx="4800600" cy="1085850"/>
          </a:xfrm>
          <a:prstGeom prst="rect">
            <a:avLst/>
          </a:prstGeom>
        </p:spPr>
        <p:txBody>
          <a:bodyPr vert="horz" lIns="91440" tIns="45720" rIns="91440" bIns="45720" rtlCol="0">
            <a:normAutofit fontScale="9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noProof="0" dirty="0" smtClean="0">
                <a:solidFill>
                  <a:schemeClr val="tx1"/>
                </a:solidFill>
                <a:latin typeface="+mn-lt"/>
                <a:ea typeface="+mn-ea"/>
                <a:cs typeface="+mn-cs"/>
              </a:rPr>
              <a:t>Temporal structured models for group activities</a:t>
            </a:r>
          </a:p>
          <a:p>
            <a:pPr marL="800100" lvl="1" indent="-342900" defTabSz="457200" fontAlgn="auto">
              <a:spcBef>
                <a:spcPct val="20000"/>
              </a:spcBef>
              <a:spcAft>
                <a:spcPts val="0"/>
              </a:spcAft>
              <a:buFont typeface="Arial"/>
              <a:buChar char="•"/>
              <a:defRPr/>
            </a:pPr>
            <a:r>
              <a:rPr kumimoji="0" lang="en-US" sz="2400" b="0" i="0" u="none" strike="noStrike" kern="1200" cap="none" spc="0" normalizeH="0" baseline="0" dirty="0" smtClean="0">
                <a:ln>
                  <a:noFill/>
                </a:ln>
                <a:solidFill>
                  <a:schemeClr val="tx1"/>
                </a:solidFill>
                <a:effectLst/>
                <a:uLnTx/>
                <a:uFillTx/>
                <a:latin typeface="+mn-lt"/>
                <a:ea typeface="+mn-ea"/>
                <a:cs typeface="+mn-cs"/>
              </a:rPr>
              <a:t>Ibrahim et al.</a:t>
            </a:r>
            <a:r>
              <a:rPr kumimoji="0" lang="en-US" sz="2400" b="0" i="0" u="none" strike="noStrike" kern="1200" cap="none" spc="0" normalizeH="0" dirty="0" smtClean="0">
                <a:ln>
                  <a:noFill/>
                </a:ln>
                <a:solidFill>
                  <a:schemeClr val="tx1"/>
                </a:solidFill>
                <a:effectLst/>
                <a:uLnTx/>
                <a:uFillTx/>
                <a:latin typeface="+mn-lt"/>
                <a:ea typeface="+mn-ea"/>
                <a:cs typeface="+mn-cs"/>
              </a:rPr>
              <a:t> </a:t>
            </a:r>
            <a:r>
              <a:rPr kumimoji="0" lang="en-US" sz="2400" b="0" i="0" u="none" strike="noStrike" kern="1200" cap="none" spc="0" normalizeH="0" dirty="0" smtClean="0">
                <a:ln>
                  <a:noFill/>
                </a:ln>
                <a:solidFill>
                  <a:schemeClr val="tx1"/>
                </a:solidFill>
                <a:effectLst/>
                <a:uLnTx/>
                <a:uFillTx/>
                <a:latin typeface="+mn-lt"/>
                <a:ea typeface="+mn-ea"/>
                <a:cs typeface="+mn-cs"/>
              </a:rPr>
              <a:t>CVPR 2016</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6" name="Content Placeholder 2"/>
          <p:cNvSpPr txBox="1">
            <a:spLocks/>
          </p:cNvSpPr>
          <p:nvPr/>
        </p:nvSpPr>
        <p:spPr>
          <a:xfrm>
            <a:off x="304800" y="4057650"/>
            <a:ext cx="8229600" cy="1085850"/>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en-US" sz="2800" noProof="0" dirty="0" smtClean="0">
                <a:solidFill>
                  <a:schemeClr val="tx1"/>
                </a:solidFill>
                <a:latin typeface="+mn-lt"/>
                <a:ea typeface="+mn-ea"/>
                <a:cs typeface="+mn-cs"/>
              </a:rPr>
              <a:t>Image annotation with label hierarchies</a:t>
            </a:r>
          </a:p>
          <a:p>
            <a:pPr marL="800100" lvl="1" indent="-342900" defTabSz="457200" fontAlgn="auto">
              <a:spcBef>
                <a:spcPct val="20000"/>
              </a:spcBef>
              <a:spcAft>
                <a:spcPts val="0"/>
              </a:spcAft>
              <a:buFont typeface="Arial"/>
              <a:buChar char="•"/>
              <a:defRPr/>
            </a:pPr>
            <a:r>
              <a:rPr lang="en-US" sz="2400" dirty="0" smtClean="0">
                <a:solidFill>
                  <a:schemeClr val="tx1"/>
                </a:solidFill>
                <a:latin typeface="+mn-lt"/>
                <a:ea typeface="+mn-ea"/>
                <a:cs typeface="+mn-cs"/>
              </a:rPr>
              <a:t>Hu</a:t>
            </a:r>
            <a:r>
              <a:rPr kumimoji="0" lang="en-US" sz="2400" b="0" i="0" u="none" strike="noStrike" kern="1200" cap="none" spc="0" normalizeH="0" baseline="0" dirty="0" smtClean="0">
                <a:ln>
                  <a:noFill/>
                </a:ln>
                <a:solidFill>
                  <a:schemeClr val="tx1"/>
                </a:solidFill>
                <a:effectLst/>
                <a:uLnTx/>
                <a:uFillTx/>
                <a:latin typeface="+mn-lt"/>
                <a:ea typeface="+mn-ea"/>
                <a:cs typeface="+mn-cs"/>
              </a:rPr>
              <a:t> et al.</a:t>
            </a:r>
            <a:r>
              <a:rPr kumimoji="0" lang="en-US" sz="2400" b="0" i="0" u="none" strike="noStrike" kern="1200" cap="none" spc="0" normalizeH="0" dirty="0" smtClean="0">
                <a:ln>
                  <a:noFill/>
                </a:ln>
                <a:solidFill>
                  <a:schemeClr val="tx1"/>
                </a:solidFill>
                <a:effectLst/>
                <a:uLnTx/>
                <a:uFillTx/>
                <a:latin typeface="+mn-lt"/>
                <a:ea typeface="+mn-ea"/>
                <a:cs typeface="+mn-cs"/>
              </a:rPr>
              <a:t> </a:t>
            </a:r>
            <a:r>
              <a:rPr kumimoji="0" lang="en-US" sz="2400" b="0" i="0" u="none" strike="noStrike" kern="1200" cap="none" spc="0" normalizeH="0" dirty="0" smtClean="0">
                <a:ln>
                  <a:noFill/>
                </a:ln>
                <a:solidFill>
                  <a:schemeClr val="tx1"/>
                </a:solidFill>
                <a:effectLst/>
                <a:uLnTx/>
                <a:uFillTx/>
                <a:latin typeface="+mn-lt"/>
                <a:ea typeface="+mn-ea"/>
                <a:cs typeface="+mn-cs"/>
              </a:rPr>
              <a:t>CVPR 2016</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1" name="Picture 10"/>
          <p:cNvPicPr>
            <a:picLocks noChangeAspect="1"/>
          </p:cNvPicPr>
          <p:nvPr/>
        </p:nvPicPr>
        <p:blipFill>
          <a:blip r:embed="rId3"/>
          <a:stretch>
            <a:fillRect/>
          </a:stretch>
        </p:blipFill>
        <p:spPr>
          <a:xfrm>
            <a:off x="7581900" y="2343153"/>
            <a:ext cx="1524000" cy="1369919"/>
          </a:xfrm>
          <a:prstGeom prst="rect">
            <a:avLst/>
          </a:prstGeom>
        </p:spPr>
      </p:pic>
      <p:pic>
        <p:nvPicPr>
          <p:cNvPr id="12" name="Picture 11"/>
          <p:cNvPicPr>
            <a:picLocks noChangeAspect="1"/>
          </p:cNvPicPr>
          <p:nvPr/>
        </p:nvPicPr>
        <p:blipFill>
          <a:blip r:embed="rId4"/>
          <a:stretch>
            <a:fillRect/>
          </a:stretch>
        </p:blipFill>
        <p:spPr>
          <a:xfrm>
            <a:off x="6934200" y="3994484"/>
            <a:ext cx="2209800" cy="1143000"/>
          </a:xfrm>
          <a:prstGeom prst="rect">
            <a:avLst/>
          </a:prstGeom>
        </p:spPr>
      </p:pic>
    </p:spTree>
    <p:extLst>
      <p:ext uri="{BB962C8B-B14F-4D97-AF65-F5344CB8AC3E}">
        <p14:creationId xmlns:p14="http://schemas.microsoft.com/office/powerpoint/2010/main" val="37713720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img001371.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40" r="135"/>
          <a:stretch/>
        </p:blipFill>
        <p:spPr>
          <a:xfrm>
            <a:off x="-39692" y="-14880"/>
            <a:ext cx="9326880" cy="5230436"/>
          </a:xfrm>
        </p:spPr>
      </p:pic>
      <p:sp>
        <p:nvSpPr>
          <p:cNvPr id="6" name="Rectangle 3"/>
          <p:cNvSpPr>
            <a:spLocks/>
          </p:cNvSpPr>
          <p:nvPr/>
        </p:nvSpPr>
        <p:spPr bwMode="auto">
          <a:xfrm>
            <a:off x="4682402" y="1"/>
            <a:ext cx="4584940" cy="4191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40639" bIns="0" anchor="ctr"/>
          <a:lstStyle/>
          <a:p>
            <a:pPr algn="ctr"/>
            <a:r>
              <a:rPr lang="en-US" altLang="zh-CN" sz="2800" dirty="0" smtClean="0">
                <a:solidFill>
                  <a:srgbClr val="000000"/>
                </a:solidFill>
              </a:rPr>
              <a:t>Group activity recognition</a:t>
            </a:r>
            <a:endParaRPr lang="en-US" altLang="zh-CN" sz="2800" dirty="0">
              <a:solidFill>
                <a:srgbClr val="000000"/>
              </a:solidFill>
            </a:endParaRPr>
          </a:p>
        </p:txBody>
      </p:sp>
      <p:sp>
        <p:nvSpPr>
          <p:cNvPr id="7" name="Text Box 6"/>
          <p:cNvSpPr txBox="1">
            <a:spLocks noChangeArrowheads="1"/>
          </p:cNvSpPr>
          <p:nvPr/>
        </p:nvSpPr>
        <p:spPr bwMode="auto">
          <a:xfrm>
            <a:off x="5195715" y="2205421"/>
            <a:ext cx="2738040" cy="954107"/>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a:t>h</a:t>
            </a:r>
            <a:r>
              <a:rPr lang="en-US" altLang="zh-CN" dirty="0" smtClean="0"/>
              <a:t>elp the fallen person</a:t>
            </a:r>
            <a:endParaRPr lang="en-US" altLang="zh-CN" dirty="0"/>
          </a:p>
        </p:txBody>
      </p:sp>
      <p:sp>
        <p:nvSpPr>
          <p:cNvPr id="5" name="椭圆 4"/>
          <p:cNvSpPr/>
          <p:nvPr/>
        </p:nvSpPr>
        <p:spPr>
          <a:xfrm>
            <a:off x="5051705" y="1193304"/>
            <a:ext cx="404695" cy="261689"/>
          </a:xfrm>
          <a:prstGeom prst="ellipse">
            <a:avLst/>
          </a:prstGeom>
          <a:solidFill>
            <a:schemeClr val="accent3">
              <a:lumMod val="60000"/>
              <a:lumOff val="40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55580138"/>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
            <a:ext cx="7886700" cy="994172"/>
          </a:xfrm>
        </p:spPr>
        <p:txBody>
          <a:bodyPr>
            <a:normAutofit/>
          </a:bodyPr>
          <a:lstStyle/>
          <a:p>
            <a:r>
              <a:rPr lang="en-US" sz="4000" dirty="0" smtClean="0"/>
              <a:t>Image Classification </a:t>
            </a:r>
            <a:endParaRPr lang="en-US" sz="4000" dirty="0"/>
          </a:p>
        </p:txBody>
      </p:sp>
      <p:grpSp>
        <p:nvGrpSpPr>
          <p:cNvPr id="41" name="Group 40"/>
          <p:cNvGrpSpPr/>
          <p:nvPr/>
        </p:nvGrpSpPr>
        <p:grpSpPr>
          <a:xfrm>
            <a:off x="76200" y="2376002"/>
            <a:ext cx="3072886" cy="2148765"/>
            <a:chOff x="896300" y="2183371"/>
            <a:chExt cx="4097181" cy="2865020"/>
          </a:xfrm>
        </p:grpSpPr>
        <p:grpSp>
          <p:nvGrpSpPr>
            <p:cNvPr id="33" name="Group 32"/>
            <p:cNvGrpSpPr/>
            <p:nvPr/>
          </p:nvGrpSpPr>
          <p:grpSpPr>
            <a:xfrm>
              <a:off x="4161470" y="2183371"/>
              <a:ext cx="832011" cy="2865020"/>
              <a:chOff x="4161470" y="2183371"/>
              <a:chExt cx="832011" cy="2865020"/>
            </a:xfrm>
          </p:grpSpPr>
          <p:cxnSp>
            <p:nvCxnSpPr>
              <p:cNvPr id="4" name="Straight Arrow Connector 3"/>
              <p:cNvCxnSpPr>
                <a:stCxn id="1026" idx="3"/>
              </p:cNvCxnSpPr>
              <p:nvPr/>
            </p:nvCxnSpPr>
            <p:spPr>
              <a:xfrm flipV="1">
                <a:off x="4161470" y="2183371"/>
                <a:ext cx="824163" cy="1360148"/>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1026" idx="3"/>
              </p:cNvCxnSpPr>
              <p:nvPr/>
            </p:nvCxnSpPr>
            <p:spPr>
              <a:xfrm flipV="1">
                <a:off x="4161470" y="3210064"/>
                <a:ext cx="832011" cy="333455"/>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026" idx="3"/>
              </p:cNvCxnSpPr>
              <p:nvPr/>
            </p:nvCxnSpPr>
            <p:spPr>
              <a:xfrm>
                <a:off x="4161470" y="3543519"/>
                <a:ext cx="794351" cy="492303"/>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1026" idx="3"/>
                <a:endCxn id="85" idx="1"/>
              </p:cNvCxnSpPr>
              <p:nvPr/>
            </p:nvCxnSpPr>
            <p:spPr>
              <a:xfrm>
                <a:off x="4161470" y="3543519"/>
                <a:ext cx="443526" cy="150487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pic>
          <p:nvPicPr>
            <p:cNvPr id="1026" name="Picture 2" descr="atter_bo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300" y="2454789"/>
              <a:ext cx="3265170" cy="21774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grpSp>
        <p:nvGrpSpPr>
          <p:cNvPr id="43" name="Group 42"/>
          <p:cNvGrpSpPr/>
          <p:nvPr/>
        </p:nvGrpSpPr>
        <p:grpSpPr>
          <a:xfrm>
            <a:off x="2819400" y="2160004"/>
            <a:ext cx="6477000" cy="2908273"/>
            <a:chOff x="5084444" y="2880000"/>
            <a:chExt cx="6742757" cy="3877697"/>
          </a:xfrm>
        </p:grpSpPr>
        <p:grpSp>
          <p:nvGrpSpPr>
            <p:cNvPr id="1031" name="Group 1030"/>
            <p:cNvGrpSpPr/>
            <p:nvPr/>
          </p:nvGrpSpPr>
          <p:grpSpPr>
            <a:xfrm>
              <a:off x="5899689" y="2880000"/>
              <a:ext cx="4816941" cy="1231108"/>
              <a:chOff x="6741794" y="2183130"/>
              <a:chExt cx="4816941" cy="1231108"/>
            </a:xfrm>
          </p:grpSpPr>
          <p:sp>
            <p:nvSpPr>
              <p:cNvPr id="20" name="TextBox 19"/>
              <p:cNvSpPr txBox="1"/>
              <p:nvPr/>
            </p:nvSpPr>
            <p:spPr>
              <a:xfrm>
                <a:off x="7014210" y="2213713"/>
                <a:ext cx="868680" cy="492443"/>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Indoor</a:t>
                </a:r>
                <a:endParaRPr lang="en-US" sz="1800" dirty="0">
                  <a:solidFill>
                    <a:prstClr val="black"/>
                  </a:solidFill>
                  <a:latin typeface="Calibri"/>
                  <a:ea typeface="+mn-ea"/>
                  <a:cs typeface="+mn-cs"/>
                </a:endParaRPr>
              </a:p>
            </p:txBody>
          </p:sp>
          <p:sp>
            <p:nvSpPr>
              <p:cNvPr id="22" name="TextBox 21"/>
              <p:cNvSpPr txBox="1"/>
              <p:nvPr/>
            </p:nvSpPr>
            <p:spPr>
              <a:xfrm>
                <a:off x="8454390" y="2183131"/>
                <a:ext cx="1230631" cy="1231107"/>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outdoor man-made</a:t>
                </a:r>
                <a:endParaRPr lang="en-US" sz="1800" dirty="0">
                  <a:solidFill>
                    <a:prstClr val="black"/>
                  </a:solidFill>
                  <a:latin typeface="Calibri"/>
                  <a:ea typeface="+mn-ea"/>
                  <a:cs typeface="+mn-cs"/>
                </a:endParaRPr>
              </a:p>
            </p:txBody>
          </p:sp>
          <p:sp>
            <p:nvSpPr>
              <p:cNvPr id="24" name="TextBox 23"/>
              <p:cNvSpPr txBox="1"/>
              <p:nvPr/>
            </p:nvSpPr>
            <p:spPr>
              <a:xfrm>
                <a:off x="10248900" y="2183130"/>
                <a:ext cx="1309835" cy="861775"/>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outdoor natural</a:t>
                </a:r>
                <a:endParaRPr lang="en-US" sz="1800" dirty="0">
                  <a:solidFill>
                    <a:prstClr val="black"/>
                  </a:solidFill>
                  <a:latin typeface="Calibri"/>
                  <a:ea typeface="+mn-ea"/>
                  <a:cs typeface="+mn-cs"/>
                </a:endParaRPr>
              </a:p>
            </p:txBody>
          </p:sp>
          <p:sp>
            <p:nvSpPr>
              <p:cNvPr id="1024" name="Oval 1023"/>
              <p:cNvSpPr/>
              <p:nvPr/>
            </p:nvSpPr>
            <p:spPr>
              <a:xfrm>
                <a:off x="6741794" y="2301507"/>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34" name="Oval 33"/>
              <p:cNvSpPr/>
              <p:nvPr/>
            </p:nvSpPr>
            <p:spPr>
              <a:xfrm>
                <a:off x="8124824" y="2301507"/>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35" name="Oval 34"/>
              <p:cNvSpPr/>
              <p:nvPr/>
            </p:nvSpPr>
            <p:spPr>
              <a:xfrm>
                <a:off x="9830752" y="2301507"/>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grpSp>
          <p:nvGrpSpPr>
            <p:cNvPr id="1032" name="Group 1031"/>
            <p:cNvGrpSpPr/>
            <p:nvPr/>
          </p:nvGrpSpPr>
          <p:grpSpPr>
            <a:xfrm>
              <a:off x="5602814" y="3862813"/>
              <a:ext cx="5306381" cy="1261688"/>
              <a:chOff x="5855017" y="3242705"/>
              <a:chExt cx="5306380" cy="1261688"/>
            </a:xfrm>
          </p:grpSpPr>
          <p:sp>
            <p:nvSpPr>
              <p:cNvPr id="36" name="TextBox 35"/>
              <p:cNvSpPr txBox="1"/>
              <p:nvPr/>
            </p:nvSpPr>
            <p:spPr>
              <a:xfrm>
                <a:off x="6127433" y="3273286"/>
                <a:ext cx="868680" cy="492443"/>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leisure</a:t>
                </a:r>
                <a:endParaRPr lang="en-US" sz="1800" dirty="0">
                  <a:solidFill>
                    <a:prstClr val="black"/>
                  </a:solidFill>
                  <a:latin typeface="Calibri"/>
                  <a:ea typeface="+mn-ea"/>
                  <a:cs typeface="+mn-cs"/>
                </a:endParaRPr>
              </a:p>
            </p:txBody>
          </p:sp>
          <p:sp>
            <p:nvSpPr>
              <p:cNvPr id="38" name="Oval 37"/>
              <p:cNvSpPr/>
              <p:nvPr/>
            </p:nvSpPr>
            <p:spPr>
              <a:xfrm>
                <a:off x="5855017" y="3361081"/>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40" name="Oval 39"/>
              <p:cNvSpPr/>
              <p:nvPr/>
            </p:nvSpPr>
            <p:spPr>
              <a:xfrm>
                <a:off x="7028499" y="3361081"/>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47" name="TextBox 46"/>
              <p:cNvSpPr txBox="1"/>
              <p:nvPr/>
            </p:nvSpPr>
            <p:spPr>
              <a:xfrm>
                <a:off x="7405689" y="3273286"/>
                <a:ext cx="874394" cy="861775"/>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sports</a:t>
                </a:r>
              </a:p>
              <a:p>
                <a:pPr fontAlgn="auto">
                  <a:spcBef>
                    <a:spcPts val="0"/>
                  </a:spcBef>
                  <a:spcAft>
                    <a:spcPts val="0"/>
                  </a:spcAft>
                </a:pPr>
                <a:r>
                  <a:rPr lang="en-US" sz="1800" dirty="0" smtClean="0">
                    <a:solidFill>
                      <a:prstClr val="black"/>
                    </a:solidFill>
                    <a:latin typeface="Calibri"/>
                    <a:ea typeface="+mn-ea"/>
                    <a:cs typeface="+mn-cs"/>
                  </a:rPr>
                  <a:t>field</a:t>
                </a:r>
                <a:endParaRPr lang="en-US" sz="1800" dirty="0">
                  <a:solidFill>
                    <a:prstClr val="black"/>
                  </a:solidFill>
                  <a:latin typeface="Calibri"/>
                  <a:ea typeface="+mn-ea"/>
                  <a:cs typeface="+mn-cs"/>
                </a:endParaRPr>
              </a:p>
            </p:txBody>
          </p:sp>
          <p:sp>
            <p:nvSpPr>
              <p:cNvPr id="48" name="Oval 47"/>
              <p:cNvSpPr/>
              <p:nvPr/>
            </p:nvSpPr>
            <p:spPr>
              <a:xfrm>
                <a:off x="8251509" y="3361081"/>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49" name="TextBox 48"/>
              <p:cNvSpPr txBox="1"/>
              <p:nvPr/>
            </p:nvSpPr>
            <p:spPr>
              <a:xfrm>
                <a:off x="8628698" y="3273286"/>
                <a:ext cx="1210629" cy="1231107"/>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man-made </a:t>
                </a:r>
              </a:p>
              <a:p>
                <a:pPr fontAlgn="auto">
                  <a:spcBef>
                    <a:spcPts val="0"/>
                  </a:spcBef>
                  <a:spcAft>
                    <a:spcPts val="0"/>
                  </a:spcAft>
                </a:pPr>
                <a:r>
                  <a:rPr lang="en-US" sz="1800" dirty="0" smtClean="0">
                    <a:solidFill>
                      <a:prstClr val="black"/>
                    </a:solidFill>
                    <a:latin typeface="Calibri"/>
                    <a:ea typeface="+mn-ea"/>
                    <a:cs typeface="+mn-cs"/>
                  </a:rPr>
                  <a:t>elements</a:t>
                </a:r>
              </a:p>
            </p:txBody>
          </p:sp>
          <p:sp>
            <p:nvSpPr>
              <p:cNvPr id="50" name="Oval 49"/>
              <p:cNvSpPr/>
              <p:nvPr/>
            </p:nvSpPr>
            <p:spPr>
              <a:xfrm>
                <a:off x="9909813" y="3330499"/>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51" name="TextBox 50"/>
              <p:cNvSpPr txBox="1"/>
              <p:nvPr/>
            </p:nvSpPr>
            <p:spPr>
              <a:xfrm>
                <a:off x="10287003" y="3242705"/>
                <a:ext cx="874394" cy="861775"/>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cabins </a:t>
                </a:r>
              </a:p>
              <a:p>
                <a:pPr fontAlgn="auto">
                  <a:spcBef>
                    <a:spcPts val="0"/>
                  </a:spcBef>
                  <a:spcAft>
                    <a:spcPts val="0"/>
                  </a:spcAft>
                </a:pPr>
                <a:r>
                  <a:rPr lang="en-US" sz="1800" dirty="0" smtClean="0">
                    <a:solidFill>
                      <a:prstClr val="black"/>
                    </a:solidFill>
                    <a:latin typeface="Calibri"/>
                    <a:ea typeface="+mn-ea"/>
                    <a:cs typeface="+mn-cs"/>
                  </a:rPr>
                  <a:t>houses</a:t>
                </a:r>
              </a:p>
            </p:txBody>
          </p:sp>
        </p:grpSp>
        <p:grpSp>
          <p:nvGrpSpPr>
            <p:cNvPr id="1040" name="Group 1039"/>
            <p:cNvGrpSpPr/>
            <p:nvPr/>
          </p:nvGrpSpPr>
          <p:grpSpPr>
            <a:xfrm>
              <a:off x="5358708" y="4893411"/>
              <a:ext cx="5701189" cy="863152"/>
              <a:chOff x="5845492" y="4516349"/>
              <a:chExt cx="5701189" cy="863152"/>
            </a:xfrm>
          </p:grpSpPr>
          <p:sp>
            <p:nvSpPr>
              <p:cNvPr id="54" name="TextBox 53"/>
              <p:cNvSpPr txBox="1"/>
              <p:nvPr/>
            </p:nvSpPr>
            <p:spPr>
              <a:xfrm>
                <a:off x="6117908" y="4544456"/>
                <a:ext cx="835744" cy="492443"/>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trench</a:t>
                </a:r>
                <a:endParaRPr lang="en-US" sz="1800" dirty="0">
                  <a:solidFill>
                    <a:prstClr val="black"/>
                  </a:solidFill>
                  <a:latin typeface="Calibri"/>
                  <a:ea typeface="+mn-ea"/>
                  <a:cs typeface="+mn-cs"/>
                </a:endParaRPr>
              </a:p>
            </p:txBody>
          </p:sp>
          <p:sp>
            <p:nvSpPr>
              <p:cNvPr id="55" name="Oval 54"/>
              <p:cNvSpPr/>
              <p:nvPr/>
            </p:nvSpPr>
            <p:spPr>
              <a:xfrm>
                <a:off x="5845492" y="4632249"/>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56" name="Oval 55"/>
              <p:cNvSpPr/>
              <p:nvPr/>
            </p:nvSpPr>
            <p:spPr>
              <a:xfrm>
                <a:off x="6947025" y="4613097"/>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57" name="TextBox 56"/>
              <p:cNvSpPr txBox="1"/>
              <p:nvPr/>
            </p:nvSpPr>
            <p:spPr>
              <a:xfrm>
                <a:off x="7222095" y="4517726"/>
                <a:ext cx="1125563" cy="861775"/>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pitcher </a:t>
                </a:r>
              </a:p>
              <a:p>
                <a:pPr fontAlgn="auto">
                  <a:spcBef>
                    <a:spcPts val="0"/>
                  </a:spcBef>
                  <a:spcAft>
                    <a:spcPts val="0"/>
                  </a:spcAft>
                </a:pPr>
                <a:r>
                  <a:rPr lang="en-US" sz="1800" dirty="0" smtClean="0">
                    <a:solidFill>
                      <a:prstClr val="black"/>
                    </a:solidFill>
                    <a:latin typeface="Calibri"/>
                    <a:ea typeface="+mn-ea"/>
                    <a:cs typeface="+mn-cs"/>
                  </a:rPr>
                  <a:t>mound</a:t>
                </a:r>
                <a:endParaRPr lang="en-US" sz="1800" dirty="0">
                  <a:solidFill>
                    <a:prstClr val="black"/>
                  </a:solidFill>
                  <a:latin typeface="Calibri"/>
                  <a:ea typeface="+mn-ea"/>
                  <a:cs typeface="+mn-cs"/>
                </a:endParaRPr>
              </a:p>
            </p:txBody>
          </p:sp>
          <p:sp>
            <p:nvSpPr>
              <p:cNvPr id="58" name="Oval 57"/>
              <p:cNvSpPr/>
              <p:nvPr/>
            </p:nvSpPr>
            <p:spPr>
              <a:xfrm>
                <a:off x="8137210" y="4619826"/>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59" name="TextBox 58"/>
              <p:cNvSpPr txBox="1"/>
              <p:nvPr/>
            </p:nvSpPr>
            <p:spPr>
              <a:xfrm>
                <a:off x="8503415" y="4516349"/>
                <a:ext cx="789623" cy="861775"/>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batter </a:t>
                </a:r>
              </a:p>
              <a:p>
                <a:pPr fontAlgn="auto">
                  <a:spcBef>
                    <a:spcPts val="0"/>
                  </a:spcBef>
                  <a:spcAft>
                    <a:spcPts val="0"/>
                  </a:spcAft>
                </a:pPr>
                <a:r>
                  <a:rPr lang="en-US" sz="1800" dirty="0" smtClean="0">
                    <a:solidFill>
                      <a:prstClr val="black"/>
                    </a:solidFill>
                    <a:latin typeface="Calibri"/>
                    <a:ea typeface="+mn-ea"/>
                    <a:cs typeface="+mn-cs"/>
                  </a:rPr>
                  <a:t>box</a:t>
                </a:r>
              </a:p>
            </p:txBody>
          </p:sp>
          <p:sp>
            <p:nvSpPr>
              <p:cNvPr id="60" name="Oval 59"/>
              <p:cNvSpPr/>
              <p:nvPr/>
            </p:nvSpPr>
            <p:spPr>
              <a:xfrm>
                <a:off x="9342601" y="4604143"/>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61" name="TextBox 60"/>
              <p:cNvSpPr txBox="1"/>
              <p:nvPr/>
            </p:nvSpPr>
            <p:spPr>
              <a:xfrm>
                <a:off x="9719790" y="4516349"/>
                <a:ext cx="1007664" cy="861775"/>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play-ground</a:t>
                </a:r>
                <a:endParaRPr lang="en-US" sz="1800" dirty="0">
                  <a:solidFill>
                    <a:prstClr val="black"/>
                  </a:solidFill>
                  <a:latin typeface="Calibri"/>
                  <a:ea typeface="+mn-ea"/>
                  <a:cs typeface="+mn-cs"/>
                </a:endParaRPr>
              </a:p>
            </p:txBody>
          </p:sp>
          <p:sp>
            <p:nvSpPr>
              <p:cNvPr id="62" name="Oval 61"/>
              <p:cNvSpPr/>
              <p:nvPr/>
            </p:nvSpPr>
            <p:spPr>
              <a:xfrm>
                <a:off x="10515603" y="4619826"/>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63" name="TextBox 62"/>
              <p:cNvSpPr txBox="1"/>
              <p:nvPr/>
            </p:nvSpPr>
            <p:spPr>
              <a:xfrm>
                <a:off x="10892792" y="4532032"/>
                <a:ext cx="653889" cy="492443"/>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barn</a:t>
                </a:r>
                <a:endParaRPr lang="en-US" sz="1800" dirty="0">
                  <a:solidFill>
                    <a:prstClr val="black"/>
                  </a:solidFill>
                  <a:latin typeface="Calibri"/>
                  <a:ea typeface="+mn-ea"/>
                  <a:cs typeface="+mn-cs"/>
                </a:endParaRPr>
              </a:p>
            </p:txBody>
          </p:sp>
        </p:grpSp>
        <p:grpSp>
          <p:nvGrpSpPr>
            <p:cNvPr id="1051" name="Group 1050"/>
            <p:cNvGrpSpPr/>
            <p:nvPr/>
          </p:nvGrpSpPr>
          <p:grpSpPr>
            <a:xfrm>
              <a:off x="5084444" y="5895922"/>
              <a:ext cx="6742757" cy="861775"/>
              <a:chOff x="5527341" y="4750166"/>
              <a:chExt cx="6742757" cy="861775"/>
            </a:xfrm>
          </p:grpSpPr>
          <p:grpSp>
            <p:nvGrpSpPr>
              <p:cNvPr id="1050" name="Group 1049"/>
              <p:cNvGrpSpPr/>
              <p:nvPr/>
            </p:nvGrpSpPr>
            <p:grpSpPr>
              <a:xfrm>
                <a:off x="5527341" y="4750166"/>
                <a:ext cx="5604302" cy="861775"/>
                <a:chOff x="5527341" y="4750166"/>
                <a:chExt cx="5604302" cy="861775"/>
              </a:xfrm>
            </p:grpSpPr>
            <p:sp>
              <p:nvSpPr>
                <p:cNvPr id="84" name="TextBox 83"/>
                <p:cNvSpPr txBox="1"/>
                <p:nvPr/>
              </p:nvSpPr>
              <p:spPr>
                <a:xfrm>
                  <a:off x="5807644" y="4788129"/>
                  <a:ext cx="629572" cy="492443"/>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field</a:t>
                  </a:r>
                  <a:endParaRPr lang="en-US" sz="1800" dirty="0">
                    <a:solidFill>
                      <a:prstClr val="black"/>
                    </a:solidFill>
                    <a:latin typeface="Calibri"/>
                    <a:ea typeface="+mn-ea"/>
                    <a:cs typeface="+mn-cs"/>
                  </a:endParaRPr>
                </a:p>
              </p:txBody>
            </p:sp>
            <p:sp>
              <p:nvSpPr>
                <p:cNvPr id="85" name="Oval 84"/>
                <p:cNvSpPr/>
                <p:nvPr/>
              </p:nvSpPr>
              <p:spPr>
                <a:xfrm>
                  <a:off x="5527341" y="4846032"/>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6" name="Oval 85"/>
                <p:cNvSpPr/>
                <p:nvPr/>
              </p:nvSpPr>
              <p:spPr>
                <a:xfrm>
                  <a:off x="6534641" y="4849194"/>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7" name="TextBox 86"/>
                <p:cNvSpPr txBox="1"/>
                <p:nvPr/>
              </p:nvSpPr>
              <p:spPr>
                <a:xfrm>
                  <a:off x="6844262" y="4758238"/>
                  <a:ext cx="666243" cy="492443"/>
                </a:xfrm>
                <a:prstGeom prst="rect">
                  <a:avLst/>
                </a:prstGeom>
                <a:noFill/>
              </p:spPr>
              <p:txBody>
                <a:bodyPr wrap="square" rtlCol="0">
                  <a:spAutoFit/>
                </a:bodyPr>
                <a:lstStyle/>
                <a:p>
                  <a:pPr fontAlgn="auto">
                    <a:spcBef>
                      <a:spcPts val="0"/>
                    </a:spcBef>
                    <a:spcAft>
                      <a:spcPts val="0"/>
                    </a:spcAft>
                  </a:pPr>
                  <a:r>
                    <a:rPr lang="en-US" sz="1800" smtClean="0">
                      <a:solidFill>
                        <a:prstClr val="black"/>
                      </a:solidFill>
                      <a:latin typeface="Calibri"/>
                      <a:ea typeface="+mn-ea"/>
                      <a:cs typeface="+mn-cs"/>
                    </a:rPr>
                    <a:t>bat</a:t>
                  </a:r>
                  <a:endParaRPr lang="en-US" sz="1800" dirty="0">
                    <a:solidFill>
                      <a:prstClr val="black"/>
                    </a:solidFill>
                    <a:latin typeface="Calibri"/>
                    <a:ea typeface="+mn-ea"/>
                    <a:cs typeface="+mn-cs"/>
                  </a:endParaRPr>
                </a:p>
              </p:txBody>
            </p:sp>
            <p:sp>
              <p:nvSpPr>
                <p:cNvPr id="88" name="Oval 87"/>
                <p:cNvSpPr/>
                <p:nvPr/>
              </p:nvSpPr>
              <p:spPr>
                <a:xfrm>
                  <a:off x="7449754" y="4846224"/>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9" name="TextBox 88"/>
                <p:cNvSpPr txBox="1"/>
                <p:nvPr/>
              </p:nvSpPr>
              <p:spPr>
                <a:xfrm>
                  <a:off x="7750790" y="4750166"/>
                  <a:ext cx="682019" cy="861775"/>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base</a:t>
                  </a:r>
                </a:p>
                <a:p>
                  <a:pPr fontAlgn="auto">
                    <a:spcBef>
                      <a:spcPts val="0"/>
                    </a:spcBef>
                    <a:spcAft>
                      <a:spcPts val="0"/>
                    </a:spcAft>
                  </a:pPr>
                  <a:r>
                    <a:rPr lang="en-US" sz="1800" dirty="0" smtClean="0">
                      <a:solidFill>
                        <a:prstClr val="black"/>
                      </a:solidFill>
                      <a:latin typeface="Calibri"/>
                      <a:ea typeface="+mn-ea"/>
                      <a:cs typeface="+mn-cs"/>
                    </a:rPr>
                    <a:t>ball</a:t>
                  </a:r>
                </a:p>
              </p:txBody>
            </p:sp>
            <p:sp>
              <p:nvSpPr>
                <p:cNvPr id="90" name="Oval 89"/>
                <p:cNvSpPr/>
                <p:nvPr/>
              </p:nvSpPr>
              <p:spPr>
                <a:xfrm>
                  <a:off x="8529666" y="4846224"/>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91" name="TextBox 90"/>
                <p:cNvSpPr txBox="1"/>
                <p:nvPr/>
              </p:nvSpPr>
              <p:spPr>
                <a:xfrm>
                  <a:off x="8836245" y="4791487"/>
                  <a:ext cx="680087" cy="492443"/>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grass</a:t>
                  </a:r>
                  <a:endParaRPr lang="en-US" sz="1800" dirty="0">
                    <a:solidFill>
                      <a:prstClr val="black"/>
                    </a:solidFill>
                    <a:latin typeface="Calibri"/>
                    <a:ea typeface="+mn-ea"/>
                    <a:cs typeface="+mn-cs"/>
                  </a:endParaRPr>
                </a:p>
              </p:txBody>
            </p:sp>
            <p:sp>
              <p:nvSpPr>
                <p:cNvPr id="92" name="Oval 91"/>
                <p:cNvSpPr/>
                <p:nvPr/>
              </p:nvSpPr>
              <p:spPr>
                <a:xfrm>
                  <a:off x="9629106" y="4846224"/>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93" name="TextBox 92"/>
                <p:cNvSpPr txBox="1"/>
                <p:nvPr/>
              </p:nvSpPr>
              <p:spPr>
                <a:xfrm>
                  <a:off x="9935684" y="4758238"/>
                  <a:ext cx="1144516" cy="492443"/>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person</a:t>
                  </a:r>
                  <a:endParaRPr lang="en-US" sz="1800" dirty="0">
                    <a:solidFill>
                      <a:prstClr val="black"/>
                    </a:solidFill>
                    <a:latin typeface="Calibri"/>
                    <a:ea typeface="+mn-ea"/>
                    <a:cs typeface="+mn-cs"/>
                  </a:endParaRPr>
                </a:p>
              </p:txBody>
            </p:sp>
            <p:sp>
              <p:nvSpPr>
                <p:cNvPr id="94" name="Oval 93"/>
                <p:cNvSpPr/>
                <p:nvPr/>
              </p:nvSpPr>
              <p:spPr>
                <a:xfrm>
                  <a:off x="10859228" y="4846032"/>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sp>
            <p:nvSpPr>
              <p:cNvPr id="95" name="TextBox 94"/>
              <p:cNvSpPr txBox="1"/>
              <p:nvPr/>
            </p:nvSpPr>
            <p:spPr>
              <a:xfrm>
                <a:off x="11155863" y="4758238"/>
                <a:ext cx="1114235" cy="492443"/>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building</a:t>
                </a:r>
                <a:endParaRPr lang="en-US" sz="1800" dirty="0">
                  <a:solidFill>
                    <a:prstClr val="black"/>
                  </a:solidFill>
                  <a:latin typeface="Calibri"/>
                  <a:ea typeface="+mn-ea"/>
                  <a:cs typeface="+mn-cs"/>
                </a:endParaRPr>
              </a:p>
            </p:txBody>
          </p:sp>
        </p:grpSp>
      </p:grpSp>
      <p:sp>
        <p:nvSpPr>
          <p:cNvPr id="107" name="TextBox 106"/>
          <p:cNvSpPr txBox="1"/>
          <p:nvPr/>
        </p:nvSpPr>
        <p:spPr>
          <a:xfrm>
            <a:off x="628650" y="1268017"/>
            <a:ext cx="7886700" cy="966418"/>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a:solidFill>
                  <a:prstClr val="black"/>
                </a:solidFill>
                <a:latin typeface="Calibri"/>
                <a:ea typeface="+mn-ea"/>
                <a:cs typeface="+mn-cs"/>
              </a:rPr>
              <a:t>A natural image </a:t>
            </a:r>
            <a:r>
              <a:rPr lang="en-US" sz="2400" dirty="0" smtClean="0">
                <a:solidFill>
                  <a:prstClr val="black"/>
                </a:solidFill>
                <a:latin typeface="Calibri"/>
                <a:ea typeface="+mn-ea"/>
                <a:cs typeface="+mn-cs"/>
              </a:rPr>
              <a:t>can </a:t>
            </a:r>
            <a:r>
              <a:rPr lang="en-US" sz="2400" dirty="0">
                <a:solidFill>
                  <a:prstClr val="black"/>
                </a:solidFill>
                <a:latin typeface="Calibri"/>
                <a:ea typeface="+mn-ea"/>
                <a:cs typeface="+mn-cs"/>
              </a:rPr>
              <a:t>be </a:t>
            </a:r>
            <a:r>
              <a:rPr lang="en-US" sz="2400" dirty="0" smtClean="0">
                <a:solidFill>
                  <a:prstClr val="black"/>
                </a:solidFill>
                <a:latin typeface="Calibri"/>
                <a:ea typeface="+mn-ea"/>
                <a:cs typeface="+mn-cs"/>
              </a:rPr>
              <a:t>categorized with labels at </a:t>
            </a:r>
            <a:r>
              <a:rPr lang="en-US" sz="2400" dirty="0">
                <a:solidFill>
                  <a:prstClr val="black"/>
                </a:solidFill>
                <a:latin typeface="Calibri"/>
                <a:ea typeface="+mn-ea"/>
                <a:cs typeface="+mn-cs"/>
              </a:rPr>
              <a:t>different concept layers</a:t>
            </a:r>
            <a:endParaRPr lang="en-US" sz="2400" dirty="0" smtClean="0">
              <a:solidFill>
                <a:prstClr val="black"/>
              </a:solidFill>
              <a:latin typeface="Calibri"/>
              <a:ea typeface="+mn-ea"/>
              <a:cs typeface="+mn-cs"/>
            </a:endParaRPr>
          </a:p>
        </p:txBody>
      </p:sp>
    </p:spTree>
    <p:extLst>
      <p:ext uri="{BB962C8B-B14F-4D97-AF65-F5344CB8AC3E}">
        <p14:creationId xmlns:p14="http://schemas.microsoft.com/office/powerpoint/2010/main" val="2676140094"/>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
            <a:ext cx="7886700" cy="994172"/>
          </a:xfrm>
        </p:spPr>
        <p:txBody>
          <a:bodyPr>
            <a:normAutofit/>
          </a:bodyPr>
          <a:lstStyle/>
          <a:p>
            <a:r>
              <a:rPr lang="en-US" sz="4000" dirty="0" smtClean="0"/>
              <a:t>Label Correlation Helps</a:t>
            </a:r>
            <a:endParaRPr lang="en-US" sz="4000" dirty="0"/>
          </a:p>
        </p:txBody>
      </p:sp>
      <p:grpSp>
        <p:nvGrpSpPr>
          <p:cNvPr id="30" name="Group 29"/>
          <p:cNvGrpSpPr/>
          <p:nvPr/>
        </p:nvGrpSpPr>
        <p:grpSpPr>
          <a:xfrm>
            <a:off x="621000" y="2376001"/>
            <a:ext cx="3072886" cy="2184398"/>
            <a:chOff x="896300" y="2183371"/>
            <a:chExt cx="4097181" cy="2912530"/>
          </a:xfrm>
        </p:grpSpPr>
        <p:grpSp>
          <p:nvGrpSpPr>
            <p:cNvPr id="31" name="Group 30"/>
            <p:cNvGrpSpPr/>
            <p:nvPr/>
          </p:nvGrpSpPr>
          <p:grpSpPr>
            <a:xfrm>
              <a:off x="4161470" y="2183371"/>
              <a:ext cx="832011" cy="2912530"/>
              <a:chOff x="4161470" y="2183371"/>
              <a:chExt cx="832011" cy="2912530"/>
            </a:xfrm>
          </p:grpSpPr>
          <p:cxnSp>
            <p:nvCxnSpPr>
              <p:cNvPr id="33" name="Straight Arrow Connector 32"/>
              <p:cNvCxnSpPr/>
              <p:nvPr/>
            </p:nvCxnSpPr>
            <p:spPr>
              <a:xfrm flipV="1">
                <a:off x="4161470" y="2183371"/>
                <a:ext cx="824163" cy="1360148"/>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4161470" y="3210064"/>
                <a:ext cx="832011" cy="333455"/>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161470" y="3543519"/>
                <a:ext cx="794351" cy="492303"/>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4161470" y="3543519"/>
                <a:ext cx="799538" cy="155238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pic>
          <p:nvPicPr>
            <p:cNvPr id="32" name="Picture 2" descr="atter_bo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00" y="2454789"/>
              <a:ext cx="3265170" cy="21774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grpSp>
        <p:nvGrpSpPr>
          <p:cNvPr id="143" name="Group 142"/>
          <p:cNvGrpSpPr/>
          <p:nvPr/>
        </p:nvGrpSpPr>
        <p:grpSpPr>
          <a:xfrm>
            <a:off x="3988356" y="2459939"/>
            <a:ext cx="3892716" cy="2036274"/>
            <a:chOff x="5430550" y="2268582"/>
            <a:chExt cx="5190289" cy="2715032"/>
          </a:xfrm>
        </p:grpSpPr>
        <p:cxnSp>
          <p:nvCxnSpPr>
            <p:cNvPr id="103" name="Straight Connector 102"/>
            <p:cNvCxnSpPr>
              <a:stCxn id="7" idx="4"/>
              <a:endCxn id="13" idx="0"/>
            </p:cNvCxnSpPr>
            <p:nvPr/>
          </p:nvCxnSpPr>
          <p:spPr>
            <a:xfrm>
              <a:off x="6104197" y="2268582"/>
              <a:ext cx="876607" cy="701274"/>
            </a:xfrm>
            <a:prstGeom prst="line">
              <a:avLst/>
            </a:prstGeom>
            <a:ln w="38100">
              <a:solidFill>
                <a:srgbClr val="E32003"/>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a:stCxn id="9" idx="4"/>
              <a:endCxn id="15" idx="0"/>
            </p:cNvCxnSpPr>
            <p:nvPr/>
          </p:nvCxnSpPr>
          <p:spPr>
            <a:xfrm flipH="1">
              <a:off x="8203814" y="2268582"/>
              <a:ext cx="989341" cy="701274"/>
            </a:xfrm>
            <a:prstGeom prst="line">
              <a:avLst/>
            </a:prstGeom>
            <a:ln w="38100">
              <a:solidFill>
                <a:srgbClr val="E32003"/>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a:stCxn id="95" idx="0"/>
              <a:endCxn id="15" idx="4"/>
            </p:cNvCxnSpPr>
            <p:nvPr/>
          </p:nvCxnSpPr>
          <p:spPr>
            <a:xfrm flipH="1" flipV="1">
              <a:off x="8203815" y="3251391"/>
              <a:ext cx="2339122" cy="734161"/>
            </a:xfrm>
            <a:prstGeom prst="line">
              <a:avLst/>
            </a:prstGeom>
            <a:ln w="38100">
              <a:solidFill>
                <a:srgbClr val="E32003"/>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88" idx="0"/>
              <a:endCxn id="13" idx="4"/>
            </p:cNvCxnSpPr>
            <p:nvPr/>
          </p:nvCxnSpPr>
          <p:spPr>
            <a:xfrm flipV="1">
              <a:off x="5430550" y="3251391"/>
              <a:ext cx="1550255" cy="746584"/>
            </a:xfrm>
            <a:prstGeom prst="line">
              <a:avLst/>
            </a:prstGeom>
            <a:ln w="38100">
              <a:solidFill>
                <a:srgbClr val="E32003"/>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42" idx="0"/>
              <a:endCxn id="89" idx="4"/>
            </p:cNvCxnSpPr>
            <p:nvPr/>
          </p:nvCxnSpPr>
          <p:spPr>
            <a:xfrm flipV="1">
              <a:off x="6296253" y="4260361"/>
              <a:ext cx="251897" cy="723253"/>
            </a:xfrm>
            <a:prstGeom prst="line">
              <a:avLst/>
            </a:prstGeom>
            <a:ln w="38100">
              <a:solidFill>
                <a:srgbClr val="E32003"/>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a:stCxn id="50" idx="0"/>
              <a:endCxn id="91" idx="4"/>
            </p:cNvCxnSpPr>
            <p:nvPr/>
          </p:nvCxnSpPr>
          <p:spPr>
            <a:xfrm flipH="1" flipV="1">
              <a:off x="7854934" y="4267093"/>
              <a:ext cx="2765905" cy="71336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36" name="Group 135"/>
          <p:cNvGrpSpPr/>
          <p:nvPr/>
        </p:nvGrpSpPr>
        <p:grpSpPr>
          <a:xfrm>
            <a:off x="4637637" y="2459941"/>
            <a:ext cx="2320849" cy="2036276"/>
            <a:chOff x="6296252" y="2268582"/>
            <a:chExt cx="3094465" cy="2715035"/>
          </a:xfrm>
        </p:grpSpPr>
        <p:grpSp>
          <p:nvGrpSpPr>
            <p:cNvPr id="71" name="Group 70"/>
            <p:cNvGrpSpPr/>
            <p:nvPr/>
          </p:nvGrpSpPr>
          <p:grpSpPr>
            <a:xfrm>
              <a:off x="6296252" y="2268582"/>
              <a:ext cx="3094465" cy="2715035"/>
              <a:chOff x="6296252" y="2268582"/>
              <a:chExt cx="3094465" cy="2715035"/>
            </a:xfrm>
          </p:grpSpPr>
          <p:cxnSp>
            <p:nvCxnSpPr>
              <p:cNvPr id="52" name="Straight Connector 51"/>
              <p:cNvCxnSpPr>
                <a:stCxn id="8" idx="4"/>
                <a:endCxn id="13" idx="0"/>
              </p:cNvCxnSpPr>
              <p:nvPr/>
            </p:nvCxnSpPr>
            <p:spPr>
              <a:xfrm flipH="1">
                <a:off x="6980804" y="2268582"/>
                <a:ext cx="506423" cy="70127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8" idx="4"/>
                <a:endCxn id="15" idx="0"/>
              </p:cNvCxnSpPr>
              <p:nvPr/>
            </p:nvCxnSpPr>
            <p:spPr>
              <a:xfrm>
                <a:off x="7487227" y="2268582"/>
                <a:ext cx="716587" cy="70127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13" idx="4"/>
              </p:cNvCxnSpPr>
              <p:nvPr/>
            </p:nvCxnSpPr>
            <p:spPr>
              <a:xfrm>
                <a:off x="6980804" y="3251394"/>
                <a:ext cx="874130" cy="734161"/>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15" idx="4"/>
              </p:cNvCxnSpPr>
              <p:nvPr/>
            </p:nvCxnSpPr>
            <p:spPr>
              <a:xfrm flipH="1">
                <a:off x="7854934" y="3251394"/>
                <a:ext cx="348880" cy="734161"/>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endCxn id="42" idx="0"/>
              </p:cNvCxnSpPr>
              <p:nvPr/>
            </p:nvCxnSpPr>
            <p:spPr>
              <a:xfrm flipH="1">
                <a:off x="6296252" y="4267093"/>
                <a:ext cx="1558682" cy="71652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endCxn id="44" idx="0"/>
              </p:cNvCxnSpPr>
              <p:nvPr/>
            </p:nvCxnSpPr>
            <p:spPr>
              <a:xfrm flipH="1">
                <a:off x="7211365" y="4267093"/>
                <a:ext cx="643569" cy="71355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endCxn id="48" idx="0"/>
              </p:cNvCxnSpPr>
              <p:nvPr/>
            </p:nvCxnSpPr>
            <p:spPr>
              <a:xfrm>
                <a:off x="7854934" y="4267093"/>
                <a:ext cx="1535783" cy="71355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p:cNvCxnSpPr>
              <a:stCxn id="13" idx="4"/>
              <a:endCxn id="89" idx="0"/>
            </p:cNvCxnSpPr>
            <p:nvPr/>
          </p:nvCxnSpPr>
          <p:spPr>
            <a:xfrm flipH="1">
              <a:off x="6548151" y="3251391"/>
              <a:ext cx="432655" cy="72743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a:stCxn id="15" idx="4"/>
              <a:endCxn id="93" idx="0"/>
            </p:cNvCxnSpPr>
            <p:nvPr/>
          </p:nvCxnSpPr>
          <p:spPr>
            <a:xfrm>
              <a:off x="8203814" y="3251394"/>
              <a:ext cx="856511" cy="71847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a:stCxn id="15" idx="4"/>
              <a:endCxn id="89" idx="0"/>
            </p:cNvCxnSpPr>
            <p:nvPr/>
          </p:nvCxnSpPr>
          <p:spPr>
            <a:xfrm flipH="1">
              <a:off x="6548151" y="3251391"/>
              <a:ext cx="1655664" cy="72743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a:stCxn id="89" idx="4"/>
              <a:endCxn id="44" idx="0"/>
            </p:cNvCxnSpPr>
            <p:nvPr/>
          </p:nvCxnSpPr>
          <p:spPr>
            <a:xfrm>
              <a:off x="6548151" y="4260361"/>
              <a:ext cx="663215" cy="720283"/>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a:stCxn id="89" idx="4"/>
              <a:endCxn id="46" idx="0"/>
            </p:cNvCxnSpPr>
            <p:nvPr/>
          </p:nvCxnSpPr>
          <p:spPr>
            <a:xfrm>
              <a:off x="6548151" y="4260361"/>
              <a:ext cx="1743126" cy="720283"/>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89" idx="4"/>
              <a:endCxn id="48" idx="0"/>
            </p:cNvCxnSpPr>
            <p:nvPr/>
          </p:nvCxnSpPr>
          <p:spPr>
            <a:xfrm>
              <a:off x="6548151" y="4260361"/>
              <a:ext cx="2842566" cy="720283"/>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4" name="TextBox 3"/>
          <p:cNvSpPr txBox="1"/>
          <p:nvPr/>
        </p:nvSpPr>
        <p:spPr>
          <a:xfrm>
            <a:off x="4595746" y="2182938"/>
            <a:ext cx="814454" cy="369332"/>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Indoor</a:t>
            </a:r>
            <a:endParaRPr lang="en-US" sz="1800" dirty="0">
              <a:solidFill>
                <a:prstClr val="black"/>
              </a:solidFill>
              <a:latin typeface="Calibri"/>
              <a:ea typeface="+mn-ea"/>
              <a:cs typeface="+mn-cs"/>
            </a:endParaRPr>
          </a:p>
        </p:txBody>
      </p:sp>
      <p:sp>
        <p:nvSpPr>
          <p:cNvPr id="5" name="TextBox 4"/>
          <p:cNvSpPr txBox="1"/>
          <p:nvPr/>
        </p:nvSpPr>
        <p:spPr>
          <a:xfrm>
            <a:off x="5675882" y="2160002"/>
            <a:ext cx="1105918" cy="923330"/>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outdoor man-made</a:t>
            </a:r>
            <a:endParaRPr lang="en-US" sz="1800" dirty="0">
              <a:solidFill>
                <a:prstClr val="black"/>
              </a:solidFill>
              <a:latin typeface="Calibri"/>
              <a:ea typeface="+mn-ea"/>
              <a:cs typeface="+mn-cs"/>
            </a:endParaRPr>
          </a:p>
        </p:txBody>
      </p:sp>
      <p:sp>
        <p:nvSpPr>
          <p:cNvPr id="6" name="TextBox 5"/>
          <p:cNvSpPr txBox="1"/>
          <p:nvPr/>
        </p:nvSpPr>
        <p:spPr>
          <a:xfrm>
            <a:off x="7021769" y="2160005"/>
            <a:ext cx="1055435" cy="646331"/>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outdoor natural</a:t>
            </a:r>
            <a:endParaRPr lang="en-US" sz="1800" dirty="0">
              <a:solidFill>
                <a:prstClr val="black"/>
              </a:solidFill>
              <a:latin typeface="Calibri"/>
              <a:ea typeface="+mn-ea"/>
              <a:cs typeface="+mn-cs"/>
            </a:endParaRPr>
          </a:p>
        </p:txBody>
      </p:sp>
      <p:sp>
        <p:nvSpPr>
          <p:cNvPr id="7" name="Oval 6"/>
          <p:cNvSpPr/>
          <p:nvPr/>
        </p:nvSpPr>
        <p:spPr>
          <a:xfrm>
            <a:off x="4391440" y="2248783"/>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 name="Oval 7"/>
          <p:cNvSpPr/>
          <p:nvPr/>
        </p:nvSpPr>
        <p:spPr>
          <a:xfrm>
            <a:off x="5428713" y="2248783"/>
            <a:ext cx="204311" cy="211154"/>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9" name="Oval 8"/>
          <p:cNvSpPr/>
          <p:nvPr/>
        </p:nvSpPr>
        <p:spPr>
          <a:xfrm>
            <a:off x="6708159" y="2248783"/>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11" name="TextBox 10"/>
          <p:cNvSpPr txBox="1"/>
          <p:nvPr/>
        </p:nvSpPr>
        <p:spPr>
          <a:xfrm>
            <a:off x="4191000" y="2920047"/>
            <a:ext cx="884710" cy="369332"/>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leisure</a:t>
            </a:r>
            <a:endParaRPr lang="en-US" sz="1800" dirty="0">
              <a:solidFill>
                <a:prstClr val="black"/>
              </a:solidFill>
              <a:latin typeface="Calibri"/>
              <a:ea typeface="+mn-ea"/>
              <a:cs typeface="+mn-cs"/>
            </a:endParaRPr>
          </a:p>
        </p:txBody>
      </p:sp>
      <p:sp>
        <p:nvSpPr>
          <p:cNvPr id="12" name="Oval 11"/>
          <p:cNvSpPr/>
          <p:nvPr/>
        </p:nvSpPr>
        <p:spPr>
          <a:xfrm>
            <a:off x="3962405" y="2985892"/>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13" name="Oval 12"/>
          <p:cNvSpPr/>
          <p:nvPr/>
        </p:nvSpPr>
        <p:spPr>
          <a:xfrm>
            <a:off x="5048894" y="2985892"/>
            <a:ext cx="204311" cy="211154"/>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15" name="Oval 14"/>
          <p:cNvSpPr/>
          <p:nvPr/>
        </p:nvSpPr>
        <p:spPr>
          <a:xfrm>
            <a:off x="5966153" y="2985892"/>
            <a:ext cx="204311" cy="211154"/>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16" name="TextBox 15"/>
          <p:cNvSpPr txBox="1"/>
          <p:nvPr/>
        </p:nvSpPr>
        <p:spPr>
          <a:xfrm>
            <a:off x="6249045" y="2920047"/>
            <a:ext cx="1066159" cy="923330"/>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man-made </a:t>
            </a:r>
          </a:p>
          <a:p>
            <a:pPr fontAlgn="auto">
              <a:spcBef>
                <a:spcPts val="0"/>
              </a:spcBef>
              <a:spcAft>
                <a:spcPts val="0"/>
              </a:spcAft>
            </a:pPr>
            <a:r>
              <a:rPr lang="en-US" sz="1800" dirty="0" smtClean="0">
                <a:solidFill>
                  <a:prstClr val="black"/>
                </a:solidFill>
                <a:latin typeface="Calibri"/>
                <a:ea typeface="+mn-ea"/>
                <a:cs typeface="+mn-cs"/>
              </a:rPr>
              <a:t>elements</a:t>
            </a:r>
          </a:p>
        </p:txBody>
      </p:sp>
      <p:sp>
        <p:nvSpPr>
          <p:cNvPr id="17" name="Oval 16"/>
          <p:cNvSpPr/>
          <p:nvPr/>
        </p:nvSpPr>
        <p:spPr>
          <a:xfrm>
            <a:off x="7209882" y="2962957"/>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18" name="TextBox 17"/>
          <p:cNvSpPr txBox="1"/>
          <p:nvPr/>
        </p:nvSpPr>
        <p:spPr>
          <a:xfrm>
            <a:off x="7492768" y="2897114"/>
            <a:ext cx="1270232" cy="646331"/>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cabins </a:t>
            </a:r>
          </a:p>
          <a:p>
            <a:pPr fontAlgn="auto">
              <a:spcBef>
                <a:spcPts val="0"/>
              </a:spcBef>
              <a:spcAft>
                <a:spcPts val="0"/>
              </a:spcAft>
            </a:pPr>
            <a:r>
              <a:rPr lang="en-US" sz="1800" dirty="0" smtClean="0">
                <a:solidFill>
                  <a:prstClr val="black"/>
                </a:solidFill>
                <a:latin typeface="Calibri"/>
                <a:ea typeface="+mn-ea"/>
                <a:cs typeface="+mn-cs"/>
              </a:rPr>
              <a:t>houses</a:t>
            </a:r>
          </a:p>
        </p:txBody>
      </p:sp>
      <p:sp>
        <p:nvSpPr>
          <p:cNvPr id="14" name="TextBox 13"/>
          <p:cNvSpPr txBox="1"/>
          <p:nvPr/>
        </p:nvSpPr>
        <p:spPr>
          <a:xfrm>
            <a:off x="5257803" y="2920050"/>
            <a:ext cx="764217" cy="646331"/>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sports</a:t>
            </a:r>
          </a:p>
          <a:p>
            <a:pPr fontAlgn="auto">
              <a:spcBef>
                <a:spcPts val="0"/>
              </a:spcBef>
              <a:spcAft>
                <a:spcPts val="0"/>
              </a:spcAft>
            </a:pPr>
            <a:r>
              <a:rPr lang="en-US" sz="1800" dirty="0" smtClean="0">
                <a:solidFill>
                  <a:prstClr val="black"/>
                </a:solidFill>
                <a:latin typeface="Calibri"/>
                <a:ea typeface="+mn-ea"/>
                <a:cs typeface="+mn-cs"/>
              </a:rPr>
              <a:t>field</a:t>
            </a:r>
            <a:endParaRPr lang="en-US" sz="1800" dirty="0">
              <a:solidFill>
                <a:prstClr val="black"/>
              </a:solidFill>
              <a:latin typeface="Calibri"/>
              <a:ea typeface="+mn-ea"/>
              <a:cs typeface="+mn-cs"/>
            </a:endParaRPr>
          </a:p>
        </p:txBody>
      </p:sp>
      <p:sp>
        <p:nvSpPr>
          <p:cNvPr id="40" name="TextBox 39"/>
          <p:cNvSpPr txBox="1"/>
          <p:nvPr/>
        </p:nvSpPr>
        <p:spPr>
          <a:xfrm>
            <a:off x="3990232" y="4450415"/>
            <a:ext cx="657973" cy="369332"/>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field</a:t>
            </a:r>
            <a:endParaRPr lang="en-US" sz="1800" dirty="0">
              <a:solidFill>
                <a:prstClr val="black"/>
              </a:solidFill>
              <a:latin typeface="Calibri"/>
              <a:ea typeface="+mn-ea"/>
              <a:cs typeface="+mn-cs"/>
            </a:endParaRPr>
          </a:p>
        </p:txBody>
      </p:sp>
      <p:sp>
        <p:nvSpPr>
          <p:cNvPr id="41" name="Oval 40"/>
          <p:cNvSpPr/>
          <p:nvPr/>
        </p:nvSpPr>
        <p:spPr>
          <a:xfrm>
            <a:off x="3780005" y="4493842"/>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42" name="Oval 41"/>
          <p:cNvSpPr/>
          <p:nvPr/>
        </p:nvSpPr>
        <p:spPr>
          <a:xfrm>
            <a:off x="4535479" y="4496212"/>
            <a:ext cx="204311" cy="211154"/>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43" name="TextBox 42"/>
          <p:cNvSpPr txBox="1"/>
          <p:nvPr/>
        </p:nvSpPr>
        <p:spPr>
          <a:xfrm>
            <a:off x="4767692" y="4427996"/>
            <a:ext cx="566308" cy="369332"/>
          </a:xfrm>
          <a:prstGeom prst="rect">
            <a:avLst/>
          </a:prstGeom>
          <a:noFill/>
        </p:spPr>
        <p:txBody>
          <a:bodyPr wrap="square" rtlCol="0">
            <a:spAutoFit/>
          </a:bodyPr>
          <a:lstStyle/>
          <a:p>
            <a:pPr fontAlgn="auto">
              <a:spcBef>
                <a:spcPts val="0"/>
              </a:spcBef>
              <a:spcAft>
                <a:spcPts val="0"/>
              </a:spcAft>
            </a:pPr>
            <a:r>
              <a:rPr lang="en-US" sz="1800" smtClean="0">
                <a:solidFill>
                  <a:prstClr val="black"/>
                </a:solidFill>
                <a:latin typeface="Calibri"/>
                <a:ea typeface="+mn-ea"/>
                <a:cs typeface="+mn-cs"/>
              </a:rPr>
              <a:t>bat</a:t>
            </a:r>
            <a:endParaRPr lang="en-US" sz="1800" dirty="0">
              <a:solidFill>
                <a:prstClr val="black"/>
              </a:solidFill>
              <a:latin typeface="Calibri"/>
              <a:ea typeface="+mn-ea"/>
              <a:cs typeface="+mn-cs"/>
            </a:endParaRPr>
          </a:p>
        </p:txBody>
      </p:sp>
      <p:sp>
        <p:nvSpPr>
          <p:cNvPr id="44" name="Oval 43"/>
          <p:cNvSpPr/>
          <p:nvPr/>
        </p:nvSpPr>
        <p:spPr>
          <a:xfrm>
            <a:off x="5221816" y="4493986"/>
            <a:ext cx="204311" cy="211154"/>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45" name="TextBox 44"/>
          <p:cNvSpPr txBox="1"/>
          <p:nvPr/>
        </p:nvSpPr>
        <p:spPr>
          <a:xfrm>
            <a:off x="5447591" y="4421946"/>
            <a:ext cx="724613" cy="646331"/>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base</a:t>
            </a:r>
          </a:p>
          <a:p>
            <a:pPr fontAlgn="auto">
              <a:spcBef>
                <a:spcPts val="0"/>
              </a:spcBef>
              <a:spcAft>
                <a:spcPts val="0"/>
              </a:spcAft>
            </a:pPr>
            <a:r>
              <a:rPr lang="en-US" sz="1800" dirty="0" smtClean="0">
                <a:solidFill>
                  <a:prstClr val="black"/>
                </a:solidFill>
                <a:latin typeface="Calibri"/>
                <a:ea typeface="+mn-ea"/>
                <a:cs typeface="+mn-cs"/>
              </a:rPr>
              <a:t>ball</a:t>
            </a:r>
          </a:p>
        </p:txBody>
      </p:sp>
      <p:sp>
        <p:nvSpPr>
          <p:cNvPr id="46" name="Oval 45"/>
          <p:cNvSpPr/>
          <p:nvPr/>
        </p:nvSpPr>
        <p:spPr>
          <a:xfrm>
            <a:off x="6031750" y="4493986"/>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47" name="TextBox 46"/>
          <p:cNvSpPr txBox="1"/>
          <p:nvPr/>
        </p:nvSpPr>
        <p:spPr>
          <a:xfrm>
            <a:off x="6261679" y="4452933"/>
            <a:ext cx="824921" cy="369332"/>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grass</a:t>
            </a:r>
            <a:endParaRPr lang="en-US" sz="1800" dirty="0">
              <a:solidFill>
                <a:prstClr val="black"/>
              </a:solidFill>
              <a:latin typeface="Calibri"/>
              <a:ea typeface="+mn-ea"/>
              <a:cs typeface="+mn-cs"/>
            </a:endParaRPr>
          </a:p>
        </p:txBody>
      </p:sp>
      <p:sp>
        <p:nvSpPr>
          <p:cNvPr id="48" name="Oval 47"/>
          <p:cNvSpPr/>
          <p:nvPr/>
        </p:nvSpPr>
        <p:spPr>
          <a:xfrm>
            <a:off x="6856330" y="4493986"/>
            <a:ext cx="204311" cy="211154"/>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49" name="TextBox 48"/>
          <p:cNvSpPr txBox="1"/>
          <p:nvPr/>
        </p:nvSpPr>
        <p:spPr>
          <a:xfrm>
            <a:off x="7086264" y="4427996"/>
            <a:ext cx="914741" cy="369332"/>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person</a:t>
            </a:r>
            <a:endParaRPr lang="en-US" sz="1800" dirty="0">
              <a:solidFill>
                <a:prstClr val="black"/>
              </a:solidFill>
              <a:latin typeface="Calibri"/>
              <a:ea typeface="+mn-ea"/>
              <a:cs typeface="+mn-cs"/>
            </a:endParaRPr>
          </a:p>
        </p:txBody>
      </p:sp>
      <p:sp>
        <p:nvSpPr>
          <p:cNvPr id="50" name="Oval 49"/>
          <p:cNvSpPr/>
          <p:nvPr/>
        </p:nvSpPr>
        <p:spPr>
          <a:xfrm>
            <a:off x="7778921" y="4493842"/>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39" name="TextBox 38"/>
          <p:cNvSpPr txBox="1"/>
          <p:nvPr/>
        </p:nvSpPr>
        <p:spPr>
          <a:xfrm>
            <a:off x="8001398" y="4427996"/>
            <a:ext cx="990207" cy="369332"/>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building</a:t>
            </a:r>
            <a:endParaRPr lang="en-US" sz="1800" dirty="0">
              <a:solidFill>
                <a:prstClr val="black"/>
              </a:solidFill>
              <a:latin typeface="Calibri"/>
              <a:ea typeface="+mn-ea"/>
              <a:cs typeface="+mn-cs"/>
            </a:endParaRPr>
          </a:p>
        </p:txBody>
      </p:sp>
      <p:sp>
        <p:nvSpPr>
          <p:cNvPr id="87" name="TextBox 86"/>
          <p:cNvSpPr txBox="1"/>
          <p:nvPr/>
        </p:nvSpPr>
        <p:spPr>
          <a:xfrm>
            <a:off x="4038600" y="3691139"/>
            <a:ext cx="839190" cy="369332"/>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trench</a:t>
            </a:r>
            <a:endParaRPr lang="en-US" sz="1800" dirty="0">
              <a:solidFill>
                <a:prstClr val="black"/>
              </a:solidFill>
              <a:latin typeface="Calibri"/>
              <a:ea typeface="+mn-ea"/>
              <a:cs typeface="+mn-cs"/>
            </a:endParaRPr>
          </a:p>
        </p:txBody>
      </p:sp>
      <p:sp>
        <p:nvSpPr>
          <p:cNvPr id="88" name="Oval 87"/>
          <p:cNvSpPr/>
          <p:nvPr/>
        </p:nvSpPr>
        <p:spPr>
          <a:xfrm>
            <a:off x="3886205" y="3756985"/>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9" name="Oval 88"/>
          <p:cNvSpPr/>
          <p:nvPr/>
        </p:nvSpPr>
        <p:spPr>
          <a:xfrm>
            <a:off x="4724405" y="3742620"/>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90" name="TextBox 89"/>
          <p:cNvSpPr txBox="1"/>
          <p:nvPr/>
        </p:nvSpPr>
        <p:spPr>
          <a:xfrm>
            <a:off x="4876800" y="3671096"/>
            <a:ext cx="1001648" cy="646331"/>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pitcher </a:t>
            </a:r>
          </a:p>
          <a:p>
            <a:pPr fontAlgn="auto">
              <a:spcBef>
                <a:spcPts val="0"/>
              </a:spcBef>
              <a:spcAft>
                <a:spcPts val="0"/>
              </a:spcAft>
            </a:pPr>
            <a:r>
              <a:rPr lang="en-US" sz="1800" dirty="0" smtClean="0">
                <a:solidFill>
                  <a:prstClr val="black"/>
                </a:solidFill>
                <a:latin typeface="Calibri"/>
                <a:ea typeface="+mn-ea"/>
                <a:cs typeface="+mn-cs"/>
              </a:rPr>
              <a:t>mound</a:t>
            </a:r>
            <a:endParaRPr lang="en-US" sz="1800" dirty="0">
              <a:solidFill>
                <a:prstClr val="black"/>
              </a:solidFill>
              <a:latin typeface="Calibri"/>
              <a:ea typeface="+mn-ea"/>
              <a:cs typeface="+mn-cs"/>
            </a:endParaRPr>
          </a:p>
        </p:txBody>
      </p:sp>
      <p:sp>
        <p:nvSpPr>
          <p:cNvPr id="91" name="Oval 90"/>
          <p:cNvSpPr/>
          <p:nvPr/>
        </p:nvSpPr>
        <p:spPr>
          <a:xfrm>
            <a:off x="5704488" y="3747667"/>
            <a:ext cx="204311" cy="211154"/>
          </a:xfrm>
          <a:prstGeom prst="ellipse">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92" name="TextBox 91"/>
          <p:cNvSpPr txBox="1"/>
          <p:nvPr/>
        </p:nvSpPr>
        <p:spPr>
          <a:xfrm>
            <a:off x="5867405" y="3670062"/>
            <a:ext cx="802659" cy="646331"/>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batter </a:t>
            </a:r>
          </a:p>
          <a:p>
            <a:pPr fontAlgn="auto">
              <a:spcBef>
                <a:spcPts val="0"/>
              </a:spcBef>
              <a:spcAft>
                <a:spcPts val="0"/>
              </a:spcAft>
            </a:pPr>
            <a:r>
              <a:rPr lang="en-US" sz="1800" dirty="0" smtClean="0">
                <a:solidFill>
                  <a:prstClr val="black"/>
                </a:solidFill>
                <a:latin typeface="Calibri"/>
                <a:ea typeface="+mn-ea"/>
                <a:cs typeface="+mn-cs"/>
              </a:rPr>
              <a:t>box</a:t>
            </a:r>
          </a:p>
        </p:txBody>
      </p:sp>
      <p:sp>
        <p:nvSpPr>
          <p:cNvPr id="93" name="Oval 92"/>
          <p:cNvSpPr/>
          <p:nvPr/>
        </p:nvSpPr>
        <p:spPr>
          <a:xfrm>
            <a:off x="6608536" y="3735904"/>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94" name="TextBox 93"/>
          <p:cNvSpPr txBox="1"/>
          <p:nvPr/>
        </p:nvSpPr>
        <p:spPr>
          <a:xfrm>
            <a:off x="6781800" y="3670062"/>
            <a:ext cx="990600" cy="646331"/>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play-ground</a:t>
            </a:r>
            <a:endParaRPr lang="en-US" sz="1800" dirty="0">
              <a:solidFill>
                <a:prstClr val="black"/>
              </a:solidFill>
              <a:latin typeface="Calibri"/>
              <a:ea typeface="+mn-ea"/>
              <a:cs typeface="+mn-cs"/>
            </a:endParaRPr>
          </a:p>
        </p:txBody>
      </p:sp>
      <p:sp>
        <p:nvSpPr>
          <p:cNvPr id="95" name="Oval 94"/>
          <p:cNvSpPr/>
          <p:nvPr/>
        </p:nvSpPr>
        <p:spPr>
          <a:xfrm>
            <a:off x="7720494" y="3747667"/>
            <a:ext cx="204311" cy="211154"/>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96" name="TextBox 95"/>
          <p:cNvSpPr txBox="1"/>
          <p:nvPr/>
        </p:nvSpPr>
        <p:spPr>
          <a:xfrm>
            <a:off x="7923574" y="3681821"/>
            <a:ext cx="763226" cy="369332"/>
          </a:xfrm>
          <a:prstGeom prst="rect">
            <a:avLst/>
          </a:prstGeom>
          <a:noFill/>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barn</a:t>
            </a:r>
            <a:endParaRPr lang="en-US" sz="1800" dirty="0">
              <a:solidFill>
                <a:prstClr val="black"/>
              </a:solidFill>
              <a:latin typeface="Calibri"/>
              <a:ea typeface="+mn-ea"/>
              <a:cs typeface="+mn-cs"/>
            </a:endParaRPr>
          </a:p>
        </p:txBody>
      </p:sp>
      <p:grpSp>
        <p:nvGrpSpPr>
          <p:cNvPr id="146" name="Group 145"/>
          <p:cNvGrpSpPr/>
          <p:nvPr/>
        </p:nvGrpSpPr>
        <p:grpSpPr>
          <a:xfrm>
            <a:off x="621006" y="4426505"/>
            <a:ext cx="2484533" cy="815389"/>
            <a:chOff x="896300" y="5095901"/>
            <a:chExt cx="3312710" cy="1087184"/>
          </a:xfrm>
        </p:grpSpPr>
        <p:sp>
          <p:nvSpPr>
            <p:cNvPr id="97" name="Rectangle 96"/>
            <p:cNvSpPr/>
            <p:nvPr/>
          </p:nvSpPr>
          <p:spPr>
            <a:xfrm>
              <a:off x="896300" y="5095901"/>
              <a:ext cx="3312710" cy="956006"/>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cxnSp>
          <p:nvCxnSpPr>
            <p:cNvPr id="98" name="Straight Connector 97"/>
            <p:cNvCxnSpPr/>
            <p:nvPr/>
          </p:nvCxnSpPr>
          <p:spPr>
            <a:xfrm flipH="1">
              <a:off x="1146811" y="5337810"/>
              <a:ext cx="407669" cy="907"/>
            </a:xfrm>
            <a:prstGeom prst="line">
              <a:avLst/>
            </a:prstGeom>
            <a:ln w="38100">
              <a:solidFill>
                <a:srgbClr val="70AD47"/>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H="1">
              <a:off x="1146811" y="5628075"/>
              <a:ext cx="407669" cy="90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1" name="TextBox 100"/>
            <p:cNvSpPr txBox="1"/>
            <p:nvPr/>
          </p:nvSpPr>
          <p:spPr>
            <a:xfrm>
              <a:off x="1645793" y="5183921"/>
              <a:ext cx="2486505" cy="410369"/>
            </a:xfrm>
            <a:prstGeom prst="rect">
              <a:avLst/>
            </a:prstGeom>
            <a:noFill/>
          </p:spPr>
          <p:txBody>
            <a:bodyPr wrap="square" rtlCol="0">
              <a:spAutoFit/>
            </a:bodyPr>
            <a:lstStyle/>
            <a:p>
              <a:pPr fontAlgn="auto">
                <a:spcBef>
                  <a:spcPts val="0"/>
                </a:spcBef>
                <a:spcAft>
                  <a:spcPts val="0"/>
                </a:spcAft>
              </a:pPr>
              <a:r>
                <a:rPr lang="en-US" dirty="0" smtClean="0">
                  <a:solidFill>
                    <a:prstClr val="black"/>
                  </a:solidFill>
                  <a:latin typeface="Calibri"/>
                  <a:ea typeface="+mn-ea"/>
                  <a:cs typeface="+mn-cs"/>
                </a:rPr>
                <a:t>Positive correlation</a:t>
              </a:r>
              <a:endParaRPr lang="en-US" dirty="0">
                <a:solidFill>
                  <a:prstClr val="black"/>
                </a:solidFill>
                <a:latin typeface="Calibri"/>
                <a:ea typeface="+mn-ea"/>
                <a:cs typeface="+mn-cs"/>
              </a:endParaRPr>
            </a:p>
          </p:txBody>
        </p:sp>
        <p:sp>
          <p:nvSpPr>
            <p:cNvPr id="102" name="TextBox 101"/>
            <p:cNvSpPr txBox="1"/>
            <p:nvPr/>
          </p:nvSpPr>
          <p:spPr>
            <a:xfrm>
              <a:off x="1645792" y="5485459"/>
              <a:ext cx="1666596" cy="697626"/>
            </a:xfrm>
            <a:prstGeom prst="rect">
              <a:avLst/>
            </a:prstGeom>
            <a:noFill/>
          </p:spPr>
          <p:txBody>
            <a:bodyPr wrap="square" rtlCol="0">
              <a:spAutoFit/>
            </a:bodyPr>
            <a:lstStyle/>
            <a:p>
              <a:pPr fontAlgn="auto">
                <a:spcBef>
                  <a:spcPts val="0"/>
                </a:spcBef>
                <a:spcAft>
                  <a:spcPts val="0"/>
                </a:spcAft>
              </a:pPr>
              <a:r>
                <a:rPr lang="en-US" dirty="0" smtClean="0">
                  <a:solidFill>
                    <a:prstClr val="black"/>
                  </a:solidFill>
                  <a:latin typeface="Calibri"/>
                  <a:ea typeface="+mn-ea"/>
                  <a:cs typeface="+mn-cs"/>
                </a:rPr>
                <a:t>Negative correlation</a:t>
              </a:r>
              <a:endParaRPr lang="en-US" dirty="0">
                <a:solidFill>
                  <a:prstClr val="black"/>
                </a:solidFill>
                <a:latin typeface="Calibri"/>
                <a:ea typeface="+mn-ea"/>
                <a:cs typeface="+mn-cs"/>
              </a:endParaRPr>
            </a:p>
          </p:txBody>
        </p:sp>
      </p:grpSp>
      <p:sp>
        <p:nvSpPr>
          <p:cNvPr id="148" name="TextBox 147"/>
          <p:cNvSpPr txBox="1"/>
          <p:nvPr/>
        </p:nvSpPr>
        <p:spPr>
          <a:xfrm>
            <a:off x="628650" y="800103"/>
            <a:ext cx="7886700" cy="1852815"/>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a:solidFill>
                  <a:prstClr val="black"/>
                </a:solidFill>
                <a:latin typeface="Calibri"/>
                <a:ea typeface="+mn-ea"/>
                <a:cs typeface="+mn-cs"/>
              </a:rPr>
              <a:t>Such categorization at different concept layers can be modeled with label </a:t>
            </a:r>
            <a:r>
              <a:rPr lang="en-US" sz="2400" dirty="0" smtClean="0">
                <a:solidFill>
                  <a:prstClr val="black"/>
                </a:solidFill>
                <a:latin typeface="Calibri"/>
                <a:ea typeface="+mn-ea"/>
                <a:cs typeface="+mn-cs"/>
              </a:rPr>
              <a:t>graphs</a:t>
            </a:r>
          </a:p>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It is natural and straightforward to leverage label correlation</a:t>
            </a:r>
          </a:p>
        </p:txBody>
      </p:sp>
    </p:spTree>
    <p:extLst>
      <p:ext uri="{BB962C8B-B14F-4D97-AF65-F5344CB8AC3E}">
        <p14:creationId xmlns:p14="http://schemas.microsoft.com/office/powerpoint/2010/main" val="1137094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wipe(down)">
                                      <p:cBhvr>
                                        <p:cTn id="7" dur="500"/>
                                        <p:tgtEl>
                                          <p:spTgt spid="143"/>
                                        </p:tgtEl>
                                      </p:cBhvr>
                                    </p:animEffect>
                                  </p:childTnLst>
                                </p:cTn>
                              </p:par>
                              <p:par>
                                <p:cTn id="8" presetID="22" presetClass="entr" presetSubtype="4"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animEffect transition="in" filter="wipe(down)">
                                      <p:cBhvr>
                                        <p:cTn id="10"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
            <a:ext cx="8915400" cy="994172"/>
          </a:xfrm>
        </p:spPr>
        <p:txBody>
          <a:bodyPr>
            <a:normAutofit/>
          </a:bodyPr>
          <a:lstStyle/>
          <a:p>
            <a:r>
              <a:rPr lang="en-US" sz="4000" dirty="0" smtClean="0"/>
              <a:t>Goal: A generic </a:t>
            </a:r>
            <a:r>
              <a:rPr lang="en-US" sz="4000" dirty="0" smtClean="0"/>
              <a:t>label relation model</a:t>
            </a:r>
            <a:endParaRPr lang="en-US" sz="4000" dirty="0"/>
          </a:p>
        </p:txBody>
      </p:sp>
      <p:sp>
        <p:nvSpPr>
          <p:cNvPr id="5" name="TextBox 4"/>
          <p:cNvSpPr txBox="1"/>
          <p:nvPr/>
        </p:nvSpPr>
        <p:spPr>
          <a:xfrm>
            <a:off x="628650" y="971550"/>
            <a:ext cx="7886700" cy="966418"/>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Infer the entire label space from visual input</a:t>
            </a:r>
          </a:p>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Infer missing labels given a few fixed provided labels</a:t>
            </a:r>
          </a:p>
        </p:txBody>
      </p:sp>
      <p:grpSp>
        <p:nvGrpSpPr>
          <p:cNvPr id="4" name="Group 3"/>
          <p:cNvGrpSpPr/>
          <p:nvPr/>
        </p:nvGrpSpPr>
        <p:grpSpPr>
          <a:xfrm>
            <a:off x="3107012" y="3175881"/>
            <a:ext cx="1617388" cy="1200329"/>
            <a:chOff x="4503660" y="4480110"/>
            <a:chExt cx="1858437" cy="1447961"/>
          </a:xfrm>
        </p:grpSpPr>
        <p:sp>
          <p:nvSpPr>
            <p:cNvPr id="14" name="TextBox 13"/>
            <p:cNvSpPr txBox="1"/>
            <p:nvPr/>
          </p:nvSpPr>
          <p:spPr>
            <a:xfrm>
              <a:off x="4503660" y="4480110"/>
              <a:ext cx="1623059" cy="1447961"/>
            </a:xfrm>
            <a:prstGeom prst="rect">
              <a:avLst/>
            </a:prstGeom>
            <a:noFill/>
            <a:ln w="38100">
              <a:solidFill>
                <a:srgbClr val="0070C0"/>
              </a:solidFill>
            </a:ln>
          </p:spPr>
          <p:txBody>
            <a:bodyPr wrap="square" rtlCol="0">
              <a:spAutoFit/>
            </a:bodyPr>
            <a:lstStyle/>
            <a:p>
              <a:pPr algn="ctr" fontAlgn="auto">
                <a:spcBef>
                  <a:spcPts val="0"/>
                </a:spcBef>
                <a:spcAft>
                  <a:spcPts val="0"/>
                </a:spcAft>
              </a:pPr>
              <a:endParaRPr lang="en-US" sz="1800" dirty="0">
                <a:solidFill>
                  <a:prstClr val="black"/>
                </a:solidFill>
                <a:latin typeface="Calibri"/>
                <a:ea typeface="+mn-ea"/>
                <a:cs typeface="+mn-cs"/>
              </a:endParaRPr>
            </a:p>
            <a:p>
              <a:pPr algn="ctr" fontAlgn="auto">
                <a:spcBef>
                  <a:spcPts val="0"/>
                </a:spcBef>
                <a:spcAft>
                  <a:spcPts val="0"/>
                </a:spcAft>
              </a:pPr>
              <a:r>
                <a:rPr lang="en-US" sz="1800" dirty="0" smtClean="0">
                  <a:solidFill>
                    <a:prstClr val="black"/>
                  </a:solidFill>
                  <a:latin typeface="Calibri"/>
                  <a:ea typeface="+mn-ea"/>
                  <a:cs typeface="+mn-cs"/>
                </a:rPr>
                <a:t>Visual </a:t>
              </a:r>
            </a:p>
            <a:p>
              <a:pPr algn="ctr" fontAlgn="auto">
                <a:spcBef>
                  <a:spcPts val="0"/>
                </a:spcBef>
                <a:spcAft>
                  <a:spcPts val="0"/>
                </a:spcAft>
              </a:pPr>
              <a:r>
                <a:rPr lang="en-US" sz="1800" dirty="0" smtClean="0">
                  <a:solidFill>
                    <a:prstClr val="black"/>
                  </a:solidFill>
                  <a:latin typeface="Calibri"/>
                  <a:ea typeface="+mn-ea"/>
                  <a:cs typeface="+mn-cs"/>
                </a:rPr>
                <a:t>Architecture</a:t>
              </a:r>
            </a:p>
            <a:p>
              <a:pPr algn="ctr" fontAlgn="auto">
                <a:spcBef>
                  <a:spcPts val="0"/>
                </a:spcBef>
                <a:spcAft>
                  <a:spcPts val="0"/>
                </a:spcAft>
              </a:pPr>
              <a:endParaRPr lang="en-US" sz="1800" dirty="0">
                <a:solidFill>
                  <a:prstClr val="black"/>
                </a:solidFill>
                <a:latin typeface="Calibri"/>
                <a:ea typeface="+mn-ea"/>
                <a:cs typeface="+mn-cs"/>
              </a:endParaRPr>
            </a:p>
          </p:txBody>
        </p:sp>
        <p:cxnSp>
          <p:nvCxnSpPr>
            <p:cNvPr id="42" name="Straight Arrow Connector 41"/>
            <p:cNvCxnSpPr>
              <a:stCxn id="14" idx="3"/>
            </p:cNvCxnSpPr>
            <p:nvPr/>
          </p:nvCxnSpPr>
          <p:spPr>
            <a:xfrm flipV="1">
              <a:off x="6126719" y="4854392"/>
              <a:ext cx="235378" cy="349699"/>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a:off x="4724400" y="2138969"/>
            <a:ext cx="1398110" cy="2308324"/>
            <a:chOff x="6513870" y="3372117"/>
            <a:chExt cx="1445285" cy="2784544"/>
          </a:xfrm>
        </p:grpSpPr>
        <p:sp>
          <p:nvSpPr>
            <p:cNvPr id="32" name="TextBox 31"/>
            <p:cNvSpPr txBox="1"/>
            <p:nvPr/>
          </p:nvSpPr>
          <p:spPr>
            <a:xfrm>
              <a:off x="6513870" y="3372117"/>
              <a:ext cx="1210350" cy="2784544"/>
            </a:xfrm>
            <a:prstGeom prst="rect">
              <a:avLst/>
            </a:prstGeom>
            <a:noFill/>
            <a:ln w="38100">
              <a:solidFill>
                <a:srgbClr val="0070C0"/>
              </a:solidFill>
            </a:ln>
          </p:spPr>
          <p:txBody>
            <a:bodyPr wrap="square" rtlCol="0">
              <a:spAutoFit/>
            </a:bodyPr>
            <a:lstStyle/>
            <a:p>
              <a:pPr algn="ctr" fontAlgn="auto">
                <a:spcBef>
                  <a:spcPts val="0"/>
                </a:spcBef>
                <a:spcAft>
                  <a:spcPts val="0"/>
                </a:spcAft>
              </a:pPr>
              <a:endParaRPr lang="en-US" sz="1800" dirty="0" smtClean="0">
                <a:solidFill>
                  <a:prstClr val="black"/>
                </a:solidFill>
                <a:latin typeface="Calibri"/>
                <a:ea typeface="+mn-ea"/>
                <a:cs typeface="+mn-cs"/>
              </a:endParaRPr>
            </a:p>
            <a:p>
              <a:pPr algn="ctr" fontAlgn="auto">
                <a:spcBef>
                  <a:spcPts val="0"/>
                </a:spcBef>
                <a:spcAft>
                  <a:spcPts val="0"/>
                </a:spcAft>
              </a:pPr>
              <a:endParaRPr lang="en-US" sz="1800" dirty="0" smtClean="0">
                <a:solidFill>
                  <a:prstClr val="black"/>
                </a:solidFill>
                <a:latin typeface="Calibri"/>
                <a:ea typeface="+mn-ea"/>
                <a:cs typeface="+mn-cs"/>
              </a:endParaRPr>
            </a:p>
            <a:p>
              <a:pPr algn="ctr" fontAlgn="auto">
                <a:spcBef>
                  <a:spcPts val="0"/>
                </a:spcBef>
                <a:spcAft>
                  <a:spcPts val="0"/>
                </a:spcAft>
              </a:pPr>
              <a:endParaRPr lang="en-US" sz="1800" dirty="0">
                <a:solidFill>
                  <a:prstClr val="black"/>
                </a:solidFill>
                <a:latin typeface="Calibri"/>
                <a:ea typeface="+mn-ea"/>
                <a:cs typeface="+mn-cs"/>
              </a:endParaRPr>
            </a:p>
            <a:p>
              <a:pPr algn="ctr" fontAlgn="auto">
                <a:spcBef>
                  <a:spcPts val="0"/>
                </a:spcBef>
                <a:spcAft>
                  <a:spcPts val="0"/>
                </a:spcAft>
              </a:pPr>
              <a:r>
                <a:rPr lang="en-US" sz="1800" dirty="0" smtClean="0">
                  <a:solidFill>
                    <a:prstClr val="black"/>
                  </a:solidFill>
                  <a:latin typeface="Calibri"/>
                  <a:ea typeface="+mn-ea"/>
                  <a:cs typeface="+mn-cs"/>
                </a:rPr>
                <a:t>Prior</a:t>
              </a:r>
            </a:p>
            <a:p>
              <a:pPr algn="ctr" fontAlgn="auto">
                <a:spcBef>
                  <a:spcPts val="0"/>
                </a:spcBef>
                <a:spcAft>
                  <a:spcPts val="0"/>
                </a:spcAft>
              </a:pPr>
              <a:r>
                <a:rPr lang="en-US" sz="1800" dirty="0" smtClean="0">
                  <a:solidFill>
                    <a:prstClr val="black"/>
                  </a:solidFill>
                  <a:latin typeface="Calibri"/>
                  <a:ea typeface="+mn-ea"/>
                  <a:cs typeface="+mn-cs"/>
                </a:rPr>
                <a:t>Activation</a:t>
              </a:r>
            </a:p>
            <a:p>
              <a:pPr algn="ctr" fontAlgn="auto">
                <a:spcBef>
                  <a:spcPts val="0"/>
                </a:spcBef>
                <a:spcAft>
                  <a:spcPts val="0"/>
                </a:spcAft>
              </a:pPr>
              <a:endParaRPr lang="en-US" sz="1800" dirty="0">
                <a:solidFill>
                  <a:prstClr val="black"/>
                </a:solidFill>
                <a:latin typeface="Calibri"/>
                <a:ea typeface="+mn-ea"/>
                <a:cs typeface="+mn-cs"/>
              </a:endParaRPr>
            </a:p>
            <a:p>
              <a:pPr algn="ctr" fontAlgn="auto">
                <a:spcBef>
                  <a:spcPts val="0"/>
                </a:spcBef>
                <a:spcAft>
                  <a:spcPts val="0"/>
                </a:spcAft>
              </a:pPr>
              <a:endParaRPr lang="en-US" sz="1800" dirty="0" smtClean="0">
                <a:solidFill>
                  <a:prstClr val="black"/>
                </a:solidFill>
                <a:latin typeface="Calibri"/>
                <a:ea typeface="+mn-ea"/>
                <a:cs typeface="+mn-cs"/>
              </a:endParaRPr>
            </a:p>
            <a:p>
              <a:pPr algn="ctr" fontAlgn="auto">
                <a:spcBef>
                  <a:spcPts val="0"/>
                </a:spcBef>
                <a:spcAft>
                  <a:spcPts val="0"/>
                </a:spcAft>
              </a:pPr>
              <a:endParaRPr lang="en-US" sz="1800" dirty="0" smtClean="0">
                <a:solidFill>
                  <a:prstClr val="black"/>
                </a:solidFill>
                <a:latin typeface="Calibri"/>
                <a:ea typeface="+mn-ea"/>
                <a:cs typeface="+mn-cs"/>
              </a:endParaRPr>
            </a:p>
          </p:txBody>
        </p:sp>
        <p:cxnSp>
          <p:nvCxnSpPr>
            <p:cNvPr id="45" name="Straight Arrow Connector 44"/>
            <p:cNvCxnSpPr>
              <a:stCxn id="32" idx="3"/>
              <a:endCxn id="15" idx="1"/>
            </p:cNvCxnSpPr>
            <p:nvPr/>
          </p:nvCxnSpPr>
          <p:spPr>
            <a:xfrm flipV="1">
              <a:off x="7724220" y="4764130"/>
              <a:ext cx="234935" cy="259"/>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6122511" y="2000254"/>
            <a:ext cx="1649890" cy="2585323"/>
            <a:chOff x="8321637" y="3231171"/>
            <a:chExt cx="1895784" cy="3118691"/>
          </a:xfrm>
        </p:grpSpPr>
        <p:sp>
          <p:nvSpPr>
            <p:cNvPr id="15" name="TextBox 14"/>
            <p:cNvSpPr txBox="1"/>
            <p:nvPr/>
          </p:nvSpPr>
          <p:spPr>
            <a:xfrm>
              <a:off x="8321637" y="3231171"/>
              <a:ext cx="1458000" cy="3118691"/>
            </a:xfrm>
            <a:prstGeom prst="rect">
              <a:avLst/>
            </a:prstGeom>
            <a:noFill/>
            <a:ln w="38100">
              <a:solidFill>
                <a:srgbClr val="0070C0"/>
              </a:solidFill>
            </a:ln>
          </p:spPr>
          <p:txBody>
            <a:bodyPr wrap="square" rtlCol="0">
              <a:spAutoFit/>
            </a:bodyPr>
            <a:lstStyle/>
            <a:p>
              <a:pPr algn="ctr" fontAlgn="auto">
                <a:spcBef>
                  <a:spcPts val="0"/>
                </a:spcBef>
                <a:spcAft>
                  <a:spcPts val="0"/>
                </a:spcAft>
              </a:pPr>
              <a:endParaRPr lang="en-US" sz="1800" dirty="0" smtClean="0">
                <a:solidFill>
                  <a:prstClr val="black"/>
                </a:solidFill>
                <a:latin typeface="Calibri"/>
                <a:ea typeface="+mn-ea"/>
                <a:cs typeface="+mn-cs"/>
              </a:endParaRPr>
            </a:p>
            <a:p>
              <a:pPr algn="ctr" fontAlgn="auto">
                <a:spcBef>
                  <a:spcPts val="0"/>
                </a:spcBef>
                <a:spcAft>
                  <a:spcPts val="0"/>
                </a:spcAft>
              </a:pPr>
              <a:endParaRPr lang="en-US" sz="1800" dirty="0">
                <a:solidFill>
                  <a:prstClr val="black"/>
                </a:solidFill>
                <a:latin typeface="Calibri"/>
                <a:ea typeface="+mn-ea"/>
                <a:cs typeface="+mn-cs"/>
              </a:endParaRPr>
            </a:p>
            <a:p>
              <a:pPr algn="ctr" fontAlgn="auto">
                <a:spcBef>
                  <a:spcPts val="0"/>
                </a:spcBef>
                <a:spcAft>
                  <a:spcPts val="0"/>
                </a:spcAft>
              </a:pPr>
              <a:r>
                <a:rPr lang="en-US" sz="1800" dirty="0">
                  <a:solidFill>
                    <a:prstClr val="black"/>
                  </a:solidFill>
                  <a:latin typeface="Calibri"/>
                  <a:ea typeface="+mn-ea"/>
                  <a:cs typeface="+mn-cs"/>
                </a:rPr>
                <a:t>Inference</a:t>
              </a:r>
            </a:p>
            <a:p>
              <a:pPr algn="ctr" fontAlgn="auto">
                <a:spcBef>
                  <a:spcPts val="0"/>
                </a:spcBef>
                <a:spcAft>
                  <a:spcPts val="0"/>
                </a:spcAft>
              </a:pPr>
              <a:r>
                <a:rPr lang="en-US" sz="1800" dirty="0" smtClean="0">
                  <a:solidFill>
                    <a:prstClr val="black"/>
                  </a:solidFill>
                  <a:latin typeface="Calibri"/>
                  <a:ea typeface="+mn-ea"/>
                  <a:cs typeface="+mn-cs"/>
                </a:rPr>
                <a:t>Machine on</a:t>
              </a:r>
              <a:endParaRPr lang="en-US" sz="1800" dirty="0">
                <a:solidFill>
                  <a:prstClr val="black"/>
                </a:solidFill>
                <a:latin typeface="Calibri"/>
                <a:ea typeface="+mn-ea"/>
                <a:cs typeface="+mn-cs"/>
              </a:endParaRPr>
            </a:p>
            <a:p>
              <a:pPr algn="ctr" fontAlgn="auto">
                <a:spcBef>
                  <a:spcPts val="0"/>
                </a:spcBef>
                <a:spcAft>
                  <a:spcPts val="0"/>
                </a:spcAft>
              </a:pPr>
              <a:r>
                <a:rPr lang="en-US" sz="1800" dirty="0" smtClean="0">
                  <a:solidFill>
                    <a:prstClr val="black"/>
                  </a:solidFill>
                  <a:latin typeface="Calibri"/>
                  <a:ea typeface="+mn-ea"/>
                  <a:cs typeface="+mn-cs"/>
                </a:rPr>
                <a:t>Knowledge</a:t>
              </a:r>
            </a:p>
            <a:p>
              <a:pPr algn="ctr" fontAlgn="auto">
                <a:spcBef>
                  <a:spcPts val="0"/>
                </a:spcBef>
                <a:spcAft>
                  <a:spcPts val="0"/>
                </a:spcAft>
              </a:pPr>
              <a:r>
                <a:rPr lang="en-US" sz="1800" dirty="0" smtClean="0">
                  <a:solidFill>
                    <a:prstClr val="black"/>
                  </a:solidFill>
                  <a:latin typeface="Calibri"/>
                  <a:ea typeface="+mn-ea"/>
                  <a:cs typeface="+mn-cs"/>
                </a:rPr>
                <a:t>Graph</a:t>
              </a:r>
            </a:p>
            <a:p>
              <a:pPr algn="ctr" fontAlgn="auto">
                <a:spcBef>
                  <a:spcPts val="0"/>
                </a:spcBef>
                <a:spcAft>
                  <a:spcPts val="0"/>
                </a:spcAft>
              </a:pPr>
              <a:endParaRPr lang="en-US" sz="1800" dirty="0">
                <a:solidFill>
                  <a:prstClr val="black"/>
                </a:solidFill>
                <a:latin typeface="Calibri"/>
                <a:ea typeface="+mn-ea"/>
                <a:cs typeface="+mn-cs"/>
              </a:endParaRPr>
            </a:p>
            <a:p>
              <a:pPr algn="ctr" fontAlgn="auto">
                <a:spcBef>
                  <a:spcPts val="0"/>
                </a:spcBef>
                <a:spcAft>
                  <a:spcPts val="0"/>
                </a:spcAft>
              </a:pPr>
              <a:endParaRPr lang="en-US" sz="1800" dirty="0" smtClean="0">
                <a:solidFill>
                  <a:prstClr val="black"/>
                </a:solidFill>
                <a:latin typeface="Calibri"/>
                <a:ea typeface="+mn-ea"/>
                <a:cs typeface="+mn-cs"/>
              </a:endParaRPr>
            </a:p>
          </p:txBody>
        </p:sp>
        <p:cxnSp>
          <p:nvCxnSpPr>
            <p:cNvPr id="60" name="Straight Arrow Connector 59"/>
            <p:cNvCxnSpPr>
              <a:stCxn id="15" idx="3"/>
              <a:endCxn id="59" idx="1"/>
            </p:cNvCxnSpPr>
            <p:nvPr/>
          </p:nvCxnSpPr>
          <p:spPr>
            <a:xfrm>
              <a:off x="9779637" y="4790517"/>
              <a:ext cx="437784" cy="21333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437211" y="2315603"/>
            <a:ext cx="8554388" cy="2740032"/>
            <a:chOff x="1349234" y="3372117"/>
            <a:chExt cx="9829306" cy="3305313"/>
          </a:xfrm>
        </p:grpSpPr>
        <p:grpSp>
          <p:nvGrpSpPr>
            <p:cNvPr id="9" name="Group 8"/>
            <p:cNvGrpSpPr/>
            <p:nvPr/>
          </p:nvGrpSpPr>
          <p:grpSpPr>
            <a:xfrm>
              <a:off x="3998905" y="3372117"/>
              <a:ext cx="7179635" cy="3305313"/>
              <a:chOff x="3998905" y="3372117"/>
              <a:chExt cx="7179635" cy="3305313"/>
            </a:xfrm>
          </p:grpSpPr>
          <p:sp>
            <p:nvSpPr>
              <p:cNvPr id="59" name="TextBox 58"/>
              <p:cNvSpPr txBox="1"/>
              <p:nvPr/>
            </p:nvSpPr>
            <p:spPr>
              <a:xfrm>
                <a:off x="9777636" y="3372117"/>
                <a:ext cx="1400904" cy="2784542"/>
              </a:xfrm>
              <a:prstGeom prst="rect">
                <a:avLst/>
              </a:prstGeom>
              <a:noFill/>
              <a:ln w="38100">
                <a:solidFill>
                  <a:srgbClr val="C00000"/>
                </a:solidFill>
              </a:ln>
            </p:spPr>
            <p:txBody>
              <a:bodyPr wrap="square" rtlCol="0">
                <a:spAutoFit/>
              </a:bodyPr>
              <a:lstStyle/>
              <a:p>
                <a:pPr algn="ctr" fontAlgn="auto">
                  <a:spcBef>
                    <a:spcPts val="0"/>
                  </a:spcBef>
                  <a:spcAft>
                    <a:spcPts val="0"/>
                  </a:spcAft>
                </a:pPr>
                <a:endParaRPr lang="en-US" sz="1800" dirty="0" smtClean="0">
                  <a:solidFill>
                    <a:prstClr val="black"/>
                  </a:solidFill>
                  <a:latin typeface="Calibri"/>
                  <a:ea typeface="+mn-ea"/>
                  <a:cs typeface="+mn-cs"/>
                </a:endParaRPr>
              </a:p>
              <a:p>
                <a:pPr algn="ctr" fontAlgn="auto">
                  <a:spcBef>
                    <a:spcPts val="0"/>
                  </a:spcBef>
                  <a:spcAft>
                    <a:spcPts val="0"/>
                  </a:spcAft>
                </a:pPr>
                <a:endParaRPr lang="en-US" sz="1800" dirty="0">
                  <a:solidFill>
                    <a:prstClr val="black"/>
                  </a:solidFill>
                  <a:latin typeface="Calibri"/>
                  <a:ea typeface="+mn-ea"/>
                  <a:cs typeface="+mn-cs"/>
                </a:endParaRPr>
              </a:p>
              <a:p>
                <a:pPr algn="ctr" fontAlgn="auto">
                  <a:spcBef>
                    <a:spcPts val="0"/>
                  </a:spcBef>
                  <a:spcAft>
                    <a:spcPts val="0"/>
                  </a:spcAft>
                </a:pPr>
                <a:endParaRPr lang="en-US" sz="1800" dirty="0" smtClean="0">
                  <a:solidFill>
                    <a:prstClr val="black"/>
                  </a:solidFill>
                  <a:latin typeface="Calibri"/>
                  <a:ea typeface="+mn-ea"/>
                  <a:cs typeface="+mn-cs"/>
                </a:endParaRPr>
              </a:p>
              <a:p>
                <a:pPr algn="ctr" fontAlgn="auto">
                  <a:spcBef>
                    <a:spcPts val="0"/>
                  </a:spcBef>
                  <a:spcAft>
                    <a:spcPts val="0"/>
                  </a:spcAft>
                </a:pPr>
                <a:r>
                  <a:rPr lang="en-US" sz="1800" dirty="0" smtClean="0">
                    <a:solidFill>
                      <a:prstClr val="black"/>
                    </a:solidFill>
                    <a:latin typeface="Calibri"/>
                    <a:ea typeface="+mn-ea"/>
                    <a:cs typeface="+mn-cs"/>
                  </a:rPr>
                  <a:t>Refined </a:t>
                </a:r>
              </a:p>
              <a:p>
                <a:pPr algn="ctr" fontAlgn="auto">
                  <a:spcBef>
                    <a:spcPts val="0"/>
                  </a:spcBef>
                  <a:spcAft>
                    <a:spcPts val="0"/>
                  </a:spcAft>
                </a:pPr>
                <a:r>
                  <a:rPr lang="en-US" sz="1800" dirty="0" smtClean="0">
                    <a:solidFill>
                      <a:prstClr val="black"/>
                    </a:solidFill>
                    <a:latin typeface="Calibri"/>
                    <a:ea typeface="+mn-ea"/>
                    <a:cs typeface="+mn-cs"/>
                  </a:rPr>
                  <a:t>Probability</a:t>
                </a:r>
              </a:p>
              <a:p>
                <a:pPr algn="ct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p:txBody>
          </p:sp>
          <p:cxnSp>
            <p:nvCxnSpPr>
              <p:cNvPr id="65" name="Elbow Connector 64"/>
              <p:cNvCxnSpPr>
                <a:stCxn id="59" idx="2"/>
              </p:cNvCxnSpPr>
              <p:nvPr/>
            </p:nvCxnSpPr>
            <p:spPr>
              <a:xfrm rot="5400000">
                <a:off x="7166404" y="2989160"/>
                <a:ext cx="144185" cy="6479183"/>
              </a:xfrm>
              <a:prstGeom prst="bentConnector2">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4978396" y="6231903"/>
                <a:ext cx="5149466" cy="445527"/>
              </a:xfrm>
              <a:prstGeom prst="rect">
                <a:avLst/>
              </a:prstGeom>
              <a:noFill/>
            </p:spPr>
            <p:txBody>
              <a:bodyPr wrap="square" rtlCol="0">
                <a:spAutoFit/>
              </a:bodyPr>
              <a:lstStyle/>
              <a:p>
                <a:pPr algn="ctr" fontAlgn="auto">
                  <a:spcBef>
                    <a:spcPts val="0"/>
                  </a:spcBef>
                  <a:spcAft>
                    <a:spcPts val="0"/>
                  </a:spcAft>
                </a:pPr>
                <a:r>
                  <a:rPr lang="en-US" sz="1800" dirty="0" smtClean="0">
                    <a:solidFill>
                      <a:prstClr val="black"/>
                    </a:solidFill>
                    <a:latin typeface="Calibri"/>
                    <a:ea typeface="+mn-ea"/>
                    <a:cs typeface="+mn-cs"/>
                  </a:rPr>
                  <a:t>Back-propagate Gradient from Loss Function</a:t>
                </a:r>
                <a:endParaRPr lang="en-US" sz="1800" dirty="0">
                  <a:solidFill>
                    <a:prstClr val="black"/>
                  </a:solidFill>
                  <a:latin typeface="Calibri"/>
                  <a:ea typeface="+mn-ea"/>
                  <a:cs typeface="+mn-cs"/>
                </a:endParaRPr>
              </a:p>
            </p:txBody>
          </p:sp>
        </p:grpSp>
        <p:grpSp>
          <p:nvGrpSpPr>
            <p:cNvPr id="16" name="Group 15"/>
            <p:cNvGrpSpPr/>
            <p:nvPr/>
          </p:nvGrpSpPr>
          <p:grpSpPr>
            <a:xfrm>
              <a:off x="1349234" y="5854477"/>
              <a:ext cx="2649666" cy="779773"/>
              <a:chOff x="1120326" y="4966908"/>
              <a:chExt cx="2540368" cy="779773"/>
            </a:xfrm>
          </p:grpSpPr>
          <p:sp>
            <p:nvSpPr>
              <p:cNvPr id="17" name="Rectangle 16"/>
              <p:cNvSpPr/>
              <p:nvPr/>
            </p:nvSpPr>
            <p:spPr>
              <a:xfrm>
                <a:off x="1120326" y="4966908"/>
                <a:ext cx="2540368" cy="722128"/>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20" name="TextBox 19"/>
              <p:cNvSpPr txBox="1"/>
              <p:nvPr/>
            </p:nvSpPr>
            <p:spPr>
              <a:xfrm>
                <a:off x="1183376" y="5115518"/>
                <a:ext cx="2464544" cy="631163"/>
              </a:xfrm>
              <a:prstGeom prst="rect">
                <a:avLst/>
              </a:prstGeom>
              <a:noFill/>
            </p:spPr>
            <p:txBody>
              <a:bodyPr wrap="square" rtlCol="0">
                <a:spAutoFit/>
              </a:bodyPr>
              <a:lstStyle/>
              <a:p>
                <a:pPr algn="ctr" fontAlgn="auto">
                  <a:spcBef>
                    <a:spcPts val="0"/>
                  </a:spcBef>
                  <a:spcAft>
                    <a:spcPts val="0"/>
                  </a:spcAft>
                </a:pPr>
                <a:r>
                  <a:rPr lang="en-US" dirty="0" smtClean="0">
                    <a:solidFill>
                      <a:prstClr val="black"/>
                    </a:solidFill>
                    <a:latin typeface="Calibri"/>
                    <a:ea typeface="+mn-ea"/>
                    <a:cs typeface="+mn-cs"/>
                  </a:rPr>
                  <a:t>An End-to-end Trainable System</a:t>
                </a:r>
                <a:endParaRPr lang="en-US" dirty="0">
                  <a:solidFill>
                    <a:prstClr val="black"/>
                  </a:solidFill>
                  <a:latin typeface="Calibri"/>
                  <a:ea typeface="+mn-ea"/>
                  <a:cs typeface="+mn-cs"/>
                </a:endParaRPr>
              </a:p>
            </p:txBody>
          </p:sp>
        </p:grpSp>
      </p:grpSp>
      <p:grpSp>
        <p:nvGrpSpPr>
          <p:cNvPr id="3" name="Group 2"/>
          <p:cNvGrpSpPr/>
          <p:nvPr/>
        </p:nvGrpSpPr>
        <p:grpSpPr>
          <a:xfrm>
            <a:off x="152402" y="2286000"/>
            <a:ext cx="2954610" cy="1740720"/>
            <a:chOff x="828000" y="3439418"/>
            <a:chExt cx="3343619" cy="2177460"/>
          </a:xfrm>
        </p:grpSpPr>
        <p:cxnSp>
          <p:nvCxnSpPr>
            <p:cNvPr id="11" name="Straight Arrow Connector 10"/>
            <p:cNvCxnSpPr>
              <a:endCxn id="14" idx="1"/>
            </p:cNvCxnSpPr>
            <p:nvPr/>
          </p:nvCxnSpPr>
          <p:spPr>
            <a:xfrm>
              <a:off x="3936404" y="4980473"/>
              <a:ext cx="235215" cy="322838"/>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 descr="atter_bo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000" y="3439418"/>
              <a:ext cx="3265170" cy="21774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grpSp>
        <p:nvGrpSpPr>
          <p:cNvPr id="6" name="Group 5"/>
          <p:cNvGrpSpPr/>
          <p:nvPr/>
        </p:nvGrpSpPr>
        <p:grpSpPr>
          <a:xfrm>
            <a:off x="3127326" y="2114549"/>
            <a:ext cx="1597074" cy="923330"/>
            <a:chOff x="4525893" y="3210712"/>
            <a:chExt cx="1835096" cy="1113818"/>
          </a:xfrm>
        </p:grpSpPr>
        <p:sp>
          <p:nvSpPr>
            <p:cNvPr id="31" name="TextBox 30"/>
            <p:cNvSpPr txBox="1"/>
            <p:nvPr/>
          </p:nvSpPr>
          <p:spPr>
            <a:xfrm>
              <a:off x="4525893" y="3210712"/>
              <a:ext cx="1623060" cy="1113818"/>
            </a:xfrm>
            <a:prstGeom prst="rect">
              <a:avLst/>
            </a:prstGeom>
            <a:noFill/>
            <a:ln w="38100">
              <a:solidFill>
                <a:srgbClr val="0070C0"/>
              </a:solidFill>
            </a:ln>
          </p:spPr>
          <p:txBody>
            <a:bodyPr wrap="square" rtlCol="0">
              <a:spAutoFit/>
            </a:bodyPr>
            <a:lstStyle/>
            <a:p>
              <a:pPr algn="ctr" fontAlgn="auto">
                <a:spcBef>
                  <a:spcPts val="0"/>
                </a:spcBef>
                <a:spcAft>
                  <a:spcPts val="0"/>
                </a:spcAft>
              </a:pPr>
              <a:r>
                <a:rPr lang="en-US" sz="1800" dirty="0" smtClean="0">
                  <a:solidFill>
                    <a:prstClr val="black"/>
                  </a:solidFill>
                  <a:latin typeface="Calibri"/>
                  <a:ea typeface="+mn-ea"/>
                  <a:cs typeface="+mn-cs"/>
                </a:rPr>
                <a:t>Metadata </a:t>
              </a:r>
            </a:p>
            <a:p>
              <a:pPr algn="ctr" fontAlgn="auto">
                <a:spcBef>
                  <a:spcPts val="0"/>
                </a:spcBef>
                <a:spcAft>
                  <a:spcPts val="0"/>
                </a:spcAft>
              </a:pPr>
              <a:r>
                <a:rPr lang="en-US" sz="1800" dirty="0" smtClean="0">
                  <a:solidFill>
                    <a:prstClr val="black"/>
                  </a:solidFill>
                  <a:latin typeface="Calibri"/>
                  <a:ea typeface="+mn-ea"/>
                  <a:cs typeface="+mn-cs"/>
                </a:rPr>
                <a:t>or </a:t>
              </a:r>
            </a:p>
            <a:p>
              <a:pPr algn="ctr" fontAlgn="auto">
                <a:spcBef>
                  <a:spcPts val="0"/>
                </a:spcBef>
                <a:spcAft>
                  <a:spcPts val="0"/>
                </a:spcAft>
              </a:pPr>
              <a:r>
                <a:rPr lang="en-US" sz="1800" dirty="0" smtClean="0">
                  <a:solidFill>
                    <a:prstClr val="black"/>
                  </a:solidFill>
                  <a:latin typeface="Calibri"/>
                  <a:ea typeface="+mn-ea"/>
                  <a:cs typeface="+mn-cs"/>
                </a:rPr>
                <a:t>Partial Label</a:t>
              </a:r>
              <a:endParaRPr lang="en-US" sz="1800" dirty="0">
                <a:solidFill>
                  <a:prstClr val="black"/>
                </a:solidFill>
                <a:latin typeface="Calibri"/>
                <a:ea typeface="+mn-ea"/>
                <a:cs typeface="+mn-cs"/>
              </a:endParaRPr>
            </a:p>
          </p:txBody>
        </p:sp>
        <p:cxnSp>
          <p:nvCxnSpPr>
            <p:cNvPr id="33" name="Straight Arrow Connector 32"/>
            <p:cNvCxnSpPr>
              <a:stCxn id="31" idx="3"/>
            </p:cNvCxnSpPr>
            <p:nvPr/>
          </p:nvCxnSpPr>
          <p:spPr>
            <a:xfrm>
              <a:off x="6148953" y="3767621"/>
              <a:ext cx="212036" cy="40825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139961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par>
                          <p:cTn id="24" fill="hold">
                            <p:stCondLst>
                              <p:cond delay="500"/>
                            </p:stCondLst>
                            <p:childTnLst>
                              <p:par>
                                <p:cTn id="25" presetID="22" presetClass="entr" presetSubtype="2"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right)">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
            <a:ext cx="7886700" cy="994172"/>
          </a:xfrm>
        </p:spPr>
        <p:txBody>
          <a:bodyPr>
            <a:normAutofit/>
          </a:bodyPr>
          <a:lstStyle/>
          <a:p>
            <a:r>
              <a:rPr lang="en-US" sz="4000" dirty="0" smtClean="0"/>
              <a:t>Top-down Inference Neural Network</a:t>
            </a:r>
            <a:endParaRPr lang="en-US" sz="4000" dirty="0"/>
          </a:p>
        </p:txBody>
      </p:sp>
      <p:sp>
        <p:nvSpPr>
          <p:cNvPr id="3" name="Rectangle 2"/>
          <p:cNvSpPr/>
          <p:nvPr/>
        </p:nvSpPr>
        <p:spPr>
          <a:xfrm>
            <a:off x="5523843" y="2505457"/>
            <a:ext cx="1044702" cy="1419606"/>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altLang="zh-CN" sz="1800" dirty="0" smtClean="0">
                <a:solidFill>
                  <a:srgbClr val="44546A"/>
                </a:solidFill>
                <a:latin typeface="Calibri"/>
                <a:ea typeface="DengXian"/>
              </a:rPr>
              <a:t>Visual</a:t>
            </a:r>
            <a:r>
              <a:rPr lang="en-US" altLang="zh-CN" sz="1800" smtClean="0">
                <a:solidFill>
                  <a:srgbClr val="44546A"/>
                </a:solidFill>
                <a:latin typeface="Calibri"/>
                <a:ea typeface="DengXian"/>
              </a:rPr>
              <a:t/>
            </a:r>
            <a:br>
              <a:rPr lang="en-US" altLang="zh-CN" sz="1800" smtClean="0">
                <a:solidFill>
                  <a:srgbClr val="44546A"/>
                </a:solidFill>
                <a:latin typeface="Calibri"/>
                <a:ea typeface="DengXian"/>
              </a:rPr>
            </a:br>
            <a:r>
              <a:rPr lang="en-US" altLang="zh-CN" sz="1800" smtClean="0">
                <a:solidFill>
                  <a:srgbClr val="44546A"/>
                </a:solidFill>
                <a:latin typeface="Calibri"/>
                <a:ea typeface="DengXian"/>
              </a:rPr>
              <a:t>Architecture</a:t>
            </a:r>
            <a:endParaRPr lang="en-US" sz="1800" dirty="0">
              <a:solidFill>
                <a:srgbClr val="44546A"/>
              </a:solidFill>
              <a:latin typeface="Calibri"/>
            </a:endParaRPr>
          </a:p>
        </p:txBody>
      </p:sp>
      <p:grpSp>
        <p:nvGrpSpPr>
          <p:cNvPr id="9" name="Group 8"/>
          <p:cNvGrpSpPr/>
          <p:nvPr/>
        </p:nvGrpSpPr>
        <p:grpSpPr>
          <a:xfrm>
            <a:off x="6547081" y="2769241"/>
            <a:ext cx="520346" cy="907823"/>
            <a:chOff x="14856913" y="2970034"/>
            <a:chExt cx="1174115" cy="1199286"/>
          </a:xfrm>
        </p:grpSpPr>
        <p:cxnSp>
          <p:nvCxnSpPr>
            <p:cNvPr id="6" name="Straight Arrow Connector 5"/>
            <p:cNvCxnSpPr/>
            <p:nvPr/>
          </p:nvCxnSpPr>
          <p:spPr>
            <a:xfrm>
              <a:off x="14856913" y="2970034"/>
              <a:ext cx="1130866" cy="256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4879035" y="3550846"/>
              <a:ext cx="1128289" cy="441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4900162" y="4167815"/>
              <a:ext cx="1130866" cy="150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nvGrpSpPr>
          <p:cNvPr id="70" name="Group 69"/>
          <p:cNvGrpSpPr/>
          <p:nvPr/>
        </p:nvGrpSpPr>
        <p:grpSpPr>
          <a:xfrm>
            <a:off x="7068582" y="2587753"/>
            <a:ext cx="1364742" cy="363474"/>
            <a:chOff x="2587752" y="2231136"/>
            <a:chExt cx="1819656" cy="484632"/>
          </a:xfrm>
        </p:grpSpPr>
        <p:sp>
          <p:nvSpPr>
            <p:cNvPr id="26" name="Rectangle 25"/>
            <p:cNvSpPr/>
            <p:nvPr/>
          </p:nvSpPr>
          <p:spPr>
            <a:xfrm>
              <a:off x="2587752" y="2231136"/>
              <a:ext cx="1819656" cy="48463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endParaRPr lang="en-US" sz="1800">
                <a:solidFill>
                  <a:prstClr val="white"/>
                </a:solidFill>
                <a:latin typeface="Calibri"/>
              </a:endParaRPr>
            </a:p>
          </p:txBody>
        </p:sp>
        <p:sp>
          <p:nvSpPr>
            <p:cNvPr id="18" name="Oval 17"/>
            <p:cNvSpPr/>
            <p:nvPr/>
          </p:nvSpPr>
          <p:spPr>
            <a:xfrm>
              <a:off x="3089530" y="2330122"/>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endParaRPr lang="en-US" sz="1800">
                <a:solidFill>
                  <a:prstClr val="white"/>
                </a:solidFill>
                <a:latin typeface="Calibri"/>
              </a:endParaRPr>
            </a:p>
          </p:txBody>
        </p:sp>
        <p:sp>
          <p:nvSpPr>
            <p:cNvPr id="19" name="Oval 18"/>
            <p:cNvSpPr/>
            <p:nvPr/>
          </p:nvSpPr>
          <p:spPr>
            <a:xfrm>
              <a:off x="3573591" y="2330122"/>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endParaRPr lang="en-US" sz="1800">
                <a:solidFill>
                  <a:prstClr val="white"/>
                </a:solidFill>
                <a:latin typeface="Calibri"/>
              </a:endParaRPr>
            </a:p>
          </p:txBody>
        </p:sp>
      </p:grpSp>
      <p:grpSp>
        <p:nvGrpSpPr>
          <p:cNvPr id="71" name="Group 70"/>
          <p:cNvGrpSpPr/>
          <p:nvPr/>
        </p:nvGrpSpPr>
        <p:grpSpPr>
          <a:xfrm>
            <a:off x="7068582" y="3036865"/>
            <a:ext cx="1364742" cy="363474"/>
            <a:chOff x="2587752" y="2837328"/>
            <a:chExt cx="1819656" cy="484632"/>
          </a:xfrm>
        </p:grpSpPr>
        <p:sp>
          <p:nvSpPr>
            <p:cNvPr id="27" name="Rectangle 26"/>
            <p:cNvSpPr/>
            <p:nvPr/>
          </p:nvSpPr>
          <p:spPr>
            <a:xfrm>
              <a:off x="2587752" y="2837328"/>
              <a:ext cx="1819656" cy="48463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21" name="Oval 20"/>
            <p:cNvSpPr/>
            <p:nvPr/>
          </p:nvSpPr>
          <p:spPr>
            <a:xfrm>
              <a:off x="2882159" y="2944511"/>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22" name="Oval 21"/>
            <p:cNvSpPr/>
            <p:nvPr/>
          </p:nvSpPr>
          <p:spPr>
            <a:xfrm>
              <a:off x="3361981" y="2967109"/>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23" name="Oval 22"/>
            <p:cNvSpPr/>
            <p:nvPr/>
          </p:nvSpPr>
          <p:spPr>
            <a:xfrm>
              <a:off x="3850281" y="2944511"/>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grpSp>
        <p:nvGrpSpPr>
          <p:cNvPr id="72" name="Group 71"/>
          <p:cNvGrpSpPr/>
          <p:nvPr/>
        </p:nvGrpSpPr>
        <p:grpSpPr>
          <a:xfrm>
            <a:off x="7068582" y="3507055"/>
            <a:ext cx="1364742" cy="363474"/>
            <a:chOff x="2587752" y="3456872"/>
            <a:chExt cx="1819656" cy="484632"/>
          </a:xfrm>
        </p:grpSpPr>
        <p:sp>
          <p:nvSpPr>
            <p:cNvPr id="28" name="Rectangle 27"/>
            <p:cNvSpPr/>
            <p:nvPr/>
          </p:nvSpPr>
          <p:spPr>
            <a:xfrm>
              <a:off x="2587752" y="3456872"/>
              <a:ext cx="1819656" cy="48463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24" name="Oval 23"/>
            <p:cNvSpPr/>
            <p:nvPr/>
          </p:nvSpPr>
          <p:spPr>
            <a:xfrm>
              <a:off x="3087859" y="3558419"/>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25" name="Oval 24"/>
            <p:cNvSpPr/>
            <p:nvPr/>
          </p:nvSpPr>
          <p:spPr>
            <a:xfrm>
              <a:off x="3564585" y="3556900"/>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grpSp>
        <p:nvGrpSpPr>
          <p:cNvPr id="69" name="Group 68"/>
          <p:cNvGrpSpPr/>
          <p:nvPr/>
        </p:nvGrpSpPr>
        <p:grpSpPr>
          <a:xfrm>
            <a:off x="7387908" y="2883800"/>
            <a:ext cx="726092" cy="261055"/>
            <a:chOff x="9855391" y="3841371"/>
            <a:chExt cx="968122" cy="348073"/>
          </a:xfrm>
        </p:grpSpPr>
        <p:cxnSp>
          <p:nvCxnSpPr>
            <p:cNvPr id="30" name="Straight Arrow Connector 29"/>
            <p:cNvCxnSpPr>
              <a:stCxn id="18" idx="4"/>
              <a:endCxn id="21" idx="0"/>
            </p:cNvCxnSpPr>
            <p:nvPr/>
          </p:nvCxnSpPr>
          <p:spPr>
            <a:xfrm flipH="1">
              <a:off x="9855391" y="3841371"/>
              <a:ext cx="207371" cy="32547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8" idx="4"/>
              <a:endCxn id="22" idx="0"/>
            </p:cNvCxnSpPr>
            <p:nvPr/>
          </p:nvCxnSpPr>
          <p:spPr>
            <a:xfrm>
              <a:off x="10062762" y="3841371"/>
              <a:ext cx="272451" cy="34807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8" idx="4"/>
              <a:endCxn id="23" idx="0"/>
            </p:cNvCxnSpPr>
            <p:nvPr/>
          </p:nvCxnSpPr>
          <p:spPr>
            <a:xfrm>
              <a:off x="10062762" y="3841371"/>
              <a:ext cx="760751" cy="32547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9" idx="4"/>
              <a:endCxn id="21" idx="0"/>
            </p:cNvCxnSpPr>
            <p:nvPr/>
          </p:nvCxnSpPr>
          <p:spPr>
            <a:xfrm flipH="1">
              <a:off x="9855391" y="3841371"/>
              <a:ext cx="691432" cy="32547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9" idx="4"/>
              <a:endCxn id="22" idx="0"/>
            </p:cNvCxnSpPr>
            <p:nvPr/>
          </p:nvCxnSpPr>
          <p:spPr>
            <a:xfrm flipH="1">
              <a:off x="10335213" y="3841371"/>
              <a:ext cx="211610" cy="34807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19" idx="4"/>
              <a:endCxn id="23" idx="0"/>
            </p:cNvCxnSpPr>
            <p:nvPr/>
          </p:nvCxnSpPr>
          <p:spPr>
            <a:xfrm>
              <a:off x="10546823" y="3841371"/>
              <a:ext cx="276690" cy="32547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7387908" y="3316948"/>
            <a:ext cx="726092" cy="254810"/>
            <a:chOff x="9855391" y="4448384"/>
            <a:chExt cx="968122" cy="339746"/>
          </a:xfrm>
        </p:grpSpPr>
        <p:cxnSp>
          <p:nvCxnSpPr>
            <p:cNvPr id="46" name="Straight Arrow Connector 45"/>
            <p:cNvCxnSpPr>
              <a:stCxn id="21" idx="4"/>
              <a:endCxn id="24" idx="0"/>
            </p:cNvCxnSpPr>
            <p:nvPr/>
          </p:nvCxnSpPr>
          <p:spPr>
            <a:xfrm>
              <a:off x="9855391" y="4448384"/>
              <a:ext cx="205700" cy="33974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21" idx="4"/>
              <a:endCxn id="25" idx="0"/>
            </p:cNvCxnSpPr>
            <p:nvPr/>
          </p:nvCxnSpPr>
          <p:spPr>
            <a:xfrm>
              <a:off x="9855391" y="4448384"/>
              <a:ext cx="682426" cy="33822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22" idx="4"/>
              <a:endCxn id="24" idx="0"/>
            </p:cNvCxnSpPr>
            <p:nvPr/>
          </p:nvCxnSpPr>
          <p:spPr>
            <a:xfrm flipH="1">
              <a:off x="10061091" y="4470982"/>
              <a:ext cx="274122" cy="31714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22" idx="4"/>
              <a:endCxn id="25" idx="0"/>
            </p:cNvCxnSpPr>
            <p:nvPr/>
          </p:nvCxnSpPr>
          <p:spPr>
            <a:xfrm>
              <a:off x="10335213" y="4470982"/>
              <a:ext cx="202604" cy="31562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23" idx="4"/>
              <a:endCxn id="25" idx="0"/>
            </p:cNvCxnSpPr>
            <p:nvPr/>
          </p:nvCxnSpPr>
          <p:spPr>
            <a:xfrm flipH="1">
              <a:off x="10537817" y="4448384"/>
              <a:ext cx="285696" cy="33822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23" idx="4"/>
              <a:endCxn id="24" idx="0"/>
            </p:cNvCxnSpPr>
            <p:nvPr/>
          </p:nvCxnSpPr>
          <p:spPr>
            <a:xfrm flipH="1">
              <a:off x="10061091" y="4448384"/>
              <a:ext cx="762422" cy="33974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
        <p:nvSpPr>
          <p:cNvPr id="102" name="TextBox 101"/>
          <p:cNvSpPr txBox="1"/>
          <p:nvPr/>
        </p:nvSpPr>
        <p:spPr>
          <a:xfrm>
            <a:off x="6984763" y="1962151"/>
            <a:ext cx="1532393" cy="646331"/>
          </a:xfrm>
          <a:prstGeom prst="rect">
            <a:avLst/>
          </a:prstGeom>
          <a:noFill/>
        </p:spPr>
        <p:txBody>
          <a:bodyPr wrap="square" rtlCol="0">
            <a:spAutoFit/>
          </a:bodyPr>
          <a:lstStyle/>
          <a:p>
            <a:pPr algn="ctr" fontAlgn="auto">
              <a:spcBef>
                <a:spcPts val="0"/>
              </a:spcBef>
              <a:spcAft>
                <a:spcPts val="0"/>
              </a:spcAft>
            </a:pPr>
            <a:r>
              <a:rPr lang="en-US" sz="1800" dirty="0" smtClean="0">
                <a:solidFill>
                  <a:prstClr val="black"/>
                </a:solidFill>
                <a:latin typeface="Calibri"/>
                <a:ea typeface="+mn-ea"/>
                <a:cs typeface="+mn-cs"/>
              </a:rPr>
              <a:t>Top-down inference</a:t>
            </a:r>
            <a:endParaRPr lang="en-US" sz="1800" dirty="0">
              <a:solidFill>
                <a:prstClr val="black"/>
              </a:solidFill>
              <a:latin typeface="Calibri"/>
              <a:ea typeface="+mn-ea"/>
              <a:cs typeface="+mn-cs"/>
            </a:endParaRPr>
          </a:p>
        </p:txBody>
      </p:sp>
      <p:sp>
        <p:nvSpPr>
          <p:cNvPr id="111" name="Rectangle 110"/>
          <p:cNvSpPr/>
          <p:nvPr/>
        </p:nvSpPr>
        <p:spPr>
          <a:xfrm>
            <a:off x="5399690" y="2057403"/>
            <a:ext cx="1269378" cy="2183525"/>
          </a:xfrm>
          <a:prstGeom prst="rect">
            <a:avLst/>
          </a:prstGeom>
          <a:noFill/>
          <a:ln w="28575">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123" name="Rectangle 122"/>
          <p:cNvSpPr/>
          <p:nvPr/>
        </p:nvSpPr>
        <p:spPr>
          <a:xfrm>
            <a:off x="6873741" y="2057401"/>
            <a:ext cx="1718466" cy="2173083"/>
          </a:xfrm>
          <a:prstGeom prst="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srgbClr val="44546A"/>
              </a:solidFill>
              <a:latin typeface="Calibri"/>
            </a:endParaRPr>
          </a:p>
        </p:txBody>
      </p:sp>
      <p:sp>
        <p:nvSpPr>
          <p:cNvPr id="140" name="TextBox 139"/>
          <p:cNvSpPr txBox="1"/>
          <p:nvPr/>
        </p:nvSpPr>
        <p:spPr>
          <a:xfrm>
            <a:off x="152400" y="800102"/>
            <a:ext cx="4550030" cy="1928733"/>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000" dirty="0" smtClean="0">
                <a:solidFill>
                  <a:prstClr val="black"/>
                </a:solidFill>
                <a:latin typeface="Calibri"/>
                <a:ea typeface="+mn-ea"/>
                <a:cs typeface="+mn-cs"/>
              </a:rPr>
              <a:t>Inspired from Recurrent Neural Network, represent concept layers as time series</a:t>
            </a:r>
          </a:p>
          <a:p>
            <a:pPr marL="342900" indent="-342900" fontAlgn="auto">
              <a:lnSpc>
                <a:spcPct val="120000"/>
              </a:lnSpc>
              <a:spcBef>
                <a:spcPts val="0"/>
              </a:spcBef>
              <a:spcAft>
                <a:spcPts val="0"/>
              </a:spcAft>
              <a:buFont typeface="Arial" charset="0"/>
              <a:buChar char="•"/>
            </a:pPr>
            <a:r>
              <a:rPr lang="en-US" sz="2000" dirty="0" smtClean="0">
                <a:solidFill>
                  <a:prstClr val="black"/>
                </a:solidFill>
                <a:latin typeface="Calibri"/>
                <a:ea typeface="+mn-ea"/>
                <a:cs typeface="+mn-cs"/>
              </a:rPr>
              <a:t>Untie weights as each concept layer has different number of labels</a:t>
            </a:r>
          </a:p>
        </p:txBody>
      </p:sp>
      <p:grpSp>
        <p:nvGrpSpPr>
          <p:cNvPr id="78" name="Group 77"/>
          <p:cNvGrpSpPr/>
          <p:nvPr/>
        </p:nvGrpSpPr>
        <p:grpSpPr>
          <a:xfrm>
            <a:off x="928476" y="4230484"/>
            <a:ext cx="6804503" cy="455816"/>
            <a:chOff x="1237959" y="5491163"/>
            <a:chExt cx="9072670" cy="607755"/>
          </a:xfrm>
        </p:grpSpPr>
        <p:cxnSp>
          <p:nvCxnSpPr>
            <p:cNvPr id="133" name="Elbow Connector 132"/>
            <p:cNvCxnSpPr>
              <a:stCxn id="121" idx="3"/>
              <a:endCxn id="123" idx="2"/>
            </p:cNvCxnSpPr>
            <p:nvPr/>
          </p:nvCxnSpPr>
          <p:spPr>
            <a:xfrm flipV="1">
              <a:off x="5845928" y="5491163"/>
              <a:ext cx="4464701" cy="309505"/>
            </a:xfrm>
            <a:prstGeom prst="bentConnector2">
              <a:avLst/>
            </a:prstGeom>
            <a:ln w="28575">
              <a:solidFill>
                <a:srgbClr val="C0000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22" name="Group 121"/>
            <p:cNvGrpSpPr/>
            <p:nvPr/>
          </p:nvGrpSpPr>
          <p:grpSpPr>
            <a:xfrm>
              <a:off x="1237959" y="5502418"/>
              <a:ext cx="4607969" cy="596500"/>
              <a:chOff x="5398800" y="2574314"/>
              <a:chExt cx="5285134" cy="796536"/>
            </a:xfrm>
          </p:grpSpPr>
          <p:pic>
            <p:nvPicPr>
              <p:cNvPr id="120" name="Picture 119"/>
              <p:cNvPicPr>
                <a:picLocks noChangeAspect="1"/>
              </p:cNvPicPr>
              <p:nvPr/>
            </p:nvPicPr>
            <p:blipFill>
              <a:blip r:embed="rId3"/>
              <a:stretch>
                <a:fillRect/>
              </a:stretch>
            </p:blipFill>
            <p:spPr>
              <a:xfrm>
                <a:off x="5680809" y="2746936"/>
                <a:ext cx="4721116" cy="425593"/>
              </a:xfrm>
              <a:prstGeom prst="rect">
                <a:avLst/>
              </a:prstGeom>
            </p:spPr>
          </p:pic>
          <p:sp>
            <p:nvSpPr>
              <p:cNvPr id="121" name="Rectangle 120"/>
              <p:cNvSpPr/>
              <p:nvPr/>
            </p:nvSpPr>
            <p:spPr>
              <a:xfrm>
                <a:off x="5398800" y="2574314"/>
                <a:ext cx="5285134" cy="79653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srgbClr val="44546A"/>
                  </a:solidFill>
                  <a:latin typeface="Calibri"/>
                </a:endParaRPr>
              </a:p>
            </p:txBody>
          </p:sp>
        </p:grpSp>
      </p:grpSp>
      <p:grpSp>
        <p:nvGrpSpPr>
          <p:cNvPr id="77" name="Group 76"/>
          <p:cNvGrpSpPr/>
          <p:nvPr/>
        </p:nvGrpSpPr>
        <p:grpSpPr>
          <a:xfrm>
            <a:off x="484166" y="2887766"/>
            <a:ext cx="1081422" cy="1771511"/>
            <a:chOff x="645555" y="4095413"/>
            <a:chExt cx="1441896" cy="2362015"/>
          </a:xfrm>
        </p:grpSpPr>
        <p:grpSp>
          <p:nvGrpSpPr>
            <p:cNvPr id="45" name="Group 44"/>
            <p:cNvGrpSpPr/>
            <p:nvPr/>
          </p:nvGrpSpPr>
          <p:grpSpPr>
            <a:xfrm>
              <a:off x="645555" y="4095413"/>
              <a:ext cx="1441896" cy="1915447"/>
              <a:chOff x="766282" y="4141342"/>
              <a:chExt cx="1441896" cy="1915447"/>
            </a:xfrm>
          </p:grpSpPr>
          <p:sp>
            <p:nvSpPr>
              <p:cNvPr id="11" name="TextBox 10"/>
              <p:cNvSpPr txBox="1"/>
              <p:nvPr/>
            </p:nvSpPr>
            <p:spPr>
              <a:xfrm>
                <a:off x="766282" y="4141342"/>
                <a:ext cx="1441896" cy="1436291"/>
              </a:xfrm>
              <a:prstGeom prst="rect">
                <a:avLst/>
              </a:prstGeom>
              <a:noFill/>
              <a:ln w="28575">
                <a:solidFill>
                  <a:srgbClr val="00B0F0"/>
                </a:solidFill>
                <a:prstDash val="dash"/>
              </a:ln>
            </p:spPr>
            <p:txBody>
              <a:bodyPr wrap="square" rtlCol="0">
                <a:spAutoFit/>
              </a:bodyPr>
              <a:lstStyle/>
              <a:p>
                <a:pPr algn="ctr" fontAlgn="auto">
                  <a:spcBef>
                    <a:spcPts val="0"/>
                  </a:spcBef>
                  <a:spcAft>
                    <a:spcPts val="0"/>
                  </a:spcAft>
                </a:pPr>
                <a:r>
                  <a:rPr lang="en-US" sz="1600" dirty="0" smtClean="0">
                    <a:solidFill>
                      <a:prstClr val="black"/>
                    </a:solidFill>
                    <a:latin typeface="Calibri"/>
                    <a:ea typeface="+mn-ea"/>
                    <a:cs typeface="+mn-cs"/>
                  </a:rPr>
                  <a:t>Activation at current concept layer</a:t>
                </a:r>
                <a:endParaRPr lang="en-US" sz="1600" dirty="0">
                  <a:solidFill>
                    <a:prstClr val="black"/>
                  </a:solidFill>
                  <a:latin typeface="Calibri"/>
                  <a:ea typeface="+mn-ea"/>
                  <a:cs typeface="+mn-cs"/>
                </a:endParaRPr>
              </a:p>
            </p:txBody>
          </p:sp>
          <p:cxnSp>
            <p:nvCxnSpPr>
              <p:cNvPr id="17" name="Elbow Connector 16"/>
              <p:cNvCxnSpPr>
                <a:stCxn id="11" idx="2"/>
                <a:endCxn id="10" idx="0"/>
              </p:cNvCxnSpPr>
              <p:nvPr/>
            </p:nvCxnSpPr>
            <p:spPr>
              <a:xfrm rot="16200000" flipH="1">
                <a:off x="1373953" y="5690911"/>
                <a:ext cx="479156" cy="252600"/>
              </a:xfrm>
              <a:prstGeom prst="bentConnector3">
                <a:avLst>
                  <a:gd name="adj1" fmla="val 50000"/>
                </a:avLst>
              </a:prstGeom>
              <a:ln w="28575">
                <a:solidFill>
                  <a:srgbClr val="00B0F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1422400" y="6010860"/>
              <a:ext cx="393405" cy="446568"/>
            </a:xfrm>
            <a:prstGeom prst="rect">
              <a:avLst/>
            </a:prstGeom>
            <a:solidFill>
              <a:srgbClr val="0070C0">
                <a:alpha val="30196"/>
              </a:srgbClr>
            </a:solidFill>
            <a:ln w="28575">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grpSp>
        <p:nvGrpSpPr>
          <p:cNvPr id="76" name="Group 75"/>
          <p:cNvGrpSpPr/>
          <p:nvPr/>
        </p:nvGrpSpPr>
        <p:grpSpPr>
          <a:xfrm>
            <a:off x="1603410" y="2883770"/>
            <a:ext cx="1531742" cy="1745381"/>
            <a:chOff x="2137879" y="3886884"/>
            <a:chExt cx="2042322" cy="2327174"/>
          </a:xfrm>
        </p:grpSpPr>
        <p:sp>
          <p:nvSpPr>
            <p:cNvPr id="62" name="Rectangle 61"/>
            <p:cNvSpPr/>
            <p:nvPr/>
          </p:nvSpPr>
          <p:spPr>
            <a:xfrm>
              <a:off x="2137879" y="5767490"/>
              <a:ext cx="854678" cy="446568"/>
            </a:xfrm>
            <a:prstGeom prst="rect">
              <a:avLst/>
            </a:prstGeom>
            <a:solidFill>
              <a:srgbClr val="00B050">
                <a:alpha val="30196"/>
              </a:srgbClr>
            </a:solidFill>
            <a:ln w="28575">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nvGrpSpPr>
            <p:cNvPr id="50" name="Group 49"/>
            <p:cNvGrpSpPr/>
            <p:nvPr/>
          </p:nvGrpSpPr>
          <p:grpSpPr>
            <a:xfrm>
              <a:off x="2235199" y="3886884"/>
              <a:ext cx="1945002" cy="1880606"/>
              <a:chOff x="2235199" y="3886884"/>
              <a:chExt cx="1945002" cy="1880606"/>
            </a:xfrm>
          </p:grpSpPr>
          <p:sp>
            <p:nvSpPr>
              <p:cNvPr id="64" name="TextBox 63"/>
              <p:cNvSpPr txBox="1"/>
              <p:nvPr/>
            </p:nvSpPr>
            <p:spPr>
              <a:xfrm>
                <a:off x="2235199" y="3886884"/>
                <a:ext cx="1945002" cy="1764584"/>
              </a:xfrm>
              <a:prstGeom prst="rect">
                <a:avLst/>
              </a:prstGeom>
              <a:noFill/>
              <a:ln w="28575">
                <a:solidFill>
                  <a:srgbClr val="00B050"/>
                </a:solidFill>
                <a:prstDash val="dash"/>
              </a:ln>
            </p:spPr>
            <p:txBody>
              <a:bodyPr wrap="square" rtlCol="0">
                <a:spAutoFit/>
              </a:bodyPr>
              <a:lstStyle/>
              <a:p>
                <a:pPr algn="ctr" fontAlgn="auto">
                  <a:spcBef>
                    <a:spcPts val="0"/>
                  </a:spcBef>
                  <a:spcAft>
                    <a:spcPts val="0"/>
                  </a:spcAft>
                </a:pPr>
                <a:r>
                  <a:rPr lang="en-US" sz="1600" dirty="0" smtClean="0">
                    <a:solidFill>
                      <a:prstClr val="black"/>
                    </a:solidFill>
                    <a:latin typeface="Calibri"/>
                    <a:ea typeface="+mn-ea"/>
                    <a:cs typeface="+mn-cs"/>
                  </a:rPr>
                  <a:t>Vertical weight </a:t>
                </a:r>
                <a:r>
                  <a:rPr lang="en-US" sz="1600" dirty="0" smtClean="0">
                    <a:solidFill>
                      <a:prstClr val="black"/>
                    </a:solidFill>
                    <a:latin typeface="Calibri"/>
                    <a:ea typeface="+mn-ea"/>
                    <a:cs typeface="+mn-cs"/>
                  </a:rPr>
                  <a:t>propagates </a:t>
                </a:r>
                <a:r>
                  <a:rPr lang="en-US" sz="1600" dirty="0" smtClean="0">
                    <a:solidFill>
                      <a:prstClr val="black"/>
                    </a:solidFill>
                    <a:latin typeface="Calibri"/>
                    <a:ea typeface="+mn-ea"/>
                    <a:cs typeface="+mn-cs"/>
                  </a:rPr>
                  <a:t>information across concept layers</a:t>
                </a:r>
                <a:endParaRPr lang="en-US" sz="1600" dirty="0">
                  <a:solidFill>
                    <a:prstClr val="black"/>
                  </a:solidFill>
                  <a:latin typeface="Calibri"/>
                  <a:ea typeface="+mn-ea"/>
                  <a:cs typeface="+mn-cs"/>
                </a:endParaRPr>
              </a:p>
            </p:txBody>
          </p:sp>
          <p:cxnSp>
            <p:nvCxnSpPr>
              <p:cNvPr id="66" name="Elbow Connector 65"/>
              <p:cNvCxnSpPr>
                <a:stCxn id="64" idx="2"/>
                <a:endCxn id="62" idx="0"/>
              </p:cNvCxnSpPr>
              <p:nvPr/>
            </p:nvCxnSpPr>
            <p:spPr>
              <a:xfrm rot="5400000">
                <a:off x="2828449" y="5388239"/>
                <a:ext cx="116021" cy="642481"/>
              </a:xfrm>
              <a:prstGeom prst="bentConnector3">
                <a:avLst>
                  <a:gd name="adj1" fmla="val 50000"/>
                </a:avLst>
              </a:prstGeom>
              <a:ln w="28575">
                <a:solidFill>
                  <a:srgbClr val="00B05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grpSp>
        <p:nvGrpSpPr>
          <p:cNvPr id="74" name="Group 73"/>
          <p:cNvGrpSpPr/>
          <p:nvPr/>
        </p:nvGrpSpPr>
        <p:grpSpPr>
          <a:xfrm>
            <a:off x="3067692" y="2876550"/>
            <a:ext cx="1904192" cy="1752600"/>
            <a:chOff x="4090255" y="3886883"/>
            <a:chExt cx="2538922" cy="2336800"/>
          </a:xfrm>
        </p:grpSpPr>
        <p:sp>
          <p:nvSpPr>
            <p:cNvPr id="61" name="Rectangle 60"/>
            <p:cNvSpPr/>
            <p:nvPr/>
          </p:nvSpPr>
          <p:spPr>
            <a:xfrm>
              <a:off x="4090255" y="5777115"/>
              <a:ext cx="449847" cy="446568"/>
            </a:xfrm>
            <a:prstGeom prst="rect">
              <a:avLst/>
            </a:prstGeom>
            <a:solidFill>
              <a:srgbClr val="7030A0">
                <a:alpha val="30196"/>
              </a:srgbClr>
            </a:solidFill>
            <a:ln w="285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nvGrpSpPr>
            <p:cNvPr id="51" name="Group 50"/>
            <p:cNvGrpSpPr/>
            <p:nvPr/>
          </p:nvGrpSpPr>
          <p:grpSpPr>
            <a:xfrm>
              <a:off x="4315180" y="3886883"/>
              <a:ext cx="2313997" cy="1890231"/>
              <a:chOff x="4315180" y="3886883"/>
              <a:chExt cx="2313997" cy="1890231"/>
            </a:xfrm>
          </p:grpSpPr>
          <p:sp>
            <p:nvSpPr>
              <p:cNvPr id="65" name="TextBox 64"/>
              <p:cNvSpPr txBox="1"/>
              <p:nvPr/>
            </p:nvSpPr>
            <p:spPr>
              <a:xfrm>
                <a:off x="4387611" y="3886883"/>
                <a:ext cx="2241566" cy="1764586"/>
              </a:xfrm>
              <a:prstGeom prst="rect">
                <a:avLst/>
              </a:prstGeom>
              <a:noFill/>
              <a:ln w="28575">
                <a:solidFill>
                  <a:srgbClr val="7030A0"/>
                </a:solidFill>
                <a:prstDash val="dash"/>
              </a:ln>
            </p:spPr>
            <p:txBody>
              <a:bodyPr wrap="square" rtlCol="0">
                <a:spAutoFit/>
              </a:bodyPr>
              <a:lstStyle/>
              <a:p>
                <a:pPr algn="ctr" fontAlgn="auto">
                  <a:spcBef>
                    <a:spcPts val="0"/>
                  </a:spcBef>
                  <a:spcAft>
                    <a:spcPts val="0"/>
                  </a:spcAft>
                </a:pPr>
                <a:r>
                  <a:rPr lang="en-US" sz="1600" dirty="0" smtClean="0">
                    <a:solidFill>
                      <a:prstClr val="black"/>
                    </a:solidFill>
                    <a:latin typeface="Calibri"/>
                    <a:ea typeface="+mn-ea"/>
                    <a:cs typeface="+mn-cs"/>
                  </a:rPr>
                  <a:t>Horizontal weight </a:t>
                </a:r>
                <a:r>
                  <a:rPr lang="en-US" sz="1600" dirty="0" smtClean="0">
                    <a:solidFill>
                      <a:prstClr val="black"/>
                    </a:solidFill>
                    <a:latin typeface="Calibri"/>
                    <a:ea typeface="+mn-ea"/>
                    <a:cs typeface="+mn-cs"/>
                  </a:rPr>
                  <a:t>propagates </a:t>
                </a:r>
                <a:r>
                  <a:rPr lang="en-US" sz="1600" dirty="0" smtClean="0">
                    <a:solidFill>
                      <a:prstClr val="black"/>
                    </a:solidFill>
                    <a:latin typeface="Calibri"/>
                    <a:ea typeface="+mn-ea"/>
                    <a:cs typeface="+mn-cs"/>
                  </a:rPr>
                  <a:t>information within concept layers</a:t>
                </a:r>
                <a:endParaRPr lang="en-US" sz="1600" dirty="0">
                  <a:solidFill>
                    <a:prstClr val="black"/>
                  </a:solidFill>
                  <a:latin typeface="Calibri"/>
                  <a:ea typeface="+mn-ea"/>
                  <a:cs typeface="+mn-cs"/>
                </a:endParaRPr>
              </a:p>
            </p:txBody>
          </p:sp>
          <p:cxnSp>
            <p:nvCxnSpPr>
              <p:cNvPr id="73" name="Elbow Connector 72"/>
              <p:cNvCxnSpPr>
                <a:stCxn id="65" idx="2"/>
                <a:endCxn id="61" idx="0"/>
              </p:cNvCxnSpPr>
              <p:nvPr/>
            </p:nvCxnSpPr>
            <p:spPr>
              <a:xfrm rot="5400000">
                <a:off x="4848964" y="5117683"/>
                <a:ext cx="125647" cy="1193216"/>
              </a:xfrm>
              <a:prstGeom prst="bentConnector3">
                <a:avLst>
                  <a:gd name="adj1" fmla="val 50000"/>
                </a:avLst>
              </a:prstGeom>
              <a:ln w="28575">
                <a:solidFill>
                  <a:srgbClr val="7030A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grpSp>
        <p:nvGrpSpPr>
          <p:cNvPr id="75" name="Group 74"/>
          <p:cNvGrpSpPr/>
          <p:nvPr/>
        </p:nvGrpSpPr>
        <p:grpSpPr>
          <a:xfrm>
            <a:off x="2362200" y="4286251"/>
            <a:ext cx="3733800" cy="777668"/>
            <a:chOff x="3149599" y="5714999"/>
            <a:chExt cx="4978398" cy="1036891"/>
          </a:xfrm>
        </p:grpSpPr>
        <p:sp>
          <p:nvSpPr>
            <p:cNvPr id="85" name="Rectangle 84"/>
            <p:cNvSpPr/>
            <p:nvPr/>
          </p:nvSpPr>
          <p:spPr>
            <a:xfrm>
              <a:off x="3149599" y="5714999"/>
              <a:ext cx="612792" cy="446568"/>
            </a:xfrm>
            <a:prstGeom prst="rect">
              <a:avLst/>
            </a:prstGeom>
            <a:solidFill>
              <a:srgbClr val="FFC000">
                <a:alpha val="30196"/>
              </a:srgbClr>
            </a:solidFill>
            <a:ln w="28575">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6" name="TextBox 85"/>
            <p:cNvSpPr txBox="1"/>
            <p:nvPr/>
          </p:nvSpPr>
          <p:spPr>
            <a:xfrm>
              <a:off x="3858241" y="6259447"/>
              <a:ext cx="4269756" cy="492443"/>
            </a:xfrm>
            <a:prstGeom prst="rect">
              <a:avLst/>
            </a:prstGeom>
            <a:noFill/>
            <a:ln w="28575">
              <a:solidFill>
                <a:srgbClr val="FFC000"/>
              </a:solidFill>
              <a:prstDash val="dash"/>
            </a:ln>
          </p:spPr>
          <p:txBody>
            <a:bodyPr wrap="square" rtlCol="0">
              <a:spAutoFit/>
            </a:bodyPr>
            <a:lstStyle/>
            <a:p>
              <a:pPr algn="ctr" fontAlgn="auto">
                <a:spcBef>
                  <a:spcPts val="0"/>
                </a:spcBef>
                <a:spcAft>
                  <a:spcPts val="0"/>
                </a:spcAft>
              </a:pPr>
              <a:r>
                <a:rPr lang="en-US" sz="1800" dirty="0" smtClean="0">
                  <a:solidFill>
                    <a:prstClr val="black"/>
                  </a:solidFill>
                  <a:latin typeface="Calibri"/>
                  <a:ea typeface="+mn-ea"/>
                  <a:cs typeface="+mn-cs"/>
                </a:rPr>
                <a:t>Activation </a:t>
              </a:r>
              <a:r>
                <a:rPr lang="en-US" sz="1800" smtClean="0">
                  <a:solidFill>
                    <a:prstClr val="black"/>
                  </a:solidFill>
                  <a:latin typeface="Calibri"/>
                  <a:ea typeface="+mn-ea"/>
                  <a:cs typeface="+mn-cs"/>
                </a:rPr>
                <a:t>at last concept </a:t>
              </a:r>
              <a:r>
                <a:rPr lang="en-US" sz="1800" dirty="0" smtClean="0">
                  <a:solidFill>
                    <a:prstClr val="black"/>
                  </a:solidFill>
                  <a:latin typeface="Calibri"/>
                  <a:ea typeface="+mn-ea"/>
                  <a:cs typeface="+mn-cs"/>
                </a:rPr>
                <a:t>layer</a:t>
              </a:r>
              <a:endParaRPr lang="en-US" sz="1800" dirty="0">
                <a:solidFill>
                  <a:prstClr val="black"/>
                </a:solidFill>
                <a:latin typeface="Calibri"/>
                <a:ea typeface="+mn-ea"/>
                <a:cs typeface="+mn-cs"/>
              </a:endParaRPr>
            </a:p>
          </p:txBody>
        </p:sp>
        <p:cxnSp>
          <p:nvCxnSpPr>
            <p:cNvPr id="87" name="Elbow Connector 86"/>
            <p:cNvCxnSpPr>
              <a:stCxn id="85" idx="2"/>
              <a:endCxn id="86" idx="1"/>
            </p:cNvCxnSpPr>
            <p:nvPr/>
          </p:nvCxnSpPr>
          <p:spPr>
            <a:xfrm rot="16200000" flipH="1">
              <a:off x="3485067" y="6132494"/>
              <a:ext cx="344101" cy="402247"/>
            </a:xfrm>
            <a:prstGeom prst="bentConnector2">
              <a:avLst/>
            </a:prstGeom>
            <a:ln w="28575">
              <a:solidFill>
                <a:srgbClr val="FFC00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79" name="Group 78"/>
          <p:cNvGrpSpPr/>
          <p:nvPr/>
        </p:nvGrpSpPr>
        <p:grpSpPr>
          <a:xfrm>
            <a:off x="5399689" y="971550"/>
            <a:ext cx="3301912" cy="2177614"/>
            <a:chOff x="7199587" y="1295396"/>
            <a:chExt cx="4402549" cy="2903485"/>
          </a:xfrm>
        </p:grpSpPr>
        <p:grpSp>
          <p:nvGrpSpPr>
            <p:cNvPr id="110" name="Group 109"/>
            <p:cNvGrpSpPr/>
            <p:nvPr/>
          </p:nvGrpSpPr>
          <p:grpSpPr>
            <a:xfrm>
              <a:off x="7984976" y="2090023"/>
              <a:ext cx="3468414" cy="598791"/>
              <a:chOff x="1060851" y="4258756"/>
              <a:chExt cx="3468414" cy="598791"/>
            </a:xfrm>
          </p:grpSpPr>
          <p:sp>
            <p:nvSpPr>
              <p:cNvPr id="109" name="Rectangle 108"/>
              <p:cNvSpPr/>
              <p:nvPr/>
            </p:nvSpPr>
            <p:spPr>
              <a:xfrm>
                <a:off x="1060851" y="4258756"/>
                <a:ext cx="3468414" cy="598791"/>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pic>
            <p:nvPicPr>
              <p:cNvPr id="108" name="Picture 107"/>
              <p:cNvPicPr>
                <a:picLocks noChangeAspect="1"/>
              </p:cNvPicPr>
              <p:nvPr/>
            </p:nvPicPr>
            <p:blipFill>
              <a:blip r:embed="rId4"/>
              <a:stretch>
                <a:fillRect/>
              </a:stretch>
            </p:blipFill>
            <p:spPr>
              <a:xfrm>
                <a:off x="1476869" y="4426731"/>
                <a:ext cx="2682818" cy="294106"/>
              </a:xfrm>
              <a:prstGeom prst="rect">
                <a:avLst/>
              </a:prstGeom>
              <a:ln>
                <a:noFill/>
              </a:ln>
            </p:spPr>
          </p:pic>
        </p:grpSp>
        <p:cxnSp>
          <p:nvCxnSpPr>
            <p:cNvPr id="113" name="Elbow Connector 112"/>
            <p:cNvCxnSpPr>
              <a:stCxn id="111" idx="1"/>
              <a:endCxn id="109" idx="1"/>
            </p:cNvCxnSpPr>
            <p:nvPr/>
          </p:nvCxnSpPr>
          <p:spPr>
            <a:xfrm rot="10800000" flipH="1">
              <a:off x="7199587" y="2389419"/>
              <a:ext cx="785388" cy="1809462"/>
            </a:xfrm>
            <a:prstGeom prst="bentConnector3">
              <a:avLst>
                <a:gd name="adj1" fmla="val -38809"/>
              </a:avLst>
            </a:prstGeom>
            <a:ln w="28575">
              <a:solidFill>
                <a:schemeClr val="accent2"/>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7315202" y="1295396"/>
              <a:ext cx="4286934" cy="861775"/>
            </a:xfrm>
            <a:prstGeom prst="rect">
              <a:avLst/>
            </a:prstGeom>
            <a:noFill/>
            <a:ln w="28575">
              <a:noFill/>
              <a:prstDash val="dash"/>
            </a:ln>
          </p:spPr>
          <p:txBody>
            <a:bodyPr wrap="square" rtlCol="0">
              <a:spAutoFit/>
            </a:bodyPr>
            <a:lstStyle/>
            <a:p>
              <a:pPr algn="ctr" fontAlgn="auto">
                <a:spcBef>
                  <a:spcPts val="0"/>
                </a:spcBef>
                <a:spcAft>
                  <a:spcPts val="0"/>
                </a:spcAft>
              </a:pPr>
              <a:r>
                <a:rPr lang="en-US" sz="1800" dirty="0" smtClean="0">
                  <a:solidFill>
                    <a:prstClr val="black"/>
                  </a:solidFill>
                  <a:latin typeface="Calibri"/>
                  <a:ea typeface="+mn-ea"/>
                  <a:cs typeface="+mn-cs"/>
                </a:rPr>
                <a:t>Produce Visual Prior activation from CNN</a:t>
              </a:r>
              <a:endParaRPr lang="en-US" sz="1800" dirty="0">
                <a:solidFill>
                  <a:prstClr val="black"/>
                </a:solidFill>
                <a:latin typeface="Calibri"/>
                <a:ea typeface="+mn-ea"/>
                <a:cs typeface="+mn-cs"/>
              </a:endParaRPr>
            </a:p>
          </p:txBody>
        </p:sp>
      </p:grpSp>
    </p:spTree>
    <p:extLst>
      <p:ext uri="{BB962C8B-B14F-4D97-AF65-F5344CB8AC3E}">
        <p14:creationId xmlns:p14="http://schemas.microsoft.com/office/powerpoint/2010/main" val="8473360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wipe(right)">
                                      <p:cBhvr>
                                        <p:cTn id="12" dur="500"/>
                                        <p:tgtEl>
                                          <p:spTgt spid="7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wipe(left)">
                                      <p:cBhvr>
                                        <p:cTn id="17" dur="500"/>
                                        <p:tgtEl>
                                          <p:spTgt spid="77"/>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76"/>
                                        </p:tgtEl>
                                        <p:attrNameLst>
                                          <p:attrName>style.visibility</p:attrName>
                                        </p:attrNameLst>
                                      </p:cBhvr>
                                      <p:to>
                                        <p:strVal val="visible"/>
                                      </p:to>
                                    </p:set>
                                    <p:animEffect transition="in" filter="wipe(left)">
                                      <p:cBhvr>
                                        <p:cTn id="21" dur="500"/>
                                        <p:tgtEl>
                                          <p:spTgt spid="76"/>
                                        </p:tgtEl>
                                      </p:cBhvr>
                                    </p:animEffect>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wipe(left)">
                                      <p:cBhvr>
                                        <p:cTn id="25" dur="500"/>
                                        <p:tgtEl>
                                          <p:spTgt spid="75"/>
                                        </p:tgtEl>
                                      </p:cBhvr>
                                    </p:animEffect>
                                  </p:childTnLst>
                                </p:cTn>
                              </p:par>
                            </p:childTnLst>
                          </p:cTn>
                        </p:par>
                        <p:par>
                          <p:cTn id="26" fill="hold">
                            <p:stCondLst>
                              <p:cond delay="1500"/>
                            </p:stCondLst>
                            <p:childTnLst>
                              <p:par>
                                <p:cTn id="27" presetID="22" presetClass="entr" presetSubtype="8" fill="hold" nodeType="afterEffect">
                                  <p:stCondLst>
                                    <p:cond delay="0"/>
                                  </p:stCondLst>
                                  <p:childTnLst>
                                    <p:set>
                                      <p:cBhvr>
                                        <p:cTn id="28" dur="1" fill="hold">
                                          <p:stCondLst>
                                            <p:cond delay="0"/>
                                          </p:stCondLst>
                                        </p:cTn>
                                        <p:tgtEl>
                                          <p:spTgt spid="74"/>
                                        </p:tgtEl>
                                        <p:attrNameLst>
                                          <p:attrName>style.visibility</p:attrName>
                                        </p:attrNameLst>
                                      </p:cBhvr>
                                      <p:to>
                                        <p:strVal val="visible"/>
                                      </p:to>
                                    </p:set>
                                    <p:animEffect transition="in" filter="wipe(left)">
                                      <p:cBhvr>
                                        <p:cTn id="29"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8763000" cy="994172"/>
          </a:xfrm>
        </p:spPr>
        <p:txBody>
          <a:bodyPr>
            <a:normAutofit fontScale="90000"/>
          </a:bodyPr>
          <a:lstStyle/>
          <a:p>
            <a:r>
              <a:rPr lang="en-US" sz="4000" dirty="0" smtClean="0"/>
              <a:t>Bidirectional Inference Neural </a:t>
            </a:r>
            <a:r>
              <a:rPr lang="en-US" sz="4000" dirty="0" smtClean="0"/>
              <a:t>Network (BINN)</a:t>
            </a:r>
            <a:endParaRPr lang="en-US" sz="4000" dirty="0"/>
          </a:p>
        </p:txBody>
      </p:sp>
      <p:sp>
        <p:nvSpPr>
          <p:cNvPr id="107" name="TextBox 106"/>
          <p:cNvSpPr txBox="1"/>
          <p:nvPr/>
        </p:nvSpPr>
        <p:spPr>
          <a:xfrm>
            <a:off x="6875035" y="2230220"/>
            <a:ext cx="1745478" cy="646331"/>
          </a:xfrm>
          <a:prstGeom prst="rect">
            <a:avLst/>
          </a:prstGeom>
          <a:noFill/>
        </p:spPr>
        <p:txBody>
          <a:bodyPr wrap="square" rtlCol="0">
            <a:spAutoFit/>
          </a:bodyPr>
          <a:lstStyle/>
          <a:p>
            <a:pPr algn="ctr" fontAlgn="auto">
              <a:spcBef>
                <a:spcPts val="0"/>
              </a:spcBef>
              <a:spcAft>
                <a:spcPts val="0"/>
              </a:spcAft>
            </a:pPr>
            <a:r>
              <a:rPr lang="en-US" sz="1800" dirty="0" smtClean="0">
                <a:solidFill>
                  <a:prstClr val="black"/>
                </a:solidFill>
                <a:latin typeface="Calibri"/>
                <a:ea typeface="+mn-ea"/>
                <a:cs typeface="+mn-cs"/>
              </a:rPr>
              <a:t>Bidirectional inference</a:t>
            </a:r>
            <a:endParaRPr lang="en-US" sz="1800" dirty="0">
              <a:solidFill>
                <a:prstClr val="black"/>
              </a:solidFill>
              <a:latin typeface="Calibri"/>
              <a:ea typeface="+mn-ea"/>
              <a:cs typeface="+mn-cs"/>
            </a:endParaRPr>
          </a:p>
        </p:txBody>
      </p:sp>
      <p:sp>
        <p:nvSpPr>
          <p:cNvPr id="75" name="Rectangle 74"/>
          <p:cNvSpPr/>
          <p:nvPr/>
        </p:nvSpPr>
        <p:spPr>
          <a:xfrm>
            <a:off x="5523843" y="2876550"/>
            <a:ext cx="1044702" cy="1419606"/>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altLang="zh-CN" sz="1800" dirty="0" smtClean="0">
                <a:solidFill>
                  <a:srgbClr val="44546A"/>
                </a:solidFill>
                <a:latin typeface="Calibri"/>
                <a:ea typeface="DengXian"/>
              </a:rPr>
              <a:t>Visual</a:t>
            </a:r>
            <a:r>
              <a:rPr lang="en-US" altLang="zh-CN" sz="1800" smtClean="0">
                <a:solidFill>
                  <a:srgbClr val="44546A"/>
                </a:solidFill>
                <a:latin typeface="Calibri"/>
                <a:ea typeface="DengXian"/>
              </a:rPr>
              <a:t/>
            </a:r>
            <a:br>
              <a:rPr lang="en-US" altLang="zh-CN" sz="1800" smtClean="0">
                <a:solidFill>
                  <a:srgbClr val="44546A"/>
                </a:solidFill>
                <a:latin typeface="Calibri"/>
                <a:ea typeface="DengXian"/>
              </a:rPr>
            </a:br>
            <a:r>
              <a:rPr lang="en-US" altLang="zh-CN" sz="1800" smtClean="0">
                <a:solidFill>
                  <a:srgbClr val="44546A"/>
                </a:solidFill>
                <a:latin typeface="Calibri"/>
                <a:ea typeface="DengXian"/>
              </a:rPr>
              <a:t>Architecture</a:t>
            </a:r>
            <a:endParaRPr lang="en-US" sz="1800" dirty="0">
              <a:solidFill>
                <a:srgbClr val="44546A"/>
              </a:solidFill>
              <a:latin typeface="Calibri"/>
            </a:endParaRPr>
          </a:p>
        </p:txBody>
      </p:sp>
      <p:grpSp>
        <p:nvGrpSpPr>
          <p:cNvPr id="76" name="Group 75"/>
          <p:cNvGrpSpPr/>
          <p:nvPr/>
        </p:nvGrpSpPr>
        <p:grpSpPr>
          <a:xfrm>
            <a:off x="6547081" y="3111728"/>
            <a:ext cx="520346" cy="907823"/>
            <a:chOff x="14856913" y="2970034"/>
            <a:chExt cx="1174115" cy="1199286"/>
          </a:xfrm>
        </p:grpSpPr>
        <p:cxnSp>
          <p:nvCxnSpPr>
            <p:cNvPr id="77" name="Straight Arrow Connector 76"/>
            <p:cNvCxnSpPr/>
            <p:nvPr/>
          </p:nvCxnSpPr>
          <p:spPr>
            <a:xfrm>
              <a:off x="14856913" y="2970034"/>
              <a:ext cx="1130866" cy="256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14879035" y="3550846"/>
              <a:ext cx="1128289" cy="441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14900162" y="4167815"/>
              <a:ext cx="1130866" cy="150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nvGrpSpPr>
          <p:cNvPr id="118" name="Group 117"/>
          <p:cNvGrpSpPr/>
          <p:nvPr/>
        </p:nvGrpSpPr>
        <p:grpSpPr>
          <a:xfrm>
            <a:off x="7068582" y="2937352"/>
            <a:ext cx="1364742" cy="1282776"/>
            <a:chOff x="9424776" y="3450337"/>
            <a:chExt cx="1819656" cy="1710368"/>
          </a:xfrm>
        </p:grpSpPr>
        <p:grpSp>
          <p:nvGrpSpPr>
            <p:cNvPr id="80" name="Group 79"/>
            <p:cNvGrpSpPr/>
            <p:nvPr/>
          </p:nvGrpSpPr>
          <p:grpSpPr>
            <a:xfrm>
              <a:off x="9424776" y="3450337"/>
              <a:ext cx="1819656" cy="484632"/>
              <a:chOff x="2587752" y="2231136"/>
              <a:chExt cx="1819656" cy="484632"/>
            </a:xfrm>
          </p:grpSpPr>
          <p:sp>
            <p:nvSpPr>
              <p:cNvPr id="81" name="Rectangle 80"/>
              <p:cNvSpPr/>
              <p:nvPr/>
            </p:nvSpPr>
            <p:spPr>
              <a:xfrm>
                <a:off x="2587752" y="2231136"/>
                <a:ext cx="1819656" cy="48463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endParaRPr lang="en-US" sz="1800">
                  <a:solidFill>
                    <a:prstClr val="white"/>
                  </a:solidFill>
                  <a:latin typeface="Calibri"/>
                </a:endParaRPr>
              </a:p>
            </p:txBody>
          </p:sp>
          <p:sp>
            <p:nvSpPr>
              <p:cNvPr id="82" name="Oval 81"/>
              <p:cNvSpPr/>
              <p:nvPr/>
            </p:nvSpPr>
            <p:spPr>
              <a:xfrm>
                <a:off x="3089530" y="2330122"/>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endParaRPr lang="en-US" sz="1800">
                  <a:solidFill>
                    <a:prstClr val="white"/>
                  </a:solidFill>
                  <a:latin typeface="Calibri"/>
                </a:endParaRPr>
              </a:p>
            </p:txBody>
          </p:sp>
          <p:sp>
            <p:nvSpPr>
              <p:cNvPr id="83" name="Oval 82"/>
              <p:cNvSpPr/>
              <p:nvPr/>
            </p:nvSpPr>
            <p:spPr>
              <a:xfrm>
                <a:off x="3573591" y="2330122"/>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endParaRPr lang="en-US" sz="1800">
                  <a:solidFill>
                    <a:prstClr val="white"/>
                  </a:solidFill>
                  <a:latin typeface="Calibri"/>
                </a:endParaRPr>
              </a:p>
            </p:txBody>
          </p:sp>
        </p:grpSp>
        <p:grpSp>
          <p:nvGrpSpPr>
            <p:cNvPr id="84" name="Group 83"/>
            <p:cNvGrpSpPr/>
            <p:nvPr/>
          </p:nvGrpSpPr>
          <p:grpSpPr>
            <a:xfrm>
              <a:off x="9424776" y="4049153"/>
              <a:ext cx="1819656" cy="484632"/>
              <a:chOff x="2587752" y="2837328"/>
              <a:chExt cx="1819656" cy="484632"/>
            </a:xfrm>
          </p:grpSpPr>
          <p:sp>
            <p:nvSpPr>
              <p:cNvPr id="85" name="Rectangle 84"/>
              <p:cNvSpPr/>
              <p:nvPr/>
            </p:nvSpPr>
            <p:spPr>
              <a:xfrm>
                <a:off x="2587752" y="2837328"/>
                <a:ext cx="1819656" cy="48463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6" name="Oval 85"/>
              <p:cNvSpPr/>
              <p:nvPr/>
            </p:nvSpPr>
            <p:spPr>
              <a:xfrm>
                <a:off x="2882159" y="2944511"/>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7" name="Oval 86"/>
              <p:cNvSpPr/>
              <p:nvPr/>
            </p:nvSpPr>
            <p:spPr>
              <a:xfrm>
                <a:off x="3361981" y="2967109"/>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8" name="Oval 87"/>
              <p:cNvSpPr/>
              <p:nvPr/>
            </p:nvSpPr>
            <p:spPr>
              <a:xfrm>
                <a:off x="3850281" y="2944511"/>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grpSp>
          <p:nvGrpSpPr>
            <p:cNvPr id="89" name="Group 88"/>
            <p:cNvGrpSpPr/>
            <p:nvPr/>
          </p:nvGrpSpPr>
          <p:grpSpPr>
            <a:xfrm>
              <a:off x="9424776" y="4676073"/>
              <a:ext cx="1819656" cy="484632"/>
              <a:chOff x="2587752" y="3456872"/>
              <a:chExt cx="1819656" cy="484632"/>
            </a:xfrm>
          </p:grpSpPr>
          <p:sp>
            <p:nvSpPr>
              <p:cNvPr id="90" name="Rectangle 89"/>
              <p:cNvSpPr/>
              <p:nvPr/>
            </p:nvSpPr>
            <p:spPr>
              <a:xfrm>
                <a:off x="2587752" y="3456872"/>
                <a:ext cx="1819656" cy="48463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91" name="Oval 90"/>
              <p:cNvSpPr/>
              <p:nvPr/>
            </p:nvSpPr>
            <p:spPr>
              <a:xfrm>
                <a:off x="3087859" y="3558419"/>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92" name="Oval 91"/>
              <p:cNvSpPr/>
              <p:nvPr/>
            </p:nvSpPr>
            <p:spPr>
              <a:xfrm>
                <a:off x="3564585" y="3556900"/>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grpSp>
          <p:nvGrpSpPr>
            <p:cNvPr id="93" name="Group 92"/>
            <p:cNvGrpSpPr/>
            <p:nvPr/>
          </p:nvGrpSpPr>
          <p:grpSpPr>
            <a:xfrm>
              <a:off x="9850543" y="3845063"/>
              <a:ext cx="968122" cy="348073"/>
              <a:chOff x="9855391" y="3841371"/>
              <a:chExt cx="968122" cy="348073"/>
            </a:xfrm>
          </p:grpSpPr>
          <p:cxnSp>
            <p:nvCxnSpPr>
              <p:cNvPr id="94" name="Straight Arrow Connector 93"/>
              <p:cNvCxnSpPr>
                <a:stCxn id="91" idx="4"/>
                <a:endCxn id="94" idx="0"/>
              </p:cNvCxnSpPr>
              <p:nvPr/>
            </p:nvCxnSpPr>
            <p:spPr>
              <a:xfrm flipH="1">
                <a:off x="9855391" y="3841371"/>
                <a:ext cx="207371" cy="325475"/>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a:stCxn id="91" idx="4"/>
                <a:endCxn id="95" idx="0"/>
              </p:cNvCxnSpPr>
              <p:nvPr/>
            </p:nvCxnSpPr>
            <p:spPr>
              <a:xfrm>
                <a:off x="10062762" y="3841371"/>
                <a:ext cx="272451" cy="348073"/>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a:stCxn id="91" idx="4"/>
                <a:endCxn id="96" idx="0"/>
              </p:cNvCxnSpPr>
              <p:nvPr/>
            </p:nvCxnSpPr>
            <p:spPr>
              <a:xfrm>
                <a:off x="10062762" y="3841371"/>
                <a:ext cx="760751" cy="325475"/>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stCxn id="92" idx="4"/>
                <a:endCxn id="94" idx="0"/>
              </p:cNvCxnSpPr>
              <p:nvPr/>
            </p:nvCxnSpPr>
            <p:spPr>
              <a:xfrm flipH="1">
                <a:off x="9855391" y="3841371"/>
                <a:ext cx="691432" cy="325475"/>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92" idx="4"/>
                <a:endCxn id="95" idx="0"/>
              </p:cNvCxnSpPr>
              <p:nvPr/>
            </p:nvCxnSpPr>
            <p:spPr>
              <a:xfrm flipH="1">
                <a:off x="10335213" y="3841371"/>
                <a:ext cx="211610" cy="348073"/>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a:stCxn id="92" idx="4"/>
                <a:endCxn id="96" idx="0"/>
              </p:cNvCxnSpPr>
              <p:nvPr/>
            </p:nvCxnSpPr>
            <p:spPr>
              <a:xfrm>
                <a:off x="10546823" y="3841371"/>
                <a:ext cx="276690" cy="325475"/>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00" name="Group 99"/>
            <p:cNvGrpSpPr/>
            <p:nvPr/>
          </p:nvGrpSpPr>
          <p:grpSpPr>
            <a:xfrm>
              <a:off x="9850543" y="4422595"/>
              <a:ext cx="968122" cy="339746"/>
              <a:chOff x="9855391" y="4448384"/>
              <a:chExt cx="968122" cy="339746"/>
            </a:xfrm>
          </p:grpSpPr>
          <p:cxnSp>
            <p:nvCxnSpPr>
              <p:cNvPr id="101" name="Straight Arrow Connector 100"/>
              <p:cNvCxnSpPr>
                <a:stCxn id="94" idx="4"/>
                <a:endCxn id="97" idx="0"/>
              </p:cNvCxnSpPr>
              <p:nvPr/>
            </p:nvCxnSpPr>
            <p:spPr>
              <a:xfrm>
                <a:off x="9855391" y="4448384"/>
                <a:ext cx="205700" cy="339746"/>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a:stCxn id="94" idx="4"/>
                <a:endCxn id="98" idx="0"/>
              </p:cNvCxnSpPr>
              <p:nvPr/>
            </p:nvCxnSpPr>
            <p:spPr>
              <a:xfrm>
                <a:off x="9855391" y="4448384"/>
                <a:ext cx="682426" cy="338227"/>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95" idx="4"/>
                <a:endCxn id="97" idx="0"/>
              </p:cNvCxnSpPr>
              <p:nvPr/>
            </p:nvCxnSpPr>
            <p:spPr>
              <a:xfrm flipH="1">
                <a:off x="10061091" y="4470982"/>
                <a:ext cx="274122" cy="317148"/>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95" idx="4"/>
                <a:endCxn id="98" idx="0"/>
              </p:cNvCxnSpPr>
              <p:nvPr/>
            </p:nvCxnSpPr>
            <p:spPr>
              <a:xfrm>
                <a:off x="10335213" y="4470982"/>
                <a:ext cx="202604" cy="315629"/>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a:stCxn id="96" idx="4"/>
                <a:endCxn id="98" idx="0"/>
              </p:cNvCxnSpPr>
              <p:nvPr/>
            </p:nvCxnSpPr>
            <p:spPr>
              <a:xfrm flipH="1">
                <a:off x="10537817" y="4448384"/>
                <a:ext cx="285696" cy="338227"/>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96" idx="4"/>
                <a:endCxn id="97" idx="0"/>
              </p:cNvCxnSpPr>
              <p:nvPr/>
            </p:nvCxnSpPr>
            <p:spPr>
              <a:xfrm flipH="1">
                <a:off x="10061091" y="4448384"/>
                <a:ext cx="762422" cy="339746"/>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sp>
        <p:nvSpPr>
          <p:cNvPr id="109" name="Rectangle 108"/>
          <p:cNvSpPr/>
          <p:nvPr/>
        </p:nvSpPr>
        <p:spPr>
          <a:xfrm>
            <a:off x="6873741" y="2259490"/>
            <a:ext cx="1718466" cy="2173083"/>
          </a:xfrm>
          <a:prstGeom prst="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srgbClr val="44546A"/>
              </a:solidFill>
              <a:latin typeface="Calibri"/>
            </a:endParaRPr>
          </a:p>
        </p:txBody>
      </p:sp>
      <p:grpSp>
        <p:nvGrpSpPr>
          <p:cNvPr id="27" name="Group 26"/>
          <p:cNvGrpSpPr/>
          <p:nvPr/>
        </p:nvGrpSpPr>
        <p:grpSpPr>
          <a:xfrm>
            <a:off x="1235524" y="3054784"/>
            <a:ext cx="6497450" cy="1453991"/>
            <a:chOff x="1647366" y="3803591"/>
            <a:chExt cx="8663266" cy="1938653"/>
          </a:xfrm>
        </p:grpSpPr>
        <p:pic>
          <p:nvPicPr>
            <p:cNvPr id="110" name="Picture 109"/>
            <p:cNvPicPr>
              <a:picLocks noChangeAspect="1"/>
            </p:cNvPicPr>
            <p:nvPr/>
          </p:nvPicPr>
          <p:blipFill>
            <a:blip r:embed="rId3"/>
            <a:stretch>
              <a:fillRect/>
            </a:stretch>
          </p:blipFill>
          <p:spPr>
            <a:xfrm>
              <a:off x="1743886" y="3891109"/>
              <a:ext cx="4464759" cy="1189292"/>
            </a:xfrm>
            <a:prstGeom prst="rect">
              <a:avLst/>
            </a:prstGeom>
          </p:spPr>
        </p:pic>
        <p:sp>
          <p:nvSpPr>
            <p:cNvPr id="111" name="Rectangle 110"/>
            <p:cNvSpPr/>
            <p:nvPr/>
          </p:nvSpPr>
          <p:spPr>
            <a:xfrm>
              <a:off x="1647366" y="3803591"/>
              <a:ext cx="4651825" cy="134723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srgbClr val="44546A"/>
                </a:solidFill>
                <a:latin typeface="Calibri"/>
              </a:endParaRPr>
            </a:p>
          </p:txBody>
        </p:sp>
        <p:cxnSp>
          <p:nvCxnSpPr>
            <p:cNvPr id="114" name="Elbow Connector 113"/>
            <p:cNvCxnSpPr>
              <a:stCxn id="111" idx="3"/>
              <a:endCxn id="109" idx="2"/>
            </p:cNvCxnSpPr>
            <p:nvPr/>
          </p:nvCxnSpPr>
          <p:spPr>
            <a:xfrm>
              <a:off x="6299191" y="4477207"/>
              <a:ext cx="4011441" cy="1265037"/>
            </a:xfrm>
            <a:prstGeom prst="bentConnector4">
              <a:avLst>
                <a:gd name="adj1" fmla="val 21334"/>
                <a:gd name="adj2" fmla="val 124094"/>
              </a:avLst>
            </a:prstGeom>
            <a:ln w="28575">
              <a:solidFill>
                <a:srgbClr val="C0000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116" name="TextBox 115"/>
          <p:cNvSpPr txBox="1"/>
          <p:nvPr/>
        </p:nvSpPr>
        <p:spPr>
          <a:xfrm>
            <a:off x="228602" y="819151"/>
            <a:ext cx="7963557" cy="1409617"/>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Bidirectional inference to make information </a:t>
            </a:r>
            <a:r>
              <a:rPr lang="en-US" sz="2400" dirty="0">
                <a:solidFill>
                  <a:prstClr val="black"/>
                </a:solidFill>
                <a:latin typeface="Calibri"/>
                <a:ea typeface="+mn-ea"/>
                <a:cs typeface="+mn-cs"/>
              </a:rPr>
              <a:t>propagate </a:t>
            </a:r>
            <a:r>
              <a:rPr lang="en-US" sz="2400" dirty="0" smtClean="0">
                <a:solidFill>
                  <a:prstClr val="black"/>
                </a:solidFill>
                <a:latin typeface="Calibri"/>
                <a:ea typeface="+mn-ea"/>
                <a:cs typeface="+mn-cs"/>
              </a:rPr>
              <a:t>across entire label structure</a:t>
            </a:r>
          </a:p>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Inference in each direction independently and blend results</a:t>
            </a:r>
          </a:p>
        </p:txBody>
      </p:sp>
      <p:grpSp>
        <p:nvGrpSpPr>
          <p:cNvPr id="40" name="Group 39"/>
          <p:cNvGrpSpPr/>
          <p:nvPr/>
        </p:nvGrpSpPr>
        <p:grpSpPr>
          <a:xfrm>
            <a:off x="1279615" y="2266952"/>
            <a:ext cx="3376875" cy="1117660"/>
            <a:chOff x="1706145" y="2753145"/>
            <a:chExt cx="4502500" cy="1490212"/>
          </a:xfrm>
        </p:grpSpPr>
        <p:sp>
          <p:nvSpPr>
            <p:cNvPr id="8" name="TextBox 7"/>
            <p:cNvSpPr txBox="1"/>
            <p:nvPr/>
          </p:nvSpPr>
          <p:spPr>
            <a:xfrm>
              <a:off x="2913306" y="2753145"/>
              <a:ext cx="2097580" cy="861774"/>
            </a:xfrm>
            <a:prstGeom prst="rect">
              <a:avLst/>
            </a:prstGeom>
            <a:noFill/>
            <a:ln w="28575">
              <a:solidFill>
                <a:srgbClr val="00B0F0"/>
              </a:solidFill>
              <a:prstDash val="dash"/>
            </a:ln>
          </p:spPr>
          <p:txBody>
            <a:bodyPr wrap="square" rtlCol="0">
              <a:spAutoFit/>
            </a:bodyPr>
            <a:lstStyle/>
            <a:p>
              <a:pPr fontAlgn="auto">
                <a:spcBef>
                  <a:spcPts val="0"/>
                </a:spcBef>
                <a:spcAft>
                  <a:spcPts val="0"/>
                </a:spcAft>
              </a:pPr>
              <a:r>
                <a:rPr lang="en-US" sz="1800" dirty="0" smtClean="0">
                  <a:ln>
                    <a:solidFill>
                      <a:sysClr val="windowText" lastClr="000000"/>
                    </a:solidFill>
                  </a:ln>
                  <a:solidFill>
                    <a:prstClr val="black"/>
                  </a:solidFill>
                  <a:latin typeface="Calibri"/>
                  <a:ea typeface="+mn-ea"/>
                  <a:cs typeface="+mn-cs"/>
                </a:rPr>
                <a:t>Top </a:t>
              </a:r>
              <a:r>
                <a:rPr lang="en-US" sz="1800" smtClean="0">
                  <a:ln>
                    <a:solidFill>
                      <a:sysClr val="windowText" lastClr="000000"/>
                    </a:solidFill>
                  </a:ln>
                  <a:solidFill>
                    <a:prstClr val="black"/>
                  </a:solidFill>
                  <a:latin typeface="Calibri"/>
                  <a:ea typeface="+mn-ea"/>
                  <a:cs typeface="+mn-cs"/>
                </a:rPr>
                <a:t>down Inference</a:t>
              </a:r>
              <a:endParaRPr lang="en-US" sz="1800" dirty="0">
                <a:ln>
                  <a:solidFill>
                    <a:sysClr val="windowText" lastClr="000000"/>
                  </a:solidFill>
                </a:ln>
                <a:solidFill>
                  <a:prstClr val="black"/>
                </a:solidFill>
                <a:latin typeface="Calibri"/>
                <a:ea typeface="+mn-ea"/>
                <a:cs typeface="+mn-cs"/>
              </a:endParaRPr>
            </a:p>
          </p:txBody>
        </p:sp>
        <p:sp>
          <p:nvSpPr>
            <p:cNvPr id="70" name="Rectangle 69"/>
            <p:cNvSpPr/>
            <p:nvPr/>
          </p:nvSpPr>
          <p:spPr>
            <a:xfrm>
              <a:off x="1706145" y="3875983"/>
              <a:ext cx="4502500" cy="367374"/>
            </a:xfrm>
            <a:prstGeom prst="rect">
              <a:avLst/>
            </a:prstGeom>
            <a:solidFill>
              <a:srgbClr val="0070C0">
                <a:alpha val="30196"/>
              </a:srgbClr>
            </a:solidFill>
            <a:ln w="28575">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cxnSp>
          <p:nvCxnSpPr>
            <p:cNvPr id="30" name="Elbow Connector 29"/>
            <p:cNvCxnSpPr>
              <a:stCxn id="70" idx="0"/>
              <a:endCxn id="8" idx="2"/>
            </p:cNvCxnSpPr>
            <p:nvPr/>
          </p:nvCxnSpPr>
          <p:spPr>
            <a:xfrm rot="5400000" flipH="1" flipV="1">
              <a:off x="3829214" y="3743100"/>
              <a:ext cx="261064" cy="4701"/>
            </a:xfrm>
            <a:prstGeom prst="bentConnector3">
              <a:avLst>
                <a:gd name="adj1" fmla="val 50000"/>
              </a:avLst>
            </a:prstGeom>
            <a:ln w="28575">
              <a:solidFill>
                <a:srgbClr val="00B0F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41" name="Group 40"/>
          <p:cNvGrpSpPr/>
          <p:nvPr/>
        </p:nvGrpSpPr>
        <p:grpSpPr>
          <a:xfrm>
            <a:off x="1" y="3329993"/>
            <a:ext cx="4660010" cy="830997"/>
            <a:chOff x="-1" y="4170538"/>
            <a:chExt cx="6213347" cy="1107996"/>
          </a:xfrm>
        </p:grpSpPr>
        <p:sp>
          <p:nvSpPr>
            <p:cNvPr id="49" name="TextBox 48"/>
            <p:cNvSpPr txBox="1"/>
            <p:nvPr/>
          </p:nvSpPr>
          <p:spPr>
            <a:xfrm>
              <a:off x="-1" y="4170538"/>
              <a:ext cx="1392979" cy="1107996"/>
            </a:xfrm>
            <a:prstGeom prst="rect">
              <a:avLst/>
            </a:prstGeom>
            <a:noFill/>
            <a:ln w="28575">
              <a:solidFill>
                <a:srgbClr val="FFC000"/>
              </a:solidFill>
              <a:prstDash val="dash"/>
            </a:ln>
          </p:spPr>
          <p:txBody>
            <a:bodyPr wrap="square" rtlCol="0">
              <a:spAutoFit/>
            </a:bodyPr>
            <a:lstStyle/>
            <a:p>
              <a:pPr fontAlgn="auto">
                <a:spcBef>
                  <a:spcPts val="0"/>
                </a:spcBef>
                <a:spcAft>
                  <a:spcPts val="0"/>
                </a:spcAft>
              </a:pPr>
              <a:r>
                <a:rPr lang="en-US" sz="1600" dirty="0" smtClean="0">
                  <a:ln>
                    <a:solidFill>
                      <a:sysClr val="windowText" lastClr="000000"/>
                    </a:solidFill>
                  </a:ln>
                  <a:solidFill>
                    <a:prstClr val="black"/>
                  </a:solidFill>
                  <a:latin typeface="Calibri"/>
                  <a:ea typeface="+mn-ea"/>
                  <a:cs typeface="+mn-cs"/>
                </a:rPr>
                <a:t>Bottom-up</a:t>
              </a:r>
            </a:p>
            <a:p>
              <a:pPr fontAlgn="auto">
                <a:spcBef>
                  <a:spcPts val="0"/>
                </a:spcBef>
                <a:spcAft>
                  <a:spcPts val="0"/>
                </a:spcAft>
              </a:pPr>
              <a:r>
                <a:rPr lang="en-US" sz="1600" dirty="0" smtClean="0">
                  <a:ln>
                    <a:solidFill>
                      <a:sysClr val="windowText" lastClr="000000"/>
                    </a:solidFill>
                  </a:ln>
                  <a:solidFill>
                    <a:prstClr val="black"/>
                  </a:solidFill>
                  <a:latin typeface="Calibri"/>
                  <a:ea typeface="+mn-ea"/>
                  <a:cs typeface="+mn-cs"/>
                </a:rPr>
                <a:t>Inference</a:t>
              </a:r>
              <a:endParaRPr lang="en-US" sz="1600" dirty="0">
                <a:ln>
                  <a:solidFill>
                    <a:sysClr val="windowText" lastClr="000000"/>
                  </a:solidFill>
                </a:ln>
                <a:solidFill>
                  <a:prstClr val="black"/>
                </a:solidFill>
                <a:latin typeface="Calibri"/>
                <a:ea typeface="+mn-ea"/>
                <a:cs typeface="+mn-cs"/>
              </a:endParaRPr>
            </a:p>
          </p:txBody>
        </p:sp>
        <p:sp>
          <p:nvSpPr>
            <p:cNvPr id="71" name="Rectangle 70"/>
            <p:cNvSpPr/>
            <p:nvPr/>
          </p:nvSpPr>
          <p:spPr>
            <a:xfrm>
              <a:off x="1710846" y="4318080"/>
              <a:ext cx="4502500" cy="352246"/>
            </a:xfrm>
            <a:prstGeom prst="rect">
              <a:avLst/>
            </a:prstGeom>
            <a:solidFill>
              <a:srgbClr val="FFC000">
                <a:alpha val="30196"/>
              </a:srgbClr>
            </a:solidFill>
            <a:ln w="28575">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cxnSp>
          <p:nvCxnSpPr>
            <p:cNvPr id="34" name="Straight Connector 33"/>
            <p:cNvCxnSpPr>
              <a:stCxn id="49" idx="3"/>
              <a:endCxn id="71" idx="1"/>
            </p:cNvCxnSpPr>
            <p:nvPr/>
          </p:nvCxnSpPr>
          <p:spPr>
            <a:xfrm flipV="1">
              <a:off x="1392978" y="4494205"/>
              <a:ext cx="317868" cy="230332"/>
            </a:xfrm>
            <a:prstGeom prst="line">
              <a:avLst/>
            </a:prstGeom>
            <a:ln w="28575">
              <a:solidFill>
                <a:srgbClr val="FFC00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1276432" y="3757650"/>
            <a:ext cx="3376875" cy="1252500"/>
            <a:chOff x="1701903" y="4740747"/>
            <a:chExt cx="4502500" cy="1670000"/>
          </a:xfrm>
        </p:grpSpPr>
        <p:sp>
          <p:nvSpPr>
            <p:cNvPr id="50" name="TextBox 49"/>
            <p:cNvSpPr txBox="1"/>
            <p:nvPr/>
          </p:nvSpPr>
          <p:spPr>
            <a:xfrm>
              <a:off x="2020102" y="5548972"/>
              <a:ext cx="3879287" cy="861775"/>
            </a:xfrm>
            <a:prstGeom prst="rect">
              <a:avLst/>
            </a:prstGeom>
            <a:noFill/>
            <a:ln w="28575">
              <a:solidFill>
                <a:srgbClr val="00B050"/>
              </a:solidFill>
              <a:prstDash val="dash"/>
            </a:ln>
          </p:spPr>
          <p:txBody>
            <a:bodyPr wrap="square" rtlCol="0">
              <a:spAutoFit/>
            </a:bodyPr>
            <a:lstStyle/>
            <a:p>
              <a:pPr fontAlgn="auto">
                <a:spcBef>
                  <a:spcPts val="0"/>
                </a:spcBef>
                <a:spcAft>
                  <a:spcPts val="0"/>
                </a:spcAft>
              </a:pPr>
              <a:r>
                <a:rPr lang="en-US" sz="1800" dirty="0" smtClean="0">
                  <a:ln>
                    <a:solidFill>
                      <a:sysClr val="windowText" lastClr="000000"/>
                    </a:solidFill>
                  </a:ln>
                  <a:solidFill>
                    <a:prstClr val="black"/>
                  </a:solidFill>
                  <a:latin typeface="Calibri"/>
                  <a:ea typeface="+mn-ea"/>
                  <a:cs typeface="+mn-cs"/>
                </a:rPr>
                <a:t>Combine bidirectional inference result</a:t>
              </a:r>
              <a:endParaRPr lang="en-US" sz="1800" dirty="0">
                <a:ln>
                  <a:solidFill>
                    <a:sysClr val="windowText" lastClr="000000"/>
                  </a:solidFill>
                </a:ln>
                <a:solidFill>
                  <a:prstClr val="black"/>
                </a:solidFill>
                <a:latin typeface="Calibri"/>
                <a:ea typeface="+mn-ea"/>
                <a:cs typeface="+mn-cs"/>
              </a:endParaRPr>
            </a:p>
          </p:txBody>
        </p:sp>
        <p:sp>
          <p:nvSpPr>
            <p:cNvPr id="73" name="Rectangle 72"/>
            <p:cNvSpPr/>
            <p:nvPr/>
          </p:nvSpPr>
          <p:spPr>
            <a:xfrm>
              <a:off x="1701903" y="4740747"/>
              <a:ext cx="4502500" cy="352246"/>
            </a:xfrm>
            <a:prstGeom prst="rect">
              <a:avLst/>
            </a:prstGeom>
            <a:solidFill>
              <a:srgbClr val="00B050">
                <a:alpha val="30196"/>
              </a:srgbClr>
            </a:solidFill>
            <a:ln w="28575">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cxnSp>
          <p:nvCxnSpPr>
            <p:cNvPr id="38" name="Straight Connector 37"/>
            <p:cNvCxnSpPr>
              <a:stCxn id="73" idx="2"/>
              <a:endCxn id="50" idx="0"/>
            </p:cNvCxnSpPr>
            <p:nvPr/>
          </p:nvCxnSpPr>
          <p:spPr>
            <a:xfrm>
              <a:off x="3953154" y="5092994"/>
              <a:ext cx="6592" cy="455979"/>
            </a:xfrm>
            <a:prstGeom prst="line">
              <a:avLst/>
            </a:prstGeom>
            <a:ln w="28575">
              <a:solidFill>
                <a:srgbClr val="00B05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024192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down)">
                                      <p:cBhvr>
                                        <p:cTn id="12" dur="500"/>
                                        <p:tgtEl>
                                          <p:spTgt spid="40"/>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right)">
                                      <p:cBhvr>
                                        <p:cTn id="16" dur="500"/>
                                        <p:tgtEl>
                                          <p:spTgt spid="41"/>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wipe(up)">
                                      <p:cBhvr>
                                        <p:cTn id="2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14301"/>
            <a:ext cx="8839200" cy="994172"/>
          </a:xfrm>
        </p:spPr>
        <p:txBody>
          <a:bodyPr>
            <a:normAutofit fontScale="90000"/>
          </a:bodyPr>
          <a:lstStyle/>
          <a:p>
            <a:r>
              <a:rPr lang="en-US" sz="4000" dirty="0" smtClean="0"/>
              <a:t>Structured Inference Neural Network (SINN)</a:t>
            </a:r>
            <a:endParaRPr lang="en-US" sz="4000" dirty="0"/>
          </a:p>
        </p:txBody>
      </p:sp>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4846" y="1268016"/>
            <a:ext cx="4714875" cy="2895600"/>
          </a:xfrm>
          <a:prstGeom prst="rect">
            <a:avLst/>
          </a:prstGeom>
        </p:spPr>
      </p:pic>
      <p:sp>
        <p:nvSpPr>
          <p:cNvPr id="39" name="TextBox 38"/>
          <p:cNvSpPr txBox="1"/>
          <p:nvPr/>
        </p:nvSpPr>
        <p:spPr>
          <a:xfrm>
            <a:off x="152401" y="1268017"/>
            <a:ext cx="3804746" cy="3828740"/>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BINN is </a:t>
            </a:r>
            <a:r>
              <a:rPr lang="en-US" sz="2400" b="1" dirty="0" smtClean="0">
                <a:solidFill>
                  <a:prstClr val="black"/>
                </a:solidFill>
                <a:latin typeface="Calibri"/>
                <a:ea typeface="+mn-ea"/>
                <a:cs typeface="+mn-cs"/>
              </a:rPr>
              <a:t>hard </a:t>
            </a:r>
            <a:r>
              <a:rPr lang="en-US" sz="2400" dirty="0" smtClean="0">
                <a:solidFill>
                  <a:prstClr val="black"/>
                </a:solidFill>
                <a:latin typeface="Calibri"/>
                <a:ea typeface="+mn-ea"/>
                <a:cs typeface="+mn-cs"/>
              </a:rPr>
              <a:t>to train well</a:t>
            </a:r>
          </a:p>
          <a:p>
            <a:pPr marL="342900" indent="-342900" fontAlgn="auto">
              <a:lnSpc>
                <a:spcPct val="150000"/>
              </a:lnSpc>
              <a:spcBef>
                <a:spcPts val="0"/>
              </a:spcBef>
              <a:spcAft>
                <a:spcPts val="0"/>
              </a:spcAft>
              <a:buFont typeface="Arial" charset="0"/>
              <a:buChar char="•"/>
            </a:pPr>
            <a:r>
              <a:rPr lang="en-US" sz="2400" b="1" dirty="0" smtClean="0">
                <a:solidFill>
                  <a:prstClr val="black"/>
                </a:solidFill>
                <a:latin typeface="Calibri"/>
                <a:ea typeface="+mn-ea"/>
                <a:cs typeface="+mn-cs"/>
              </a:rPr>
              <a:t>Regularize </a:t>
            </a:r>
            <a:r>
              <a:rPr lang="en-US" sz="2400" dirty="0" smtClean="0">
                <a:solidFill>
                  <a:prstClr val="black"/>
                </a:solidFill>
                <a:latin typeface="Calibri"/>
                <a:ea typeface="+mn-ea"/>
                <a:cs typeface="+mn-cs"/>
              </a:rPr>
              <a:t>connections with prior knowledge about label correlations</a:t>
            </a:r>
          </a:p>
          <a:p>
            <a:pPr marL="342900" indent="-342900" fontAlgn="auto">
              <a:lnSpc>
                <a:spcPct val="150000"/>
              </a:lnSpc>
              <a:spcBef>
                <a:spcPts val="0"/>
              </a:spcBef>
              <a:spcAft>
                <a:spcPts val="0"/>
              </a:spcAft>
              <a:buFont typeface="Arial" charset="0"/>
              <a:buChar char="•"/>
            </a:pPr>
            <a:r>
              <a:rPr lang="en-US" sz="2400" dirty="0" smtClean="0">
                <a:solidFill>
                  <a:prstClr val="black"/>
                </a:solidFill>
                <a:latin typeface="Calibri"/>
                <a:ea typeface="+mn-ea"/>
                <a:cs typeface="+mn-cs"/>
              </a:rPr>
              <a:t>Decompose connections into </a:t>
            </a:r>
            <a:r>
              <a:rPr lang="en-US" sz="2400" b="1" dirty="0" smtClean="0">
                <a:solidFill>
                  <a:srgbClr val="00B050"/>
                </a:solidFill>
                <a:latin typeface="Calibri"/>
                <a:ea typeface="+mn-ea"/>
                <a:cs typeface="+mn-cs"/>
              </a:rPr>
              <a:t>Positive correlation</a:t>
            </a:r>
            <a:r>
              <a:rPr lang="en-US" sz="2400" dirty="0" smtClean="0">
                <a:solidFill>
                  <a:prstClr val="black"/>
                </a:solidFill>
                <a:latin typeface="Calibri"/>
                <a:ea typeface="+mn-ea"/>
                <a:cs typeface="+mn-cs"/>
              </a:rPr>
              <a:t> + </a:t>
            </a:r>
            <a:r>
              <a:rPr lang="en-US" sz="2400" b="1" dirty="0" smtClean="0">
                <a:solidFill>
                  <a:srgbClr val="E32003"/>
                </a:solidFill>
                <a:latin typeface="Calibri"/>
                <a:ea typeface="+mn-ea"/>
                <a:cs typeface="+mn-cs"/>
              </a:rPr>
              <a:t>Negative correlation</a:t>
            </a:r>
          </a:p>
        </p:txBody>
      </p:sp>
    </p:spTree>
    <p:extLst>
      <p:ext uri="{BB962C8B-B14F-4D97-AF65-F5344CB8AC3E}">
        <p14:creationId xmlns:p14="http://schemas.microsoft.com/office/powerpoint/2010/main" val="1969592464"/>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895350"/>
            <a:ext cx="7886700" cy="523220"/>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Evolve BINN formulation with regularization in connections</a:t>
            </a:r>
          </a:p>
        </p:txBody>
      </p:sp>
      <p:sp>
        <p:nvSpPr>
          <p:cNvPr id="40" name="TextBox 39"/>
          <p:cNvSpPr txBox="1"/>
          <p:nvPr/>
        </p:nvSpPr>
        <p:spPr>
          <a:xfrm>
            <a:off x="7322322" y="2000253"/>
            <a:ext cx="1745478" cy="646331"/>
          </a:xfrm>
          <a:prstGeom prst="rect">
            <a:avLst/>
          </a:prstGeom>
          <a:noFill/>
        </p:spPr>
        <p:txBody>
          <a:bodyPr wrap="square" rtlCol="0">
            <a:spAutoFit/>
          </a:bodyPr>
          <a:lstStyle/>
          <a:p>
            <a:pPr algn="ctr" fontAlgn="auto">
              <a:spcBef>
                <a:spcPts val="0"/>
              </a:spcBef>
              <a:spcAft>
                <a:spcPts val="0"/>
              </a:spcAft>
            </a:pPr>
            <a:r>
              <a:rPr lang="en-US" sz="1800" dirty="0" smtClean="0">
                <a:solidFill>
                  <a:prstClr val="black"/>
                </a:solidFill>
                <a:latin typeface="Calibri"/>
                <a:ea typeface="+mn-ea"/>
                <a:cs typeface="+mn-cs"/>
              </a:rPr>
              <a:t>Structured inference</a:t>
            </a:r>
            <a:endParaRPr lang="en-US" sz="1800" dirty="0">
              <a:solidFill>
                <a:prstClr val="black"/>
              </a:solidFill>
              <a:latin typeface="Calibri"/>
              <a:ea typeface="+mn-ea"/>
              <a:cs typeface="+mn-cs"/>
            </a:endParaRPr>
          </a:p>
        </p:txBody>
      </p:sp>
      <p:sp>
        <p:nvSpPr>
          <p:cNvPr id="41" name="Rectangle 40"/>
          <p:cNvSpPr/>
          <p:nvPr/>
        </p:nvSpPr>
        <p:spPr>
          <a:xfrm>
            <a:off x="5971130" y="2505457"/>
            <a:ext cx="1044702" cy="1419606"/>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altLang="zh-CN" sz="1800" dirty="0" smtClean="0">
                <a:solidFill>
                  <a:srgbClr val="44546A"/>
                </a:solidFill>
                <a:latin typeface="Calibri"/>
                <a:ea typeface="DengXian"/>
              </a:rPr>
              <a:t>Visual</a:t>
            </a:r>
            <a:r>
              <a:rPr lang="en-US" altLang="zh-CN" sz="1800" smtClean="0">
                <a:solidFill>
                  <a:srgbClr val="44546A"/>
                </a:solidFill>
                <a:latin typeface="Calibri"/>
                <a:ea typeface="DengXian"/>
              </a:rPr>
              <a:t/>
            </a:r>
            <a:br>
              <a:rPr lang="en-US" altLang="zh-CN" sz="1800" smtClean="0">
                <a:solidFill>
                  <a:srgbClr val="44546A"/>
                </a:solidFill>
                <a:latin typeface="Calibri"/>
                <a:ea typeface="DengXian"/>
              </a:rPr>
            </a:br>
            <a:r>
              <a:rPr lang="en-US" altLang="zh-CN" sz="1800" smtClean="0">
                <a:solidFill>
                  <a:srgbClr val="44546A"/>
                </a:solidFill>
                <a:latin typeface="Calibri"/>
                <a:ea typeface="DengXian"/>
              </a:rPr>
              <a:t>Architecture</a:t>
            </a:r>
            <a:endParaRPr lang="en-US" sz="1800" dirty="0">
              <a:solidFill>
                <a:srgbClr val="44546A"/>
              </a:solidFill>
              <a:latin typeface="Calibri"/>
            </a:endParaRPr>
          </a:p>
        </p:txBody>
      </p:sp>
      <p:grpSp>
        <p:nvGrpSpPr>
          <p:cNvPr id="42" name="Group 41"/>
          <p:cNvGrpSpPr/>
          <p:nvPr/>
        </p:nvGrpSpPr>
        <p:grpSpPr>
          <a:xfrm>
            <a:off x="6994368" y="2769241"/>
            <a:ext cx="520346" cy="907823"/>
            <a:chOff x="14856913" y="2970034"/>
            <a:chExt cx="1174115" cy="1199286"/>
          </a:xfrm>
        </p:grpSpPr>
        <p:cxnSp>
          <p:nvCxnSpPr>
            <p:cNvPr id="43" name="Straight Arrow Connector 42"/>
            <p:cNvCxnSpPr/>
            <p:nvPr/>
          </p:nvCxnSpPr>
          <p:spPr>
            <a:xfrm>
              <a:off x="14856913" y="2970034"/>
              <a:ext cx="1130866" cy="256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14879035" y="3550846"/>
              <a:ext cx="1128289" cy="441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14900162" y="4167815"/>
              <a:ext cx="1130866" cy="150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7515869" y="2587753"/>
            <a:ext cx="1364742" cy="363474"/>
            <a:chOff x="2587752" y="2231136"/>
            <a:chExt cx="1819656" cy="484632"/>
          </a:xfrm>
        </p:grpSpPr>
        <p:sp>
          <p:nvSpPr>
            <p:cNvPr id="71" name="Rectangle 70"/>
            <p:cNvSpPr/>
            <p:nvPr/>
          </p:nvSpPr>
          <p:spPr>
            <a:xfrm>
              <a:off x="2587752" y="2231136"/>
              <a:ext cx="1819656" cy="48463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endParaRPr lang="en-US" sz="1800">
                <a:solidFill>
                  <a:prstClr val="white"/>
                </a:solidFill>
                <a:latin typeface="Calibri"/>
              </a:endParaRPr>
            </a:p>
          </p:txBody>
        </p:sp>
        <p:sp>
          <p:nvSpPr>
            <p:cNvPr id="72" name="Oval 71"/>
            <p:cNvSpPr/>
            <p:nvPr/>
          </p:nvSpPr>
          <p:spPr>
            <a:xfrm>
              <a:off x="3089530" y="2330122"/>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endParaRPr lang="en-US" sz="1800">
                <a:solidFill>
                  <a:prstClr val="white"/>
                </a:solidFill>
                <a:latin typeface="Calibri"/>
              </a:endParaRPr>
            </a:p>
          </p:txBody>
        </p:sp>
        <p:sp>
          <p:nvSpPr>
            <p:cNvPr id="73" name="Oval 72"/>
            <p:cNvSpPr/>
            <p:nvPr/>
          </p:nvSpPr>
          <p:spPr>
            <a:xfrm>
              <a:off x="3573591" y="2330122"/>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endParaRPr lang="en-US" sz="1800">
                <a:solidFill>
                  <a:prstClr val="white"/>
                </a:solidFill>
                <a:latin typeface="Calibri"/>
              </a:endParaRPr>
            </a:p>
          </p:txBody>
        </p:sp>
      </p:grpSp>
      <p:grpSp>
        <p:nvGrpSpPr>
          <p:cNvPr id="48" name="Group 47"/>
          <p:cNvGrpSpPr/>
          <p:nvPr/>
        </p:nvGrpSpPr>
        <p:grpSpPr>
          <a:xfrm>
            <a:off x="7515869" y="3036865"/>
            <a:ext cx="1364742" cy="363474"/>
            <a:chOff x="2587752" y="2837328"/>
            <a:chExt cx="1819656" cy="484632"/>
          </a:xfrm>
        </p:grpSpPr>
        <p:sp>
          <p:nvSpPr>
            <p:cNvPr id="67" name="Rectangle 66"/>
            <p:cNvSpPr/>
            <p:nvPr/>
          </p:nvSpPr>
          <p:spPr>
            <a:xfrm>
              <a:off x="2587752" y="2837328"/>
              <a:ext cx="1819656" cy="48463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68" name="Oval 67"/>
            <p:cNvSpPr/>
            <p:nvPr/>
          </p:nvSpPr>
          <p:spPr>
            <a:xfrm>
              <a:off x="2882159" y="2944511"/>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69" name="Oval 68"/>
            <p:cNvSpPr/>
            <p:nvPr/>
          </p:nvSpPr>
          <p:spPr>
            <a:xfrm>
              <a:off x="3361981" y="2967109"/>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70" name="Oval 69"/>
            <p:cNvSpPr/>
            <p:nvPr/>
          </p:nvSpPr>
          <p:spPr>
            <a:xfrm>
              <a:off x="3850281" y="2944511"/>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grpSp>
        <p:nvGrpSpPr>
          <p:cNvPr id="49" name="Group 48"/>
          <p:cNvGrpSpPr/>
          <p:nvPr/>
        </p:nvGrpSpPr>
        <p:grpSpPr>
          <a:xfrm>
            <a:off x="7515869" y="3507055"/>
            <a:ext cx="1364742" cy="363474"/>
            <a:chOff x="2587752" y="3456872"/>
            <a:chExt cx="1819656" cy="484632"/>
          </a:xfrm>
        </p:grpSpPr>
        <p:sp>
          <p:nvSpPr>
            <p:cNvPr id="64" name="Rectangle 63"/>
            <p:cNvSpPr/>
            <p:nvPr/>
          </p:nvSpPr>
          <p:spPr>
            <a:xfrm>
              <a:off x="2587752" y="3456872"/>
              <a:ext cx="1819656" cy="48463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65" name="Oval 64"/>
            <p:cNvSpPr/>
            <p:nvPr/>
          </p:nvSpPr>
          <p:spPr>
            <a:xfrm>
              <a:off x="3087859" y="3558419"/>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66" name="Oval 65"/>
            <p:cNvSpPr/>
            <p:nvPr/>
          </p:nvSpPr>
          <p:spPr>
            <a:xfrm>
              <a:off x="3564585" y="3556900"/>
              <a:ext cx="272415" cy="28153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grpSp>
        <p:nvGrpSpPr>
          <p:cNvPr id="83" name="Group 82"/>
          <p:cNvGrpSpPr/>
          <p:nvPr/>
        </p:nvGrpSpPr>
        <p:grpSpPr>
          <a:xfrm>
            <a:off x="7835195" y="2873148"/>
            <a:ext cx="726092" cy="261055"/>
            <a:chOff x="9850543" y="3830858"/>
            <a:chExt cx="968122" cy="348073"/>
          </a:xfrm>
        </p:grpSpPr>
        <p:cxnSp>
          <p:nvCxnSpPr>
            <p:cNvPr id="58" name="Straight Arrow Connector 57"/>
            <p:cNvCxnSpPr/>
            <p:nvPr/>
          </p:nvCxnSpPr>
          <p:spPr>
            <a:xfrm flipH="1">
              <a:off x="9850543" y="3845063"/>
              <a:ext cx="207371" cy="325475"/>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72" idx="4"/>
              <a:endCxn id="69" idx="0"/>
            </p:cNvCxnSpPr>
            <p:nvPr/>
          </p:nvCxnSpPr>
          <p:spPr>
            <a:xfrm>
              <a:off x="10164361" y="3830858"/>
              <a:ext cx="272450" cy="348073"/>
            </a:xfrm>
            <a:prstGeom prst="straightConnector1">
              <a:avLst/>
            </a:prstGeom>
            <a:ln w="28575">
              <a:solidFill>
                <a:srgbClr val="E3200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10057914" y="3845063"/>
              <a:ext cx="760751" cy="325475"/>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73" idx="4"/>
              <a:endCxn id="68" idx="0"/>
            </p:cNvCxnSpPr>
            <p:nvPr/>
          </p:nvCxnSpPr>
          <p:spPr>
            <a:xfrm flipH="1">
              <a:off x="9956990" y="3830858"/>
              <a:ext cx="691432" cy="325475"/>
            </a:xfrm>
            <a:prstGeom prst="straightConnector1">
              <a:avLst/>
            </a:prstGeom>
            <a:ln w="28575">
              <a:solidFill>
                <a:srgbClr val="E3200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73" idx="4"/>
              <a:endCxn id="69" idx="0"/>
            </p:cNvCxnSpPr>
            <p:nvPr/>
          </p:nvCxnSpPr>
          <p:spPr>
            <a:xfrm flipH="1">
              <a:off x="10436812" y="3830858"/>
              <a:ext cx="211609" cy="348073"/>
            </a:xfrm>
            <a:prstGeom prst="straightConnector1">
              <a:avLst/>
            </a:prstGeom>
            <a:ln w="28575">
              <a:solidFill>
                <a:srgbClr val="E3200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10541975" y="3845063"/>
              <a:ext cx="276690" cy="325475"/>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86" name="Group 85"/>
          <p:cNvGrpSpPr/>
          <p:nvPr/>
        </p:nvGrpSpPr>
        <p:grpSpPr>
          <a:xfrm>
            <a:off x="7835195" y="3316948"/>
            <a:ext cx="726092" cy="254810"/>
            <a:chOff x="9850543" y="4422595"/>
            <a:chExt cx="968122" cy="339746"/>
          </a:xfrm>
        </p:grpSpPr>
        <p:cxnSp>
          <p:nvCxnSpPr>
            <p:cNvPr id="52" name="Straight Arrow Connector 51"/>
            <p:cNvCxnSpPr/>
            <p:nvPr/>
          </p:nvCxnSpPr>
          <p:spPr>
            <a:xfrm>
              <a:off x="9850543" y="4422595"/>
              <a:ext cx="205700" cy="339746"/>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9850543" y="4422595"/>
              <a:ext cx="682426" cy="338227"/>
            </a:xfrm>
            <a:prstGeom prst="straightConnector1">
              <a:avLst/>
            </a:prstGeom>
            <a:ln w="28575">
              <a:solidFill>
                <a:srgbClr val="E3200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H="1">
              <a:off x="10056243" y="4445193"/>
              <a:ext cx="274122" cy="317148"/>
            </a:xfrm>
            <a:prstGeom prst="straightConnector1">
              <a:avLst/>
            </a:prstGeom>
            <a:ln w="28575">
              <a:solidFill>
                <a:srgbClr val="E3200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10330365" y="4445193"/>
              <a:ext cx="202604" cy="315629"/>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a:off x="10532969" y="4422595"/>
              <a:ext cx="285696" cy="338227"/>
            </a:xfrm>
            <a:prstGeom prst="straightConnector1">
              <a:avLst/>
            </a:prstGeom>
            <a:ln w="28575">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a:off x="10056243" y="4422595"/>
              <a:ext cx="762422" cy="339746"/>
            </a:xfrm>
            <a:prstGeom prst="straightConnector1">
              <a:avLst/>
            </a:prstGeom>
            <a:ln w="28575">
              <a:solidFill>
                <a:srgbClr val="E3200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74" name="Rectangle 73"/>
          <p:cNvSpPr/>
          <p:nvPr/>
        </p:nvSpPr>
        <p:spPr>
          <a:xfrm>
            <a:off x="7321028" y="1885952"/>
            <a:ext cx="1718466" cy="2344533"/>
          </a:xfrm>
          <a:prstGeom prst="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srgbClr val="44546A"/>
              </a:solidFill>
              <a:latin typeface="Calibri"/>
            </a:endParaRPr>
          </a:p>
        </p:txBody>
      </p:sp>
      <p:grpSp>
        <p:nvGrpSpPr>
          <p:cNvPr id="7" name="Group 6"/>
          <p:cNvGrpSpPr/>
          <p:nvPr/>
        </p:nvGrpSpPr>
        <p:grpSpPr>
          <a:xfrm>
            <a:off x="1788811" y="2491159"/>
            <a:ext cx="6391450" cy="1739327"/>
            <a:chOff x="2385079" y="3321543"/>
            <a:chExt cx="8521933" cy="2319102"/>
          </a:xfrm>
        </p:grpSpPr>
        <p:sp>
          <p:nvSpPr>
            <p:cNvPr id="89" name="Rectangle 88"/>
            <p:cNvSpPr/>
            <p:nvPr/>
          </p:nvSpPr>
          <p:spPr>
            <a:xfrm>
              <a:off x="2385079" y="3321543"/>
              <a:ext cx="4651825" cy="230003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srgbClr val="44546A"/>
                </a:solidFill>
                <a:latin typeface="Calibri"/>
              </a:endParaRPr>
            </a:p>
          </p:txBody>
        </p:sp>
        <p:cxnSp>
          <p:nvCxnSpPr>
            <p:cNvPr id="95" name="Elbow Connector 94"/>
            <p:cNvCxnSpPr>
              <a:stCxn id="89" idx="3"/>
              <a:endCxn id="74" idx="2"/>
            </p:cNvCxnSpPr>
            <p:nvPr/>
          </p:nvCxnSpPr>
          <p:spPr>
            <a:xfrm>
              <a:off x="7036904" y="4471559"/>
              <a:ext cx="3870108" cy="1169086"/>
            </a:xfrm>
            <a:prstGeom prst="bentConnector4">
              <a:avLst>
                <a:gd name="adj1" fmla="val 19079"/>
                <a:gd name="adj2" fmla="val 119554"/>
              </a:avLst>
            </a:prstGeom>
            <a:ln w="28575">
              <a:solidFill>
                <a:srgbClr val="C0000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526293" y="3400276"/>
              <a:ext cx="4413064" cy="2120391"/>
            </a:xfrm>
            <a:prstGeom prst="rect">
              <a:avLst/>
            </a:prstGeom>
          </p:spPr>
        </p:pic>
      </p:grpSp>
      <p:grpSp>
        <p:nvGrpSpPr>
          <p:cNvPr id="17" name="Group 16"/>
          <p:cNvGrpSpPr/>
          <p:nvPr/>
        </p:nvGrpSpPr>
        <p:grpSpPr>
          <a:xfrm>
            <a:off x="149211" y="2927988"/>
            <a:ext cx="3526996" cy="2031325"/>
            <a:chOff x="198948" y="3903983"/>
            <a:chExt cx="4702661" cy="2708434"/>
          </a:xfrm>
        </p:grpSpPr>
        <p:grpSp>
          <p:nvGrpSpPr>
            <p:cNvPr id="14" name="Group 13"/>
            <p:cNvGrpSpPr/>
            <p:nvPr/>
          </p:nvGrpSpPr>
          <p:grpSpPr>
            <a:xfrm>
              <a:off x="198948" y="3903983"/>
              <a:ext cx="1857911" cy="2708434"/>
              <a:chOff x="289763" y="3618679"/>
              <a:chExt cx="1857911" cy="2708434"/>
            </a:xfrm>
          </p:grpSpPr>
          <p:sp>
            <p:nvSpPr>
              <p:cNvPr id="13" name="TextBox 12"/>
              <p:cNvSpPr txBox="1"/>
              <p:nvPr/>
            </p:nvSpPr>
            <p:spPr>
              <a:xfrm>
                <a:off x="289763" y="3618679"/>
                <a:ext cx="1857911" cy="2708434"/>
              </a:xfrm>
              <a:prstGeom prst="rect">
                <a:avLst/>
              </a:prstGeom>
              <a:noFill/>
              <a:ln w="28575">
                <a:solidFill>
                  <a:srgbClr val="00B0F0"/>
                </a:solidFill>
                <a:prstDash val="dash"/>
              </a:ln>
            </p:spPr>
            <p:txBody>
              <a:bodyPr wrap="square" rtlCol="0">
                <a:spAutoFit/>
              </a:bodyPr>
              <a:lstStyle/>
              <a:p>
                <a:pPr fontAlgn="auto">
                  <a:spcBef>
                    <a:spcPts val="0"/>
                  </a:spcBef>
                  <a:spcAft>
                    <a:spcPts val="0"/>
                  </a:spcAft>
                </a:pPr>
                <a:r>
                  <a:rPr lang="en-US" sz="1800" b="1" dirty="0" err="1" smtClean="0">
                    <a:solidFill>
                      <a:prstClr val="black"/>
                    </a:solidFill>
                    <a:latin typeface="Calibri"/>
                    <a:ea typeface="+mn-ea"/>
                    <a:cs typeface="+mn-cs"/>
                  </a:rPr>
                  <a:t>ReLU</a:t>
                </a:r>
                <a:r>
                  <a:rPr lang="en-US" sz="1800" dirty="0" smtClean="0">
                    <a:solidFill>
                      <a:prstClr val="black"/>
                    </a:solidFill>
                    <a:latin typeface="Calibri"/>
                    <a:ea typeface="+mn-ea"/>
                    <a:cs typeface="+mn-cs"/>
                  </a:rPr>
                  <a:t> neuron is </a:t>
                </a:r>
                <a:r>
                  <a:rPr lang="en-US" sz="1800" b="1" dirty="0" smtClean="0">
                    <a:solidFill>
                      <a:prstClr val="black"/>
                    </a:solidFill>
                    <a:latin typeface="Calibri"/>
                    <a:ea typeface="+mn-ea"/>
                    <a:cs typeface="+mn-cs"/>
                  </a:rPr>
                  <a:t>essential</a:t>
                </a:r>
                <a:r>
                  <a:rPr lang="en-US" sz="1800" dirty="0" smtClean="0">
                    <a:solidFill>
                      <a:prstClr val="black"/>
                    </a:solidFill>
                    <a:latin typeface="Calibri"/>
                    <a:ea typeface="+mn-ea"/>
                    <a:cs typeface="+mn-cs"/>
                  </a:rPr>
                  <a:t> </a:t>
                </a:r>
                <a:r>
                  <a:rPr lang="en-US" sz="1800" dirty="0">
                    <a:solidFill>
                      <a:prstClr val="black"/>
                    </a:solidFill>
                    <a:latin typeface="Calibri"/>
                    <a:ea typeface="+mn-ea"/>
                    <a:cs typeface="+mn-cs"/>
                  </a:rPr>
                  <a:t>to keep positive/negative </a:t>
                </a:r>
                <a:r>
                  <a:rPr lang="en-US" sz="1800" dirty="0" smtClean="0">
                    <a:solidFill>
                      <a:prstClr val="black"/>
                    </a:solidFill>
                    <a:latin typeface="Calibri"/>
                    <a:ea typeface="+mn-ea"/>
                    <a:cs typeface="+mn-cs"/>
                  </a:rPr>
                  <a:t>contribution</a:t>
                </a:r>
                <a:endParaRPr lang="en-US" sz="1800" dirty="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p:txBody>
          </p:sp>
          <p:pic>
            <p:nvPicPr>
              <p:cNvPr id="8" name="Picture 7"/>
              <p:cNvPicPr>
                <a:picLocks noChangeAspect="1"/>
              </p:cNvPicPr>
              <p:nvPr/>
            </p:nvPicPr>
            <p:blipFill>
              <a:blip r:embed="rId3"/>
              <a:stretch>
                <a:fillRect/>
              </a:stretch>
            </p:blipFill>
            <p:spPr>
              <a:xfrm>
                <a:off x="395615" y="5988495"/>
                <a:ext cx="1518319" cy="216903"/>
              </a:xfrm>
              <a:prstGeom prst="rect">
                <a:avLst/>
              </a:prstGeom>
              <a:ln>
                <a:noFill/>
              </a:ln>
            </p:spPr>
          </p:pic>
        </p:grpSp>
        <p:sp>
          <p:nvSpPr>
            <p:cNvPr id="75" name="Rectangle 74"/>
            <p:cNvSpPr/>
            <p:nvPr/>
          </p:nvSpPr>
          <p:spPr>
            <a:xfrm>
              <a:off x="3122412" y="4294011"/>
              <a:ext cx="1779197" cy="382061"/>
            </a:xfrm>
            <a:prstGeom prst="rect">
              <a:avLst/>
            </a:prstGeom>
            <a:solidFill>
              <a:srgbClr val="00B0F0">
                <a:alpha val="30196"/>
              </a:srgbClr>
            </a:solidFill>
            <a:ln w="28575">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cxnSp>
          <p:nvCxnSpPr>
            <p:cNvPr id="16" name="Elbow Connector 15"/>
            <p:cNvCxnSpPr>
              <a:stCxn id="13" idx="3"/>
              <a:endCxn id="75" idx="2"/>
            </p:cNvCxnSpPr>
            <p:nvPr/>
          </p:nvCxnSpPr>
          <p:spPr>
            <a:xfrm flipV="1">
              <a:off x="2056859" y="4676073"/>
              <a:ext cx="1955152" cy="582128"/>
            </a:xfrm>
            <a:prstGeom prst="bentConnector2">
              <a:avLst/>
            </a:prstGeom>
            <a:ln w="28575">
              <a:solidFill>
                <a:srgbClr val="00B0F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2341811" y="1657351"/>
            <a:ext cx="3468703" cy="1189808"/>
            <a:chOff x="3122412" y="2209803"/>
            <a:chExt cx="4624937" cy="1586412"/>
          </a:xfrm>
        </p:grpSpPr>
        <p:sp>
          <p:nvSpPr>
            <p:cNvPr id="77" name="Rectangle 76"/>
            <p:cNvSpPr/>
            <p:nvPr/>
          </p:nvSpPr>
          <p:spPr>
            <a:xfrm>
              <a:off x="3122412" y="3414154"/>
              <a:ext cx="3182695" cy="382061"/>
            </a:xfrm>
            <a:prstGeom prst="rect">
              <a:avLst/>
            </a:prstGeom>
            <a:solidFill>
              <a:srgbClr val="00B050">
                <a:alpha val="30196"/>
              </a:srgbClr>
            </a:solidFill>
            <a:ln w="28575">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79" name="TextBox 78"/>
            <p:cNvSpPr txBox="1"/>
            <p:nvPr/>
          </p:nvSpPr>
          <p:spPr>
            <a:xfrm>
              <a:off x="5283200" y="2209803"/>
              <a:ext cx="2464149" cy="861775"/>
            </a:xfrm>
            <a:prstGeom prst="rect">
              <a:avLst/>
            </a:prstGeom>
            <a:noFill/>
            <a:ln w="28575">
              <a:solidFill>
                <a:srgbClr val="00B050"/>
              </a:solidFill>
              <a:prstDash val="dash"/>
            </a:ln>
          </p:spPr>
          <p:txBody>
            <a:bodyPr wrap="square" rtlCol="0">
              <a:spAutoFit/>
            </a:bodyPr>
            <a:lstStyle/>
            <a:p>
              <a:pPr algn="ctr" fontAlgn="auto">
                <a:spcBef>
                  <a:spcPts val="0"/>
                </a:spcBef>
                <a:spcAft>
                  <a:spcPts val="0"/>
                </a:spcAft>
              </a:pPr>
              <a:r>
                <a:rPr lang="en-US" sz="1800" b="1" dirty="0" smtClean="0">
                  <a:solidFill>
                    <a:prstClr val="black"/>
                  </a:solidFill>
                  <a:latin typeface="Calibri"/>
                  <a:ea typeface="+mn-ea"/>
                  <a:cs typeface="+mn-cs"/>
                </a:rPr>
                <a:t>Positive Component</a:t>
              </a:r>
              <a:endParaRPr lang="en-US" sz="1800" dirty="0" smtClean="0">
                <a:solidFill>
                  <a:prstClr val="black"/>
                </a:solidFill>
                <a:latin typeface="Calibri"/>
                <a:ea typeface="+mn-ea"/>
                <a:cs typeface="+mn-cs"/>
              </a:endParaRPr>
            </a:p>
          </p:txBody>
        </p:sp>
        <p:cxnSp>
          <p:nvCxnSpPr>
            <p:cNvPr id="22" name="Elbow Connector 21"/>
            <p:cNvCxnSpPr>
              <a:stCxn id="77" idx="0"/>
              <a:endCxn id="79" idx="2"/>
            </p:cNvCxnSpPr>
            <p:nvPr/>
          </p:nvCxnSpPr>
          <p:spPr>
            <a:xfrm rot="5400000" flipH="1" flipV="1">
              <a:off x="5443230" y="2342109"/>
              <a:ext cx="342575" cy="1801515"/>
            </a:xfrm>
            <a:prstGeom prst="bentConnector3">
              <a:avLst>
                <a:gd name="adj1" fmla="val 50000"/>
              </a:avLst>
            </a:prstGeom>
            <a:ln w="28575">
              <a:solidFill>
                <a:srgbClr val="00B05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685802" y="1657350"/>
            <a:ext cx="4043033" cy="1529106"/>
            <a:chOff x="914396" y="2209801"/>
            <a:chExt cx="5390711" cy="2038809"/>
          </a:xfrm>
        </p:grpSpPr>
        <p:sp>
          <p:nvSpPr>
            <p:cNvPr id="78" name="Rectangle 77"/>
            <p:cNvSpPr/>
            <p:nvPr/>
          </p:nvSpPr>
          <p:spPr>
            <a:xfrm>
              <a:off x="2828245" y="3845063"/>
              <a:ext cx="3476862" cy="403547"/>
            </a:xfrm>
            <a:prstGeom prst="rect">
              <a:avLst/>
            </a:prstGeom>
            <a:solidFill>
              <a:srgbClr val="FF0000">
                <a:alpha val="30196"/>
              </a:srgbClr>
            </a:solid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80" name="TextBox 79"/>
            <p:cNvSpPr txBox="1"/>
            <p:nvPr/>
          </p:nvSpPr>
          <p:spPr>
            <a:xfrm>
              <a:off x="914396" y="2209801"/>
              <a:ext cx="2464149" cy="861775"/>
            </a:xfrm>
            <a:prstGeom prst="rect">
              <a:avLst/>
            </a:prstGeom>
            <a:noFill/>
            <a:ln w="28575">
              <a:solidFill>
                <a:srgbClr val="FF0000"/>
              </a:solidFill>
              <a:prstDash val="dash"/>
            </a:ln>
          </p:spPr>
          <p:txBody>
            <a:bodyPr wrap="square" rtlCol="0">
              <a:spAutoFit/>
            </a:bodyPr>
            <a:lstStyle/>
            <a:p>
              <a:pPr algn="ctr" fontAlgn="auto">
                <a:spcBef>
                  <a:spcPts val="0"/>
                </a:spcBef>
                <a:spcAft>
                  <a:spcPts val="0"/>
                </a:spcAft>
              </a:pPr>
              <a:r>
                <a:rPr lang="en-US" sz="1800" b="1" dirty="0" smtClean="0">
                  <a:solidFill>
                    <a:prstClr val="black"/>
                  </a:solidFill>
                  <a:latin typeface="Calibri"/>
                  <a:ea typeface="+mn-ea"/>
                  <a:cs typeface="+mn-cs"/>
                </a:rPr>
                <a:t>Negative Component</a:t>
              </a:r>
              <a:endParaRPr lang="en-US" sz="1800" dirty="0" smtClean="0">
                <a:solidFill>
                  <a:prstClr val="black"/>
                </a:solidFill>
                <a:latin typeface="Calibri"/>
                <a:ea typeface="+mn-ea"/>
                <a:cs typeface="+mn-cs"/>
              </a:endParaRPr>
            </a:p>
          </p:txBody>
        </p:sp>
        <p:cxnSp>
          <p:nvCxnSpPr>
            <p:cNvPr id="24" name="Elbow Connector 23"/>
            <p:cNvCxnSpPr>
              <a:stCxn id="78" idx="1"/>
              <a:endCxn id="80" idx="2"/>
            </p:cNvCxnSpPr>
            <p:nvPr/>
          </p:nvCxnSpPr>
          <p:spPr>
            <a:xfrm rot="10800000">
              <a:off x="2146472" y="3071577"/>
              <a:ext cx="681775" cy="975260"/>
            </a:xfrm>
            <a:prstGeom prst="bentConnector2">
              <a:avLst/>
            </a:prstGeom>
            <a:ln w="28575">
              <a:solidFill>
                <a:srgbClr val="FF000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76" name="Title 1"/>
          <p:cNvSpPr txBox="1">
            <a:spLocks/>
          </p:cNvSpPr>
          <p:nvPr/>
        </p:nvSpPr>
        <p:spPr>
          <a:xfrm>
            <a:off x="152400" y="114302"/>
            <a:ext cx="8839200" cy="704849"/>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t>Structured Inference Neural Network (SINN)</a:t>
            </a:r>
            <a:endParaRPr lang="en-US" sz="4000" dirty="0"/>
          </a:p>
        </p:txBody>
      </p:sp>
    </p:spTree>
    <p:extLst>
      <p:ext uri="{BB962C8B-B14F-4D97-AF65-F5344CB8AC3E}">
        <p14:creationId xmlns:p14="http://schemas.microsoft.com/office/powerpoint/2010/main" val="18607924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right)">
                                      <p:cBhvr>
                                        <p:cTn id="16" dur="500"/>
                                        <p:tgtEl>
                                          <p:spTgt spid="29"/>
                                        </p:tgtEl>
                                      </p:cBhvr>
                                    </p:animEffect>
                                  </p:childTnLst>
                                </p:cTn>
                              </p:par>
                            </p:childTnLst>
                          </p:cTn>
                        </p:par>
                        <p:par>
                          <p:cTn id="17" fill="hold">
                            <p:stCondLst>
                              <p:cond delay="1000"/>
                            </p:stCondLst>
                            <p:childTnLst>
                              <p:par>
                                <p:cTn id="18" presetID="22" presetClass="entr" presetSubtype="2"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right)">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7151"/>
            <a:ext cx="7886700" cy="994172"/>
          </a:xfrm>
        </p:spPr>
        <p:txBody>
          <a:bodyPr>
            <a:normAutofit/>
          </a:bodyPr>
          <a:lstStyle/>
          <a:p>
            <a:r>
              <a:rPr lang="en-US" sz="4000" dirty="0" smtClean="0"/>
              <a:t>Prediction from Purely Visual Input</a:t>
            </a:r>
            <a:endParaRPr lang="en-US" sz="4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400" y="2969517"/>
            <a:ext cx="8268192" cy="1830814"/>
          </a:xfrm>
          <a:prstGeom prst="rect">
            <a:avLst/>
          </a:prstGeom>
        </p:spPr>
      </p:pic>
      <p:sp>
        <p:nvSpPr>
          <p:cNvPr id="7" name="TextBox 6"/>
          <p:cNvSpPr txBox="1"/>
          <p:nvPr/>
        </p:nvSpPr>
        <p:spPr>
          <a:xfrm>
            <a:off x="628650" y="1268018"/>
            <a:ext cx="7886700" cy="1852815"/>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Visual architecture (e.g. Convolutional Neural Networks ) produces </a:t>
            </a:r>
            <a:r>
              <a:rPr lang="en-US" sz="2400" b="1" dirty="0" smtClean="0">
                <a:solidFill>
                  <a:prstClr val="black"/>
                </a:solidFill>
                <a:latin typeface="Calibri"/>
                <a:ea typeface="+mn-ea"/>
                <a:cs typeface="+mn-cs"/>
              </a:rPr>
              <a:t>visual activation</a:t>
            </a:r>
          </a:p>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SINN implements </a:t>
            </a:r>
            <a:r>
              <a:rPr lang="en-US" sz="2400" b="1" dirty="0" smtClean="0">
                <a:solidFill>
                  <a:prstClr val="black"/>
                </a:solidFill>
                <a:latin typeface="Calibri"/>
                <a:ea typeface="+mn-ea"/>
                <a:cs typeface="+mn-cs"/>
              </a:rPr>
              <a:t>Information propagation </a:t>
            </a:r>
            <a:r>
              <a:rPr lang="en-US" sz="2400" dirty="0" err="1" smtClean="0">
                <a:solidFill>
                  <a:prstClr val="black"/>
                </a:solidFill>
                <a:latin typeface="Calibri"/>
                <a:ea typeface="+mn-ea"/>
                <a:cs typeface="+mn-cs"/>
              </a:rPr>
              <a:t>bidirectionally</a:t>
            </a:r>
            <a:r>
              <a:rPr lang="en-US" sz="2400" dirty="0" smtClean="0">
                <a:solidFill>
                  <a:prstClr val="black"/>
                </a:solidFill>
                <a:latin typeface="Calibri"/>
                <a:ea typeface="+mn-ea"/>
                <a:cs typeface="+mn-cs"/>
              </a:rPr>
              <a:t> and produces refined </a:t>
            </a:r>
            <a:r>
              <a:rPr lang="en-US" sz="2400" b="1" dirty="0" smtClean="0">
                <a:solidFill>
                  <a:prstClr val="black"/>
                </a:solidFill>
                <a:latin typeface="Calibri"/>
                <a:ea typeface="+mn-ea"/>
                <a:cs typeface="+mn-cs"/>
              </a:rPr>
              <a:t>output activation </a:t>
            </a:r>
          </a:p>
        </p:txBody>
      </p:sp>
    </p:spTree>
    <p:extLst>
      <p:ext uri="{BB962C8B-B14F-4D97-AF65-F5344CB8AC3E}">
        <p14:creationId xmlns:p14="http://schemas.microsoft.com/office/powerpoint/2010/main" val="4113301245"/>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
            <a:ext cx="8915400" cy="857250"/>
          </a:xfrm>
        </p:spPr>
        <p:txBody>
          <a:bodyPr>
            <a:normAutofit/>
          </a:bodyPr>
          <a:lstStyle/>
          <a:p>
            <a:r>
              <a:rPr lang="en-US" sz="4000" dirty="0" smtClean="0"/>
              <a:t>Prediction with Partially Observed Labels</a:t>
            </a:r>
            <a:endParaRPr lang="en-US" sz="4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904" y="2883708"/>
            <a:ext cx="8268192" cy="2278842"/>
          </a:xfrm>
          <a:prstGeom prst="rect">
            <a:avLst/>
          </a:prstGeom>
        </p:spPr>
      </p:pic>
      <p:sp>
        <p:nvSpPr>
          <p:cNvPr id="7" name="TextBox 6"/>
          <p:cNvSpPr txBox="1"/>
          <p:nvPr/>
        </p:nvSpPr>
        <p:spPr>
          <a:xfrm>
            <a:off x="628650" y="895351"/>
            <a:ext cx="7886700" cy="1852815"/>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b="1" dirty="0" smtClean="0">
                <a:solidFill>
                  <a:prstClr val="black"/>
                </a:solidFill>
                <a:latin typeface="Calibri"/>
                <a:ea typeface="+mn-ea"/>
                <a:cs typeface="+mn-cs"/>
              </a:rPr>
              <a:t>Reverse Sigmoid </a:t>
            </a:r>
            <a:r>
              <a:rPr lang="en-US" sz="2400" dirty="0" smtClean="0">
                <a:solidFill>
                  <a:prstClr val="black"/>
                </a:solidFill>
                <a:latin typeface="Calibri"/>
                <a:ea typeface="+mn-ea"/>
                <a:cs typeface="+mn-cs"/>
              </a:rPr>
              <a:t>neuron produces activation from Partial labels</a:t>
            </a:r>
          </a:p>
          <a:p>
            <a:pPr marL="342900" indent="-342900" fontAlgn="auto">
              <a:lnSpc>
                <a:spcPct val="120000"/>
              </a:lnSpc>
              <a:spcBef>
                <a:spcPts val="0"/>
              </a:spcBef>
              <a:spcAft>
                <a:spcPts val="0"/>
              </a:spcAft>
              <a:buFont typeface="Arial" charset="0"/>
              <a:buChar char="•"/>
            </a:pPr>
            <a:r>
              <a:rPr lang="en-US" sz="2400" b="1" dirty="0" smtClean="0">
                <a:solidFill>
                  <a:srgbClr val="C00000"/>
                </a:solidFill>
                <a:latin typeface="Calibri"/>
                <a:ea typeface="+mn-ea"/>
                <a:cs typeface="+mn-cs"/>
              </a:rPr>
              <a:t>SINN </a:t>
            </a:r>
            <a:r>
              <a:rPr lang="en-US" sz="2400" dirty="0" smtClean="0">
                <a:solidFill>
                  <a:prstClr val="black"/>
                </a:solidFill>
                <a:latin typeface="Calibri"/>
                <a:ea typeface="+mn-ea"/>
                <a:cs typeface="+mn-cs"/>
              </a:rPr>
              <a:t>adapts both </a:t>
            </a:r>
            <a:r>
              <a:rPr lang="en-US" sz="2400" b="1" dirty="0" smtClean="0">
                <a:solidFill>
                  <a:srgbClr val="C00000"/>
                </a:solidFill>
                <a:latin typeface="Calibri"/>
                <a:ea typeface="+mn-ea"/>
                <a:cs typeface="+mn-cs"/>
              </a:rPr>
              <a:t>visual activation </a:t>
            </a:r>
            <a:r>
              <a:rPr lang="en-US" sz="2400" dirty="0" smtClean="0">
                <a:solidFill>
                  <a:prstClr val="black"/>
                </a:solidFill>
                <a:latin typeface="Calibri"/>
                <a:ea typeface="+mn-ea"/>
                <a:cs typeface="+mn-cs"/>
              </a:rPr>
              <a:t>and</a:t>
            </a:r>
            <a:r>
              <a:rPr lang="en-US" sz="2400" dirty="0" smtClean="0">
                <a:solidFill>
                  <a:srgbClr val="C00000"/>
                </a:solidFill>
                <a:latin typeface="Calibri"/>
                <a:ea typeface="+mn-ea"/>
                <a:cs typeface="+mn-cs"/>
              </a:rPr>
              <a:t> </a:t>
            </a:r>
            <a:r>
              <a:rPr lang="en-US" sz="2400" b="1" dirty="0" smtClean="0">
                <a:solidFill>
                  <a:srgbClr val="C00000"/>
                </a:solidFill>
                <a:latin typeface="Calibri"/>
                <a:ea typeface="+mn-ea"/>
                <a:cs typeface="+mn-cs"/>
              </a:rPr>
              <a:t>activation from partial labels </a:t>
            </a:r>
            <a:r>
              <a:rPr lang="en-US" sz="2400" dirty="0" smtClean="0">
                <a:solidFill>
                  <a:prstClr val="black"/>
                </a:solidFill>
                <a:latin typeface="Calibri"/>
                <a:ea typeface="+mn-ea"/>
                <a:cs typeface="+mn-cs"/>
              </a:rPr>
              <a:t>to infer the remaining labels</a:t>
            </a:r>
            <a:endParaRPr lang="en-US" sz="2400" dirty="0">
              <a:solidFill>
                <a:prstClr val="black"/>
              </a:solidFill>
              <a:latin typeface="Calibri"/>
              <a:ea typeface="+mn-ea"/>
              <a:cs typeface="+mn-cs"/>
            </a:endParaRPr>
          </a:p>
        </p:txBody>
      </p:sp>
    </p:spTree>
    <p:extLst>
      <p:ext uri="{BB962C8B-B14F-4D97-AF65-F5344CB8AC3E}">
        <p14:creationId xmlns:p14="http://schemas.microsoft.com/office/powerpoint/2010/main" val="4017018666"/>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351"/>
            <a:ext cx="8684142" cy="994172"/>
          </a:xfrm>
        </p:spPr>
        <p:txBody>
          <a:bodyPr>
            <a:normAutofit fontScale="90000"/>
          </a:bodyPr>
          <a:lstStyle/>
          <a:p>
            <a:r>
              <a:rPr lang="en-US" dirty="0" smtClean="0"/>
              <a:t>Reverse sigmoid: produce activation from label</a:t>
            </a:r>
            <a:endParaRPr lang="en-US" dirty="0"/>
          </a:p>
        </p:txBody>
      </p:sp>
      <p:grpSp>
        <p:nvGrpSpPr>
          <p:cNvPr id="6" name="Group 5"/>
          <p:cNvGrpSpPr/>
          <p:nvPr/>
        </p:nvGrpSpPr>
        <p:grpSpPr>
          <a:xfrm>
            <a:off x="4191002" y="2571750"/>
            <a:ext cx="3795825" cy="1666654"/>
            <a:chOff x="5880985" y="2806995"/>
            <a:chExt cx="5061098" cy="2222205"/>
          </a:xfrm>
        </p:grpSpPr>
        <p:pic>
          <p:nvPicPr>
            <p:cNvPr id="4" name="Picture 3"/>
            <p:cNvPicPr>
              <a:picLocks noChangeAspect="1"/>
            </p:cNvPicPr>
            <p:nvPr/>
          </p:nvPicPr>
          <p:blipFill>
            <a:blip r:embed="rId2"/>
            <a:stretch>
              <a:fillRect/>
            </a:stretch>
          </p:blipFill>
          <p:spPr>
            <a:xfrm>
              <a:off x="6826848" y="2933790"/>
              <a:ext cx="3515084" cy="2014262"/>
            </a:xfrm>
            <a:prstGeom prst="rect">
              <a:avLst/>
            </a:prstGeom>
          </p:spPr>
        </p:pic>
        <p:sp>
          <p:nvSpPr>
            <p:cNvPr id="5" name="Rectangle 4"/>
            <p:cNvSpPr/>
            <p:nvPr/>
          </p:nvSpPr>
          <p:spPr>
            <a:xfrm>
              <a:off x="5880985" y="2806995"/>
              <a:ext cx="5061098" cy="222220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sp>
        <p:nvSpPr>
          <p:cNvPr id="7" name="TextBox 6"/>
          <p:cNvSpPr txBox="1"/>
          <p:nvPr/>
        </p:nvSpPr>
        <p:spPr>
          <a:xfrm>
            <a:off x="609600" y="1200150"/>
            <a:ext cx="7886700" cy="523220"/>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Reverse the sigmoid function to produce sigmoid input</a:t>
            </a:r>
          </a:p>
        </p:txBody>
      </p:sp>
      <p:grpSp>
        <p:nvGrpSpPr>
          <p:cNvPr id="8" name="Group 7"/>
          <p:cNvGrpSpPr/>
          <p:nvPr/>
        </p:nvGrpSpPr>
        <p:grpSpPr>
          <a:xfrm>
            <a:off x="381002" y="3409950"/>
            <a:ext cx="6183497" cy="1281297"/>
            <a:chOff x="217503" y="3287330"/>
            <a:chExt cx="8244662" cy="1708396"/>
          </a:xfrm>
        </p:grpSpPr>
        <p:sp>
          <p:nvSpPr>
            <p:cNvPr id="9" name="Rectangle 8"/>
            <p:cNvSpPr/>
            <p:nvPr/>
          </p:nvSpPr>
          <p:spPr>
            <a:xfrm>
              <a:off x="8142302" y="3287330"/>
              <a:ext cx="319863" cy="1007131"/>
            </a:xfrm>
            <a:prstGeom prst="rect">
              <a:avLst/>
            </a:prstGeom>
            <a:solidFill>
              <a:srgbClr val="FF0000">
                <a:alpha val="30196"/>
              </a:srgbClr>
            </a:solid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10" name="TextBox 9"/>
            <p:cNvSpPr txBox="1"/>
            <p:nvPr/>
          </p:nvSpPr>
          <p:spPr>
            <a:xfrm>
              <a:off x="217503" y="3998530"/>
              <a:ext cx="4165600" cy="997196"/>
            </a:xfrm>
            <a:prstGeom prst="rect">
              <a:avLst/>
            </a:prstGeom>
            <a:noFill/>
            <a:ln w="28575">
              <a:solidFill>
                <a:srgbClr val="FF0000"/>
              </a:solidFill>
              <a:prstDash val="dash"/>
            </a:ln>
          </p:spPr>
          <p:txBody>
            <a:bodyPr wrap="square" rtlCol="0">
              <a:spAutoFit/>
            </a:bodyPr>
            <a:lstStyle/>
            <a:p>
              <a:pPr fontAlgn="auto">
                <a:lnSpc>
                  <a:spcPct val="120000"/>
                </a:lnSpc>
                <a:spcBef>
                  <a:spcPts val="0"/>
                </a:spcBef>
                <a:spcAft>
                  <a:spcPts val="0"/>
                </a:spcAft>
              </a:pPr>
              <a:r>
                <a:rPr lang="en-US" sz="1800" dirty="0">
                  <a:solidFill>
                    <a:prstClr val="black"/>
                  </a:solidFill>
                  <a:latin typeface="Calibri"/>
                  <a:ea typeface="+mn-ea"/>
                  <a:cs typeface="+mn-cs"/>
                </a:rPr>
                <a:t>Use a small </a:t>
              </a:r>
              <a:r>
                <a:rPr lang="en-US" sz="1800" b="1" dirty="0">
                  <a:solidFill>
                    <a:prstClr val="black"/>
                  </a:solidFill>
                  <a:latin typeface="Calibri"/>
                  <a:ea typeface="+mn-ea"/>
                  <a:cs typeface="+mn-cs"/>
                </a:rPr>
                <a:t>epsilon</a:t>
              </a:r>
              <a:r>
                <a:rPr lang="en-US" sz="1800" dirty="0">
                  <a:solidFill>
                    <a:prstClr val="black"/>
                  </a:solidFill>
                  <a:latin typeface="Calibri"/>
                  <a:ea typeface="+mn-ea"/>
                  <a:cs typeface="+mn-cs"/>
                </a:rPr>
                <a:t> to keep numerical </a:t>
              </a:r>
              <a:r>
                <a:rPr lang="en-US" sz="1800" dirty="0" smtClean="0">
                  <a:solidFill>
                    <a:prstClr val="black"/>
                  </a:solidFill>
                  <a:latin typeface="Calibri"/>
                  <a:ea typeface="+mn-ea"/>
                  <a:cs typeface="+mn-cs"/>
                </a:rPr>
                <a:t>stability (0.005)</a:t>
              </a:r>
              <a:endParaRPr lang="en-US" sz="1800" dirty="0">
                <a:solidFill>
                  <a:prstClr val="black"/>
                </a:solidFill>
                <a:latin typeface="Calibri"/>
                <a:ea typeface="+mn-ea"/>
                <a:cs typeface="+mn-cs"/>
              </a:endParaRPr>
            </a:p>
          </p:txBody>
        </p:sp>
        <p:cxnSp>
          <p:nvCxnSpPr>
            <p:cNvPr id="11" name="Elbow Connector 10"/>
            <p:cNvCxnSpPr>
              <a:stCxn id="9" idx="2"/>
              <a:endCxn id="10" idx="3"/>
            </p:cNvCxnSpPr>
            <p:nvPr/>
          </p:nvCxnSpPr>
          <p:spPr>
            <a:xfrm rot="5400000">
              <a:off x="6241336" y="2436229"/>
              <a:ext cx="202668" cy="3919132"/>
            </a:xfrm>
            <a:prstGeom prst="bentConnector2">
              <a:avLst/>
            </a:prstGeom>
            <a:ln w="28575">
              <a:solidFill>
                <a:srgbClr val="FF000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304802" y="1885952"/>
            <a:ext cx="7014843" cy="1404226"/>
            <a:chOff x="415850" y="2502934"/>
            <a:chExt cx="9353123" cy="1872301"/>
          </a:xfrm>
        </p:grpSpPr>
        <p:grpSp>
          <p:nvGrpSpPr>
            <p:cNvPr id="20" name="Group 19"/>
            <p:cNvGrpSpPr/>
            <p:nvPr/>
          </p:nvGrpSpPr>
          <p:grpSpPr>
            <a:xfrm>
              <a:off x="415850" y="2502934"/>
              <a:ext cx="9353123" cy="1872301"/>
              <a:chOff x="415850" y="2502934"/>
              <a:chExt cx="9353123" cy="1872301"/>
            </a:xfrm>
          </p:grpSpPr>
          <p:sp>
            <p:nvSpPr>
              <p:cNvPr id="24" name="TextBox 23"/>
              <p:cNvSpPr txBox="1"/>
              <p:nvPr/>
            </p:nvSpPr>
            <p:spPr>
              <a:xfrm>
                <a:off x="415850" y="2502934"/>
                <a:ext cx="4266468" cy="1231106"/>
              </a:xfrm>
              <a:prstGeom prst="rect">
                <a:avLst/>
              </a:prstGeom>
              <a:noFill/>
              <a:ln w="28575">
                <a:solidFill>
                  <a:srgbClr val="00B0F0"/>
                </a:solidFill>
                <a:prstDash val="dash"/>
              </a:ln>
            </p:spPr>
            <p:txBody>
              <a:bodyPr wrap="square" rtlCol="0">
                <a:spAutoFit/>
              </a:bodyPr>
              <a:lstStyle/>
              <a:p>
                <a:pPr fontAlgn="auto">
                  <a:spcBef>
                    <a:spcPts val="0"/>
                  </a:spcBef>
                  <a:spcAft>
                    <a:spcPts val="0"/>
                  </a:spcAft>
                </a:pPr>
                <a:r>
                  <a:rPr lang="en-US" sz="1800" dirty="0" smtClean="0">
                    <a:solidFill>
                      <a:prstClr val="black"/>
                    </a:solidFill>
                    <a:latin typeface="Calibri"/>
                    <a:ea typeface="+mn-ea"/>
                    <a:cs typeface="+mn-cs"/>
                  </a:rPr>
                  <a:t>Inverse </a:t>
                </a:r>
                <a:r>
                  <a:rPr lang="en-US" sz="1800" dirty="0" smtClean="0">
                    <a:solidFill>
                      <a:prstClr val="black"/>
                    </a:solidFill>
                    <a:latin typeface="Calibri"/>
                    <a:ea typeface="+mn-ea"/>
                    <a:cs typeface="+mn-cs"/>
                  </a:rPr>
                  <a:t>of </a:t>
                </a:r>
                <a:r>
                  <a:rPr lang="en-US" sz="1800" dirty="0" smtClean="0">
                    <a:solidFill>
                      <a:prstClr val="black"/>
                    </a:solidFill>
                    <a:latin typeface="Calibri"/>
                    <a:ea typeface="+mn-ea"/>
                    <a:cs typeface="+mn-cs"/>
                  </a:rPr>
                  <a:t>sigmoid</a:t>
                </a:r>
              </a:p>
              <a:p>
                <a:pPr fontAlgn="auto">
                  <a:spcBef>
                    <a:spcPts val="0"/>
                  </a:spcBef>
                  <a:spcAft>
                    <a:spcPts val="0"/>
                  </a:spcAft>
                </a:pPr>
                <a:endParaRPr lang="en-US" sz="1800" dirty="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p:txBody>
          </p:sp>
          <p:sp>
            <p:nvSpPr>
              <p:cNvPr id="22" name="Rectangle 21"/>
              <p:cNvSpPr/>
              <p:nvPr/>
            </p:nvSpPr>
            <p:spPr>
              <a:xfrm>
                <a:off x="6511850" y="3518934"/>
                <a:ext cx="3257123" cy="856301"/>
              </a:xfrm>
              <a:prstGeom prst="rect">
                <a:avLst/>
              </a:prstGeom>
              <a:solidFill>
                <a:srgbClr val="00B0F0">
                  <a:alpha val="30196"/>
                </a:srgbClr>
              </a:solidFill>
              <a:ln w="28575">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cxnSp>
            <p:nvCxnSpPr>
              <p:cNvPr id="23" name="Elbow Connector 22"/>
              <p:cNvCxnSpPr>
                <a:stCxn id="24" idx="3"/>
                <a:endCxn id="22" idx="0"/>
              </p:cNvCxnSpPr>
              <p:nvPr/>
            </p:nvCxnSpPr>
            <p:spPr>
              <a:xfrm>
                <a:off x="4682318" y="3118487"/>
                <a:ext cx="3458094" cy="400447"/>
              </a:xfrm>
              <a:prstGeom prst="bentConnector2">
                <a:avLst/>
              </a:prstGeom>
              <a:ln w="28575">
                <a:solidFill>
                  <a:srgbClr val="00B0F0"/>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pic>
          <p:nvPicPr>
            <p:cNvPr id="19" name="Picture 18"/>
            <p:cNvPicPr>
              <a:picLocks noChangeAspect="1"/>
            </p:cNvPicPr>
            <p:nvPr/>
          </p:nvPicPr>
          <p:blipFill>
            <a:blip r:embed="rId3"/>
            <a:stretch>
              <a:fillRect/>
            </a:stretch>
          </p:blipFill>
          <p:spPr>
            <a:xfrm>
              <a:off x="1025450" y="3010933"/>
              <a:ext cx="2341933" cy="548256"/>
            </a:xfrm>
            <a:prstGeom prst="rect">
              <a:avLst/>
            </a:prstGeom>
          </p:spPr>
        </p:pic>
      </p:grpSp>
    </p:spTree>
    <p:extLst>
      <p:ext uri="{BB962C8B-B14F-4D97-AF65-F5344CB8AC3E}">
        <p14:creationId xmlns:p14="http://schemas.microsoft.com/office/powerpoint/2010/main" val="28085981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up)">
                                      <p:cBhvr>
                                        <p:cTn id="7" dur="500"/>
                                        <p:tgtEl>
                                          <p:spTgt spid="3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img001371.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40" r="135"/>
          <a:stretch/>
        </p:blipFill>
        <p:spPr>
          <a:xfrm>
            <a:off x="-39692" y="-14880"/>
            <a:ext cx="9326880" cy="5230436"/>
          </a:xfrm>
        </p:spPr>
      </p:pic>
      <p:sp>
        <p:nvSpPr>
          <p:cNvPr id="6" name="Rectangle 3"/>
          <p:cNvSpPr>
            <a:spLocks/>
          </p:cNvSpPr>
          <p:nvPr/>
        </p:nvSpPr>
        <p:spPr bwMode="auto">
          <a:xfrm>
            <a:off x="5647642" y="-996"/>
            <a:ext cx="3506394" cy="4191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40639" bIns="0" anchor="ctr"/>
          <a:lstStyle/>
          <a:p>
            <a:pPr algn="ctr"/>
            <a:r>
              <a:rPr lang="en-US" altLang="zh-CN" sz="3200" dirty="0" smtClean="0">
                <a:solidFill>
                  <a:srgbClr val="000000"/>
                </a:solidFill>
              </a:rPr>
              <a:t>Structures</a:t>
            </a:r>
            <a:endParaRPr lang="en-US" altLang="zh-CN" sz="3200" dirty="0">
              <a:solidFill>
                <a:srgbClr val="000000"/>
              </a:solidFill>
            </a:endParaRPr>
          </a:p>
        </p:txBody>
      </p:sp>
      <p:sp>
        <p:nvSpPr>
          <p:cNvPr id="7" name="Text Box 6"/>
          <p:cNvSpPr txBox="1">
            <a:spLocks noChangeArrowheads="1"/>
          </p:cNvSpPr>
          <p:nvPr/>
        </p:nvSpPr>
        <p:spPr bwMode="auto">
          <a:xfrm>
            <a:off x="7924799" y="3440865"/>
            <a:ext cx="914401" cy="40011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sz="2000" dirty="0" smtClean="0"/>
              <a:t>squat</a:t>
            </a:r>
            <a:endParaRPr lang="en-US" altLang="zh-CN" sz="2000" dirty="0"/>
          </a:p>
        </p:txBody>
      </p:sp>
      <p:sp>
        <p:nvSpPr>
          <p:cNvPr id="8" name="Text Box 6"/>
          <p:cNvSpPr txBox="1">
            <a:spLocks noChangeArrowheads="1"/>
          </p:cNvSpPr>
          <p:nvPr/>
        </p:nvSpPr>
        <p:spPr bwMode="auto">
          <a:xfrm>
            <a:off x="6629400" y="3592428"/>
            <a:ext cx="654774" cy="40011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sz="2000" dirty="0" smtClean="0"/>
              <a:t>fall</a:t>
            </a:r>
            <a:endParaRPr lang="en-US" altLang="zh-CN" sz="2000" dirty="0"/>
          </a:p>
        </p:txBody>
      </p:sp>
      <p:sp>
        <p:nvSpPr>
          <p:cNvPr id="9" name="Text Box 6"/>
          <p:cNvSpPr txBox="1">
            <a:spLocks noChangeArrowheads="1"/>
          </p:cNvSpPr>
          <p:nvPr/>
        </p:nvSpPr>
        <p:spPr bwMode="auto">
          <a:xfrm>
            <a:off x="4418232" y="1632837"/>
            <a:ext cx="915768" cy="40011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sz="2000" dirty="0" smtClean="0"/>
              <a:t>stand</a:t>
            </a:r>
            <a:endParaRPr lang="en-US" altLang="zh-CN" sz="2000" dirty="0"/>
          </a:p>
        </p:txBody>
      </p:sp>
      <p:sp>
        <p:nvSpPr>
          <p:cNvPr id="10" name="Text Box 6"/>
          <p:cNvSpPr txBox="1">
            <a:spLocks noChangeArrowheads="1"/>
          </p:cNvSpPr>
          <p:nvPr/>
        </p:nvSpPr>
        <p:spPr bwMode="auto">
          <a:xfrm>
            <a:off x="6024675" y="1504950"/>
            <a:ext cx="604725" cy="400110"/>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sz="2000" dirty="0" smtClean="0"/>
              <a:t>run</a:t>
            </a:r>
            <a:endParaRPr lang="en-US" altLang="zh-CN" sz="2000" dirty="0"/>
          </a:p>
        </p:txBody>
      </p:sp>
      <p:cxnSp>
        <p:nvCxnSpPr>
          <p:cNvPr id="11" name="直线连接符 10"/>
          <p:cNvCxnSpPr/>
          <p:nvPr/>
        </p:nvCxnSpPr>
        <p:spPr>
          <a:xfrm flipH="1" flipV="1">
            <a:off x="4941631" y="1979272"/>
            <a:ext cx="1607518" cy="2187614"/>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2" name="直线连接符 11"/>
          <p:cNvCxnSpPr/>
          <p:nvPr/>
        </p:nvCxnSpPr>
        <p:spPr>
          <a:xfrm flipV="1">
            <a:off x="6549149" y="3833281"/>
            <a:ext cx="1865514" cy="333607"/>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3" name="直线连接符 12"/>
          <p:cNvCxnSpPr/>
          <p:nvPr/>
        </p:nvCxnSpPr>
        <p:spPr>
          <a:xfrm flipH="1" flipV="1">
            <a:off x="6330843" y="1826298"/>
            <a:ext cx="218306" cy="2340590"/>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2" name="文本框 1"/>
          <p:cNvSpPr txBox="1"/>
          <p:nvPr/>
        </p:nvSpPr>
        <p:spPr>
          <a:xfrm>
            <a:off x="3048000" y="3714750"/>
            <a:ext cx="2750222" cy="707886"/>
          </a:xfrm>
          <a:prstGeom prst="rect">
            <a:avLst/>
          </a:prstGeom>
          <a:noFill/>
          <a:ln w="38100" cmpd="sng">
            <a:noFill/>
          </a:ln>
          <a:effectLst/>
        </p:spPr>
        <p:txBody>
          <a:bodyPr wrap="none" rtlCol="0">
            <a:spAutoFit/>
          </a:bodyPr>
          <a:lstStyle/>
          <a:p>
            <a:r>
              <a:rPr kumimoji="1" lang="en-US" altLang="zh-CN" sz="4000" b="1" dirty="0" smtClean="0">
                <a:solidFill>
                  <a:srgbClr val="2127FF"/>
                </a:solidFill>
              </a:rPr>
              <a:t>Structures</a:t>
            </a:r>
            <a:endParaRPr kumimoji="1" lang="zh-CN" altLang="en-US" sz="4000" b="1" dirty="0">
              <a:solidFill>
                <a:srgbClr val="2127FF"/>
              </a:solidFill>
            </a:endParaRPr>
          </a:p>
        </p:txBody>
      </p:sp>
      <p:sp>
        <p:nvSpPr>
          <p:cNvPr id="14" name="椭圆 13"/>
          <p:cNvSpPr/>
          <p:nvPr/>
        </p:nvSpPr>
        <p:spPr>
          <a:xfrm>
            <a:off x="5051705" y="1193304"/>
            <a:ext cx="404695" cy="261689"/>
          </a:xfrm>
          <a:prstGeom prst="ellipse">
            <a:avLst/>
          </a:prstGeom>
          <a:solidFill>
            <a:schemeClr val="accent3">
              <a:lumMod val="60000"/>
              <a:lumOff val="40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15" name="Text Box 6"/>
          <p:cNvSpPr txBox="1">
            <a:spLocks noChangeArrowheads="1"/>
          </p:cNvSpPr>
          <p:nvPr/>
        </p:nvSpPr>
        <p:spPr bwMode="auto">
          <a:xfrm>
            <a:off x="6400800" y="4171950"/>
            <a:ext cx="1981200" cy="707886"/>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sz="2000" dirty="0"/>
              <a:t>h</a:t>
            </a:r>
            <a:r>
              <a:rPr lang="en-US" altLang="zh-CN" sz="2000" dirty="0" smtClean="0"/>
              <a:t>elp the fallen person</a:t>
            </a:r>
            <a:endParaRPr lang="en-US" altLang="zh-CN" sz="2000" dirty="0"/>
          </a:p>
        </p:txBody>
      </p:sp>
      <p:sp>
        <p:nvSpPr>
          <p:cNvPr id="16" name="Text Box 6"/>
          <p:cNvSpPr txBox="1">
            <a:spLocks noChangeArrowheads="1"/>
          </p:cNvSpPr>
          <p:nvPr/>
        </p:nvSpPr>
        <p:spPr bwMode="auto">
          <a:xfrm>
            <a:off x="304800" y="2952750"/>
            <a:ext cx="1066800" cy="369332"/>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sz="1800" dirty="0" smtClean="0"/>
              <a:t>hallway</a:t>
            </a:r>
            <a:endParaRPr lang="en-US" altLang="zh-CN" sz="1800" dirty="0"/>
          </a:p>
        </p:txBody>
      </p:sp>
      <p:sp>
        <p:nvSpPr>
          <p:cNvPr id="17" name="Text Box 6"/>
          <p:cNvSpPr txBox="1">
            <a:spLocks noChangeArrowheads="1"/>
          </p:cNvSpPr>
          <p:nvPr/>
        </p:nvSpPr>
        <p:spPr bwMode="auto">
          <a:xfrm>
            <a:off x="1600200" y="2952750"/>
            <a:ext cx="1752600" cy="369332"/>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sz="1800" dirty="0" smtClean="0"/>
              <a:t>nursing home</a:t>
            </a:r>
            <a:endParaRPr lang="en-US" altLang="zh-CN" sz="1800" dirty="0"/>
          </a:p>
        </p:txBody>
      </p:sp>
      <p:sp>
        <p:nvSpPr>
          <p:cNvPr id="18" name="Text Box 6"/>
          <p:cNvSpPr txBox="1">
            <a:spLocks noChangeArrowheads="1"/>
          </p:cNvSpPr>
          <p:nvPr/>
        </p:nvSpPr>
        <p:spPr bwMode="auto">
          <a:xfrm>
            <a:off x="609600" y="2038350"/>
            <a:ext cx="1752600" cy="369332"/>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sz="1800" dirty="0"/>
              <a:t>i</a:t>
            </a:r>
            <a:r>
              <a:rPr lang="en-US" altLang="zh-CN" sz="1800" dirty="0" smtClean="0"/>
              <a:t>ndoor scene</a:t>
            </a:r>
            <a:endParaRPr lang="en-US" altLang="zh-CN" sz="1800" dirty="0"/>
          </a:p>
        </p:txBody>
      </p:sp>
      <p:sp>
        <p:nvSpPr>
          <p:cNvPr id="19" name="Text Box 6"/>
          <p:cNvSpPr txBox="1">
            <a:spLocks noChangeArrowheads="1"/>
          </p:cNvSpPr>
          <p:nvPr/>
        </p:nvSpPr>
        <p:spPr bwMode="auto">
          <a:xfrm>
            <a:off x="1905000" y="1428750"/>
            <a:ext cx="1066800" cy="369332"/>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sz="1800" dirty="0" smtClean="0"/>
              <a:t>people</a:t>
            </a:r>
            <a:endParaRPr lang="en-US" altLang="zh-CN" sz="1800" dirty="0"/>
          </a:p>
        </p:txBody>
      </p:sp>
      <p:cxnSp>
        <p:nvCxnSpPr>
          <p:cNvPr id="20" name="直线连接符 10"/>
          <p:cNvCxnSpPr>
            <a:stCxn id="18" idx="0"/>
          </p:cNvCxnSpPr>
          <p:nvPr/>
        </p:nvCxnSpPr>
        <p:spPr>
          <a:xfrm flipV="1">
            <a:off x="1485900" y="1809750"/>
            <a:ext cx="952500" cy="228600"/>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3" name="直线连接符 10"/>
          <p:cNvCxnSpPr>
            <a:stCxn id="18" idx="2"/>
            <a:endCxn id="17" idx="0"/>
          </p:cNvCxnSpPr>
          <p:nvPr/>
        </p:nvCxnSpPr>
        <p:spPr>
          <a:xfrm>
            <a:off x="1485900" y="2407682"/>
            <a:ext cx="990600" cy="545068"/>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6" name="直线连接符 10"/>
          <p:cNvCxnSpPr>
            <a:stCxn id="18" idx="2"/>
            <a:endCxn id="16" idx="0"/>
          </p:cNvCxnSpPr>
          <p:nvPr/>
        </p:nvCxnSpPr>
        <p:spPr>
          <a:xfrm flipH="1">
            <a:off x="838200" y="2407682"/>
            <a:ext cx="647700" cy="545068"/>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30" name="直线连接符 10"/>
          <p:cNvCxnSpPr>
            <a:endCxn id="17" idx="0"/>
          </p:cNvCxnSpPr>
          <p:nvPr/>
        </p:nvCxnSpPr>
        <p:spPr>
          <a:xfrm>
            <a:off x="2438400" y="1809750"/>
            <a:ext cx="38100" cy="1143000"/>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13673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4300"/>
            <a:ext cx="7886700" cy="994172"/>
          </a:xfrm>
        </p:spPr>
        <p:txBody>
          <a:bodyPr/>
          <a:lstStyle/>
          <a:p>
            <a:r>
              <a:rPr lang="en-US" dirty="0" smtClean="0"/>
              <a:t>Datasets </a:t>
            </a:r>
            <a:endParaRPr lang="en-US" dirty="0"/>
          </a:p>
        </p:txBody>
      </p:sp>
      <p:sp>
        <p:nvSpPr>
          <p:cNvPr id="9" name="TextBox 8"/>
          <p:cNvSpPr txBox="1"/>
          <p:nvPr/>
        </p:nvSpPr>
        <p:spPr>
          <a:xfrm>
            <a:off x="152400" y="666750"/>
            <a:ext cx="8839200" cy="523220"/>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a:solidFill>
                  <a:prstClr val="black"/>
                </a:solidFill>
                <a:latin typeface="Calibri"/>
                <a:ea typeface="+mn-ea"/>
                <a:cs typeface="+mn-cs"/>
              </a:rPr>
              <a:t>E</a:t>
            </a:r>
            <a:r>
              <a:rPr lang="en-US" sz="2400" dirty="0" smtClean="0">
                <a:solidFill>
                  <a:prstClr val="black"/>
                </a:solidFill>
                <a:latin typeface="Calibri"/>
                <a:ea typeface="+mn-ea"/>
                <a:cs typeface="+mn-cs"/>
              </a:rPr>
              <a:t>valuate method with two types of experiments on three datasets</a:t>
            </a:r>
          </a:p>
        </p:txBody>
      </p:sp>
      <p:grpSp>
        <p:nvGrpSpPr>
          <p:cNvPr id="16" name="Group 15"/>
          <p:cNvGrpSpPr/>
          <p:nvPr/>
        </p:nvGrpSpPr>
        <p:grpSpPr>
          <a:xfrm>
            <a:off x="407698" y="1200152"/>
            <a:ext cx="2707198" cy="3943350"/>
            <a:chOff x="543591" y="2381693"/>
            <a:chExt cx="3609598" cy="4115416"/>
          </a:xfrm>
        </p:grpSpPr>
        <p:grpSp>
          <p:nvGrpSpPr>
            <p:cNvPr id="14" name="Group 13"/>
            <p:cNvGrpSpPr/>
            <p:nvPr/>
          </p:nvGrpSpPr>
          <p:grpSpPr>
            <a:xfrm>
              <a:off x="543591" y="2381693"/>
              <a:ext cx="3575645" cy="4082902"/>
              <a:chOff x="680484" y="2381693"/>
              <a:chExt cx="3575645" cy="4082902"/>
            </a:xfrm>
          </p:grpSpPr>
          <p:sp>
            <p:nvSpPr>
              <p:cNvPr id="6" name="Rectangle 5"/>
              <p:cNvSpPr/>
              <p:nvPr/>
            </p:nvSpPr>
            <p:spPr>
              <a:xfrm>
                <a:off x="680484" y="2381693"/>
                <a:ext cx="3575645" cy="408290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5" name="TextBox 4"/>
              <p:cNvSpPr txBox="1"/>
              <p:nvPr/>
            </p:nvSpPr>
            <p:spPr>
              <a:xfrm>
                <a:off x="780212" y="2438034"/>
                <a:ext cx="3358328" cy="610292"/>
              </a:xfrm>
              <a:prstGeom prst="rect">
                <a:avLst/>
              </a:prstGeom>
              <a:noFill/>
            </p:spPr>
            <p:txBody>
              <a:bodyPr wrap="square" rtlCol="0">
                <a:spAutoFit/>
              </a:bodyPr>
              <a:lstStyle/>
              <a:p>
                <a:pPr algn="ctr" fontAlgn="auto">
                  <a:spcBef>
                    <a:spcPts val="0"/>
                  </a:spcBef>
                  <a:spcAft>
                    <a:spcPts val="0"/>
                  </a:spcAft>
                </a:pPr>
                <a:r>
                  <a:rPr lang="en-US" altLang="zh-CN" sz="1800" dirty="0" smtClean="0">
                    <a:solidFill>
                      <a:prstClr val="black"/>
                    </a:solidFill>
                    <a:latin typeface="Calibri"/>
                    <a:ea typeface="DengXian"/>
                    <a:cs typeface="+mn-cs"/>
                  </a:rPr>
                  <a:t>Animals with Attributes</a:t>
                </a:r>
              </a:p>
              <a:p>
                <a:pPr algn="ctr" fontAlgn="auto">
                  <a:spcBef>
                    <a:spcPts val="0"/>
                  </a:spcBef>
                  <a:spcAft>
                    <a:spcPts val="0"/>
                  </a:spcAft>
                </a:pPr>
                <a:r>
                  <a:rPr lang="en-US" altLang="zh-CN" dirty="0" smtClean="0">
                    <a:solidFill>
                      <a:prstClr val="black"/>
                    </a:solidFill>
                    <a:latin typeface="Calibri"/>
                    <a:ea typeface="DengXian"/>
                    <a:cs typeface="+mn-cs"/>
                  </a:rPr>
                  <a:t>[</a:t>
                </a:r>
                <a:r>
                  <a:rPr lang="en-US" dirty="0" err="1">
                    <a:solidFill>
                      <a:prstClr val="black"/>
                    </a:solidFill>
                    <a:latin typeface="Calibri"/>
                    <a:ea typeface="+mn-ea"/>
                    <a:cs typeface="+mn-cs"/>
                  </a:rPr>
                  <a:t>Lampert</a:t>
                </a:r>
                <a:r>
                  <a:rPr lang="en-US" dirty="0">
                    <a:solidFill>
                      <a:prstClr val="black"/>
                    </a:solidFill>
                    <a:latin typeface="Calibri"/>
                    <a:ea typeface="+mn-ea"/>
                    <a:cs typeface="+mn-cs"/>
                  </a:rPr>
                  <a:t> et al. 2009</a:t>
                </a:r>
                <a:r>
                  <a:rPr lang="en-US" altLang="zh-CN" dirty="0" smtClean="0">
                    <a:solidFill>
                      <a:prstClr val="black"/>
                    </a:solidFill>
                    <a:latin typeface="Calibri"/>
                    <a:ea typeface="DengXian"/>
                    <a:cs typeface="+mn-cs"/>
                  </a:rPr>
                  <a:t>]</a:t>
                </a:r>
                <a:endParaRPr lang="en-US" dirty="0">
                  <a:solidFill>
                    <a:prstClr val="black"/>
                  </a:solidFill>
                  <a:latin typeface="Calibri"/>
                  <a:ea typeface="+mn-ea"/>
                  <a:cs typeface="+mn-cs"/>
                </a:endParaRPr>
              </a:p>
            </p:txBody>
          </p:sp>
          <p:pic>
            <p:nvPicPr>
              <p:cNvPr id="10" name="Picture 9" descr="Screen Shot 2014-07-28 at 10.27.18 PM.png"/>
              <p:cNvPicPr>
                <a:picLocks noChangeAspect="1"/>
              </p:cNvPicPr>
              <p:nvPr/>
            </p:nvPicPr>
            <p:blipFill rotWithShape="1">
              <a:blip r:embed="rId3">
                <a:extLst>
                  <a:ext uri="{28A0092B-C50C-407E-A947-70E740481C1C}">
                    <a14:useLocalDpi xmlns:a14="http://schemas.microsoft.com/office/drawing/2010/main" val="0"/>
                  </a:ext>
                </a:extLst>
              </a:blip>
              <a:srcRect l="1783" t="4495" r="83533" b="10288"/>
              <a:stretch/>
            </p:blipFill>
            <p:spPr>
              <a:xfrm>
                <a:off x="746487" y="3176942"/>
                <a:ext cx="1308704" cy="1312163"/>
              </a:xfrm>
              <a:prstGeom prst="rect">
                <a:avLst/>
              </a:prstGeom>
            </p:spPr>
          </p:pic>
          <p:sp>
            <p:nvSpPr>
              <p:cNvPr id="11" name="TextBox 10"/>
              <p:cNvSpPr txBox="1"/>
              <p:nvPr/>
            </p:nvSpPr>
            <p:spPr>
              <a:xfrm>
                <a:off x="2067287" y="3017892"/>
                <a:ext cx="2082489" cy="353327"/>
              </a:xfrm>
              <a:prstGeom prst="rect">
                <a:avLst/>
              </a:prstGeom>
              <a:noFill/>
            </p:spPr>
            <p:txBody>
              <a:bodyPr wrap="square" rtlCol="0">
                <a:spAutoFit/>
              </a:bodyPr>
              <a:lstStyle/>
              <a:p>
                <a:pPr fontAlgn="auto">
                  <a:spcBef>
                    <a:spcPts val="0"/>
                  </a:spcBef>
                  <a:spcAft>
                    <a:spcPts val="0"/>
                  </a:spcAft>
                </a:pPr>
                <a:r>
                  <a:rPr lang="en-US" altLang="zh-CN" sz="1600" u="sng" dirty="0" smtClean="0">
                    <a:solidFill>
                      <a:prstClr val="black"/>
                    </a:solidFill>
                    <a:latin typeface="Calibri"/>
                    <a:ea typeface="DengXian"/>
                    <a:cs typeface="+mn-cs"/>
                  </a:rPr>
                  <a:t>Labels</a:t>
                </a:r>
                <a:endParaRPr lang="en-US" altLang="zh-CN" sz="1600" u="sng" dirty="0" smtClean="0">
                  <a:solidFill>
                    <a:prstClr val="black"/>
                  </a:solidFill>
                  <a:latin typeface="Calibri"/>
                  <a:ea typeface="DengXian"/>
                  <a:cs typeface="+mn-cs"/>
                </a:endParaRPr>
              </a:p>
            </p:txBody>
          </p:sp>
          <p:sp>
            <p:nvSpPr>
              <p:cNvPr id="4" name="Rectangle 3"/>
              <p:cNvSpPr/>
              <p:nvPr/>
            </p:nvSpPr>
            <p:spPr>
              <a:xfrm>
                <a:off x="2067288" y="3287819"/>
                <a:ext cx="2156794" cy="1124222"/>
              </a:xfrm>
              <a:prstGeom prst="rect">
                <a:avLst/>
              </a:prstGeom>
            </p:spPr>
            <p:txBody>
              <a:bodyPr wrap="square">
                <a:spAutoFit/>
              </a:bodyPr>
              <a:lstStyle/>
              <a:p>
                <a:pPr fontAlgn="auto">
                  <a:spcBef>
                    <a:spcPts val="0"/>
                  </a:spcBef>
                  <a:spcAft>
                    <a:spcPts val="0"/>
                  </a:spcAft>
                </a:pPr>
                <a:r>
                  <a:rPr lang="en-US" altLang="zh-CN" sz="1600" dirty="0">
                    <a:solidFill>
                      <a:prstClr val="black"/>
                    </a:solidFill>
                    <a:latin typeface="Calibri"/>
                    <a:ea typeface="DengXian"/>
                    <a:cs typeface="+mn-cs"/>
                  </a:rPr>
                  <a:t>28 taxonomy terms</a:t>
                </a:r>
              </a:p>
              <a:p>
                <a:pPr fontAlgn="auto">
                  <a:spcBef>
                    <a:spcPts val="0"/>
                  </a:spcBef>
                  <a:spcAft>
                    <a:spcPts val="0"/>
                  </a:spcAft>
                </a:pPr>
                <a:r>
                  <a:rPr lang="en-US" altLang="zh-CN" sz="1600" dirty="0">
                    <a:solidFill>
                      <a:prstClr val="black"/>
                    </a:solidFill>
                    <a:latin typeface="Calibri"/>
                    <a:ea typeface="DengXian"/>
                    <a:cs typeface="+mn-cs"/>
                  </a:rPr>
                  <a:t>50 animal classes</a:t>
                </a:r>
              </a:p>
              <a:p>
                <a:pPr fontAlgn="auto">
                  <a:spcBef>
                    <a:spcPts val="0"/>
                  </a:spcBef>
                  <a:spcAft>
                    <a:spcPts val="0"/>
                  </a:spcAft>
                </a:pPr>
                <a:r>
                  <a:rPr lang="en-US" sz="1600" dirty="0">
                    <a:solidFill>
                      <a:prstClr val="black"/>
                    </a:solidFill>
                    <a:latin typeface="Calibri"/>
                    <a:ea typeface="+mn-ea"/>
                    <a:cs typeface="+mn-cs"/>
                  </a:rPr>
                  <a:t>85 attributes</a:t>
                </a:r>
              </a:p>
            </p:txBody>
          </p:sp>
        </p:grpSp>
        <p:sp>
          <p:nvSpPr>
            <p:cNvPr id="19" name="Rectangle 18"/>
            <p:cNvSpPr/>
            <p:nvPr/>
          </p:nvSpPr>
          <p:spPr>
            <a:xfrm>
              <a:off x="609594" y="5051680"/>
              <a:ext cx="3543595" cy="1445429"/>
            </a:xfrm>
            <a:prstGeom prst="rect">
              <a:avLst/>
            </a:prstGeom>
          </p:spPr>
          <p:txBody>
            <a:bodyPr wrap="square">
              <a:spAutoFit/>
            </a:bodyPr>
            <a:lstStyle/>
            <a:p>
              <a:pPr marL="285750" indent="-285750" fontAlgn="auto">
                <a:spcBef>
                  <a:spcPts val="0"/>
                </a:spcBef>
                <a:spcAft>
                  <a:spcPts val="0"/>
                </a:spcAft>
                <a:buFont typeface="Arial" charset="0"/>
                <a:buChar char="•"/>
              </a:pPr>
              <a:r>
                <a:rPr lang="en-US" altLang="zh-CN" dirty="0" smtClean="0">
                  <a:solidFill>
                    <a:prstClr val="black"/>
                  </a:solidFill>
                  <a:latin typeface="Calibri"/>
                  <a:ea typeface="DengXian"/>
                  <a:cs typeface="+mn-cs"/>
                </a:rPr>
                <a:t>Taxonomy terms are constructed from Word Net as [Hwang et al. 2012]</a:t>
              </a:r>
            </a:p>
            <a:p>
              <a:pPr marL="285750" indent="-285750" fontAlgn="auto">
                <a:spcBef>
                  <a:spcPts val="0"/>
                </a:spcBef>
                <a:spcAft>
                  <a:spcPts val="0"/>
                </a:spcAft>
                <a:buFont typeface="Arial" charset="0"/>
                <a:buChar char="•"/>
              </a:pPr>
              <a:r>
                <a:rPr lang="en-US" dirty="0" smtClean="0">
                  <a:solidFill>
                    <a:prstClr val="black"/>
                  </a:solidFill>
                  <a:latin typeface="Calibri"/>
                  <a:ea typeface="+mn-ea"/>
                  <a:cs typeface="+mn-cs"/>
                </a:rPr>
                <a:t>Knowledge graph constructed by combining class-attributes graph with taxonomy graph</a:t>
              </a:r>
              <a:endParaRPr lang="en-US" dirty="0">
                <a:solidFill>
                  <a:prstClr val="black"/>
                </a:solidFill>
                <a:latin typeface="Calibri"/>
                <a:ea typeface="+mn-ea"/>
                <a:cs typeface="+mn-cs"/>
              </a:endParaRPr>
            </a:p>
          </p:txBody>
        </p:sp>
        <p:sp>
          <p:nvSpPr>
            <p:cNvPr id="20" name="Rectangle 19"/>
            <p:cNvSpPr/>
            <p:nvPr/>
          </p:nvSpPr>
          <p:spPr>
            <a:xfrm>
              <a:off x="609594" y="4469224"/>
              <a:ext cx="3454401" cy="674533"/>
            </a:xfrm>
            <a:prstGeom prst="rect">
              <a:avLst/>
            </a:prstGeom>
          </p:spPr>
          <p:txBody>
            <a:bodyPr wrap="square">
              <a:spAutoFit/>
            </a:bodyPr>
            <a:lstStyle/>
            <a:p>
              <a:pPr fontAlgn="auto">
                <a:spcBef>
                  <a:spcPts val="0"/>
                </a:spcBef>
                <a:spcAft>
                  <a:spcPts val="0"/>
                </a:spcAft>
              </a:pPr>
              <a:r>
                <a:rPr lang="en-US" altLang="zh-CN" sz="1800" b="1" dirty="0" smtClean="0">
                  <a:solidFill>
                    <a:prstClr val="black"/>
                  </a:solidFill>
                  <a:latin typeface="Calibri"/>
                  <a:ea typeface="DengXian"/>
                  <a:cs typeface="+mn-cs"/>
                </a:rPr>
                <a:t>Task</a:t>
              </a:r>
              <a:r>
                <a:rPr lang="en-US" altLang="zh-CN" sz="1800" dirty="0" smtClean="0">
                  <a:solidFill>
                    <a:prstClr val="black"/>
                  </a:solidFill>
                  <a:latin typeface="Calibri"/>
                  <a:ea typeface="DengXian"/>
                  <a:cs typeface="+mn-cs"/>
                </a:rPr>
                <a:t>:  predict entire label set</a:t>
              </a:r>
              <a:endParaRPr lang="en-US" sz="1800" dirty="0">
                <a:solidFill>
                  <a:prstClr val="black"/>
                </a:solidFill>
                <a:latin typeface="Calibri"/>
                <a:ea typeface="+mn-ea"/>
                <a:cs typeface="+mn-cs"/>
              </a:endParaRPr>
            </a:p>
          </p:txBody>
        </p:sp>
      </p:grpSp>
      <p:grpSp>
        <p:nvGrpSpPr>
          <p:cNvPr id="23" name="Group 22"/>
          <p:cNvGrpSpPr/>
          <p:nvPr/>
        </p:nvGrpSpPr>
        <p:grpSpPr>
          <a:xfrm>
            <a:off x="3181965" y="1200150"/>
            <a:ext cx="2830919" cy="3886200"/>
            <a:chOff x="4242621" y="2381693"/>
            <a:chExt cx="3774558" cy="4143841"/>
          </a:xfrm>
        </p:grpSpPr>
        <p:grpSp>
          <p:nvGrpSpPr>
            <p:cNvPr id="15" name="Group 14"/>
            <p:cNvGrpSpPr/>
            <p:nvPr/>
          </p:nvGrpSpPr>
          <p:grpSpPr>
            <a:xfrm>
              <a:off x="4242621" y="2381693"/>
              <a:ext cx="3774558" cy="4143841"/>
              <a:chOff x="4612758" y="2381693"/>
              <a:chExt cx="3774558" cy="4143841"/>
            </a:xfrm>
          </p:grpSpPr>
          <p:sp>
            <p:nvSpPr>
              <p:cNvPr id="7" name="TextBox 6"/>
              <p:cNvSpPr txBox="1"/>
              <p:nvPr/>
            </p:nvSpPr>
            <p:spPr>
              <a:xfrm>
                <a:off x="5170081" y="2438333"/>
                <a:ext cx="2659912" cy="623545"/>
              </a:xfrm>
              <a:prstGeom prst="rect">
                <a:avLst/>
              </a:prstGeom>
              <a:noFill/>
            </p:spPr>
            <p:txBody>
              <a:bodyPr wrap="square" rtlCol="0">
                <a:spAutoFit/>
              </a:bodyPr>
              <a:lstStyle/>
              <a:p>
                <a:pPr algn="ctr" fontAlgn="auto">
                  <a:spcBef>
                    <a:spcPts val="0"/>
                  </a:spcBef>
                  <a:spcAft>
                    <a:spcPts val="0"/>
                  </a:spcAft>
                </a:pPr>
                <a:r>
                  <a:rPr lang="en-US" altLang="zh-CN" sz="1800" dirty="0" smtClean="0">
                    <a:solidFill>
                      <a:prstClr val="black"/>
                    </a:solidFill>
                    <a:latin typeface="Calibri"/>
                    <a:ea typeface="DengXian"/>
                    <a:cs typeface="+mn-cs"/>
                  </a:rPr>
                  <a:t>NUS-WIDE</a:t>
                </a:r>
              </a:p>
              <a:p>
                <a:pPr algn="ctr" fontAlgn="auto">
                  <a:spcBef>
                    <a:spcPts val="0"/>
                  </a:spcBef>
                  <a:spcAft>
                    <a:spcPts val="0"/>
                  </a:spcAft>
                </a:pPr>
                <a:r>
                  <a:rPr lang="en-US" dirty="0">
                    <a:solidFill>
                      <a:prstClr val="black"/>
                    </a:solidFill>
                    <a:latin typeface="Calibri"/>
                    <a:ea typeface="+mn-ea"/>
                    <a:cs typeface="+mn-cs"/>
                  </a:rPr>
                  <a:t>[</a:t>
                </a:r>
                <a:r>
                  <a:rPr lang="en-US" dirty="0" smtClean="0">
                    <a:solidFill>
                      <a:prstClr val="black"/>
                    </a:solidFill>
                    <a:latin typeface="Calibri"/>
                    <a:ea typeface="+mn-ea"/>
                    <a:cs typeface="+mn-cs"/>
                  </a:rPr>
                  <a:t>Chua et al. 2009]</a:t>
                </a:r>
                <a:endParaRPr lang="en-US" dirty="0">
                  <a:solidFill>
                    <a:prstClr val="black"/>
                  </a:solidFill>
                  <a:latin typeface="Calibri"/>
                  <a:ea typeface="+mn-ea"/>
                  <a:cs typeface="+mn-cs"/>
                </a:endParaRPr>
              </a:p>
            </p:txBody>
          </p:sp>
          <p:sp>
            <p:nvSpPr>
              <p:cNvPr id="12" name="Rectangle 11"/>
              <p:cNvSpPr/>
              <p:nvPr/>
            </p:nvSpPr>
            <p:spPr>
              <a:xfrm>
                <a:off x="4612758" y="2381693"/>
                <a:ext cx="3774558" cy="414384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grpSp>
        <p:pic>
          <p:nvPicPr>
            <p:cNvPr id="1026" name="Picture 2" descr="098718714_a1c5203c4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8801" y="3031707"/>
              <a:ext cx="1683676" cy="12627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6026099" y="2909830"/>
              <a:ext cx="1931126" cy="393817"/>
            </a:xfrm>
            <a:prstGeom prst="rect">
              <a:avLst/>
            </a:prstGeom>
            <a:noFill/>
          </p:spPr>
          <p:txBody>
            <a:bodyPr wrap="square" rtlCol="0">
              <a:spAutoFit/>
            </a:bodyPr>
            <a:lstStyle/>
            <a:p>
              <a:pPr fontAlgn="auto">
                <a:spcBef>
                  <a:spcPts val="0"/>
                </a:spcBef>
                <a:spcAft>
                  <a:spcPts val="0"/>
                </a:spcAft>
              </a:pPr>
              <a:r>
                <a:rPr lang="en-US" altLang="zh-CN" sz="1800" u="sng" dirty="0" smtClean="0">
                  <a:solidFill>
                    <a:prstClr val="black"/>
                  </a:solidFill>
                  <a:latin typeface="Calibri"/>
                  <a:ea typeface="DengXian"/>
                  <a:cs typeface="+mn-cs"/>
                </a:rPr>
                <a:t>Labels</a:t>
              </a:r>
              <a:endParaRPr lang="en-US" altLang="zh-CN" sz="1800" u="sng" dirty="0" smtClean="0">
                <a:solidFill>
                  <a:prstClr val="black"/>
                </a:solidFill>
                <a:latin typeface="Calibri"/>
                <a:ea typeface="DengXian"/>
                <a:cs typeface="+mn-cs"/>
              </a:endParaRPr>
            </a:p>
          </p:txBody>
        </p:sp>
        <p:sp>
          <p:nvSpPr>
            <p:cNvPr id="18" name="Rectangle 17"/>
            <p:cNvSpPr/>
            <p:nvPr/>
          </p:nvSpPr>
          <p:spPr>
            <a:xfrm>
              <a:off x="6096001" y="3275463"/>
              <a:ext cx="1867029" cy="1148634"/>
            </a:xfrm>
            <a:prstGeom prst="rect">
              <a:avLst/>
            </a:prstGeom>
          </p:spPr>
          <p:txBody>
            <a:bodyPr wrap="square">
              <a:spAutoFit/>
            </a:bodyPr>
            <a:lstStyle/>
            <a:p>
              <a:pPr fontAlgn="auto">
                <a:spcBef>
                  <a:spcPts val="0"/>
                </a:spcBef>
                <a:spcAft>
                  <a:spcPts val="0"/>
                </a:spcAft>
              </a:pPr>
              <a:r>
                <a:rPr lang="en-US" altLang="zh-CN" sz="1600" dirty="0" smtClean="0">
                  <a:solidFill>
                    <a:prstClr val="black"/>
                  </a:solidFill>
                  <a:latin typeface="Calibri"/>
                  <a:ea typeface="DengXian"/>
                  <a:cs typeface="+mn-cs"/>
                </a:rPr>
                <a:t>698 image groups</a:t>
              </a:r>
              <a:endParaRPr lang="en-US" altLang="zh-CN" sz="1600" dirty="0">
                <a:solidFill>
                  <a:prstClr val="black"/>
                </a:solidFill>
                <a:latin typeface="Calibri"/>
                <a:ea typeface="DengXian"/>
                <a:cs typeface="+mn-cs"/>
              </a:endParaRPr>
            </a:p>
            <a:p>
              <a:pPr fontAlgn="auto">
                <a:spcBef>
                  <a:spcPts val="0"/>
                </a:spcBef>
                <a:spcAft>
                  <a:spcPts val="0"/>
                </a:spcAft>
              </a:pPr>
              <a:r>
                <a:rPr lang="en-US" altLang="zh-CN" sz="1600" dirty="0" smtClean="0">
                  <a:solidFill>
                    <a:prstClr val="black"/>
                  </a:solidFill>
                  <a:latin typeface="Calibri"/>
                  <a:ea typeface="DengXian"/>
                  <a:cs typeface="+mn-cs"/>
                </a:rPr>
                <a:t>81 concepts</a:t>
              </a:r>
              <a:endParaRPr lang="en-US" altLang="zh-CN" sz="1600" dirty="0">
                <a:solidFill>
                  <a:prstClr val="black"/>
                </a:solidFill>
                <a:latin typeface="Calibri"/>
                <a:ea typeface="DengXian"/>
                <a:cs typeface="+mn-cs"/>
              </a:endParaRPr>
            </a:p>
            <a:p>
              <a:pPr fontAlgn="auto">
                <a:spcBef>
                  <a:spcPts val="0"/>
                </a:spcBef>
                <a:spcAft>
                  <a:spcPts val="0"/>
                </a:spcAft>
              </a:pPr>
              <a:r>
                <a:rPr lang="en-US" sz="1600" dirty="0" smtClean="0">
                  <a:solidFill>
                    <a:prstClr val="black"/>
                  </a:solidFill>
                  <a:latin typeface="Calibri"/>
                  <a:ea typeface="+mn-ea"/>
                  <a:cs typeface="+mn-cs"/>
                </a:rPr>
                <a:t>1000 tags</a:t>
              </a:r>
              <a:endParaRPr lang="en-US" sz="1600" dirty="0">
                <a:solidFill>
                  <a:prstClr val="black"/>
                </a:solidFill>
                <a:latin typeface="Calibri"/>
                <a:ea typeface="+mn-ea"/>
                <a:cs typeface="+mn-cs"/>
              </a:endParaRPr>
            </a:p>
          </p:txBody>
        </p:sp>
        <p:sp>
          <p:nvSpPr>
            <p:cNvPr id="22" name="Rectangle 21"/>
            <p:cNvSpPr/>
            <p:nvPr/>
          </p:nvSpPr>
          <p:spPr>
            <a:xfrm>
              <a:off x="4368801" y="4331736"/>
              <a:ext cx="3493787" cy="984543"/>
            </a:xfrm>
            <a:prstGeom prst="rect">
              <a:avLst/>
            </a:prstGeom>
          </p:spPr>
          <p:txBody>
            <a:bodyPr wrap="square">
              <a:spAutoFit/>
            </a:bodyPr>
            <a:lstStyle/>
            <a:p>
              <a:pPr fontAlgn="auto">
                <a:spcBef>
                  <a:spcPts val="0"/>
                </a:spcBef>
                <a:spcAft>
                  <a:spcPts val="0"/>
                </a:spcAft>
              </a:pPr>
              <a:r>
                <a:rPr lang="en-US" altLang="zh-CN" sz="1800" b="1" dirty="0" smtClean="0">
                  <a:solidFill>
                    <a:prstClr val="black"/>
                  </a:solidFill>
                  <a:latin typeface="Calibri"/>
                  <a:ea typeface="DengXian"/>
                  <a:cs typeface="+mn-cs"/>
                </a:rPr>
                <a:t>Task</a:t>
              </a:r>
              <a:r>
                <a:rPr lang="en-US" altLang="zh-CN" sz="1800" dirty="0" smtClean="0">
                  <a:solidFill>
                    <a:prstClr val="black"/>
                  </a:solidFill>
                  <a:latin typeface="Calibri"/>
                  <a:ea typeface="DengXian"/>
                  <a:cs typeface="+mn-cs"/>
                </a:rPr>
                <a:t>:  predict 81 concepts with observing tags/image groups</a:t>
              </a:r>
            </a:p>
          </p:txBody>
        </p:sp>
      </p:grpSp>
      <p:sp>
        <p:nvSpPr>
          <p:cNvPr id="24" name="Rectangle 23"/>
          <p:cNvSpPr/>
          <p:nvPr/>
        </p:nvSpPr>
        <p:spPr>
          <a:xfrm>
            <a:off x="3200402" y="3916801"/>
            <a:ext cx="2744149" cy="1169551"/>
          </a:xfrm>
          <a:prstGeom prst="rect">
            <a:avLst/>
          </a:prstGeom>
        </p:spPr>
        <p:txBody>
          <a:bodyPr wrap="square">
            <a:spAutoFit/>
          </a:bodyPr>
          <a:lstStyle/>
          <a:p>
            <a:pPr marL="285750" indent="-285750" fontAlgn="auto">
              <a:spcBef>
                <a:spcPts val="0"/>
              </a:spcBef>
              <a:spcAft>
                <a:spcPts val="0"/>
              </a:spcAft>
              <a:buFont typeface="Arial" charset="0"/>
              <a:buChar char="•"/>
            </a:pPr>
            <a:r>
              <a:rPr lang="en-US" dirty="0" smtClean="0">
                <a:solidFill>
                  <a:prstClr val="black"/>
                </a:solidFill>
                <a:latin typeface="Calibri"/>
                <a:ea typeface="+mn-ea"/>
                <a:cs typeface="+mn-cs"/>
              </a:rPr>
              <a:t>Knowledge </a:t>
            </a:r>
            <a:r>
              <a:rPr lang="en-US" dirty="0">
                <a:solidFill>
                  <a:prstClr val="black"/>
                </a:solidFill>
                <a:latin typeface="Calibri"/>
                <a:ea typeface="+mn-ea"/>
                <a:cs typeface="+mn-cs"/>
              </a:rPr>
              <a:t>graph produced by Word Net </a:t>
            </a:r>
            <a:r>
              <a:rPr lang="en-US" dirty="0" smtClean="0">
                <a:solidFill>
                  <a:prstClr val="black"/>
                </a:solidFill>
                <a:latin typeface="Calibri"/>
                <a:ea typeface="+mn-ea"/>
                <a:cs typeface="+mn-cs"/>
              </a:rPr>
              <a:t>using </a:t>
            </a:r>
            <a:r>
              <a:rPr lang="en-US" u="sng" dirty="0">
                <a:solidFill>
                  <a:prstClr val="black"/>
                </a:solidFill>
                <a:latin typeface="Calibri"/>
                <a:ea typeface="+mn-ea"/>
                <a:cs typeface="+mn-cs"/>
              </a:rPr>
              <a:t>semantic </a:t>
            </a:r>
            <a:r>
              <a:rPr lang="en-US" u="sng" dirty="0" smtClean="0">
                <a:solidFill>
                  <a:prstClr val="black"/>
                </a:solidFill>
                <a:latin typeface="Calibri"/>
                <a:ea typeface="+mn-ea"/>
                <a:cs typeface="+mn-cs"/>
              </a:rPr>
              <a:t>similarity</a:t>
            </a:r>
          </a:p>
          <a:p>
            <a:pPr marL="285750" indent="-285750" fontAlgn="auto">
              <a:spcBef>
                <a:spcPts val="0"/>
              </a:spcBef>
              <a:spcAft>
                <a:spcPts val="0"/>
              </a:spcAft>
              <a:buFont typeface="Arial" charset="0"/>
              <a:buChar char="•"/>
            </a:pPr>
            <a:r>
              <a:rPr lang="en-US" altLang="zh-CN" dirty="0">
                <a:solidFill>
                  <a:prstClr val="black"/>
                </a:solidFill>
                <a:latin typeface="Calibri"/>
                <a:ea typeface="DengXian"/>
                <a:cs typeface="+mn-cs"/>
              </a:rPr>
              <a:t>698 image groups </a:t>
            </a:r>
            <a:r>
              <a:rPr lang="en-US" altLang="zh-CN" dirty="0" smtClean="0">
                <a:solidFill>
                  <a:prstClr val="black"/>
                </a:solidFill>
                <a:latin typeface="Calibri"/>
                <a:ea typeface="DengXian"/>
                <a:cs typeface="+mn-cs"/>
              </a:rPr>
              <a:t>constructed </a:t>
            </a:r>
            <a:r>
              <a:rPr lang="en-US" altLang="zh-CN" dirty="0">
                <a:solidFill>
                  <a:prstClr val="black"/>
                </a:solidFill>
                <a:latin typeface="Calibri"/>
                <a:ea typeface="DengXian"/>
                <a:cs typeface="+mn-cs"/>
              </a:rPr>
              <a:t>from image meta </a:t>
            </a:r>
            <a:r>
              <a:rPr lang="en-US" altLang="zh-CN" dirty="0" smtClean="0">
                <a:solidFill>
                  <a:prstClr val="black"/>
                </a:solidFill>
                <a:latin typeface="Calibri"/>
                <a:ea typeface="DengXian"/>
                <a:cs typeface="+mn-cs"/>
              </a:rPr>
              <a:t>data</a:t>
            </a:r>
            <a:endParaRPr lang="en-US" dirty="0">
              <a:solidFill>
                <a:prstClr val="black"/>
              </a:solidFill>
              <a:latin typeface="Calibri"/>
              <a:ea typeface="+mn-ea"/>
              <a:cs typeface="+mn-cs"/>
            </a:endParaRPr>
          </a:p>
        </p:txBody>
      </p:sp>
      <p:grpSp>
        <p:nvGrpSpPr>
          <p:cNvPr id="35" name="Group 34"/>
          <p:cNvGrpSpPr/>
          <p:nvPr/>
        </p:nvGrpSpPr>
        <p:grpSpPr>
          <a:xfrm>
            <a:off x="6108083" y="1167655"/>
            <a:ext cx="2836918" cy="3912193"/>
            <a:chOff x="8144108" y="2381693"/>
            <a:chExt cx="3782557" cy="4082902"/>
          </a:xfrm>
        </p:grpSpPr>
        <p:sp>
          <p:nvSpPr>
            <p:cNvPr id="8" name="TextBox 7"/>
            <p:cNvSpPr txBox="1"/>
            <p:nvPr/>
          </p:nvSpPr>
          <p:spPr>
            <a:xfrm>
              <a:off x="8737599" y="2415607"/>
              <a:ext cx="2659912" cy="610293"/>
            </a:xfrm>
            <a:prstGeom prst="rect">
              <a:avLst/>
            </a:prstGeom>
            <a:noFill/>
          </p:spPr>
          <p:txBody>
            <a:bodyPr wrap="square" rtlCol="0">
              <a:spAutoFit/>
            </a:bodyPr>
            <a:lstStyle/>
            <a:p>
              <a:pPr algn="ctr" fontAlgn="auto">
                <a:spcBef>
                  <a:spcPts val="0"/>
                </a:spcBef>
                <a:spcAft>
                  <a:spcPts val="0"/>
                </a:spcAft>
              </a:pPr>
              <a:r>
                <a:rPr lang="en-US" altLang="zh-CN" sz="1800" dirty="0" smtClean="0">
                  <a:solidFill>
                    <a:prstClr val="black"/>
                  </a:solidFill>
                  <a:latin typeface="Calibri"/>
                  <a:ea typeface="DengXian"/>
                  <a:cs typeface="+mn-cs"/>
                </a:rPr>
                <a:t>SUN 397</a:t>
              </a:r>
            </a:p>
            <a:p>
              <a:pPr algn="ctr" fontAlgn="auto">
                <a:spcBef>
                  <a:spcPts val="0"/>
                </a:spcBef>
                <a:spcAft>
                  <a:spcPts val="0"/>
                </a:spcAft>
              </a:pPr>
              <a:r>
                <a:rPr lang="en-US" dirty="0" smtClean="0">
                  <a:solidFill>
                    <a:prstClr val="black"/>
                  </a:solidFill>
                  <a:latin typeface="Calibri"/>
                  <a:ea typeface="+mn-ea"/>
                  <a:cs typeface="+mn-cs"/>
                </a:rPr>
                <a:t>[Xiao et al. 2012]</a:t>
              </a:r>
              <a:endParaRPr lang="en-US" dirty="0">
                <a:solidFill>
                  <a:prstClr val="black"/>
                </a:solidFill>
                <a:latin typeface="Calibri"/>
                <a:ea typeface="+mn-ea"/>
                <a:cs typeface="+mn-cs"/>
              </a:endParaRPr>
            </a:p>
          </p:txBody>
        </p:sp>
        <p:sp>
          <p:nvSpPr>
            <p:cNvPr id="13" name="Rectangle 12"/>
            <p:cNvSpPr/>
            <p:nvPr/>
          </p:nvSpPr>
          <p:spPr>
            <a:xfrm>
              <a:off x="8144108" y="2381693"/>
              <a:ext cx="3774558" cy="408290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a:solidFill>
                  <a:prstClr val="white"/>
                </a:solidFill>
                <a:latin typeface="Calibri"/>
              </a:endParaRPr>
            </a:p>
          </p:txBody>
        </p:sp>
        <p:sp>
          <p:nvSpPr>
            <p:cNvPr id="31" name="TextBox 30"/>
            <p:cNvSpPr txBox="1"/>
            <p:nvPr/>
          </p:nvSpPr>
          <p:spPr>
            <a:xfrm>
              <a:off x="9987540" y="2892757"/>
              <a:ext cx="1931126" cy="385448"/>
            </a:xfrm>
            <a:prstGeom prst="rect">
              <a:avLst/>
            </a:prstGeom>
            <a:noFill/>
          </p:spPr>
          <p:txBody>
            <a:bodyPr wrap="square" rtlCol="0">
              <a:spAutoFit/>
            </a:bodyPr>
            <a:lstStyle/>
            <a:p>
              <a:pPr fontAlgn="auto">
                <a:spcBef>
                  <a:spcPts val="0"/>
                </a:spcBef>
                <a:spcAft>
                  <a:spcPts val="0"/>
                </a:spcAft>
              </a:pPr>
              <a:r>
                <a:rPr lang="en-US" altLang="zh-CN" sz="1800" u="sng" dirty="0" smtClean="0">
                  <a:solidFill>
                    <a:prstClr val="black"/>
                  </a:solidFill>
                  <a:latin typeface="Calibri"/>
                  <a:ea typeface="DengXian"/>
                  <a:cs typeface="+mn-cs"/>
                </a:rPr>
                <a:t>Labels</a:t>
              </a:r>
              <a:endParaRPr lang="en-US" altLang="zh-CN" sz="1800" u="sng" dirty="0" smtClean="0">
                <a:solidFill>
                  <a:prstClr val="black"/>
                </a:solidFill>
                <a:latin typeface="Calibri"/>
                <a:ea typeface="DengXian"/>
                <a:cs typeface="+mn-cs"/>
              </a:endParaRPr>
            </a:p>
          </p:txBody>
        </p:sp>
        <p:sp>
          <p:nvSpPr>
            <p:cNvPr id="32" name="Rectangle 31"/>
            <p:cNvSpPr/>
            <p:nvPr/>
          </p:nvSpPr>
          <p:spPr>
            <a:xfrm>
              <a:off x="9956799" y="3210857"/>
              <a:ext cx="1969866" cy="1252705"/>
            </a:xfrm>
            <a:prstGeom prst="rect">
              <a:avLst/>
            </a:prstGeom>
          </p:spPr>
          <p:txBody>
            <a:bodyPr wrap="square">
              <a:spAutoFit/>
            </a:bodyPr>
            <a:lstStyle/>
            <a:p>
              <a:pPr fontAlgn="auto">
                <a:spcBef>
                  <a:spcPts val="0"/>
                </a:spcBef>
                <a:spcAft>
                  <a:spcPts val="0"/>
                </a:spcAft>
              </a:pPr>
              <a:r>
                <a:rPr lang="en-US" altLang="zh-CN" sz="1800" dirty="0" smtClean="0">
                  <a:solidFill>
                    <a:prstClr val="black"/>
                  </a:solidFill>
                  <a:latin typeface="Calibri"/>
                  <a:ea typeface="DengXian"/>
                  <a:cs typeface="+mn-cs"/>
                </a:rPr>
                <a:t>3 coarse</a:t>
              </a:r>
              <a:endParaRPr lang="en-US" altLang="zh-CN" sz="1800" dirty="0">
                <a:solidFill>
                  <a:prstClr val="black"/>
                </a:solidFill>
                <a:latin typeface="Calibri"/>
                <a:ea typeface="DengXian"/>
                <a:cs typeface="+mn-cs"/>
              </a:endParaRPr>
            </a:p>
            <a:p>
              <a:pPr fontAlgn="auto">
                <a:spcBef>
                  <a:spcPts val="0"/>
                </a:spcBef>
                <a:spcAft>
                  <a:spcPts val="0"/>
                </a:spcAft>
              </a:pPr>
              <a:r>
                <a:rPr lang="en-US" altLang="zh-CN" sz="1800" dirty="0" smtClean="0">
                  <a:solidFill>
                    <a:prstClr val="black"/>
                  </a:solidFill>
                  <a:latin typeface="Calibri"/>
                  <a:ea typeface="DengXian"/>
                  <a:cs typeface="+mn-cs"/>
                </a:rPr>
                <a:t>16 general</a:t>
              </a:r>
              <a:endParaRPr lang="en-US" altLang="zh-CN" sz="1800" dirty="0">
                <a:solidFill>
                  <a:prstClr val="black"/>
                </a:solidFill>
                <a:latin typeface="Calibri"/>
                <a:ea typeface="DengXian"/>
                <a:cs typeface="+mn-cs"/>
              </a:endParaRPr>
            </a:p>
            <a:p>
              <a:pPr fontAlgn="auto">
                <a:spcBef>
                  <a:spcPts val="0"/>
                </a:spcBef>
                <a:spcAft>
                  <a:spcPts val="0"/>
                </a:spcAft>
              </a:pPr>
              <a:r>
                <a:rPr lang="en-US" sz="1800" dirty="0" smtClean="0">
                  <a:solidFill>
                    <a:prstClr val="black"/>
                  </a:solidFill>
                  <a:latin typeface="Calibri"/>
                  <a:ea typeface="+mn-ea"/>
                  <a:cs typeface="+mn-cs"/>
                </a:rPr>
                <a:t>397 fine-</a:t>
              </a:r>
              <a:r>
                <a:rPr lang="en-US" sz="1800" dirty="0" smtClean="0">
                  <a:solidFill>
                    <a:prstClr val="black"/>
                  </a:solidFill>
                  <a:latin typeface="Calibri"/>
                  <a:ea typeface="+mn-ea"/>
                  <a:cs typeface="+mn-cs"/>
                </a:rPr>
                <a:t>grained</a:t>
              </a:r>
              <a:endParaRPr lang="en-US" sz="1800" dirty="0">
                <a:solidFill>
                  <a:prstClr val="black"/>
                </a:solidFill>
                <a:latin typeface="Calibri"/>
                <a:ea typeface="+mn-ea"/>
                <a:cs typeface="+mn-cs"/>
              </a:endParaRPr>
            </a:p>
          </p:txBody>
        </p:sp>
        <p:sp>
          <p:nvSpPr>
            <p:cNvPr id="33" name="Rectangle 32"/>
            <p:cNvSpPr/>
            <p:nvPr/>
          </p:nvSpPr>
          <p:spPr>
            <a:xfrm>
              <a:off x="8229597" y="4403732"/>
              <a:ext cx="3493786" cy="674534"/>
            </a:xfrm>
            <a:prstGeom prst="rect">
              <a:avLst/>
            </a:prstGeom>
          </p:spPr>
          <p:txBody>
            <a:bodyPr wrap="square">
              <a:spAutoFit/>
            </a:bodyPr>
            <a:lstStyle/>
            <a:p>
              <a:pPr fontAlgn="auto">
                <a:spcBef>
                  <a:spcPts val="0"/>
                </a:spcBef>
                <a:spcAft>
                  <a:spcPts val="0"/>
                </a:spcAft>
              </a:pPr>
              <a:r>
                <a:rPr lang="en-US" altLang="zh-CN" sz="1800" b="1" dirty="0" smtClean="0">
                  <a:solidFill>
                    <a:prstClr val="black"/>
                  </a:solidFill>
                  <a:latin typeface="Calibri"/>
                  <a:ea typeface="DengXian"/>
                  <a:cs typeface="+mn-cs"/>
                </a:rPr>
                <a:t>Task 1</a:t>
              </a:r>
              <a:r>
                <a:rPr lang="en-US" altLang="zh-CN" sz="1800" dirty="0" smtClean="0">
                  <a:solidFill>
                    <a:prstClr val="black"/>
                  </a:solidFill>
                  <a:latin typeface="Calibri"/>
                  <a:ea typeface="DengXian"/>
                  <a:cs typeface="+mn-cs"/>
                </a:rPr>
                <a:t>:  predict entire label set</a:t>
              </a:r>
            </a:p>
          </p:txBody>
        </p:sp>
        <p:sp>
          <p:nvSpPr>
            <p:cNvPr id="34" name="Rectangle 33"/>
            <p:cNvSpPr/>
            <p:nvPr/>
          </p:nvSpPr>
          <p:spPr>
            <a:xfrm>
              <a:off x="8229597" y="4960407"/>
              <a:ext cx="3493786" cy="963620"/>
            </a:xfrm>
            <a:prstGeom prst="rect">
              <a:avLst/>
            </a:prstGeom>
          </p:spPr>
          <p:txBody>
            <a:bodyPr wrap="square">
              <a:spAutoFit/>
            </a:bodyPr>
            <a:lstStyle/>
            <a:p>
              <a:pPr fontAlgn="auto">
                <a:spcBef>
                  <a:spcPts val="0"/>
                </a:spcBef>
                <a:spcAft>
                  <a:spcPts val="0"/>
                </a:spcAft>
              </a:pPr>
              <a:r>
                <a:rPr lang="en-US" altLang="zh-CN" sz="1800" b="1" dirty="0" smtClean="0">
                  <a:solidFill>
                    <a:prstClr val="black"/>
                  </a:solidFill>
                  <a:latin typeface="Calibri"/>
                  <a:ea typeface="DengXian"/>
                  <a:cs typeface="+mn-cs"/>
                </a:rPr>
                <a:t>Task 2</a:t>
              </a:r>
              <a:r>
                <a:rPr lang="en-US" altLang="zh-CN" sz="1800" dirty="0" smtClean="0">
                  <a:solidFill>
                    <a:prstClr val="black"/>
                  </a:solidFill>
                  <a:latin typeface="Calibri"/>
                  <a:ea typeface="DengXian"/>
                  <a:cs typeface="+mn-cs"/>
                </a:rPr>
                <a:t>:  predict </a:t>
              </a:r>
              <a:r>
                <a:rPr lang="en-US" altLang="zh-CN" sz="1800" dirty="0" smtClean="0">
                  <a:solidFill>
                    <a:prstClr val="black"/>
                  </a:solidFill>
                  <a:latin typeface="Calibri"/>
                  <a:ea typeface="DengXian"/>
                  <a:cs typeface="+mn-cs"/>
                </a:rPr>
                <a:t>fine</a:t>
              </a:r>
              <a:r>
                <a:rPr lang="en-US" altLang="zh-CN" sz="1800" dirty="0" smtClean="0">
                  <a:solidFill>
                    <a:prstClr val="black"/>
                  </a:solidFill>
                  <a:latin typeface="Calibri"/>
                  <a:ea typeface="DengXian"/>
                  <a:cs typeface="+mn-cs"/>
                </a:rPr>
                <a:t>-grained scene </a:t>
              </a:r>
              <a:r>
                <a:rPr lang="en-US" altLang="zh-CN" sz="1800" dirty="0" smtClean="0">
                  <a:solidFill>
                    <a:prstClr val="black"/>
                  </a:solidFill>
                  <a:latin typeface="Calibri"/>
                  <a:ea typeface="DengXian"/>
                  <a:cs typeface="+mn-cs"/>
                </a:rPr>
                <a:t>given </a:t>
              </a:r>
              <a:r>
                <a:rPr lang="en-US" altLang="zh-CN" sz="1800" dirty="0" smtClean="0">
                  <a:solidFill>
                    <a:prstClr val="black"/>
                  </a:solidFill>
                  <a:latin typeface="Calibri"/>
                  <a:ea typeface="DengXian"/>
                  <a:cs typeface="+mn-cs"/>
                </a:rPr>
                <a:t>coarse scene category </a:t>
              </a:r>
            </a:p>
          </p:txBody>
        </p:sp>
        <p:pic>
          <p:nvPicPr>
            <p:cNvPr id="27" name="Picture 26"/>
            <p:cNvPicPr>
              <a:picLocks noChangeAspect="1"/>
            </p:cNvPicPr>
            <p:nvPr/>
          </p:nvPicPr>
          <p:blipFill>
            <a:blip r:embed="rId5"/>
            <a:stretch>
              <a:fillRect/>
            </a:stretch>
          </p:blipFill>
          <p:spPr>
            <a:xfrm>
              <a:off x="8193300" y="3071688"/>
              <a:ext cx="1755499" cy="1316624"/>
            </a:xfrm>
            <a:prstGeom prst="rect">
              <a:avLst/>
            </a:prstGeom>
          </p:spPr>
        </p:pic>
        <p:sp>
          <p:nvSpPr>
            <p:cNvPr id="36" name="Rectangle 35"/>
            <p:cNvSpPr/>
            <p:nvPr/>
          </p:nvSpPr>
          <p:spPr>
            <a:xfrm>
              <a:off x="8229597" y="5914707"/>
              <a:ext cx="3678020" cy="546051"/>
            </a:xfrm>
            <a:prstGeom prst="rect">
              <a:avLst/>
            </a:prstGeom>
          </p:spPr>
          <p:txBody>
            <a:bodyPr wrap="square">
              <a:spAutoFit/>
            </a:bodyPr>
            <a:lstStyle/>
            <a:p>
              <a:pPr marL="285750" indent="-285750" fontAlgn="auto">
                <a:spcBef>
                  <a:spcPts val="0"/>
                </a:spcBef>
                <a:spcAft>
                  <a:spcPts val="0"/>
                </a:spcAft>
                <a:buFont typeface="Arial" charset="0"/>
                <a:buChar char="•"/>
              </a:pPr>
              <a:r>
                <a:rPr lang="en-US" altLang="zh-CN" dirty="0" smtClean="0">
                  <a:solidFill>
                    <a:prstClr val="black"/>
                  </a:solidFill>
                  <a:latin typeface="Calibri"/>
                  <a:ea typeface="DengXian"/>
                  <a:cs typeface="+mn-cs"/>
                </a:rPr>
                <a:t>Knowledge graph provided by dataset</a:t>
              </a:r>
              <a:endParaRPr lang="en-US" dirty="0">
                <a:solidFill>
                  <a:prstClr val="black"/>
                </a:solidFill>
                <a:latin typeface="Calibri"/>
                <a:ea typeface="+mn-ea"/>
                <a:cs typeface="+mn-cs"/>
              </a:endParaRPr>
            </a:p>
          </p:txBody>
        </p:sp>
      </p:grpSp>
    </p:spTree>
    <p:extLst>
      <p:ext uri="{BB962C8B-B14F-4D97-AF65-F5344CB8AC3E}">
        <p14:creationId xmlns:p14="http://schemas.microsoft.com/office/powerpoint/2010/main" val="3052278200"/>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040"/>
            <a:ext cx="7886700" cy="994172"/>
          </a:xfrm>
        </p:spPr>
        <p:txBody>
          <a:bodyPr>
            <a:normAutofit/>
          </a:bodyPr>
          <a:lstStyle/>
          <a:p>
            <a:r>
              <a:rPr lang="en-US" sz="4000" dirty="0" smtClean="0"/>
              <a:t>Ex1: Inference from visual input</a:t>
            </a:r>
            <a:endParaRPr lang="en-US" sz="4000" dirty="0"/>
          </a:p>
        </p:txBody>
      </p:sp>
      <p:graphicFrame>
        <p:nvGraphicFramePr>
          <p:cNvPr id="18" name="Chart 17"/>
          <p:cNvGraphicFramePr/>
          <p:nvPr>
            <p:extLst>
              <p:ext uri="{D42A27DB-BD31-4B8C-83A1-F6EECF244321}">
                <p14:modId xmlns:p14="http://schemas.microsoft.com/office/powerpoint/2010/main" val="2913966115"/>
              </p:ext>
            </p:extLst>
          </p:nvPr>
        </p:nvGraphicFramePr>
        <p:xfrm>
          <a:off x="628652" y="2691422"/>
          <a:ext cx="3867149" cy="2452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p:cNvGraphicFramePr/>
          <p:nvPr>
            <p:extLst>
              <p:ext uri="{D42A27DB-BD31-4B8C-83A1-F6EECF244321}">
                <p14:modId xmlns:p14="http://schemas.microsoft.com/office/powerpoint/2010/main" val="266228162"/>
              </p:ext>
            </p:extLst>
          </p:nvPr>
        </p:nvGraphicFramePr>
        <p:xfrm>
          <a:off x="4724402" y="2724150"/>
          <a:ext cx="4389461" cy="2419350"/>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p:cNvSpPr txBox="1"/>
          <p:nvPr/>
        </p:nvSpPr>
        <p:spPr>
          <a:xfrm>
            <a:off x="152400" y="857252"/>
            <a:ext cx="8915400" cy="1569660"/>
          </a:xfrm>
          <a:prstGeom prst="rect">
            <a:avLst/>
          </a:prstGeom>
          <a:noFill/>
        </p:spPr>
        <p:txBody>
          <a:bodyPr wrap="square" rtlCol="0">
            <a:spAutoFit/>
          </a:bodyPr>
          <a:lstStyle/>
          <a:p>
            <a:pPr marL="342900" indent="-342900" fontAlgn="auto">
              <a:spcBef>
                <a:spcPts val="0"/>
              </a:spcBef>
              <a:spcAft>
                <a:spcPts val="0"/>
              </a:spcAft>
              <a:buFont typeface="Arial" charset="0"/>
              <a:buChar char="•"/>
            </a:pPr>
            <a:r>
              <a:rPr lang="en-US" sz="2400" dirty="0" smtClean="0">
                <a:solidFill>
                  <a:prstClr val="black"/>
                </a:solidFill>
                <a:latin typeface="Calibri"/>
                <a:ea typeface="+mn-ea"/>
                <a:cs typeface="+mn-cs"/>
              </a:rPr>
              <a:t>Produce predictions on entire label space</a:t>
            </a:r>
          </a:p>
          <a:p>
            <a:pPr marL="342900" indent="-342900" fontAlgn="auto">
              <a:spcBef>
                <a:spcPts val="0"/>
              </a:spcBef>
              <a:spcAft>
                <a:spcPts val="0"/>
              </a:spcAft>
              <a:buFont typeface="Arial" charset="0"/>
              <a:buChar char="•"/>
            </a:pPr>
            <a:r>
              <a:rPr lang="en-US" sz="2400" dirty="0" smtClean="0">
                <a:solidFill>
                  <a:prstClr val="black"/>
                </a:solidFill>
                <a:latin typeface="Calibri"/>
                <a:ea typeface="+mn-ea"/>
                <a:cs typeface="+mn-cs"/>
              </a:rPr>
              <a:t>Evaluate on each concept layer (measured by </a:t>
            </a:r>
            <a:r>
              <a:rPr lang="en-US" sz="2400" dirty="0" err="1" smtClean="0">
                <a:solidFill>
                  <a:prstClr val="black"/>
                </a:solidFill>
                <a:latin typeface="Calibri"/>
                <a:ea typeface="+mn-ea"/>
                <a:cs typeface="+mn-cs"/>
              </a:rPr>
              <a:t>mAP</a:t>
            </a:r>
            <a:r>
              <a:rPr lang="en-US" sz="2400" dirty="0" smtClean="0">
                <a:solidFill>
                  <a:prstClr val="black"/>
                </a:solidFill>
                <a:latin typeface="Calibri"/>
                <a:ea typeface="+mn-ea"/>
                <a:cs typeface="+mn-cs"/>
              </a:rPr>
              <a:t> per class)</a:t>
            </a:r>
            <a:endParaRPr lang="en-US" sz="2400" dirty="0">
              <a:solidFill>
                <a:prstClr val="black"/>
              </a:solidFill>
              <a:latin typeface="Calibri"/>
              <a:ea typeface="+mn-ea"/>
              <a:cs typeface="+mn-cs"/>
            </a:endParaRPr>
          </a:p>
          <a:p>
            <a:pPr marL="342900" indent="-342900" fontAlgn="auto">
              <a:spcBef>
                <a:spcPts val="0"/>
              </a:spcBef>
              <a:spcAft>
                <a:spcPts val="0"/>
              </a:spcAft>
              <a:buFont typeface="Arial" charset="0"/>
              <a:buChar char="•"/>
            </a:pPr>
            <a:r>
              <a:rPr lang="en-US" sz="2400" b="1" dirty="0" smtClean="0">
                <a:solidFill>
                  <a:srgbClr val="C00000"/>
                </a:solidFill>
                <a:latin typeface="Calibri"/>
                <a:ea typeface="+mn-ea"/>
                <a:cs typeface="+mn-cs"/>
              </a:rPr>
              <a:t>Consistent improvement over</a:t>
            </a:r>
            <a:r>
              <a:rPr lang="zh-CN" altLang="en-US" sz="2400" b="1" dirty="0" smtClean="0">
                <a:solidFill>
                  <a:srgbClr val="C00000"/>
                </a:solidFill>
                <a:latin typeface="Calibri"/>
                <a:ea typeface="DengXian"/>
                <a:cs typeface="+mn-cs"/>
              </a:rPr>
              <a:t> </a:t>
            </a:r>
            <a:r>
              <a:rPr lang="en-US" altLang="zh-CN" sz="2400" b="1" dirty="0" smtClean="0">
                <a:solidFill>
                  <a:srgbClr val="C00000"/>
                </a:solidFill>
                <a:latin typeface="Calibri"/>
                <a:ea typeface="DengXian"/>
                <a:cs typeface="+mn-cs"/>
              </a:rPr>
              <a:t>baselines</a:t>
            </a:r>
            <a:r>
              <a:rPr lang="en-US" sz="2400" b="1" dirty="0" smtClean="0">
                <a:solidFill>
                  <a:srgbClr val="C00000"/>
                </a:solidFill>
                <a:latin typeface="Calibri"/>
                <a:ea typeface="+mn-ea"/>
                <a:cs typeface="+mn-cs"/>
              </a:rPr>
              <a:t> on different concept layers</a:t>
            </a:r>
            <a:endParaRPr lang="en-US" sz="2400" b="1" dirty="0">
              <a:solidFill>
                <a:srgbClr val="C00000"/>
              </a:solidFill>
              <a:latin typeface="Calibri"/>
              <a:ea typeface="+mn-ea"/>
              <a:cs typeface="+mn-cs"/>
            </a:endParaRPr>
          </a:p>
        </p:txBody>
      </p:sp>
    </p:spTree>
    <p:extLst>
      <p:ext uri="{BB962C8B-B14F-4D97-AF65-F5344CB8AC3E}">
        <p14:creationId xmlns:p14="http://schemas.microsoft.com/office/powerpoint/2010/main" val="3339563478"/>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20306" y="2114552"/>
            <a:ext cx="2262078" cy="2309017"/>
            <a:chOff x="542304" y="3627079"/>
            <a:chExt cx="3016104" cy="3078689"/>
          </a:xfrm>
        </p:grpSpPr>
        <p:sp>
          <p:nvSpPr>
            <p:cNvPr id="4" name="Rectangle 3"/>
            <p:cNvSpPr>
              <a:spLocks noChangeArrowheads="1"/>
            </p:cNvSpPr>
            <p:nvPr/>
          </p:nvSpPr>
          <p:spPr bwMode="auto">
            <a:xfrm>
              <a:off x="542304" y="5351551"/>
              <a:ext cx="3016104"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lang="en-US" altLang="en-US" sz="1200" b="1" dirty="0" smtClean="0">
                  <a:solidFill>
                    <a:prstClr val="black"/>
                  </a:solidFill>
                  <a:ea typeface="+mn-ea"/>
                  <a:cs typeface="+mn-cs"/>
                </a:rPr>
                <a:t>Ground </a:t>
              </a:r>
              <a:r>
                <a:rPr lang="en-US" altLang="en-US" sz="1200" b="1" dirty="0">
                  <a:solidFill>
                    <a:prstClr val="black"/>
                  </a:solidFill>
                  <a:ea typeface="+mn-ea"/>
                  <a:cs typeface="+mn-cs"/>
                </a:rPr>
                <a:t>Truth</a:t>
              </a:r>
              <a:r>
                <a:rPr lang="en-US" altLang="en-US" sz="1200" dirty="0">
                  <a:solidFill>
                    <a:prstClr val="black"/>
                  </a:solidFill>
                  <a:ea typeface="+mn-ea"/>
                  <a:cs typeface="+mn-cs"/>
                </a:rPr>
                <a:t>: </a:t>
              </a:r>
              <a:r>
                <a:rPr lang="en-US" altLang="en-US" sz="1200" dirty="0">
                  <a:solidFill>
                    <a:srgbClr val="0070C0"/>
                  </a:solidFill>
                  <a:ea typeface="+mn-ea"/>
                  <a:cs typeface="+mn-cs"/>
                </a:rPr>
                <a:t>railroad</a:t>
              </a:r>
            </a:p>
            <a:p>
              <a:pPr eaLnBrk="0" hangingPunct="0"/>
              <a:r>
                <a:rPr lang="en-US" altLang="en-US" sz="1200" b="1" dirty="0" smtClean="0">
                  <a:solidFill>
                    <a:prstClr val="black"/>
                  </a:solidFill>
                  <a:ea typeface="+mn-ea"/>
                  <a:cs typeface="+mn-cs"/>
                </a:rPr>
                <a:t>CNN + Logistic</a:t>
              </a:r>
              <a:r>
                <a:rPr lang="en-US" altLang="en-US" sz="1200" dirty="0">
                  <a:solidFill>
                    <a:prstClr val="black"/>
                  </a:solidFill>
                  <a:ea typeface="+mn-ea"/>
                  <a:cs typeface="+mn-cs"/>
                </a:rPr>
                <a:t>: </a:t>
              </a:r>
              <a:r>
                <a:rPr lang="en-US" altLang="en-US" sz="1200" dirty="0">
                  <a:solidFill>
                    <a:srgbClr val="FF0000"/>
                  </a:solidFill>
                  <a:ea typeface="+mn-ea"/>
                  <a:cs typeface="+mn-cs"/>
                </a:rPr>
                <a:t>statue buildings person</a:t>
              </a:r>
            </a:p>
            <a:p>
              <a:pPr eaLnBrk="0" hangingPunct="0"/>
              <a:r>
                <a:rPr lang="en-US" altLang="en-US" sz="1200" b="1" dirty="0">
                  <a:solidFill>
                    <a:prstClr val="black"/>
                  </a:solidFill>
                  <a:ea typeface="+mn-ea"/>
                  <a:cs typeface="+mn-cs"/>
                </a:rPr>
                <a:t>Our Predictions</a:t>
              </a:r>
              <a:r>
                <a:rPr lang="en-US" altLang="en-US" sz="1200" dirty="0">
                  <a:solidFill>
                    <a:prstClr val="black"/>
                  </a:solidFill>
                  <a:ea typeface="+mn-ea"/>
                  <a:cs typeface="+mn-cs"/>
                </a:rPr>
                <a:t>:  </a:t>
              </a:r>
              <a:r>
                <a:rPr lang="en-US" altLang="en-US" sz="1200" dirty="0">
                  <a:solidFill>
                    <a:srgbClr val="0070C0"/>
                  </a:solidFill>
                  <a:ea typeface="+mn-ea"/>
                  <a:cs typeface="+mn-cs"/>
                </a:rPr>
                <a:t>railroad</a:t>
              </a:r>
              <a:r>
                <a:rPr lang="en-US" altLang="en-US" sz="1200" dirty="0">
                  <a:solidFill>
                    <a:prstClr val="black"/>
                  </a:solidFill>
                  <a:ea typeface="+mn-ea"/>
                  <a:cs typeface="+mn-cs"/>
                </a:rPr>
                <a:t> </a:t>
              </a:r>
              <a:r>
                <a:rPr lang="en-US" altLang="en-US" sz="1200" dirty="0" smtClean="0">
                  <a:solidFill>
                    <a:srgbClr val="FF0000"/>
                  </a:solidFill>
                  <a:ea typeface="+mn-ea"/>
                  <a:cs typeface="+mn-cs"/>
                </a:rPr>
                <a:t>person sky</a:t>
              </a:r>
              <a:endParaRPr lang="en-US" altLang="en-US" sz="1200" dirty="0">
                <a:solidFill>
                  <a:srgbClr val="FF0000"/>
                </a:solidFill>
                <a:ea typeface="+mn-ea"/>
                <a:cs typeface="+mn-cs"/>
              </a:endParaRPr>
            </a:p>
          </p:txBody>
        </p:sp>
        <p:pic>
          <p:nvPicPr>
            <p:cNvPr id="5" name="Picture 4" descr="7075885_4f8cbaabd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344" y="3627079"/>
              <a:ext cx="2722025" cy="18074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p:cNvGrpSpPr/>
          <p:nvPr/>
        </p:nvGrpSpPr>
        <p:grpSpPr>
          <a:xfrm>
            <a:off x="2553280" y="2114552"/>
            <a:ext cx="2195461" cy="2514599"/>
            <a:chOff x="3827362" y="3627082"/>
            <a:chExt cx="2927281" cy="3352799"/>
          </a:xfrm>
        </p:grpSpPr>
        <p:sp>
          <p:nvSpPr>
            <p:cNvPr id="6" name="Rectangle 1"/>
            <p:cNvSpPr>
              <a:spLocks noChangeArrowheads="1"/>
            </p:cNvSpPr>
            <p:nvPr/>
          </p:nvSpPr>
          <p:spPr bwMode="auto">
            <a:xfrm>
              <a:off x="3827362" y="5379442"/>
              <a:ext cx="2927281" cy="1600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lang="en-US" altLang="en-US" sz="1200" b="1" dirty="0" smtClean="0">
                  <a:solidFill>
                    <a:prstClr val="black"/>
                  </a:solidFill>
                  <a:ea typeface="+mn-ea"/>
                  <a:cs typeface="+mn-cs"/>
                </a:rPr>
                <a:t>Ground </a:t>
              </a:r>
              <a:r>
                <a:rPr lang="en-US" altLang="en-US" sz="1200" b="1" dirty="0">
                  <a:solidFill>
                    <a:prstClr val="black"/>
                  </a:solidFill>
                  <a:ea typeface="+mn-ea"/>
                  <a:cs typeface="+mn-cs"/>
                </a:rPr>
                <a:t>Truth</a:t>
              </a:r>
              <a:r>
                <a:rPr lang="en-US" altLang="en-US" sz="1200" dirty="0">
                  <a:solidFill>
                    <a:prstClr val="black"/>
                  </a:solidFill>
                  <a:ea typeface="+mn-ea"/>
                  <a:cs typeface="+mn-cs"/>
                </a:rPr>
                <a:t>:  </a:t>
              </a:r>
              <a:r>
                <a:rPr lang="en-US" altLang="en-US" sz="1200" dirty="0">
                  <a:solidFill>
                    <a:srgbClr val="0070C0"/>
                  </a:solidFill>
                  <a:ea typeface="+mn-ea"/>
                  <a:cs typeface="+mn-cs"/>
                </a:rPr>
                <a:t>animal grass water dog</a:t>
              </a:r>
            </a:p>
            <a:p>
              <a:pPr eaLnBrk="0" hangingPunct="0"/>
              <a:r>
                <a:rPr lang="en-US" altLang="en-US" sz="1200" b="1" dirty="0" smtClean="0">
                  <a:solidFill>
                    <a:prstClr val="black"/>
                  </a:solidFill>
                  <a:ea typeface="+mn-ea"/>
                  <a:cs typeface="+mn-cs"/>
                </a:rPr>
                <a:t>CNN + Logistic</a:t>
              </a:r>
              <a:r>
                <a:rPr lang="en-US" altLang="en-US" sz="1200" dirty="0">
                  <a:solidFill>
                    <a:prstClr val="black"/>
                  </a:solidFill>
                  <a:ea typeface="+mn-ea"/>
                  <a:cs typeface="+mn-cs"/>
                </a:rPr>
                <a:t>: </a:t>
              </a:r>
              <a:r>
                <a:rPr lang="en-US" altLang="en-US" sz="1200" dirty="0">
                  <a:solidFill>
                    <a:srgbClr val="0070C0"/>
                  </a:solidFill>
                  <a:ea typeface="+mn-ea"/>
                  <a:cs typeface="+mn-cs"/>
                </a:rPr>
                <a:t>grass </a:t>
              </a:r>
              <a:r>
                <a:rPr lang="en-US" altLang="en-US" sz="1200" dirty="0">
                  <a:solidFill>
                    <a:srgbClr val="FF0000"/>
                  </a:solidFill>
                  <a:ea typeface="+mn-ea"/>
                  <a:cs typeface="+mn-cs"/>
                </a:rPr>
                <a:t>person </a:t>
              </a:r>
              <a:r>
                <a:rPr lang="en-US" altLang="en-US" sz="1200" dirty="0">
                  <a:solidFill>
                    <a:srgbClr val="0070C0"/>
                  </a:solidFill>
                  <a:ea typeface="+mn-ea"/>
                  <a:cs typeface="+mn-cs"/>
                </a:rPr>
                <a:t>animal</a:t>
              </a:r>
            </a:p>
            <a:p>
              <a:pPr eaLnBrk="0" hangingPunct="0"/>
              <a:r>
                <a:rPr lang="en-US" altLang="en-US" sz="1200" b="1" dirty="0">
                  <a:solidFill>
                    <a:prstClr val="black"/>
                  </a:solidFill>
                  <a:ea typeface="+mn-ea"/>
                  <a:cs typeface="+mn-cs"/>
                </a:rPr>
                <a:t>Our Predictions</a:t>
              </a:r>
              <a:r>
                <a:rPr lang="en-US" altLang="en-US" sz="1200" dirty="0">
                  <a:solidFill>
                    <a:prstClr val="black"/>
                  </a:solidFill>
                  <a:ea typeface="+mn-ea"/>
                  <a:cs typeface="+mn-cs"/>
                </a:rPr>
                <a:t>: </a:t>
              </a:r>
              <a:r>
                <a:rPr lang="en-US" altLang="en-US" sz="1200" dirty="0">
                  <a:solidFill>
                    <a:srgbClr val="0070C0"/>
                  </a:solidFill>
                  <a:ea typeface="+mn-ea"/>
                  <a:cs typeface="+mn-cs"/>
                </a:rPr>
                <a:t>water animal </a:t>
              </a:r>
              <a:r>
                <a:rPr lang="en-US" altLang="en-US" sz="1200" dirty="0" smtClean="0">
                  <a:solidFill>
                    <a:srgbClr val="0070C0"/>
                  </a:solidFill>
                  <a:ea typeface="+mn-ea"/>
                  <a:cs typeface="+mn-cs"/>
                </a:rPr>
                <a:t>dog</a:t>
              </a:r>
              <a:endParaRPr lang="en-US" altLang="en-US" sz="1200" b="1" dirty="0">
                <a:solidFill>
                  <a:srgbClr val="0070C0"/>
                </a:solidFill>
                <a:ea typeface="+mn-ea"/>
                <a:cs typeface="+mn-cs"/>
              </a:endParaRPr>
            </a:p>
          </p:txBody>
        </p:sp>
        <p:pic>
          <p:nvPicPr>
            <p:cNvPr id="2050" name="Picture 2" descr="96104522_6ced96817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2903" y="3627082"/>
              <a:ext cx="2412506" cy="18093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p:cNvGrpSpPr/>
          <p:nvPr/>
        </p:nvGrpSpPr>
        <p:grpSpPr>
          <a:xfrm>
            <a:off x="4748741" y="2114552"/>
            <a:ext cx="2049425" cy="2514599"/>
            <a:chOff x="6096000" y="3436090"/>
            <a:chExt cx="2732567" cy="3352799"/>
          </a:xfrm>
        </p:grpSpPr>
        <p:sp>
          <p:nvSpPr>
            <p:cNvPr id="8" name="Rectangle 3"/>
            <p:cNvSpPr>
              <a:spLocks noChangeArrowheads="1"/>
            </p:cNvSpPr>
            <p:nvPr/>
          </p:nvSpPr>
          <p:spPr bwMode="auto">
            <a:xfrm>
              <a:off x="6096000" y="5188450"/>
              <a:ext cx="2732567" cy="1600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lang="en-US" altLang="en-US" sz="1200" b="1" dirty="0" smtClean="0">
                  <a:solidFill>
                    <a:prstClr val="black"/>
                  </a:solidFill>
                  <a:ea typeface="+mn-ea"/>
                  <a:cs typeface="+mn-cs"/>
                </a:rPr>
                <a:t>Ground </a:t>
              </a:r>
              <a:r>
                <a:rPr lang="en-US" altLang="en-US" sz="1200" b="1" dirty="0">
                  <a:solidFill>
                    <a:prstClr val="black"/>
                  </a:solidFill>
                  <a:ea typeface="+mn-ea"/>
                  <a:cs typeface="+mn-cs"/>
                </a:rPr>
                <a:t>Truth</a:t>
              </a:r>
              <a:r>
                <a:rPr lang="en-US" altLang="en-US" sz="1200" dirty="0">
                  <a:solidFill>
                    <a:prstClr val="black"/>
                  </a:solidFill>
                  <a:ea typeface="+mn-ea"/>
                  <a:cs typeface="+mn-cs"/>
                </a:rPr>
                <a:t>: </a:t>
              </a:r>
              <a:r>
                <a:rPr lang="en-US" altLang="en-US" sz="1200" dirty="0">
                  <a:solidFill>
                    <a:srgbClr val="0070C0"/>
                  </a:solidFill>
                  <a:ea typeface="+mn-ea"/>
                  <a:cs typeface="+mn-cs"/>
                </a:rPr>
                <a:t>rainbow clouds sky</a:t>
              </a:r>
            </a:p>
            <a:p>
              <a:pPr eaLnBrk="0" hangingPunct="0"/>
              <a:r>
                <a:rPr lang="en-US" altLang="en-US" sz="1200" b="1" dirty="0" smtClean="0">
                  <a:solidFill>
                    <a:prstClr val="black"/>
                  </a:solidFill>
                  <a:ea typeface="+mn-ea"/>
                  <a:cs typeface="+mn-cs"/>
                </a:rPr>
                <a:t>CNN</a:t>
              </a:r>
              <a:r>
                <a:rPr lang="zh-CN" altLang="en-US" sz="1200" b="1" dirty="0" smtClean="0">
                  <a:solidFill>
                    <a:prstClr val="black"/>
                  </a:solidFill>
                  <a:ea typeface="DengXian"/>
                  <a:cs typeface="+mn-cs"/>
                </a:rPr>
                <a:t> </a:t>
              </a:r>
              <a:r>
                <a:rPr lang="en-US" altLang="en-US" sz="1200" b="1" dirty="0" smtClean="0">
                  <a:solidFill>
                    <a:prstClr val="black"/>
                  </a:solidFill>
                  <a:ea typeface="+mn-ea"/>
                  <a:cs typeface="+mn-cs"/>
                </a:rPr>
                <a:t>+</a:t>
              </a:r>
              <a:r>
                <a:rPr lang="zh-CN" altLang="en-US" sz="1200" b="1" dirty="0" smtClean="0">
                  <a:solidFill>
                    <a:prstClr val="black"/>
                  </a:solidFill>
                  <a:ea typeface="DengXian"/>
                  <a:cs typeface="+mn-cs"/>
                </a:rPr>
                <a:t> </a:t>
              </a:r>
              <a:r>
                <a:rPr lang="en-US" altLang="en-US" sz="1200" b="1" dirty="0" smtClean="0">
                  <a:solidFill>
                    <a:prstClr val="black"/>
                  </a:solidFill>
                  <a:ea typeface="+mn-ea"/>
                  <a:cs typeface="+mn-cs"/>
                </a:rPr>
                <a:t>Logistic</a:t>
              </a:r>
              <a:r>
                <a:rPr lang="en-US" altLang="en-US" sz="1200" dirty="0">
                  <a:solidFill>
                    <a:prstClr val="black"/>
                  </a:solidFill>
                  <a:ea typeface="+mn-ea"/>
                  <a:cs typeface="+mn-cs"/>
                </a:rPr>
                <a:t>: </a:t>
              </a:r>
              <a:r>
                <a:rPr lang="en-US" altLang="en-US" sz="1200" dirty="0">
                  <a:solidFill>
                    <a:srgbClr val="0070C0"/>
                  </a:solidFill>
                  <a:ea typeface="+mn-ea"/>
                  <a:cs typeface="+mn-cs"/>
                </a:rPr>
                <a:t>clouds </a:t>
              </a:r>
              <a:r>
                <a:rPr lang="en-US" altLang="en-US" sz="1200" dirty="0">
                  <a:solidFill>
                    <a:srgbClr val="FF0000"/>
                  </a:solidFill>
                  <a:ea typeface="+mn-ea"/>
                  <a:cs typeface="+mn-cs"/>
                </a:rPr>
                <a:t>water</a:t>
              </a:r>
              <a:r>
                <a:rPr lang="en-US" altLang="en-US" sz="1200" dirty="0">
                  <a:solidFill>
                    <a:srgbClr val="0070C0"/>
                  </a:solidFill>
                  <a:ea typeface="+mn-ea"/>
                  <a:cs typeface="+mn-cs"/>
                </a:rPr>
                <a:t> </a:t>
              </a:r>
              <a:r>
                <a:rPr lang="en-US" altLang="en-US" sz="1200" dirty="0">
                  <a:solidFill>
                    <a:schemeClr val="accent1"/>
                  </a:solidFill>
                  <a:ea typeface="+mn-ea"/>
                  <a:cs typeface="+mn-cs"/>
                </a:rPr>
                <a:t>sky</a:t>
              </a:r>
            </a:p>
            <a:p>
              <a:pPr eaLnBrk="0" hangingPunct="0"/>
              <a:r>
                <a:rPr lang="en-US" altLang="en-US" sz="1200" b="1" dirty="0">
                  <a:solidFill>
                    <a:prstClr val="black"/>
                  </a:solidFill>
                  <a:ea typeface="+mn-ea"/>
                  <a:cs typeface="+mn-cs"/>
                </a:rPr>
                <a:t>Our Predictions</a:t>
              </a:r>
              <a:r>
                <a:rPr lang="en-US" altLang="en-US" sz="1200" dirty="0">
                  <a:solidFill>
                    <a:prstClr val="black"/>
                  </a:solidFill>
                  <a:ea typeface="+mn-ea"/>
                  <a:cs typeface="+mn-cs"/>
                </a:rPr>
                <a:t>: </a:t>
              </a:r>
              <a:r>
                <a:rPr lang="en-US" altLang="en-US" sz="1200" dirty="0">
                  <a:solidFill>
                    <a:srgbClr val="0070C0"/>
                  </a:solidFill>
                  <a:ea typeface="+mn-ea"/>
                  <a:cs typeface="+mn-cs"/>
                </a:rPr>
                <a:t>rainbow clouds </a:t>
              </a:r>
              <a:r>
                <a:rPr lang="en-US" altLang="en-US" sz="1200" dirty="0" smtClean="0">
                  <a:solidFill>
                    <a:srgbClr val="0070C0"/>
                  </a:solidFill>
                  <a:ea typeface="+mn-ea"/>
                  <a:cs typeface="+mn-cs"/>
                </a:rPr>
                <a:t>sky</a:t>
              </a:r>
              <a:endParaRPr lang="en-US" altLang="en-US" sz="1200" b="1" dirty="0">
                <a:solidFill>
                  <a:srgbClr val="0070C0"/>
                </a:solidFill>
                <a:ea typeface="+mn-ea"/>
                <a:cs typeface="+mn-cs"/>
              </a:endParaRPr>
            </a:p>
          </p:txBody>
        </p:sp>
        <p:pic>
          <p:nvPicPr>
            <p:cNvPr id="2052" name="Picture 4" descr="130705795_68a450423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436090"/>
              <a:ext cx="2716787" cy="18093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p:cNvGrpSpPr/>
          <p:nvPr/>
        </p:nvGrpSpPr>
        <p:grpSpPr>
          <a:xfrm>
            <a:off x="6915091" y="2114552"/>
            <a:ext cx="2049425" cy="2309017"/>
            <a:chOff x="8984467" y="3436092"/>
            <a:chExt cx="2732567" cy="3078687"/>
          </a:xfrm>
        </p:grpSpPr>
        <p:sp>
          <p:nvSpPr>
            <p:cNvPr id="13" name="Rectangle 5"/>
            <p:cNvSpPr>
              <a:spLocks noChangeArrowheads="1"/>
            </p:cNvSpPr>
            <p:nvPr/>
          </p:nvSpPr>
          <p:spPr bwMode="auto">
            <a:xfrm>
              <a:off x="8984467" y="5160562"/>
              <a:ext cx="2732567"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lang="en-US" altLang="en-US" sz="1200" b="1" dirty="0" smtClean="0">
                  <a:solidFill>
                    <a:prstClr val="black"/>
                  </a:solidFill>
                  <a:ea typeface="+mn-ea"/>
                  <a:cs typeface="+mn-cs"/>
                </a:rPr>
                <a:t>Ground </a:t>
              </a:r>
              <a:r>
                <a:rPr lang="en-US" altLang="en-US" sz="1200" b="1" dirty="0">
                  <a:solidFill>
                    <a:prstClr val="black"/>
                  </a:solidFill>
                  <a:ea typeface="+mn-ea"/>
                  <a:cs typeface="+mn-cs"/>
                </a:rPr>
                <a:t>Truth</a:t>
              </a:r>
              <a:r>
                <a:rPr lang="en-US" altLang="en-US" sz="1200" dirty="0">
                  <a:solidFill>
                    <a:prstClr val="black"/>
                  </a:solidFill>
                  <a:ea typeface="+mn-ea"/>
                  <a:cs typeface="+mn-cs"/>
                </a:rPr>
                <a:t>: </a:t>
              </a:r>
              <a:r>
                <a:rPr lang="en-US" altLang="en-US" sz="1200" dirty="0">
                  <a:solidFill>
                    <a:srgbClr val="0070C0"/>
                  </a:solidFill>
                  <a:ea typeface="+mn-ea"/>
                  <a:cs typeface="+mn-cs"/>
                </a:rPr>
                <a:t>food water</a:t>
              </a:r>
            </a:p>
            <a:p>
              <a:pPr eaLnBrk="0" hangingPunct="0"/>
              <a:r>
                <a:rPr lang="en-US" altLang="en-US" sz="1200" b="1" dirty="0" smtClean="0">
                  <a:solidFill>
                    <a:prstClr val="black"/>
                  </a:solidFill>
                  <a:ea typeface="+mn-ea"/>
                  <a:cs typeface="+mn-cs"/>
                </a:rPr>
                <a:t>CNN + Logistic</a:t>
              </a:r>
              <a:r>
                <a:rPr lang="en-US" altLang="en-US" sz="1200" dirty="0">
                  <a:solidFill>
                    <a:prstClr val="black"/>
                  </a:solidFill>
                  <a:ea typeface="+mn-ea"/>
                  <a:cs typeface="+mn-cs"/>
                </a:rPr>
                <a:t>: </a:t>
              </a:r>
              <a:r>
                <a:rPr lang="en-US" altLang="en-US" sz="1200" dirty="0">
                  <a:solidFill>
                    <a:srgbClr val="0070C0"/>
                  </a:solidFill>
                  <a:ea typeface="+mn-ea"/>
                  <a:cs typeface="+mn-cs"/>
                </a:rPr>
                <a:t>food </a:t>
              </a:r>
              <a:r>
                <a:rPr lang="en-US" altLang="en-US" sz="1200" dirty="0">
                  <a:solidFill>
                    <a:srgbClr val="FF0000"/>
                  </a:solidFill>
                  <a:ea typeface="+mn-ea"/>
                  <a:cs typeface="+mn-cs"/>
                </a:rPr>
                <a:t>plants</a:t>
              </a:r>
              <a:r>
                <a:rPr lang="en-US" altLang="en-US" sz="1200" dirty="0">
                  <a:solidFill>
                    <a:prstClr val="black"/>
                  </a:solidFill>
                  <a:ea typeface="+mn-ea"/>
                  <a:cs typeface="+mn-cs"/>
                </a:rPr>
                <a:t> </a:t>
              </a:r>
              <a:r>
                <a:rPr lang="en-US" altLang="en-US" sz="1200" dirty="0">
                  <a:solidFill>
                    <a:srgbClr val="FF0000"/>
                  </a:solidFill>
                  <a:ea typeface="+mn-ea"/>
                  <a:cs typeface="+mn-cs"/>
                </a:rPr>
                <a:t>flower</a:t>
              </a:r>
            </a:p>
            <a:p>
              <a:pPr eaLnBrk="0" hangingPunct="0"/>
              <a:r>
                <a:rPr lang="en-US" altLang="en-US" sz="1200" b="1" dirty="0">
                  <a:solidFill>
                    <a:prstClr val="black"/>
                  </a:solidFill>
                  <a:ea typeface="+mn-ea"/>
                  <a:cs typeface="+mn-cs"/>
                </a:rPr>
                <a:t>Our Predictions</a:t>
              </a:r>
              <a:r>
                <a:rPr lang="en-US" altLang="en-US" sz="1200" dirty="0">
                  <a:solidFill>
                    <a:prstClr val="black"/>
                  </a:solidFill>
                  <a:ea typeface="+mn-ea"/>
                  <a:cs typeface="+mn-cs"/>
                </a:rPr>
                <a:t>: </a:t>
              </a:r>
              <a:r>
                <a:rPr lang="en-US" altLang="en-US" sz="1200" dirty="0">
                  <a:solidFill>
                    <a:srgbClr val="0070C0"/>
                  </a:solidFill>
                  <a:ea typeface="+mn-ea"/>
                  <a:cs typeface="+mn-cs"/>
                </a:rPr>
                <a:t>food</a:t>
              </a:r>
              <a:r>
                <a:rPr lang="en-US" altLang="en-US" sz="1200" dirty="0">
                  <a:solidFill>
                    <a:prstClr val="black"/>
                  </a:solidFill>
                  <a:ea typeface="+mn-ea"/>
                  <a:cs typeface="+mn-cs"/>
                </a:rPr>
                <a:t> </a:t>
              </a:r>
              <a:r>
                <a:rPr lang="en-US" altLang="en-US" sz="1200" dirty="0">
                  <a:solidFill>
                    <a:srgbClr val="FF0000"/>
                  </a:solidFill>
                  <a:ea typeface="+mn-ea"/>
                  <a:cs typeface="+mn-cs"/>
                </a:rPr>
                <a:t>plants</a:t>
              </a:r>
              <a:r>
                <a:rPr lang="en-US" altLang="en-US" sz="1200" dirty="0">
                  <a:solidFill>
                    <a:prstClr val="black"/>
                  </a:solidFill>
                  <a:ea typeface="+mn-ea"/>
                  <a:cs typeface="+mn-cs"/>
                </a:rPr>
                <a:t> </a:t>
              </a:r>
              <a:r>
                <a:rPr lang="en-US" altLang="en-US" sz="1200" dirty="0" smtClean="0">
                  <a:solidFill>
                    <a:srgbClr val="0070C0"/>
                  </a:solidFill>
                  <a:ea typeface="+mn-ea"/>
                  <a:cs typeface="+mn-cs"/>
                </a:rPr>
                <a:t>water</a:t>
              </a:r>
              <a:endParaRPr lang="en-US" altLang="en-US" sz="1200" b="1" dirty="0">
                <a:solidFill>
                  <a:srgbClr val="0070C0"/>
                </a:solidFill>
                <a:ea typeface="+mn-ea"/>
                <a:cs typeface="+mn-cs"/>
              </a:endParaRPr>
            </a:p>
          </p:txBody>
        </p:sp>
        <p:pic>
          <p:nvPicPr>
            <p:cNvPr id="2054" name="Picture 6" descr="515853465_fcabcc454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72020" y="3436092"/>
              <a:ext cx="2499144" cy="1809380"/>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TextBox 17"/>
          <p:cNvSpPr txBox="1"/>
          <p:nvPr/>
        </p:nvSpPr>
        <p:spPr>
          <a:xfrm>
            <a:off x="1219200" y="4630561"/>
            <a:ext cx="7071980" cy="379591"/>
          </a:xfrm>
          <a:prstGeom prst="rect">
            <a:avLst/>
          </a:prstGeom>
          <a:noFill/>
        </p:spPr>
        <p:txBody>
          <a:bodyPr wrap="square" rtlCol="0">
            <a:spAutoFit/>
          </a:bodyPr>
          <a:lstStyle/>
          <a:p>
            <a:pPr fontAlgn="auto">
              <a:lnSpc>
                <a:spcPct val="120000"/>
              </a:lnSpc>
              <a:spcBef>
                <a:spcPts val="0"/>
              </a:spcBef>
              <a:spcAft>
                <a:spcPts val="0"/>
              </a:spcAft>
            </a:pPr>
            <a:r>
              <a:rPr lang="en-US" sz="1600" dirty="0" smtClean="0">
                <a:solidFill>
                  <a:prstClr val="black"/>
                </a:solidFill>
                <a:latin typeface="Calibri"/>
                <a:ea typeface="+mn-ea"/>
                <a:cs typeface="+mn-cs"/>
              </a:rPr>
              <a:t>Correct predictions are marked in </a:t>
            </a:r>
            <a:r>
              <a:rPr lang="en-US" sz="1600" b="1" dirty="0" smtClean="0">
                <a:solidFill>
                  <a:srgbClr val="0070C0"/>
                </a:solidFill>
                <a:latin typeface="Calibri"/>
                <a:ea typeface="+mn-ea"/>
                <a:cs typeface="+mn-cs"/>
              </a:rPr>
              <a:t>blue</a:t>
            </a:r>
            <a:r>
              <a:rPr lang="en-US" sz="1600" b="1" dirty="0" smtClean="0">
                <a:solidFill>
                  <a:prstClr val="black"/>
                </a:solidFill>
                <a:latin typeface="Calibri"/>
                <a:ea typeface="+mn-ea"/>
                <a:cs typeface="+mn-cs"/>
              </a:rPr>
              <a:t> </a:t>
            </a:r>
            <a:r>
              <a:rPr lang="en-US" sz="1600" dirty="0" smtClean="0">
                <a:solidFill>
                  <a:prstClr val="black"/>
                </a:solidFill>
                <a:latin typeface="Calibri"/>
                <a:ea typeface="+mn-ea"/>
                <a:cs typeface="+mn-cs"/>
              </a:rPr>
              <a:t>while incorrect are marked in </a:t>
            </a:r>
            <a:r>
              <a:rPr lang="en-US" sz="1600" b="1" dirty="0" smtClean="0">
                <a:solidFill>
                  <a:srgbClr val="FF0000"/>
                </a:solidFill>
                <a:latin typeface="Calibri"/>
                <a:ea typeface="+mn-ea"/>
                <a:cs typeface="+mn-cs"/>
              </a:rPr>
              <a:t>red</a:t>
            </a:r>
          </a:p>
        </p:txBody>
      </p:sp>
      <p:sp>
        <p:nvSpPr>
          <p:cNvPr id="19" name="TextBox 18"/>
          <p:cNvSpPr txBox="1"/>
          <p:nvPr/>
        </p:nvSpPr>
        <p:spPr>
          <a:xfrm>
            <a:off x="228605" y="1085851"/>
            <a:ext cx="7893701" cy="830997"/>
          </a:xfrm>
          <a:prstGeom prst="rect">
            <a:avLst/>
          </a:prstGeom>
          <a:noFill/>
        </p:spPr>
        <p:txBody>
          <a:bodyPr wrap="square" rtlCol="0">
            <a:spAutoFit/>
          </a:bodyPr>
          <a:lstStyle/>
          <a:p>
            <a:pPr marL="342900" indent="-342900" fontAlgn="auto">
              <a:spcBef>
                <a:spcPts val="0"/>
              </a:spcBef>
              <a:spcAft>
                <a:spcPts val="0"/>
              </a:spcAft>
              <a:buFont typeface="Arial" charset="0"/>
              <a:buChar char="•"/>
            </a:pPr>
            <a:r>
              <a:rPr lang="en-US" sz="2400" dirty="0" smtClean="0">
                <a:solidFill>
                  <a:prstClr val="black"/>
                </a:solidFill>
                <a:latin typeface="Calibri"/>
                <a:ea typeface="+mn-ea"/>
                <a:cs typeface="+mn-cs"/>
              </a:rPr>
              <a:t>Produce predictions given partial 1k tags and 698 image groups</a:t>
            </a:r>
          </a:p>
        </p:txBody>
      </p:sp>
      <p:sp>
        <p:nvSpPr>
          <p:cNvPr id="21" name="Title 1"/>
          <p:cNvSpPr>
            <a:spLocks noGrp="1"/>
          </p:cNvSpPr>
          <p:nvPr>
            <p:ph type="title"/>
          </p:nvPr>
        </p:nvSpPr>
        <p:spPr>
          <a:xfrm>
            <a:off x="0" y="25066"/>
            <a:ext cx="9144000" cy="994172"/>
          </a:xfrm>
        </p:spPr>
        <p:txBody>
          <a:bodyPr>
            <a:normAutofit/>
          </a:bodyPr>
          <a:lstStyle/>
          <a:p>
            <a:r>
              <a:rPr lang="en-US" sz="3600" dirty="0" smtClean="0"/>
              <a:t>Ex2: </a:t>
            </a:r>
            <a:r>
              <a:rPr lang="en-US" sz="3600" dirty="0" smtClean="0"/>
              <a:t>Inference from </a:t>
            </a:r>
            <a:r>
              <a:rPr lang="en-US" sz="3600" dirty="0" smtClean="0"/>
              <a:t>partial </a:t>
            </a:r>
            <a:r>
              <a:rPr lang="en-US" sz="3600" dirty="0" smtClean="0"/>
              <a:t>labels (</a:t>
            </a:r>
            <a:r>
              <a:rPr lang="en-US" sz="3600" dirty="0" smtClean="0"/>
              <a:t>NUS-WIDE)</a:t>
            </a:r>
            <a:endParaRPr lang="en-US" sz="3600" dirty="0"/>
          </a:p>
        </p:txBody>
      </p:sp>
    </p:spTree>
    <p:extLst>
      <p:ext uri="{BB962C8B-B14F-4D97-AF65-F5344CB8AC3E}">
        <p14:creationId xmlns:p14="http://schemas.microsoft.com/office/powerpoint/2010/main" val="3564316511"/>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839200" cy="800100"/>
          </a:xfrm>
        </p:spPr>
        <p:txBody>
          <a:bodyPr>
            <a:normAutofit/>
          </a:bodyPr>
          <a:lstStyle/>
          <a:p>
            <a:r>
              <a:rPr lang="en-US" sz="3600" dirty="0" smtClean="0"/>
              <a:t>Ex2: Inference </a:t>
            </a:r>
            <a:r>
              <a:rPr lang="en-US" sz="3600" dirty="0" smtClean="0"/>
              <a:t>from partial labels</a:t>
            </a:r>
            <a:r>
              <a:rPr lang="en-US" sz="3600" dirty="0"/>
              <a:t> </a:t>
            </a:r>
            <a:r>
              <a:rPr lang="en-US" sz="3600" dirty="0" smtClean="0"/>
              <a:t>(</a:t>
            </a:r>
            <a:r>
              <a:rPr lang="en-US" sz="3600" dirty="0" smtClean="0"/>
              <a:t>NUS</a:t>
            </a:r>
            <a:r>
              <a:rPr lang="en-US" sz="3600" dirty="0"/>
              <a:t>-WIDE)</a:t>
            </a:r>
          </a:p>
        </p:txBody>
      </p:sp>
      <p:grpSp>
        <p:nvGrpSpPr>
          <p:cNvPr id="5" name="Group 4"/>
          <p:cNvGrpSpPr/>
          <p:nvPr/>
        </p:nvGrpSpPr>
        <p:grpSpPr>
          <a:xfrm>
            <a:off x="3682818" y="1123236"/>
            <a:ext cx="5461182" cy="4801315"/>
            <a:chOff x="838200" y="1467315"/>
            <a:chExt cx="6431940" cy="5665561"/>
          </a:xfrm>
        </p:grpSpPr>
        <p:sp>
          <p:nvSpPr>
            <p:cNvPr id="6" name="TextBox 5"/>
            <p:cNvSpPr txBox="1"/>
            <p:nvPr/>
          </p:nvSpPr>
          <p:spPr>
            <a:xfrm>
              <a:off x="838200" y="1467315"/>
              <a:ext cx="5836555" cy="5665561"/>
            </a:xfrm>
            <a:prstGeom prst="rect">
              <a:avLst/>
            </a:prstGeom>
            <a:noFill/>
            <a:ln w="38100">
              <a:noFill/>
            </a:ln>
          </p:spPr>
          <p:txBody>
            <a:bodyPr wrap="square" rtlCol="0">
              <a:spAutoFit/>
            </a:bodyPr>
            <a:lstStyle/>
            <a:p>
              <a:pP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smtClean="0">
                <a:solidFill>
                  <a:prstClr val="black"/>
                </a:solidFill>
                <a:latin typeface="Calibri"/>
                <a:ea typeface="+mn-ea"/>
                <a:cs typeface="+mn-cs"/>
              </a:endParaRPr>
            </a:p>
            <a:p>
              <a:pPr fontAlgn="auto">
                <a:spcBef>
                  <a:spcPts val="0"/>
                </a:spcBef>
                <a:spcAft>
                  <a:spcPts val="0"/>
                </a:spcAft>
              </a:pPr>
              <a:endParaRPr lang="en-US" sz="1800" dirty="0">
                <a:solidFill>
                  <a:prstClr val="black"/>
                </a:solidFill>
                <a:latin typeface="Calibri"/>
                <a:ea typeface="+mn-ea"/>
                <a:cs typeface="+mn-cs"/>
              </a:endParaRPr>
            </a:p>
          </p:txBody>
        </p:sp>
        <p:grpSp>
          <p:nvGrpSpPr>
            <p:cNvPr id="7" name="Group 6"/>
            <p:cNvGrpSpPr/>
            <p:nvPr/>
          </p:nvGrpSpPr>
          <p:grpSpPr>
            <a:xfrm>
              <a:off x="898244" y="1558074"/>
              <a:ext cx="6371896" cy="2737177"/>
              <a:chOff x="910944" y="1869229"/>
              <a:chExt cx="6371896" cy="2737177"/>
            </a:xfrm>
          </p:grpSpPr>
          <p:graphicFrame>
            <p:nvGraphicFramePr>
              <p:cNvPr id="25" name="Chart 24"/>
              <p:cNvGraphicFramePr/>
              <p:nvPr>
                <p:extLst>
                  <p:ext uri="{D42A27DB-BD31-4B8C-83A1-F6EECF244321}">
                    <p14:modId xmlns:p14="http://schemas.microsoft.com/office/powerpoint/2010/main" val="653878832"/>
                  </p:ext>
                </p:extLst>
              </p:nvPr>
            </p:nvGraphicFramePr>
            <p:xfrm>
              <a:off x="910944" y="1869229"/>
              <a:ext cx="3230820" cy="26974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Chart 25"/>
              <p:cNvGraphicFramePr/>
              <p:nvPr>
                <p:extLst>
                  <p:ext uri="{D42A27DB-BD31-4B8C-83A1-F6EECF244321}">
                    <p14:modId xmlns:p14="http://schemas.microsoft.com/office/powerpoint/2010/main" val="1570036884"/>
                  </p:ext>
                </p:extLst>
              </p:nvPr>
            </p:nvGraphicFramePr>
            <p:xfrm>
              <a:off x="4350955" y="1869230"/>
              <a:ext cx="2931885" cy="2737176"/>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8" name="Group 7"/>
            <p:cNvGrpSpPr/>
            <p:nvPr/>
          </p:nvGrpSpPr>
          <p:grpSpPr>
            <a:xfrm>
              <a:off x="1062969" y="4520934"/>
              <a:ext cx="6057382" cy="1578529"/>
              <a:chOff x="1371579" y="4543794"/>
              <a:chExt cx="6057382" cy="1578529"/>
            </a:xfrm>
          </p:grpSpPr>
          <p:sp>
            <p:nvSpPr>
              <p:cNvPr id="9" name="矩形 11"/>
              <p:cNvSpPr/>
              <p:nvPr/>
            </p:nvSpPr>
            <p:spPr>
              <a:xfrm>
                <a:off x="1375111" y="4738113"/>
                <a:ext cx="108000" cy="1080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sz="1600">
                  <a:solidFill>
                    <a:prstClr val="black">
                      <a:lumMod val="65000"/>
                      <a:lumOff val="35000"/>
                    </a:prstClr>
                  </a:solidFill>
                  <a:latin typeface="Calibri"/>
                  <a:ea typeface="DengXian"/>
                </a:endParaRPr>
              </a:p>
            </p:txBody>
          </p:sp>
          <p:sp>
            <p:nvSpPr>
              <p:cNvPr id="10" name="TextBox 9"/>
              <p:cNvSpPr txBox="1"/>
              <p:nvPr/>
            </p:nvSpPr>
            <p:spPr>
              <a:xfrm>
                <a:off x="1488984" y="4627089"/>
                <a:ext cx="1613495" cy="617400"/>
              </a:xfrm>
              <a:prstGeom prst="rect">
                <a:avLst/>
              </a:prstGeom>
              <a:noFill/>
              <a:ln w="28575">
                <a:noFill/>
              </a:ln>
            </p:spPr>
            <p:txBody>
              <a:bodyPr wrap="none" rtlCol="0">
                <a:spAutoFit/>
              </a:bodyPr>
              <a:lstStyle/>
              <a:p>
                <a:pPr fontAlgn="auto">
                  <a:spcBef>
                    <a:spcPts val="0"/>
                  </a:spcBef>
                  <a:spcAft>
                    <a:spcPts val="0"/>
                  </a:spcAft>
                </a:pPr>
                <a:r>
                  <a:rPr lang="en-US" dirty="0">
                    <a:solidFill>
                      <a:prstClr val="black">
                        <a:lumMod val="65000"/>
                        <a:lumOff val="35000"/>
                      </a:prstClr>
                    </a:solidFill>
                    <a:latin typeface="Calibri" charset="0"/>
                    <a:ea typeface="+mn-ea"/>
                    <a:cs typeface="+mn-cs"/>
                  </a:rPr>
                  <a:t>1k tags + </a:t>
                </a:r>
                <a:r>
                  <a:rPr lang="en-US" altLang="zh-CN" dirty="0" smtClean="0">
                    <a:solidFill>
                      <a:prstClr val="black">
                        <a:lumMod val="65000"/>
                        <a:lumOff val="35000"/>
                      </a:prstClr>
                    </a:solidFill>
                    <a:latin typeface="Calibri" charset="0"/>
                    <a:ea typeface="DengXian"/>
                    <a:cs typeface="+mn-cs"/>
                  </a:rPr>
                  <a:t>g</a:t>
                </a:r>
                <a:r>
                  <a:rPr lang="en-US" dirty="0" smtClean="0">
                    <a:solidFill>
                      <a:prstClr val="black">
                        <a:lumMod val="65000"/>
                        <a:lumOff val="35000"/>
                      </a:prstClr>
                    </a:solidFill>
                    <a:latin typeface="Calibri" charset="0"/>
                    <a:ea typeface="+mn-ea"/>
                    <a:cs typeface="+mn-cs"/>
                  </a:rPr>
                  <a:t>roups </a:t>
                </a:r>
                <a:endParaRPr lang="zh-CN" altLang="en-US" dirty="0" smtClean="0">
                  <a:solidFill>
                    <a:prstClr val="black">
                      <a:lumMod val="65000"/>
                      <a:lumOff val="35000"/>
                    </a:prstClr>
                  </a:solidFill>
                  <a:latin typeface="Calibri" charset="0"/>
                  <a:ea typeface="DengXian"/>
                  <a:cs typeface="+mn-cs"/>
                </a:endParaRPr>
              </a:p>
              <a:p>
                <a:pPr fontAlgn="auto">
                  <a:spcBef>
                    <a:spcPts val="0"/>
                  </a:spcBef>
                  <a:spcAft>
                    <a:spcPts val="0"/>
                  </a:spcAft>
                </a:pPr>
                <a:r>
                  <a:rPr lang="en-US" dirty="0" smtClean="0">
                    <a:solidFill>
                      <a:prstClr val="black">
                        <a:lumMod val="65000"/>
                        <a:lumOff val="35000"/>
                      </a:prstClr>
                    </a:solidFill>
                    <a:latin typeface="Calibri" charset="0"/>
                    <a:ea typeface="+mn-ea"/>
                    <a:cs typeface="+mn-cs"/>
                  </a:rPr>
                  <a:t>+ </a:t>
                </a:r>
                <a:r>
                  <a:rPr lang="en-US" dirty="0">
                    <a:solidFill>
                      <a:prstClr val="black">
                        <a:lumMod val="65000"/>
                        <a:lumOff val="35000"/>
                      </a:prstClr>
                    </a:solidFill>
                    <a:latin typeface="Calibri" charset="0"/>
                    <a:ea typeface="+mn-ea"/>
                    <a:cs typeface="+mn-cs"/>
                  </a:rPr>
                  <a:t>CNN + </a:t>
                </a:r>
                <a:r>
                  <a:rPr lang="en-US" dirty="0" smtClean="0">
                    <a:solidFill>
                      <a:prstClr val="black">
                        <a:lumMod val="65000"/>
                        <a:lumOff val="35000"/>
                      </a:prstClr>
                    </a:solidFill>
                    <a:latin typeface="Calibri" charset="0"/>
                    <a:ea typeface="+mn-ea"/>
                    <a:cs typeface="+mn-cs"/>
                  </a:rPr>
                  <a:t>SINN</a:t>
                </a:r>
                <a:endParaRPr lang="en-US" dirty="0">
                  <a:solidFill>
                    <a:prstClr val="black">
                      <a:lumMod val="65000"/>
                      <a:lumOff val="35000"/>
                    </a:prstClr>
                  </a:solidFill>
                  <a:latin typeface="Calibri" charset="0"/>
                  <a:ea typeface="+mn-ea"/>
                  <a:cs typeface="+mn-cs"/>
                </a:endParaRPr>
              </a:p>
            </p:txBody>
          </p:sp>
          <p:sp>
            <p:nvSpPr>
              <p:cNvPr id="11" name="矩形 12"/>
              <p:cNvSpPr/>
              <p:nvPr/>
            </p:nvSpPr>
            <p:spPr>
              <a:xfrm>
                <a:off x="1371579" y="5170196"/>
                <a:ext cx="108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sz="1600">
                  <a:solidFill>
                    <a:prstClr val="black">
                      <a:lumMod val="65000"/>
                      <a:lumOff val="35000"/>
                    </a:prstClr>
                  </a:solidFill>
                  <a:latin typeface="Calibri"/>
                  <a:ea typeface="DengXian"/>
                </a:endParaRPr>
              </a:p>
            </p:txBody>
          </p:sp>
          <p:sp>
            <p:nvSpPr>
              <p:cNvPr id="12" name="TextBox 11"/>
              <p:cNvSpPr txBox="1"/>
              <p:nvPr/>
            </p:nvSpPr>
            <p:spPr>
              <a:xfrm>
                <a:off x="1494602" y="5070457"/>
                <a:ext cx="1562697" cy="617400"/>
              </a:xfrm>
              <a:prstGeom prst="rect">
                <a:avLst/>
              </a:prstGeom>
              <a:noFill/>
              <a:ln w="28575">
                <a:noFill/>
              </a:ln>
            </p:spPr>
            <p:txBody>
              <a:bodyPr wrap="none" rtlCol="0">
                <a:spAutoFit/>
              </a:bodyPr>
              <a:lstStyle/>
              <a:p>
                <a:pPr fontAlgn="b">
                  <a:spcBef>
                    <a:spcPts val="0"/>
                  </a:spcBef>
                  <a:spcAft>
                    <a:spcPts val="0"/>
                  </a:spcAft>
                </a:pPr>
                <a:r>
                  <a:rPr lang="en-US" dirty="0">
                    <a:solidFill>
                      <a:prstClr val="black">
                        <a:lumMod val="65000"/>
                        <a:lumOff val="35000"/>
                      </a:prstClr>
                    </a:solidFill>
                    <a:latin typeface="Calibri" charset="0"/>
                    <a:ea typeface="+mn-ea"/>
                    <a:cs typeface="+mn-cs"/>
                  </a:rPr>
                  <a:t>1k tags + CNN + </a:t>
                </a:r>
                <a:endParaRPr lang="zh-CN" altLang="en-US" dirty="0" smtClean="0">
                  <a:solidFill>
                    <a:prstClr val="black">
                      <a:lumMod val="65000"/>
                      <a:lumOff val="35000"/>
                    </a:prstClr>
                  </a:solidFill>
                  <a:latin typeface="Calibri" charset="0"/>
                  <a:ea typeface="DengXian"/>
                  <a:cs typeface="+mn-cs"/>
                </a:endParaRPr>
              </a:p>
              <a:p>
                <a:pPr fontAlgn="b">
                  <a:spcBef>
                    <a:spcPts val="0"/>
                  </a:spcBef>
                  <a:spcAft>
                    <a:spcPts val="0"/>
                  </a:spcAft>
                </a:pPr>
                <a:r>
                  <a:rPr lang="en-US" dirty="0" smtClean="0">
                    <a:solidFill>
                      <a:prstClr val="black">
                        <a:lumMod val="65000"/>
                        <a:lumOff val="35000"/>
                      </a:prstClr>
                    </a:solidFill>
                    <a:latin typeface="Calibri" charset="0"/>
                    <a:ea typeface="+mn-ea"/>
                    <a:cs typeface="+mn-cs"/>
                  </a:rPr>
                  <a:t>SINN</a:t>
                </a:r>
                <a:endParaRPr lang="en-US" dirty="0">
                  <a:solidFill>
                    <a:prstClr val="black">
                      <a:lumMod val="65000"/>
                      <a:lumOff val="35000"/>
                    </a:prstClr>
                  </a:solidFill>
                  <a:latin typeface="Calibri" charset="0"/>
                  <a:ea typeface="+mn-ea"/>
                  <a:cs typeface="+mn-cs"/>
                </a:endParaRPr>
              </a:p>
            </p:txBody>
          </p:sp>
          <p:sp>
            <p:nvSpPr>
              <p:cNvPr id="13" name="矩形 13"/>
              <p:cNvSpPr/>
              <p:nvPr/>
            </p:nvSpPr>
            <p:spPr>
              <a:xfrm>
                <a:off x="1375111" y="5600233"/>
                <a:ext cx="108000" cy="108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sz="1600">
                  <a:solidFill>
                    <a:prstClr val="black">
                      <a:lumMod val="65000"/>
                      <a:lumOff val="35000"/>
                    </a:prstClr>
                  </a:solidFill>
                  <a:latin typeface="Calibri"/>
                  <a:ea typeface="DengXian"/>
                </a:endParaRPr>
              </a:p>
            </p:txBody>
          </p:sp>
          <p:sp>
            <p:nvSpPr>
              <p:cNvPr id="14" name="TextBox 13"/>
              <p:cNvSpPr txBox="1"/>
              <p:nvPr/>
            </p:nvSpPr>
            <p:spPr>
              <a:xfrm>
                <a:off x="1476070" y="5504923"/>
                <a:ext cx="1678334" cy="617400"/>
              </a:xfrm>
              <a:prstGeom prst="rect">
                <a:avLst/>
              </a:prstGeom>
              <a:noFill/>
              <a:ln w="28575">
                <a:noFill/>
              </a:ln>
            </p:spPr>
            <p:txBody>
              <a:bodyPr wrap="none" rtlCol="0">
                <a:spAutoFit/>
              </a:bodyPr>
              <a:lstStyle/>
              <a:p>
                <a:pPr fontAlgn="auto">
                  <a:spcBef>
                    <a:spcPts val="0"/>
                  </a:spcBef>
                  <a:spcAft>
                    <a:spcPts val="0"/>
                  </a:spcAft>
                </a:pPr>
                <a:r>
                  <a:rPr lang="en-US" dirty="0">
                    <a:solidFill>
                      <a:prstClr val="black">
                        <a:lumMod val="65000"/>
                        <a:lumOff val="35000"/>
                      </a:prstClr>
                    </a:solidFill>
                    <a:latin typeface="Calibri" charset="0"/>
                    <a:ea typeface="+mn-ea"/>
                    <a:cs typeface="+mn-cs"/>
                  </a:rPr>
                  <a:t>1k tags + </a:t>
                </a:r>
                <a:r>
                  <a:rPr lang="en-US" altLang="zh-CN" dirty="0" smtClean="0">
                    <a:solidFill>
                      <a:prstClr val="black">
                        <a:lumMod val="65000"/>
                        <a:lumOff val="35000"/>
                      </a:prstClr>
                    </a:solidFill>
                    <a:latin typeface="Calibri" charset="0"/>
                    <a:ea typeface="DengXian"/>
                    <a:cs typeface="+mn-cs"/>
                  </a:rPr>
                  <a:t>g</a:t>
                </a:r>
                <a:r>
                  <a:rPr lang="en-US" dirty="0" smtClean="0">
                    <a:solidFill>
                      <a:prstClr val="black">
                        <a:lumMod val="65000"/>
                        <a:lumOff val="35000"/>
                      </a:prstClr>
                    </a:solidFill>
                    <a:latin typeface="Calibri" charset="0"/>
                    <a:ea typeface="+mn-ea"/>
                    <a:cs typeface="+mn-cs"/>
                  </a:rPr>
                  <a:t>roups </a:t>
                </a:r>
                <a:endParaRPr lang="zh-CN" altLang="en-US" dirty="0" smtClean="0">
                  <a:solidFill>
                    <a:prstClr val="black">
                      <a:lumMod val="65000"/>
                      <a:lumOff val="35000"/>
                    </a:prstClr>
                  </a:solidFill>
                  <a:latin typeface="Calibri" charset="0"/>
                  <a:ea typeface="DengXian"/>
                  <a:cs typeface="+mn-cs"/>
                </a:endParaRPr>
              </a:p>
              <a:p>
                <a:pPr fontAlgn="auto">
                  <a:spcBef>
                    <a:spcPts val="0"/>
                  </a:spcBef>
                  <a:spcAft>
                    <a:spcPts val="0"/>
                  </a:spcAft>
                </a:pPr>
                <a:r>
                  <a:rPr lang="en-US" dirty="0" smtClean="0">
                    <a:solidFill>
                      <a:prstClr val="black">
                        <a:lumMod val="65000"/>
                        <a:lumOff val="35000"/>
                      </a:prstClr>
                    </a:solidFill>
                    <a:latin typeface="Calibri" charset="0"/>
                    <a:ea typeface="+mn-ea"/>
                    <a:cs typeface="+mn-cs"/>
                  </a:rPr>
                  <a:t>+ </a:t>
                </a:r>
                <a:r>
                  <a:rPr lang="en-US" dirty="0">
                    <a:solidFill>
                      <a:prstClr val="black">
                        <a:lumMod val="65000"/>
                        <a:lumOff val="35000"/>
                      </a:prstClr>
                    </a:solidFill>
                    <a:latin typeface="Calibri" charset="0"/>
                    <a:ea typeface="+mn-ea"/>
                    <a:cs typeface="+mn-cs"/>
                  </a:rPr>
                  <a:t>CNN + </a:t>
                </a:r>
                <a:r>
                  <a:rPr lang="en-US" dirty="0" smtClean="0">
                    <a:solidFill>
                      <a:prstClr val="black">
                        <a:lumMod val="65000"/>
                        <a:lumOff val="35000"/>
                      </a:prstClr>
                    </a:solidFill>
                    <a:latin typeface="Calibri" charset="0"/>
                    <a:ea typeface="+mn-ea"/>
                    <a:cs typeface="+mn-cs"/>
                  </a:rPr>
                  <a:t>Logistics</a:t>
                </a:r>
                <a:endParaRPr lang="en-US" dirty="0">
                  <a:solidFill>
                    <a:prstClr val="black">
                      <a:lumMod val="65000"/>
                      <a:lumOff val="35000"/>
                    </a:prstClr>
                  </a:solidFill>
                  <a:latin typeface="Calibri" charset="0"/>
                  <a:ea typeface="+mn-ea"/>
                  <a:cs typeface="+mn-cs"/>
                </a:endParaRPr>
              </a:p>
            </p:txBody>
          </p:sp>
          <p:sp>
            <p:nvSpPr>
              <p:cNvPr id="15" name="矩形 14"/>
              <p:cNvSpPr/>
              <p:nvPr/>
            </p:nvSpPr>
            <p:spPr>
              <a:xfrm>
                <a:off x="3186155" y="4732232"/>
                <a:ext cx="108000"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fontAlgn="auto">
                  <a:spcBef>
                    <a:spcPts val="0"/>
                  </a:spcBef>
                  <a:spcAft>
                    <a:spcPts val="0"/>
                  </a:spcAft>
                </a:pPr>
                <a:endParaRPr lang="zh-CN" altLang="en-US" sz="1600">
                  <a:solidFill>
                    <a:prstClr val="black">
                      <a:lumMod val="65000"/>
                      <a:lumOff val="35000"/>
                    </a:prstClr>
                  </a:solidFill>
                  <a:latin typeface="Calibri"/>
                  <a:ea typeface="DengXian"/>
                </a:endParaRPr>
              </a:p>
            </p:txBody>
          </p:sp>
          <p:sp>
            <p:nvSpPr>
              <p:cNvPr id="16" name="TextBox 15"/>
              <p:cNvSpPr txBox="1"/>
              <p:nvPr/>
            </p:nvSpPr>
            <p:spPr>
              <a:xfrm>
                <a:off x="3318875" y="4543794"/>
                <a:ext cx="1613495" cy="617401"/>
              </a:xfrm>
              <a:prstGeom prst="rect">
                <a:avLst/>
              </a:prstGeom>
              <a:noFill/>
              <a:ln w="28575">
                <a:noFill/>
              </a:ln>
            </p:spPr>
            <p:txBody>
              <a:bodyPr wrap="none" rtlCol="0" anchor="b" anchorCtr="0">
                <a:spAutoFit/>
              </a:bodyPr>
              <a:lstStyle/>
              <a:p>
                <a:pPr fontAlgn="auto">
                  <a:spcBef>
                    <a:spcPts val="0"/>
                  </a:spcBef>
                  <a:spcAft>
                    <a:spcPts val="0"/>
                  </a:spcAft>
                </a:pPr>
                <a:r>
                  <a:rPr lang="en-US" dirty="0">
                    <a:solidFill>
                      <a:prstClr val="black">
                        <a:lumMod val="65000"/>
                        <a:lumOff val="35000"/>
                      </a:prstClr>
                    </a:solidFill>
                    <a:latin typeface="Calibri" charset="0"/>
                    <a:ea typeface="+mn-ea"/>
                    <a:cs typeface="+mn-cs"/>
                  </a:rPr>
                  <a:t>1k tags + </a:t>
                </a:r>
                <a:r>
                  <a:rPr lang="en-US" dirty="0" smtClean="0">
                    <a:solidFill>
                      <a:prstClr val="black">
                        <a:lumMod val="65000"/>
                        <a:lumOff val="35000"/>
                      </a:prstClr>
                    </a:solidFill>
                    <a:latin typeface="Calibri" charset="0"/>
                    <a:ea typeface="+mn-ea"/>
                    <a:cs typeface="+mn-cs"/>
                  </a:rPr>
                  <a:t>groups </a:t>
                </a:r>
                <a:endParaRPr lang="zh-CN" altLang="en-US" dirty="0" smtClean="0">
                  <a:solidFill>
                    <a:prstClr val="black">
                      <a:lumMod val="65000"/>
                      <a:lumOff val="35000"/>
                    </a:prstClr>
                  </a:solidFill>
                  <a:latin typeface="Calibri" charset="0"/>
                  <a:ea typeface="DengXian"/>
                  <a:cs typeface="+mn-cs"/>
                </a:endParaRPr>
              </a:p>
              <a:p>
                <a:pPr fontAlgn="auto">
                  <a:spcBef>
                    <a:spcPts val="0"/>
                  </a:spcBef>
                  <a:spcAft>
                    <a:spcPts val="0"/>
                  </a:spcAft>
                </a:pPr>
                <a:r>
                  <a:rPr lang="en-US" dirty="0" smtClean="0">
                    <a:solidFill>
                      <a:prstClr val="black">
                        <a:lumMod val="65000"/>
                        <a:lumOff val="35000"/>
                      </a:prstClr>
                    </a:solidFill>
                    <a:latin typeface="Calibri" charset="0"/>
                    <a:ea typeface="+mn-ea"/>
                    <a:cs typeface="+mn-cs"/>
                  </a:rPr>
                  <a:t>+ Logistics</a:t>
                </a:r>
                <a:endParaRPr lang="en-US" dirty="0">
                  <a:solidFill>
                    <a:prstClr val="black">
                      <a:lumMod val="65000"/>
                      <a:lumOff val="35000"/>
                    </a:prstClr>
                  </a:solidFill>
                  <a:latin typeface="Calibri" charset="0"/>
                  <a:ea typeface="+mn-ea"/>
                  <a:cs typeface="+mn-cs"/>
                </a:endParaRPr>
              </a:p>
            </p:txBody>
          </p:sp>
          <p:sp>
            <p:nvSpPr>
              <p:cNvPr id="17" name="矩形 15"/>
              <p:cNvSpPr/>
              <p:nvPr/>
            </p:nvSpPr>
            <p:spPr>
              <a:xfrm>
                <a:off x="3184030" y="5595778"/>
                <a:ext cx="108000" cy="10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fontAlgn="auto">
                  <a:spcBef>
                    <a:spcPts val="0"/>
                  </a:spcBef>
                  <a:spcAft>
                    <a:spcPts val="0"/>
                  </a:spcAft>
                </a:pPr>
                <a:endParaRPr lang="zh-CN" altLang="en-US" sz="1600">
                  <a:solidFill>
                    <a:prstClr val="black">
                      <a:lumMod val="65000"/>
                      <a:lumOff val="35000"/>
                    </a:prstClr>
                  </a:solidFill>
                  <a:latin typeface="Calibri"/>
                  <a:ea typeface="DengXian"/>
                </a:endParaRPr>
              </a:p>
            </p:txBody>
          </p:sp>
          <p:sp>
            <p:nvSpPr>
              <p:cNvPr id="18" name="TextBox 17"/>
              <p:cNvSpPr txBox="1"/>
              <p:nvPr/>
            </p:nvSpPr>
            <p:spPr>
              <a:xfrm>
                <a:off x="3289582" y="5449522"/>
                <a:ext cx="1525219" cy="363178"/>
              </a:xfrm>
              <a:prstGeom prst="rect">
                <a:avLst/>
              </a:prstGeom>
              <a:noFill/>
              <a:ln w="28575">
                <a:noFill/>
              </a:ln>
            </p:spPr>
            <p:txBody>
              <a:bodyPr wrap="none" rtlCol="0" anchor="b" anchorCtr="0">
                <a:spAutoFit/>
              </a:bodyPr>
              <a:lstStyle/>
              <a:p>
                <a:pPr fontAlgn="auto">
                  <a:spcBef>
                    <a:spcPts val="0"/>
                  </a:spcBef>
                  <a:spcAft>
                    <a:spcPts val="0"/>
                  </a:spcAft>
                </a:pPr>
                <a:r>
                  <a:rPr lang="en-US" dirty="0">
                    <a:solidFill>
                      <a:prstClr val="black">
                        <a:lumMod val="65000"/>
                        <a:lumOff val="35000"/>
                      </a:prstClr>
                    </a:solidFill>
                    <a:latin typeface="Calibri" charset="0"/>
                    <a:ea typeface="+mn-ea"/>
                    <a:cs typeface="+mn-cs"/>
                  </a:rPr>
                  <a:t>CNN + </a:t>
                </a:r>
                <a:r>
                  <a:rPr lang="en-US" dirty="0" smtClean="0">
                    <a:solidFill>
                      <a:prstClr val="black">
                        <a:lumMod val="65000"/>
                        <a:lumOff val="35000"/>
                      </a:prstClr>
                    </a:solidFill>
                    <a:latin typeface="Calibri" charset="0"/>
                    <a:ea typeface="+mn-ea"/>
                    <a:cs typeface="+mn-cs"/>
                  </a:rPr>
                  <a:t>Logistics</a:t>
                </a:r>
                <a:endParaRPr lang="en-US" dirty="0">
                  <a:solidFill>
                    <a:prstClr val="black">
                      <a:lumMod val="65000"/>
                      <a:lumOff val="35000"/>
                    </a:prstClr>
                  </a:solidFill>
                  <a:latin typeface="Calibri" charset="0"/>
                  <a:ea typeface="+mn-ea"/>
                  <a:cs typeface="+mn-cs"/>
                </a:endParaRPr>
              </a:p>
            </p:txBody>
          </p:sp>
          <p:sp>
            <p:nvSpPr>
              <p:cNvPr id="19" name="矩形 12"/>
              <p:cNvSpPr/>
              <p:nvPr/>
            </p:nvSpPr>
            <p:spPr>
              <a:xfrm>
                <a:off x="3184030" y="5170196"/>
                <a:ext cx="108000" cy="10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fontAlgn="auto">
                  <a:spcBef>
                    <a:spcPts val="0"/>
                  </a:spcBef>
                  <a:spcAft>
                    <a:spcPts val="0"/>
                  </a:spcAft>
                </a:pPr>
                <a:endParaRPr lang="zh-CN" altLang="en-US" sz="1600">
                  <a:solidFill>
                    <a:prstClr val="black">
                      <a:lumMod val="65000"/>
                      <a:lumOff val="35000"/>
                    </a:prstClr>
                  </a:solidFill>
                  <a:latin typeface="Calibri"/>
                  <a:ea typeface="DengXian"/>
                </a:endParaRPr>
              </a:p>
            </p:txBody>
          </p:sp>
          <p:sp>
            <p:nvSpPr>
              <p:cNvPr id="20" name="TextBox 19"/>
              <p:cNvSpPr txBox="1"/>
              <p:nvPr/>
            </p:nvSpPr>
            <p:spPr>
              <a:xfrm>
                <a:off x="3289582" y="5024861"/>
                <a:ext cx="1744928" cy="363178"/>
              </a:xfrm>
              <a:prstGeom prst="rect">
                <a:avLst/>
              </a:prstGeom>
              <a:noFill/>
              <a:ln w="28575">
                <a:noFill/>
              </a:ln>
            </p:spPr>
            <p:txBody>
              <a:bodyPr wrap="none" rtlCol="0" anchor="b" anchorCtr="0">
                <a:spAutoFit/>
              </a:bodyPr>
              <a:lstStyle/>
              <a:p>
                <a:pPr fontAlgn="b">
                  <a:spcBef>
                    <a:spcPts val="0"/>
                  </a:spcBef>
                  <a:spcAft>
                    <a:spcPts val="0"/>
                  </a:spcAft>
                </a:pPr>
                <a:r>
                  <a:rPr lang="en-US" dirty="0">
                    <a:solidFill>
                      <a:prstClr val="black">
                        <a:lumMod val="65000"/>
                        <a:lumOff val="35000"/>
                      </a:prstClr>
                    </a:solidFill>
                    <a:latin typeface="Calibri" charset="0"/>
                    <a:ea typeface="+mn-ea"/>
                    <a:cs typeface="+mn-cs"/>
                  </a:rPr>
                  <a:t>1k tags + Logistics</a:t>
                </a:r>
              </a:p>
            </p:txBody>
          </p:sp>
          <p:sp>
            <p:nvSpPr>
              <p:cNvPr id="21" name="矩形 15"/>
              <p:cNvSpPr/>
              <p:nvPr/>
            </p:nvSpPr>
            <p:spPr>
              <a:xfrm>
                <a:off x="5069755" y="4732232"/>
                <a:ext cx="108000" cy="10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sz="1600">
                  <a:solidFill>
                    <a:prstClr val="black">
                      <a:lumMod val="65000"/>
                      <a:lumOff val="35000"/>
                    </a:prstClr>
                  </a:solidFill>
                  <a:latin typeface="Calibri"/>
                  <a:ea typeface="DengXian"/>
                </a:endParaRPr>
              </a:p>
            </p:txBody>
          </p:sp>
          <p:sp>
            <p:nvSpPr>
              <p:cNvPr id="22" name="TextBox 21"/>
              <p:cNvSpPr txBox="1"/>
              <p:nvPr/>
            </p:nvSpPr>
            <p:spPr>
              <a:xfrm>
                <a:off x="5198978" y="4637974"/>
                <a:ext cx="2229983" cy="617401"/>
              </a:xfrm>
              <a:prstGeom prst="rect">
                <a:avLst/>
              </a:prstGeom>
              <a:noFill/>
              <a:ln w="28575">
                <a:noFill/>
              </a:ln>
            </p:spPr>
            <p:txBody>
              <a:bodyPr wrap="none" rtlCol="0">
                <a:spAutoFit/>
              </a:bodyPr>
              <a:lstStyle/>
              <a:p>
                <a:pPr fontAlgn="b">
                  <a:spcBef>
                    <a:spcPts val="0"/>
                  </a:spcBef>
                  <a:spcAft>
                    <a:spcPts val="0"/>
                  </a:spcAft>
                </a:pPr>
                <a:r>
                  <a:rPr lang="en-US" dirty="0">
                    <a:solidFill>
                      <a:prstClr val="black">
                        <a:lumMod val="65000"/>
                        <a:lumOff val="35000"/>
                      </a:prstClr>
                    </a:solidFill>
                    <a:latin typeface="Calibri" charset="0"/>
                    <a:ea typeface="+mn-ea"/>
                    <a:cs typeface="+mn-cs"/>
                  </a:rPr>
                  <a:t>5k tags + Tag neighbors </a:t>
                </a:r>
                <a:endParaRPr lang="en-US" dirty="0" smtClean="0">
                  <a:solidFill>
                    <a:prstClr val="black">
                      <a:lumMod val="65000"/>
                      <a:lumOff val="35000"/>
                    </a:prstClr>
                  </a:solidFill>
                  <a:latin typeface="Calibri" charset="0"/>
                  <a:ea typeface="+mn-ea"/>
                  <a:cs typeface="+mn-cs"/>
                </a:endParaRPr>
              </a:p>
              <a:p>
                <a:pPr fontAlgn="b">
                  <a:spcBef>
                    <a:spcPts val="0"/>
                  </a:spcBef>
                  <a:spcAft>
                    <a:spcPts val="0"/>
                  </a:spcAft>
                </a:pPr>
                <a:r>
                  <a:rPr lang="en-US" dirty="0" smtClean="0">
                    <a:solidFill>
                      <a:prstClr val="black">
                        <a:lumMod val="65000"/>
                        <a:lumOff val="35000"/>
                      </a:prstClr>
                    </a:solidFill>
                    <a:latin typeface="Calibri" charset="0"/>
                    <a:ea typeface="+mn-ea"/>
                    <a:cs typeface="+mn-cs"/>
                  </a:rPr>
                  <a:t>[Johnson et</a:t>
                </a:r>
                <a:r>
                  <a:rPr lang="en-US" dirty="0">
                    <a:solidFill>
                      <a:prstClr val="black">
                        <a:lumMod val="65000"/>
                        <a:lumOff val="35000"/>
                      </a:prstClr>
                    </a:solidFill>
                    <a:latin typeface="Calibri" charset="0"/>
                    <a:ea typeface="+mn-ea"/>
                    <a:cs typeface="+mn-cs"/>
                  </a:rPr>
                  <a:t>. al. 2015]</a:t>
                </a:r>
              </a:p>
            </p:txBody>
          </p:sp>
          <p:sp>
            <p:nvSpPr>
              <p:cNvPr id="23" name="矩形 15"/>
              <p:cNvSpPr/>
              <p:nvPr/>
            </p:nvSpPr>
            <p:spPr>
              <a:xfrm>
                <a:off x="5101303" y="5169167"/>
                <a:ext cx="108000" cy="1080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sz="1600">
                  <a:solidFill>
                    <a:prstClr val="black">
                      <a:lumMod val="65000"/>
                      <a:lumOff val="35000"/>
                    </a:prstClr>
                  </a:solidFill>
                  <a:latin typeface="Calibri"/>
                  <a:ea typeface="DengXian"/>
                </a:endParaRPr>
              </a:p>
            </p:txBody>
          </p:sp>
          <p:sp>
            <p:nvSpPr>
              <p:cNvPr id="24" name="TextBox 23"/>
              <p:cNvSpPr txBox="1"/>
              <p:nvPr/>
            </p:nvSpPr>
            <p:spPr>
              <a:xfrm>
                <a:off x="5238991" y="5080261"/>
                <a:ext cx="2058283" cy="617401"/>
              </a:xfrm>
              <a:prstGeom prst="rect">
                <a:avLst/>
              </a:prstGeom>
              <a:noFill/>
              <a:ln w="28575">
                <a:noFill/>
              </a:ln>
            </p:spPr>
            <p:txBody>
              <a:bodyPr wrap="none" rtlCol="0">
                <a:spAutoFit/>
              </a:bodyPr>
              <a:lstStyle/>
              <a:p>
                <a:pPr fontAlgn="b">
                  <a:spcBef>
                    <a:spcPts val="0"/>
                  </a:spcBef>
                  <a:spcAft>
                    <a:spcPts val="0"/>
                  </a:spcAft>
                </a:pPr>
                <a:r>
                  <a:rPr lang="en-US" dirty="0">
                    <a:solidFill>
                      <a:prstClr val="black">
                        <a:lumMod val="65000"/>
                        <a:lumOff val="35000"/>
                      </a:prstClr>
                    </a:solidFill>
                    <a:latin typeface="Calibri" charset="0"/>
                    <a:ea typeface="+mn-ea"/>
                    <a:cs typeface="+mn-cs"/>
                  </a:rPr>
                  <a:t>5k tags + </a:t>
                </a:r>
                <a:r>
                  <a:rPr lang="en-US" dirty="0" smtClean="0">
                    <a:solidFill>
                      <a:prstClr val="black">
                        <a:lumMod val="65000"/>
                        <a:lumOff val="35000"/>
                      </a:prstClr>
                    </a:solidFill>
                    <a:latin typeface="Calibri" charset="0"/>
                    <a:ea typeface="+mn-ea"/>
                    <a:cs typeface="+mn-cs"/>
                  </a:rPr>
                  <a:t>Logistics</a:t>
                </a:r>
              </a:p>
              <a:p>
                <a:pPr fontAlgn="b">
                  <a:spcBef>
                    <a:spcPts val="0"/>
                  </a:spcBef>
                  <a:spcAft>
                    <a:spcPts val="0"/>
                  </a:spcAft>
                </a:pPr>
                <a:r>
                  <a:rPr lang="en-US" dirty="0" smtClean="0">
                    <a:solidFill>
                      <a:prstClr val="black">
                        <a:lumMod val="65000"/>
                        <a:lumOff val="35000"/>
                      </a:prstClr>
                    </a:solidFill>
                    <a:latin typeface="Calibri" charset="0"/>
                    <a:ea typeface="+mn-ea"/>
                    <a:cs typeface="+mn-cs"/>
                  </a:rPr>
                  <a:t>[Johnson et</a:t>
                </a:r>
                <a:r>
                  <a:rPr lang="en-US" dirty="0">
                    <a:solidFill>
                      <a:prstClr val="black">
                        <a:lumMod val="65000"/>
                        <a:lumOff val="35000"/>
                      </a:prstClr>
                    </a:solidFill>
                    <a:latin typeface="Calibri" charset="0"/>
                    <a:ea typeface="+mn-ea"/>
                    <a:cs typeface="+mn-cs"/>
                  </a:rPr>
                  <a:t>. al. 2015]</a:t>
                </a:r>
              </a:p>
            </p:txBody>
          </p:sp>
        </p:grpSp>
      </p:grpSp>
      <p:sp>
        <p:nvSpPr>
          <p:cNvPr id="28" name="TextBox 27"/>
          <p:cNvSpPr txBox="1"/>
          <p:nvPr/>
        </p:nvSpPr>
        <p:spPr>
          <a:xfrm>
            <a:off x="152400" y="1257300"/>
            <a:ext cx="3430672" cy="2308324"/>
          </a:xfrm>
          <a:prstGeom prst="rect">
            <a:avLst/>
          </a:prstGeom>
          <a:noFill/>
        </p:spPr>
        <p:txBody>
          <a:bodyPr wrap="square" rtlCol="0">
            <a:spAutoFit/>
          </a:bodyPr>
          <a:lstStyle/>
          <a:p>
            <a:pPr marL="342900" indent="-342900" fontAlgn="auto">
              <a:spcBef>
                <a:spcPts val="0"/>
              </a:spcBef>
              <a:spcAft>
                <a:spcPts val="0"/>
              </a:spcAft>
              <a:buFont typeface="Arial" charset="0"/>
              <a:buChar char="•"/>
            </a:pPr>
            <a:r>
              <a:rPr lang="en-US" sz="2400" dirty="0" smtClean="0">
                <a:solidFill>
                  <a:prstClr val="black"/>
                </a:solidFill>
                <a:latin typeface="Calibri"/>
                <a:ea typeface="+mn-ea"/>
                <a:cs typeface="+mn-cs"/>
              </a:rPr>
              <a:t>Evaluate on </a:t>
            </a:r>
            <a:r>
              <a:rPr lang="en-US" altLang="zh-CN" sz="2400" dirty="0" smtClean="0">
                <a:solidFill>
                  <a:prstClr val="black"/>
                </a:solidFill>
                <a:latin typeface="Calibri"/>
                <a:ea typeface="DengXian"/>
                <a:cs typeface="+mn-cs"/>
              </a:rPr>
              <a:t>standard</a:t>
            </a:r>
            <a:r>
              <a:rPr lang="zh-CN" altLang="en-US" sz="2400" dirty="0" smtClean="0">
                <a:solidFill>
                  <a:prstClr val="black"/>
                </a:solidFill>
                <a:latin typeface="Calibri"/>
                <a:ea typeface="DengXian"/>
                <a:cs typeface="+mn-cs"/>
              </a:rPr>
              <a:t> </a:t>
            </a:r>
            <a:r>
              <a:rPr lang="en-US" altLang="zh-CN" sz="2400" dirty="0" smtClean="0">
                <a:solidFill>
                  <a:prstClr val="black"/>
                </a:solidFill>
                <a:latin typeface="Calibri"/>
                <a:ea typeface="DengXian"/>
                <a:cs typeface="+mn-cs"/>
              </a:rPr>
              <a:t>81</a:t>
            </a:r>
            <a:r>
              <a:rPr lang="zh-CN" altLang="en-US" sz="2400" dirty="0" smtClean="0">
                <a:solidFill>
                  <a:prstClr val="black"/>
                </a:solidFill>
                <a:latin typeface="Calibri"/>
                <a:ea typeface="DengXian"/>
                <a:cs typeface="+mn-cs"/>
              </a:rPr>
              <a:t> </a:t>
            </a:r>
            <a:r>
              <a:rPr lang="en-US" altLang="zh-CN" sz="2400" dirty="0" smtClean="0">
                <a:solidFill>
                  <a:prstClr val="black"/>
                </a:solidFill>
                <a:latin typeface="Calibri"/>
                <a:ea typeface="DengXian"/>
                <a:cs typeface="+mn-cs"/>
              </a:rPr>
              <a:t>ground</a:t>
            </a:r>
            <a:r>
              <a:rPr lang="zh-CN" altLang="en-US" sz="2400" dirty="0" smtClean="0">
                <a:solidFill>
                  <a:prstClr val="black"/>
                </a:solidFill>
                <a:latin typeface="Calibri"/>
                <a:ea typeface="DengXian"/>
                <a:cs typeface="+mn-cs"/>
              </a:rPr>
              <a:t> </a:t>
            </a:r>
            <a:r>
              <a:rPr lang="en-US" altLang="zh-CN" sz="2400" dirty="0" smtClean="0">
                <a:solidFill>
                  <a:prstClr val="black"/>
                </a:solidFill>
                <a:latin typeface="Calibri"/>
                <a:ea typeface="DengXian"/>
                <a:cs typeface="+mn-cs"/>
              </a:rPr>
              <a:t>truth</a:t>
            </a:r>
            <a:r>
              <a:rPr lang="zh-CN" altLang="en-US" sz="2400" dirty="0" smtClean="0">
                <a:solidFill>
                  <a:prstClr val="black"/>
                </a:solidFill>
                <a:latin typeface="Calibri"/>
                <a:ea typeface="DengXian"/>
                <a:cs typeface="+mn-cs"/>
              </a:rPr>
              <a:t> </a:t>
            </a:r>
            <a:r>
              <a:rPr lang="en-US" altLang="zh-CN" sz="2400" dirty="0" smtClean="0">
                <a:solidFill>
                  <a:prstClr val="black"/>
                </a:solidFill>
                <a:latin typeface="Calibri"/>
                <a:ea typeface="DengXian"/>
                <a:cs typeface="+mn-cs"/>
              </a:rPr>
              <a:t>classes</a:t>
            </a:r>
            <a:r>
              <a:rPr lang="zh-CN" altLang="en-US" sz="2400" dirty="0" smtClean="0">
                <a:solidFill>
                  <a:prstClr val="black"/>
                </a:solidFill>
                <a:latin typeface="Calibri"/>
                <a:ea typeface="DengXian"/>
                <a:cs typeface="+mn-cs"/>
              </a:rPr>
              <a:t> </a:t>
            </a:r>
            <a:r>
              <a:rPr lang="en-US" altLang="zh-CN" sz="2400" dirty="0" smtClean="0">
                <a:solidFill>
                  <a:prstClr val="black"/>
                </a:solidFill>
                <a:latin typeface="Calibri"/>
                <a:ea typeface="DengXian"/>
                <a:cs typeface="+mn-cs"/>
              </a:rPr>
              <a:t>of</a:t>
            </a:r>
            <a:r>
              <a:rPr lang="zh-CN" altLang="en-US" sz="2400" dirty="0" smtClean="0">
                <a:solidFill>
                  <a:prstClr val="black"/>
                </a:solidFill>
                <a:latin typeface="Calibri"/>
                <a:ea typeface="DengXian"/>
                <a:cs typeface="+mn-cs"/>
              </a:rPr>
              <a:t> </a:t>
            </a:r>
            <a:r>
              <a:rPr lang="en-US" altLang="zh-CN" sz="2400" dirty="0" smtClean="0">
                <a:solidFill>
                  <a:prstClr val="black"/>
                </a:solidFill>
                <a:latin typeface="Calibri"/>
                <a:ea typeface="DengXian"/>
                <a:cs typeface="+mn-cs"/>
              </a:rPr>
              <a:t>NUSWIDE</a:t>
            </a:r>
            <a:endParaRPr lang="en-US" sz="2400" dirty="0">
              <a:solidFill>
                <a:prstClr val="black"/>
              </a:solidFill>
              <a:latin typeface="Calibri"/>
              <a:ea typeface="+mn-ea"/>
              <a:cs typeface="+mn-cs"/>
            </a:endParaRPr>
          </a:p>
          <a:p>
            <a:pPr marL="342900" indent="-342900" fontAlgn="auto">
              <a:spcBef>
                <a:spcPts val="0"/>
              </a:spcBef>
              <a:spcAft>
                <a:spcPts val="0"/>
              </a:spcAft>
              <a:buFont typeface="Arial" charset="0"/>
              <a:buChar char="•"/>
            </a:pPr>
            <a:r>
              <a:rPr lang="en-US" sz="2400" b="1" dirty="0" smtClean="0">
                <a:solidFill>
                  <a:srgbClr val="C00000"/>
                </a:solidFill>
                <a:latin typeface="Calibri"/>
                <a:ea typeface="+mn-ea"/>
                <a:cs typeface="+mn-cs"/>
              </a:rPr>
              <a:t>Outperform all baselines by large margin</a:t>
            </a:r>
            <a:endParaRPr lang="en-US" sz="2400" b="1" dirty="0">
              <a:solidFill>
                <a:srgbClr val="C00000"/>
              </a:solidFill>
              <a:latin typeface="Calibri"/>
              <a:ea typeface="+mn-ea"/>
              <a:cs typeface="+mn-cs"/>
            </a:endParaRPr>
          </a:p>
        </p:txBody>
      </p:sp>
    </p:spTree>
    <p:extLst>
      <p:ext uri="{BB962C8B-B14F-4D97-AF65-F5344CB8AC3E}">
        <p14:creationId xmlns:p14="http://schemas.microsoft.com/office/powerpoint/2010/main" val="496210553"/>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268566" y="4706761"/>
            <a:ext cx="7071980" cy="379591"/>
          </a:xfrm>
          <a:prstGeom prst="rect">
            <a:avLst/>
          </a:prstGeom>
          <a:noFill/>
        </p:spPr>
        <p:txBody>
          <a:bodyPr wrap="square" rtlCol="0">
            <a:spAutoFit/>
          </a:bodyPr>
          <a:lstStyle/>
          <a:p>
            <a:pPr fontAlgn="auto">
              <a:lnSpc>
                <a:spcPct val="120000"/>
              </a:lnSpc>
              <a:spcBef>
                <a:spcPts val="0"/>
              </a:spcBef>
              <a:spcAft>
                <a:spcPts val="0"/>
              </a:spcAft>
            </a:pPr>
            <a:r>
              <a:rPr lang="en-US" sz="1600" dirty="0" smtClean="0">
                <a:solidFill>
                  <a:prstClr val="black"/>
                </a:solidFill>
                <a:latin typeface="Calibri"/>
                <a:ea typeface="+mn-ea"/>
                <a:cs typeface="+mn-cs"/>
              </a:rPr>
              <a:t>Correct predictions are marked in </a:t>
            </a:r>
            <a:r>
              <a:rPr lang="en-US" sz="1600" b="1" dirty="0" smtClean="0">
                <a:solidFill>
                  <a:srgbClr val="0070C0"/>
                </a:solidFill>
                <a:latin typeface="Calibri"/>
                <a:ea typeface="+mn-ea"/>
                <a:cs typeface="+mn-cs"/>
              </a:rPr>
              <a:t>blue</a:t>
            </a:r>
            <a:r>
              <a:rPr lang="en-US" sz="1600" b="1" dirty="0" smtClean="0">
                <a:solidFill>
                  <a:prstClr val="black"/>
                </a:solidFill>
                <a:latin typeface="Calibri"/>
                <a:ea typeface="+mn-ea"/>
                <a:cs typeface="+mn-cs"/>
              </a:rPr>
              <a:t> </a:t>
            </a:r>
            <a:r>
              <a:rPr lang="en-US" sz="1600" dirty="0" smtClean="0">
                <a:solidFill>
                  <a:prstClr val="black"/>
                </a:solidFill>
                <a:latin typeface="Calibri"/>
                <a:ea typeface="+mn-ea"/>
                <a:cs typeface="+mn-cs"/>
              </a:rPr>
              <a:t>while incorrect are marked in </a:t>
            </a:r>
            <a:r>
              <a:rPr lang="en-US" sz="1600" b="1" dirty="0" smtClean="0">
                <a:solidFill>
                  <a:srgbClr val="FF0000"/>
                </a:solidFill>
                <a:latin typeface="Calibri"/>
                <a:ea typeface="+mn-ea"/>
                <a:cs typeface="+mn-cs"/>
              </a:rPr>
              <a:t>red</a:t>
            </a:r>
          </a:p>
        </p:txBody>
      </p:sp>
      <p:sp>
        <p:nvSpPr>
          <p:cNvPr id="19" name="TextBox 18"/>
          <p:cNvSpPr txBox="1"/>
          <p:nvPr/>
        </p:nvSpPr>
        <p:spPr>
          <a:xfrm>
            <a:off x="228600" y="800100"/>
            <a:ext cx="8763000" cy="523220"/>
          </a:xfrm>
          <a:prstGeom prst="rect">
            <a:avLst/>
          </a:prstGeom>
          <a:noFill/>
        </p:spPr>
        <p:txBody>
          <a:bodyPr wrap="square" rtlCol="0">
            <a:spAutoFit/>
          </a:bodyPr>
          <a:lstStyle/>
          <a:p>
            <a:pPr marL="342900" indent="-342900" fontAlgn="auto">
              <a:lnSpc>
                <a:spcPct val="120000"/>
              </a:lnSpc>
              <a:spcBef>
                <a:spcPts val="0"/>
              </a:spcBef>
              <a:spcAft>
                <a:spcPts val="0"/>
              </a:spcAft>
              <a:buFont typeface="Arial" charset="0"/>
              <a:buChar char="•"/>
            </a:pPr>
            <a:r>
              <a:rPr lang="en-US" sz="2400" dirty="0" smtClean="0">
                <a:solidFill>
                  <a:prstClr val="black"/>
                </a:solidFill>
                <a:latin typeface="Calibri"/>
                <a:ea typeface="+mn-ea"/>
                <a:cs typeface="+mn-cs"/>
              </a:rPr>
              <a:t>Produce </a:t>
            </a:r>
            <a:r>
              <a:rPr lang="en-US" sz="2400" dirty="0">
                <a:solidFill>
                  <a:prstClr val="black"/>
                </a:solidFill>
                <a:latin typeface="Calibri"/>
                <a:ea typeface="+mn-ea"/>
                <a:cs typeface="+mn-cs"/>
              </a:rPr>
              <a:t>predictions </a:t>
            </a:r>
            <a:r>
              <a:rPr lang="en-US" sz="2400" dirty="0" smtClean="0">
                <a:solidFill>
                  <a:prstClr val="black"/>
                </a:solidFill>
                <a:latin typeface="Calibri"/>
                <a:ea typeface="+mn-ea"/>
                <a:cs typeface="+mn-cs"/>
              </a:rPr>
              <a:t>given coarse-level</a:t>
            </a:r>
            <a:r>
              <a:rPr lang="en-US" altLang="zh-CN" sz="2400" dirty="0" smtClean="0">
                <a:solidFill>
                  <a:prstClr val="black"/>
                </a:solidFill>
                <a:latin typeface="Calibri"/>
                <a:ea typeface="DengXian"/>
                <a:cs typeface="+mn-cs"/>
              </a:rPr>
              <a:t> </a:t>
            </a:r>
            <a:r>
              <a:rPr lang="en-US" sz="2400" dirty="0">
                <a:solidFill>
                  <a:prstClr val="black"/>
                </a:solidFill>
                <a:latin typeface="Calibri"/>
                <a:ea typeface="+mn-ea"/>
                <a:cs typeface="+mn-cs"/>
              </a:rPr>
              <a:t>labels (3 coarse categories</a:t>
            </a:r>
            <a:r>
              <a:rPr lang="en-US" sz="2400" dirty="0" smtClean="0">
                <a:solidFill>
                  <a:prstClr val="black"/>
                </a:solidFill>
                <a:latin typeface="Calibri"/>
                <a:ea typeface="+mn-ea"/>
                <a:cs typeface="+mn-cs"/>
              </a:rPr>
              <a:t>)</a:t>
            </a:r>
          </a:p>
        </p:txBody>
      </p:sp>
      <p:sp>
        <p:nvSpPr>
          <p:cNvPr id="21" name="Title 1"/>
          <p:cNvSpPr>
            <a:spLocks noGrp="1"/>
          </p:cNvSpPr>
          <p:nvPr>
            <p:ph type="title"/>
          </p:nvPr>
        </p:nvSpPr>
        <p:spPr>
          <a:xfrm>
            <a:off x="152400" y="1"/>
            <a:ext cx="8915400" cy="742950"/>
          </a:xfrm>
        </p:spPr>
        <p:txBody>
          <a:bodyPr>
            <a:normAutofit/>
          </a:bodyPr>
          <a:lstStyle/>
          <a:p>
            <a:r>
              <a:rPr lang="en-US" sz="4000" dirty="0" smtClean="0"/>
              <a:t>Ex2: Inference with partial labels (SUN397)</a:t>
            </a:r>
            <a:endParaRPr lang="en-US" sz="4000" dirty="0"/>
          </a:p>
        </p:txBody>
      </p:sp>
      <p:grpSp>
        <p:nvGrpSpPr>
          <p:cNvPr id="9" name="Group 8"/>
          <p:cNvGrpSpPr/>
          <p:nvPr/>
        </p:nvGrpSpPr>
        <p:grpSpPr>
          <a:xfrm>
            <a:off x="243834" y="1885951"/>
            <a:ext cx="2135815" cy="2423316"/>
            <a:chOff x="427075" y="2666999"/>
            <a:chExt cx="2847753" cy="3231087"/>
          </a:xfrm>
        </p:grpSpPr>
        <p:sp>
          <p:nvSpPr>
            <p:cNvPr id="4" name="Rectangle 3"/>
            <p:cNvSpPr>
              <a:spLocks noChangeArrowheads="1"/>
            </p:cNvSpPr>
            <p:nvPr/>
          </p:nvSpPr>
          <p:spPr bwMode="auto">
            <a:xfrm>
              <a:off x="427075" y="4543869"/>
              <a:ext cx="2847753"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lang="en-US" altLang="en-US" sz="1200" b="1" dirty="0" smtClean="0">
                  <a:solidFill>
                    <a:prstClr val="black"/>
                  </a:solidFill>
                  <a:ea typeface="+mn-ea"/>
                  <a:cs typeface="+mn-cs"/>
                </a:rPr>
                <a:t>CNN + Logistic</a:t>
              </a:r>
              <a:r>
                <a:rPr lang="en-US" altLang="en-US" sz="1200" dirty="0">
                  <a:solidFill>
                    <a:prstClr val="black"/>
                  </a:solidFill>
                  <a:ea typeface="+mn-ea"/>
                  <a:cs typeface="+mn-cs"/>
                </a:rPr>
                <a:t>: </a:t>
              </a:r>
              <a:r>
                <a:rPr lang="en-US" altLang="en-US" sz="1200" dirty="0" smtClean="0">
                  <a:solidFill>
                    <a:prstClr val="black"/>
                  </a:solidFill>
                  <a:ea typeface="+mn-ea"/>
                  <a:cs typeface="+mn-cs"/>
                </a:rPr>
                <a:t>  </a:t>
              </a:r>
              <a:r>
                <a:rPr lang="en-US" altLang="en-US" sz="1200" dirty="0" smtClean="0">
                  <a:solidFill>
                    <a:srgbClr val="FF0000"/>
                  </a:solidFill>
                  <a:ea typeface="+mn-ea"/>
                  <a:cs typeface="+mn-cs"/>
                </a:rPr>
                <a:t>campus </a:t>
              </a:r>
            </a:p>
            <a:p>
              <a:pPr eaLnBrk="0" hangingPunct="0"/>
              <a:r>
                <a:rPr lang="en-US" altLang="en-US" sz="1200" b="1" dirty="0">
                  <a:solidFill>
                    <a:prstClr val="black"/>
                  </a:solidFill>
                  <a:ea typeface="+mn-ea"/>
                  <a:cs typeface="+mn-cs"/>
                </a:rPr>
                <a:t>Observed Label</a:t>
              </a:r>
              <a:r>
                <a:rPr lang="en-US" altLang="en-US" sz="1200" dirty="0" smtClean="0">
                  <a:solidFill>
                    <a:prstClr val="black"/>
                  </a:solidFill>
                  <a:ea typeface="+mn-ea"/>
                  <a:cs typeface="+mn-cs"/>
                </a:rPr>
                <a:t>:</a:t>
              </a:r>
              <a:r>
                <a:rPr lang="en-US" altLang="en-US" sz="1200" b="1" dirty="0" smtClean="0">
                  <a:solidFill>
                    <a:prstClr val="black"/>
                  </a:solidFill>
                  <a:ea typeface="+mn-ea"/>
                  <a:cs typeface="+mn-cs"/>
                </a:rPr>
                <a:t> </a:t>
              </a:r>
              <a:r>
                <a:rPr lang="zh-CN" altLang="en-US" sz="1200" b="1" dirty="0" smtClean="0">
                  <a:solidFill>
                    <a:prstClr val="black"/>
                  </a:solidFill>
                  <a:ea typeface="DengXian"/>
                  <a:cs typeface="+mn-cs"/>
                </a:rPr>
                <a:t> </a:t>
              </a:r>
              <a:r>
                <a:rPr lang="en-US" altLang="zh-CN" sz="1200" u="sng" dirty="0" smtClean="0">
                  <a:solidFill>
                    <a:prstClr val="black"/>
                  </a:solidFill>
                  <a:ea typeface="DengXian"/>
                  <a:cs typeface="+mn-cs"/>
                </a:rPr>
                <a:t>outdoor/man-made</a:t>
              </a:r>
              <a:endParaRPr lang="en-US" altLang="en-US" sz="1200" u="sng" dirty="0">
                <a:solidFill>
                  <a:prstClr val="black"/>
                </a:solidFill>
                <a:ea typeface="+mn-ea"/>
                <a:cs typeface="+mn-cs"/>
              </a:endParaRPr>
            </a:p>
            <a:p>
              <a:pPr eaLnBrk="0" hangingPunct="0"/>
              <a:r>
                <a:rPr lang="en-US" altLang="en-US" sz="1200" b="1" dirty="0" smtClean="0">
                  <a:solidFill>
                    <a:prstClr val="black"/>
                  </a:solidFill>
                  <a:ea typeface="+mn-ea"/>
                  <a:cs typeface="+mn-cs"/>
                </a:rPr>
                <a:t>Our </a:t>
              </a:r>
              <a:r>
                <a:rPr lang="en-US" altLang="en-US" sz="1200" b="1" dirty="0">
                  <a:solidFill>
                    <a:prstClr val="black"/>
                  </a:solidFill>
                  <a:ea typeface="+mn-ea"/>
                  <a:cs typeface="+mn-cs"/>
                </a:rPr>
                <a:t>Predictions</a:t>
              </a:r>
              <a:r>
                <a:rPr lang="en-US" altLang="en-US" sz="1200" dirty="0">
                  <a:solidFill>
                    <a:prstClr val="black"/>
                  </a:solidFill>
                  <a:ea typeface="+mn-ea"/>
                  <a:cs typeface="+mn-cs"/>
                </a:rPr>
                <a:t>:  </a:t>
              </a:r>
              <a:r>
                <a:rPr lang="en-US" altLang="en-US" sz="1200" dirty="0" smtClean="0">
                  <a:solidFill>
                    <a:srgbClr val="0070C0"/>
                  </a:solidFill>
                  <a:ea typeface="+mn-ea"/>
                  <a:cs typeface="+mn-cs"/>
                </a:rPr>
                <a:t>abbey</a:t>
              </a:r>
            </a:p>
            <a:p>
              <a:pPr eaLnBrk="0" hangingPunct="0"/>
              <a:r>
                <a:rPr lang="en-US" altLang="en-US" sz="1200" b="1" dirty="0">
                  <a:solidFill>
                    <a:prstClr val="black"/>
                  </a:solidFill>
                  <a:ea typeface="+mn-ea"/>
                  <a:cs typeface="+mn-cs"/>
                </a:rPr>
                <a:t>Ground Truth</a:t>
              </a:r>
              <a:r>
                <a:rPr lang="en-US" altLang="en-US" sz="1200" dirty="0">
                  <a:solidFill>
                    <a:prstClr val="black"/>
                  </a:solidFill>
                  <a:ea typeface="+mn-ea"/>
                  <a:cs typeface="+mn-cs"/>
                </a:rPr>
                <a:t>: </a:t>
              </a:r>
              <a:r>
                <a:rPr lang="en-US" altLang="en-US" sz="1200" dirty="0" smtClean="0">
                  <a:solidFill>
                    <a:prstClr val="black"/>
                  </a:solidFill>
                  <a:ea typeface="+mn-ea"/>
                  <a:cs typeface="+mn-cs"/>
                </a:rPr>
                <a:t>     </a:t>
              </a:r>
              <a:r>
                <a:rPr lang="en-US" altLang="en-US" sz="1200" dirty="0" smtClean="0">
                  <a:solidFill>
                    <a:srgbClr val="0070C0"/>
                  </a:solidFill>
                  <a:ea typeface="+mn-ea"/>
                  <a:cs typeface="+mn-cs"/>
                </a:rPr>
                <a:t>abbey</a:t>
              </a:r>
              <a:endParaRPr lang="en-US" altLang="en-US" sz="1200" dirty="0">
                <a:solidFill>
                  <a:srgbClr val="0070C0"/>
                </a:solidFill>
                <a:ea typeface="+mn-ea"/>
                <a:cs typeface="+mn-cs"/>
              </a:endParaRPr>
            </a:p>
          </p:txBody>
        </p:sp>
        <p:pic>
          <p:nvPicPr>
            <p:cNvPr id="1026" name="Picture 2" descr="un_adyaeibdsmigleig.jpg"/>
            <p:cNvPicPr>
              <a:picLocks noChangeAspect="1" noChangeArrowheads="1"/>
            </p:cNvPicPr>
            <p:nvPr/>
          </p:nvPicPr>
          <p:blipFill rotWithShape="1">
            <a:blip r:embed="rId3">
              <a:extLst>
                <a:ext uri="{28A0092B-C50C-407E-A947-70E740481C1C}">
                  <a14:useLocalDpi xmlns:a14="http://schemas.microsoft.com/office/drawing/2010/main" val="0"/>
                </a:ext>
              </a:extLst>
            </a:blip>
            <a:srcRect l="30919"/>
            <a:stretch/>
          </p:blipFill>
          <p:spPr bwMode="auto">
            <a:xfrm>
              <a:off x="499826" y="2666999"/>
              <a:ext cx="2604036" cy="18093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2431068" y="1885950"/>
            <a:ext cx="2158608" cy="2895601"/>
            <a:chOff x="3344410" y="2524544"/>
            <a:chExt cx="2878144" cy="3860801"/>
          </a:xfrm>
        </p:grpSpPr>
        <p:sp>
          <p:nvSpPr>
            <p:cNvPr id="6" name="Rectangle 1"/>
            <p:cNvSpPr>
              <a:spLocks noChangeArrowheads="1"/>
            </p:cNvSpPr>
            <p:nvPr/>
          </p:nvSpPr>
          <p:spPr bwMode="auto">
            <a:xfrm>
              <a:off x="3344410" y="4292465"/>
              <a:ext cx="2869775" cy="2092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lang="en-US" altLang="en-US" sz="1200" b="1" dirty="0">
                  <a:solidFill>
                    <a:prstClr val="black"/>
                  </a:solidFill>
                  <a:ea typeface="+mn-ea"/>
                  <a:cs typeface="+mn-cs"/>
                </a:rPr>
                <a:t>CNN + Logistic</a:t>
              </a:r>
              <a:r>
                <a:rPr lang="en-US" altLang="en-US" sz="1200" dirty="0">
                  <a:solidFill>
                    <a:prstClr val="black"/>
                  </a:solidFill>
                  <a:ea typeface="+mn-ea"/>
                  <a:cs typeface="+mn-cs"/>
                </a:rPr>
                <a:t>: </a:t>
              </a:r>
              <a:r>
                <a:rPr lang="en-US" altLang="en-US" sz="1200" dirty="0" smtClean="0">
                  <a:solidFill>
                    <a:prstClr val="black"/>
                  </a:solidFill>
                  <a:ea typeface="+mn-ea"/>
                  <a:cs typeface="+mn-cs"/>
                </a:rPr>
                <a:t>  </a:t>
              </a:r>
              <a:r>
                <a:rPr lang="en-US" altLang="zh-CN" sz="1200" dirty="0" smtClean="0">
                  <a:solidFill>
                    <a:srgbClr val="FF0000"/>
                  </a:solidFill>
                  <a:ea typeface="DengXian"/>
                  <a:cs typeface="+mn-cs"/>
                </a:rPr>
                <a:t>building facade</a:t>
              </a:r>
              <a:endParaRPr lang="en-US" altLang="en-US" sz="1200" dirty="0">
                <a:solidFill>
                  <a:srgbClr val="FF0000"/>
                </a:solidFill>
                <a:ea typeface="+mn-ea"/>
                <a:cs typeface="+mn-cs"/>
              </a:endParaRPr>
            </a:p>
            <a:p>
              <a:pPr eaLnBrk="0" hangingPunct="0"/>
              <a:r>
                <a:rPr lang="en-US" altLang="en-US" sz="1200" b="1" dirty="0">
                  <a:solidFill>
                    <a:prstClr val="black"/>
                  </a:solidFill>
                  <a:ea typeface="+mn-ea"/>
                  <a:cs typeface="+mn-cs"/>
                </a:rPr>
                <a:t>Observed Label</a:t>
              </a:r>
              <a:r>
                <a:rPr lang="en-US" altLang="en-US" sz="1200" b="1" dirty="0" smtClean="0">
                  <a:solidFill>
                    <a:prstClr val="black"/>
                  </a:solidFill>
                  <a:ea typeface="+mn-ea"/>
                  <a:cs typeface="+mn-cs"/>
                </a:rPr>
                <a:t>:  </a:t>
              </a:r>
              <a:r>
                <a:rPr lang="en-US" altLang="zh-CN" sz="1200" u="sng" dirty="0" smtClean="0">
                  <a:solidFill>
                    <a:prstClr val="black"/>
                  </a:solidFill>
                  <a:ea typeface="DengXian"/>
                  <a:cs typeface="+mn-cs"/>
                </a:rPr>
                <a:t>outdoor/man-made</a:t>
              </a:r>
              <a:endParaRPr lang="en-US" altLang="en-US" sz="1200" u="sng" dirty="0">
                <a:solidFill>
                  <a:prstClr val="black"/>
                </a:solidFill>
                <a:ea typeface="+mn-ea"/>
                <a:cs typeface="+mn-cs"/>
              </a:endParaRPr>
            </a:p>
            <a:p>
              <a:pPr eaLnBrk="0" hangingPunct="0"/>
              <a:r>
                <a:rPr lang="en-US" altLang="en-US" sz="1200" b="1" dirty="0">
                  <a:solidFill>
                    <a:prstClr val="black"/>
                  </a:solidFill>
                  <a:ea typeface="+mn-ea"/>
                  <a:cs typeface="+mn-cs"/>
                </a:rPr>
                <a:t>Our Predictions</a:t>
              </a:r>
              <a:r>
                <a:rPr lang="en-US" altLang="en-US" sz="1200" dirty="0">
                  <a:solidFill>
                    <a:prstClr val="black"/>
                  </a:solidFill>
                  <a:ea typeface="+mn-ea"/>
                  <a:cs typeface="+mn-cs"/>
                </a:rPr>
                <a:t>:  </a:t>
              </a:r>
              <a:r>
                <a:rPr lang="en-US" altLang="en-US" sz="1200" dirty="0" smtClean="0">
                  <a:solidFill>
                    <a:srgbClr val="0070C0"/>
                  </a:solidFill>
                  <a:ea typeface="+mn-ea"/>
                  <a:cs typeface="+mn-cs"/>
                </a:rPr>
                <a:t>library/outdoor </a:t>
              </a:r>
            </a:p>
            <a:p>
              <a:pPr eaLnBrk="0" hangingPunct="0"/>
              <a:r>
                <a:rPr lang="en-US" altLang="en-US" sz="1200" b="1" dirty="0" smtClean="0">
                  <a:solidFill>
                    <a:prstClr val="black"/>
                  </a:solidFill>
                  <a:ea typeface="+mn-ea"/>
                  <a:cs typeface="+mn-cs"/>
                </a:rPr>
                <a:t>Ground </a:t>
              </a:r>
              <a:r>
                <a:rPr lang="en-US" altLang="en-US" sz="1200" b="1" dirty="0">
                  <a:solidFill>
                    <a:prstClr val="black"/>
                  </a:solidFill>
                  <a:ea typeface="+mn-ea"/>
                  <a:cs typeface="+mn-cs"/>
                </a:rPr>
                <a:t>Truth</a:t>
              </a:r>
              <a:r>
                <a:rPr lang="en-US" altLang="en-US" sz="1200" dirty="0">
                  <a:solidFill>
                    <a:prstClr val="black"/>
                  </a:solidFill>
                  <a:ea typeface="+mn-ea"/>
                  <a:cs typeface="+mn-cs"/>
                </a:rPr>
                <a:t>: </a:t>
              </a:r>
              <a:r>
                <a:rPr lang="en-US" altLang="en-US" sz="1200" dirty="0" smtClean="0">
                  <a:solidFill>
                    <a:prstClr val="black"/>
                  </a:solidFill>
                  <a:ea typeface="+mn-ea"/>
                  <a:cs typeface="+mn-cs"/>
                </a:rPr>
                <a:t>     </a:t>
              </a:r>
              <a:r>
                <a:rPr lang="en-US" altLang="en-US" sz="1200" dirty="0" smtClean="0">
                  <a:solidFill>
                    <a:srgbClr val="0070C0"/>
                  </a:solidFill>
                  <a:ea typeface="+mn-ea"/>
                  <a:cs typeface="+mn-cs"/>
                </a:rPr>
                <a:t>library/outdoor</a:t>
              </a:r>
              <a:endParaRPr lang="en-US" altLang="en-US" sz="1200" dirty="0">
                <a:solidFill>
                  <a:srgbClr val="0070C0"/>
                </a:solidFill>
                <a:ea typeface="+mn-ea"/>
                <a:cs typeface="+mn-cs"/>
              </a:endParaRPr>
            </a:p>
          </p:txBody>
        </p:sp>
        <p:pic>
          <p:nvPicPr>
            <p:cNvPr id="1028" name="Picture 4" descr="un_dsxltgkruyrrimlq.jpg"/>
            <p:cNvPicPr>
              <a:picLocks noChangeAspect="1" noChangeArrowheads="1"/>
            </p:cNvPicPr>
            <p:nvPr/>
          </p:nvPicPr>
          <p:blipFill rotWithShape="1">
            <a:blip r:embed="rId4">
              <a:extLst>
                <a:ext uri="{28A0092B-C50C-407E-A947-70E740481C1C}">
                  <a14:useLocalDpi xmlns:a14="http://schemas.microsoft.com/office/drawing/2010/main" val="0"/>
                </a:ext>
              </a:extLst>
            </a:blip>
            <a:srcRect b="10769"/>
            <a:stretch/>
          </p:blipFill>
          <p:spPr bwMode="auto">
            <a:xfrm>
              <a:off x="3382811" y="2524544"/>
              <a:ext cx="2839743" cy="18093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p:cNvGrpSpPr/>
          <p:nvPr/>
        </p:nvGrpSpPr>
        <p:grpSpPr>
          <a:xfrm>
            <a:off x="4666073" y="1885951"/>
            <a:ext cx="2125781" cy="2779987"/>
            <a:chOff x="6331645" y="2516087"/>
            <a:chExt cx="2834375" cy="3706646"/>
          </a:xfrm>
        </p:grpSpPr>
        <p:sp>
          <p:nvSpPr>
            <p:cNvPr id="8" name="Rectangle 3"/>
            <p:cNvSpPr>
              <a:spLocks noChangeArrowheads="1"/>
            </p:cNvSpPr>
            <p:nvPr/>
          </p:nvSpPr>
          <p:spPr bwMode="auto">
            <a:xfrm>
              <a:off x="6331645" y="4376074"/>
              <a:ext cx="2834375"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lang="en-US" altLang="en-US" sz="1200" b="1" dirty="0">
                  <a:solidFill>
                    <a:prstClr val="black"/>
                  </a:solidFill>
                  <a:ea typeface="+mn-ea"/>
                  <a:cs typeface="+mn-cs"/>
                </a:rPr>
                <a:t>CNN + Logistic</a:t>
              </a:r>
              <a:r>
                <a:rPr lang="en-US" altLang="en-US" sz="1200" dirty="0">
                  <a:solidFill>
                    <a:prstClr val="black"/>
                  </a:solidFill>
                  <a:ea typeface="+mn-ea"/>
                  <a:cs typeface="+mn-cs"/>
                </a:rPr>
                <a:t>: </a:t>
              </a:r>
              <a:r>
                <a:rPr lang="en-US" altLang="en-US" sz="1200" dirty="0" smtClean="0">
                  <a:solidFill>
                    <a:prstClr val="black"/>
                  </a:solidFill>
                  <a:ea typeface="+mn-ea"/>
                  <a:cs typeface="+mn-cs"/>
                </a:rPr>
                <a:t>   </a:t>
              </a:r>
              <a:r>
                <a:rPr lang="en-US" altLang="en-US" sz="1200" dirty="0" smtClean="0">
                  <a:solidFill>
                    <a:srgbClr val="FF0000"/>
                  </a:solidFill>
                  <a:ea typeface="+mn-ea"/>
                  <a:cs typeface="+mn-cs"/>
                </a:rPr>
                <a:t>patio</a:t>
              </a:r>
              <a:endParaRPr lang="en-US" altLang="en-US" sz="1200" dirty="0">
                <a:solidFill>
                  <a:srgbClr val="FF0000"/>
                </a:solidFill>
                <a:ea typeface="+mn-ea"/>
                <a:cs typeface="+mn-cs"/>
              </a:endParaRPr>
            </a:p>
            <a:p>
              <a:pPr eaLnBrk="0" hangingPunct="0"/>
              <a:r>
                <a:rPr lang="en-US" altLang="en-US" sz="1200" b="1" dirty="0">
                  <a:solidFill>
                    <a:prstClr val="black"/>
                  </a:solidFill>
                  <a:ea typeface="+mn-ea"/>
                  <a:cs typeface="+mn-cs"/>
                </a:rPr>
                <a:t>Observed Label</a:t>
              </a:r>
              <a:r>
                <a:rPr lang="en-US" altLang="en-US" sz="1200" b="1" dirty="0" smtClean="0">
                  <a:solidFill>
                    <a:prstClr val="black"/>
                  </a:solidFill>
                  <a:ea typeface="+mn-ea"/>
                  <a:cs typeface="+mn-cs"/>
                </a:rPr>
                <a:t>:</a:t>
              </a:r>
              <a:r>
                <a:rPr lang="zh-CN" altLang="en-US" sz="1200" b="1" dirty="0" smtClean="0">
                  <a:solidFill>
                    <a:prstClr val="black"/>
                  </a:solidFill>
                  <a:ea typeface="DengXian"/>
                  <a:cs typeface="+mn-cs"/>
                </a:rPr>
                <a:t> </a:t>
              </a:r>
              <a:r>
                <a:rPr lang="en-US" altLang="zh-CN" sz="1200" b="1" dirty="0" smtClean="0">
                  <a:solidFill>
                    <a:prstClr val="black"/>
                  </a:solidFill>
                  <a:ea typeface="DengXian"/>
                  <a:cs typeface="+mn-cs"/>
                </a:rPr>
                <a:t> </a:t>
              </a:r>
              <a:r>
                <a:rPr lang="en-US" altLang="zh-CN" sz="1200" u="sng" dirty="0" smtClean="0">
                  <a:solidFill>
                    <a:prstClr val="black"/>
                  </a:solidFill>
                  <a:ea typeface="DengXian"/>
                  <a:cs typeface="+mn-cs"/>
                </a:rPr>
                <a:t>outdoor/natural</a:t>
              </a:r>
              <a:r>
                <a:rPr lang="en-CA" altLang="zh-CN" sz="1200" u="sng" dirty="0">
                  <a:solidFill>
                    <a:prstClr val="black"/>
                  </a:solidFill>
                  <a:ea typeface="DengXian"/>
                  <a:cs typeface="+mn-cs"/>
                </a:rPr>
                <a:t>;</a:t>
              </a:r>
              <a:r>
                <a:rPr lang="en-US" altLang="zh-CN" sz="1200" b="1" dirty="0" smtClean="0">
                  <a:solidFill>
                    <a:prstClr val="black"/>
                  </a:solidFill>
                  <a:ea typeface="DengXian"/>
                  <a:cs typeface="+mn-cs"/>
                </a:rPr>
                <a:t> </a:t>
              </a:r>
              <a:r>
                <a:rPr lang="en-US" altLang="zh-CN" sz="1200" u="sng" dirty="0" smtClean="0">
                  <a:solidFill>
                    <a:prstClr val="black"/>
                  </a:solidFill>
                  <a:ea typeface="DengXian"/>
                  <a:cs typeface="+mn-cs"/>
                </a:rPr>
                <a:t>outdoor/man-made</a:t>
              </a:r>
              <a:endParaRPr lang="en-US" altLang="en-US" sz="1200" u="sng" dirty="0">
                <a:solidFill>
                  <a:prstClr val="black"/>
                </a:solidFill>
                <a:ea typeface="+mn-ea"/>
                <a:cs typeface="+mn-cs"/>
              </a:endParaRPr>
            </a:p>
            <a:p>
              <a:pPr eaLnBrk="0" hangingPunct="0"/>
              <a:r>
                <a:rPr lang="en-US" altLang="en-US" sz="1200" b="1" dirty="0">
                  <a:solidFill>
                    <a:prstClr val="black"/>
                  </a:solidFill>
                  <a:ea typeface="+mn-ea"/>
                  <a:cs typeface="+mn-cs"/>
                </a:rPr>
                <a:t>Our Predictions</a:t>
              </a:r>
              <a:r>
                <a:rPr lang="en-US" altLang="en-US" sz="1200" dirty="0" smtClean="0">
                  <a:solidFill>
                    <a:prstClr val="black"/>
                  </a:solidFill>
                  <a:ea typeface="+mn-ea"/>
                  <a:cs typeface="+mn-cs"/>
                </a:rPr>
                <a:t>:  </a:t>
              </a:r>
              <a:r>
                <a:rPr lang="en-US" altLang="en-US" sz="1200" dirty="0" smtClean="0">
                  <a:solidFill>
                    <a:srgbClr val="0070C0"/>
                  </a:solidFill>
                  <a:ea typeface="+mn-ea"/>
                  <a:cs typeface="+mn-cs"/>
                </a:rPr>
                <a:t>picnic</a:t>
              </a:r>
              <a:r>
                <a:rPr lang="zh-CN" altLang="en-US" sz="1200" dirty="0" smtClean="0">
                  <a:solidFill>
                    <a:srgbClr val="0070C0"/>
                  </a:solidFill>
                  <a:ea typeface="DengXian"/>
                  <a:cs typeface="+mn-cs"/>
                </a:rPr>
                <a:t> </a:t>
              </a:r>
              <a:r>
                <a:rPr lang="en-US" altLang="en-US" sz="1200" dirty="0">
                  <a:solidFill>
                    <a:srgbClr val="0070C0"/>
                  </a:solidFill>
                  <a:ea typeface="+mn-ea"/>
                  <a:cs typeface="+mn-cs"/>
                </a:rPr>
                <a:t>area</a:t>
              </a:r>
            </a:p>
            <a:p>
              <a:pPr eaLnBrk="0" hangingPunct="0"/>
              <a:r>
                <a:rPr lang="en-US" altLang="en-US" sz="1200" b="1" dirty="0">
                  <a:solidFill>
                    <a:prstClr val="black"/>
                  </a:solidFill>
                  <a:ea typeface="+mn-ea"/>
                  <a:cs typeface="+mn-cs"/>
                </a:rPr>
                <a:t>Ground Truth</a:t>
              </a:r>
              <a:r>
                <a:rPr lang="en-US" altLang="en-US" sz="1200" dirty="0">
                  <a:solidFill>
                    <a:prstClr val="black"/>
                  </a:solidFill>
                  <a:ea typeface="+mn-ea"/>
                  <a:cs typeface="+mn-cs"/>
                </a:rPr>
                <a:t>: </a:t>
              </a:r>
              <a:r>
                <a:rPr lang="en-US" altLang="en-US" sz="1200" dirty="0" smtClean="0">
                  <a:solidFill>
                    <a:prstClr val="black"/>
                  </a:solidFill>
                  <a:ea typeface="+mn-ea"/>
                  <a:cs typeface="+mn-cs"/>
                </a:rPr>
                <a:t>     </a:t>
              </a:r>
              <a:r>
                <a:rPr lang="en-US" altLang="en-US" sz="1200" dirty="0" smtClean="0">
                  <a:solidFill>
                    <a:srgbClr val="0070C0"/>
                  </a:solidFill>
                  <a:ea typeface="+mn-ea"/>
                  <a:cs typeface="+mn-cs"/>
                </a:rPr>
                <a:t>picnic</a:t>
              </a:r>
              <a:r>
                <a:rPr lang="zh-CN" altLang="en-US" sz="1200" dirty="0" smtClean="0">
                  <a:solidFill>
                    <a:srgbClr val="0070C0"/>
                  </a:solidFill>
                  <a:ea typeface="DengXian"/>
                  <a:cs typeface="+mn-cs"/>
                </a:rPr>
                <a:t> </a:t>
              </a:r>
              <a:r>
                <a:rPr lang="en-US" altLang="en-US" sz="1200" dirty="0" smtClean="0">
                  <a:solidFill>
                    <a:srgbClr val="0070C0"/>
                  </a:solidFill>
                  <a:ea typeface="+mn-ea"/>
                  <a:cs typeface="+mn-cs"/>
                </a:rPr>
                <a:t>area</a:t>
              </a:r>
              <a:endParaRPr lang="en-US" altLang="en-US" sz="1200" dirty="0">
                <a:solidFill>
                  <a:srgbClr val="0070C0"/>
                </a:solidFill>
                <a:ea typeface="+mn-ea"/>
                <a:cs typeface="+mn-cs"/>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7726" y="2516087"/>
              <a:ext cx="2424331" cy="1817835"/>
            </a:xfrm>
            <a:prstGeom prst="rect">
              <a:avLst/>
            </a:prstGeom>
          </p:spPr>
        </p:pic>
      </p:grpSp>
      <p:grpSp>
        <p:nvGrpSpPr>
          <p:cNvPr id="17" name="Group 16"/>
          <p:cNvGrpSpPr/>
          <p:nvPr/>
        </p:nvGrpSpPr>
        <p:grpSpPr>
          <a:xfrm>
            <a:off x="6780047" y="1885951"/>
            <a:ext cx="2035145" cy="2710734"/>
            <a:chOff x="9040054" y="2514599"/>
            <a:chExt cx="2713527" cy="3614312"/>
          </a:xfrm>
        </p:grpSpPr>
        <p:sp>
          <p:nvSpPr>
            <p:cNvPr id="13" name="Rectangle 5"/>
            <p:cNvSpPr>
              <a:spLocks noChangeArrowheads="1"/>
            </p:cNvSpPr>
            <p:nvPr/>
          </p:nvSpPr>
          <p:spPr bwMode="auto">
            <a:xfrm>
              <a:off x="9166021" y="4282251"/>
              <a:ext cx="2587560" cy="1846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r>
                <a:rPr lang="en-US" altLang="en-US" sz="1200" b="1" dirty="0">
                  <a:solidFill>
                    <a:prstClr val="black"/>
                  </a:solidFill>
                  <a:ea typeface="+mn-ea"/>
                  <a:cs typeface="+mn-cs"/>
                </a:rPr>
                <a:t>CNN + Logistic</a:t>
              </a:r>
              <a:r>
                <a:rPr lang="en-US" altLang="en-US" sz="1200" dirty="0">
                  <a:solidFill>
                    <a:prstClr val="black"/>
                  </a:solidFill>
                  <a:ea typeface="+mn-ea"/>
                  <a:cs typeface="+mn-cs"/>
                </a:rPr>
                <a:t>: </a:t>
              </a:r>
              <a:r>
                <a:rPr lang="zh-CN" altLang="en-US" sz="1200" dirty="0" smtClean="0">
                  <a:solidFill>
                    <a:prstClr val="black"/>
                  </a:solidFill>
                  <a:ea typeface="DengXian"/>
                  <a:cs typeface="+mn-cs"/>
                </a:rPr>
                <a:t> </a:t>
              </a:r>
              <a:r>
                <a:rPr lang="en-US" altLang="zh-CN" sz="1200" dirty="0" smtClean="0">
                  <a:solidFill>
                    <a:prstClr val="black"/>
                  </a:solidFill>
                  <a:ea typeface="DengXian"/>
                  <a:cs typeface="+mn-cs"/>
                </a:rPr>
                <a:t>  </a:t>
              </a:r>
              <a:r>
                <a:rPr lang="en-US" altLang="en-US" sz="1200" dirty="0" smtClean="0">
                  <a:solidFill>
                    <a:srgbClr val="FF0000"/>
                  </a:solidFill>
                  <a:ea typeface="+mn-ea"/>
                  <a:cs typeface="+mn-cs"/>
                </a:rPr>
                <a:t>operating</a:t>
              </a:r>
              <a:r>
                <a:rPr lang="zh-CN" altLang="en-US" sz="1200" dirty="0" smtClean="0">
                  <a:solidFill>
                    <a:srgbClr val="FF0000"/>
                  </a:solidFill>
                  <a:ea typeface="DengXian"/>
                  <a:cs typeface="+mn-cs"/>
                </a:rPr>
                <a:t> </a:t>
              </a:r>
              <a:r>
                <a:rPr lang="en-US" altLang="en-US" sz="1200" dirty="0" smtClean="0">
                  <a:solidFill>
                    <a:srgbClr val="FF0000"/>
                  </a:solidFill>
                  <a:ea typeface="+mn-ea"/>
                  <a:cs typeface="+mn-cs"/>
                </a:rPr>
                <a:t>room</a:t>
              </a:r>
              <a:endParaRPr lang="en-US" altLang="en-US" sz="1200" dirty="0">
                <a:solidFill>
                  <a:srgbClr val="FF0000"/>
                </a:solidFill>
                <a:ea typeface="+mn-ea"/>
                <a:cs typeface="+mn-cs"/>
              </a:endParaRPr>
            </a:p>
            <a:p>
              <a:pPr eaLnBrk="0" hangingPunct="0"/>
              <a:r>
                <a:rPr lang="en-US" altLang="en-US" sz="1200" b="1" dirty="0">
                  <a:solidFill>
                    <a:prstClr val="black"/>
                  </a:solidFill>
                  <a:ea typeface="+mn-ea"/>
                  <a:cs typeface="+mn-cs"/>
                </a:rPr>
                <a:t>Observed Label</a:t>
              </a:r>
              <a:r>
                <a:rPr lang="en-US" altLang="en-US" sz="1200" b="1" dirty="0" smtClean="0">
                  <a:solidFill>
                    <a:prstClr val="black"/>
                  </a:solidFill>
                  <a:ea typeface="+mn-ea"/>
                  <a:cs typeface="+mn-cs"/>
                </a:rPr>
                <a:t>:</a:t>
              </a:r>
              <a:r>
                <a:rPr lang="zh-CN" altLang="en-US" sz="1200" b="1" dirty="0" smtClean="0">
                  <a:solidFill>
                    <a:prstClr val="black"/>
                  </a:solidFill>
                  <a:ea typeface="DengXian"/>
                  <a:cs typeface="+mn-cs"/>
                </a:rPr>
                <a:t> </a:t>
              </a:r>
              <a:r>
                <a:rPr lang="en-US" altLang="zh-CN" sz="1200" b="1" dirty="0" smtClean="0">
                  <a:solidFill>
                    <a:prstClr val="black"/>
                  </a:solidFill>
                  <a:ea typeface="DengXian"/>
                  <a:cs typeface="+mn-cs"/>
                </a:rPr>
                <a:t>  </a:t>
              </a:r>
              <a:r>
                <a:rPr lang="en-US" altLang="zh-CN" sz="1200" u="sng" dirty="0" smtClean="0">
                  <a:solidFill>
                    <a:prstClr val="black"/>
                  </a:solidFill>
                  <a:ea typeface="DengXian"/>
                  <a:cs typeface="+mn-cs"/>
                </a:rPr>
                <a:t>indoor</a:t>
              </a:r>
              <a:endParaRPr lang="en-US" altLang="en-US" sz="1200" u="sng" dirty="0">
                <a:solidFill>
                  <a:prstClr val="black"/>
                </a:solidFill>
                <a:ea typeface="+mn-ea"/>
                <a:cs typeface="+mn-cs"/>
              </a:endParaRPr>
            </a:p>
            <a:p>
              <a:pPr eaLnBrk="0" hangingPunct="0"/>
              <a:r>
                <a:rPr lang="en-US" altLang="en-US" sz="1200" b="1" dirty="0">
                  <a:solidFill>
                    <a:prstClr val="black"/>
                  </a:solidFill>
                  <a:ea typeface="+mn-ea"/>
                  <a:cs typeface="+mn-cs"/>
                </a:rPr>
                <a:t>Our Predictions</a:t>
              </a:r>
              <a:r>
                <a:rPr lang="en-US" altLang="en-US" sz="1200" dirty="0">
                  <a:solidFill>
                    <a:prstClr val="black"/>
                  </a:solidFill>
                  <a:ea typeface="+mn-ea"/>
                  <a:cs typeface="+mn-cs"/>
                </a:rPr>
                <a:t>:  </a:t>
              </a:r>
              <a:r>
                <a:rPr lang="en-US" altLang="en-US" sz="1200" dirty="0" smtClean="0">
                  <a:solidFill>
                    <a:prstClr val="black"/>
                  </a:solidFill>
                  <a:ea typeface="+mn-ea"/>
                  <a:cs typeface="+mn-cs"/>
                </a:rPr>
                <a:t> </a:t>
              </a:r>
              <a:r>
                <a:rPr lang="en-US" altLang="en-US" sz="1200" dirty="0" smtClean="0">
                  <a:solidFill>
                    <a:srgbClr val="0070C0"/>
                  </a:solidFill>
                  <a:ea typeface="+mn-ea"/>
                  <a:cs typeface="+mn-cs"/>
                </a:rPr>
                <a:t>dentists</a:t>
              </a:r>
              <a:r>
                <a:rPr lang="zh-CN" altLang="en-US" sz="1200" dirty="0" smtClean="0">
                  <a:solidFill>
                    <a:srgbClr val="0070C0"/>
                  </a:solidFill>
                  <a:ea typeface="DengXian"/>
                  <a:cs typeface="+mn-cs"/>
                </a:rPr>
                <a:t> </a:t>
              </a:r>
              <a:r>
                <a:rPr lang="en-US" altLang="en-US" sz="1200" dirty="0" smtClean="0">
                  <a:solidFill>
                    <a:srgbClr val="0070C0"/>
                  </a:solidFill>
                  <a:ea typeface="+mn-ea"/>
                  <a:cs typeface="+mn-cs"/>
                </a:rPr>
                <a:t>office</a:t>
              </a:r>
              <a:endParaRPr lang="en-US" altLang="en-US" sz="1200" dirty="0">
                <a:solidFill>
                  <a:srgbClr val="0070C0"/>
                </a:solidFill>
                <a:ea typeface="+mn-ea"/>
                <a:cs typeface="+mn-cs"/>
              </a:endParaRPr>
            </a:p>
            <a:p>
              <a:pPr eaLnBrk="0" hangingPunct="0"/>
              <a:r>
                <a:rPr lang="en-US" altLang="en-US" sz="1200" b="1" dirty="0">
                  <a:solidFill>
                    <a:prstClr val="black"/>
                  </a:solidFill>
                  <a:ea typeface="+mn-ea"/>
                  <a:cs typeface="+mn-cs"/>
                </a:rPr>
                <a:t>Ground Truth</a:t>
              </a:r>
              <a:r>
                <a:rPr lang="en-US" altLang="en-US" sz="1200" dirty="0">
                  <a:solidFill>
                    <a:prstClr val="black"/>
                  </a:solidFill>
                  <a:ea typeface="+mn-ea"/>
                  <a:cs typeface="+mn-cs"/>
                </a:rPr>
                <a:t>: </a:t>
              </a:r>
              <a:r>
                <a:rPr lang="en-US" altLang="en-US" sz="1200" dirty="0" smtClean="0">
                  <a:solidFill>
                    <a:prstClr val="black"/>
                  </a:solidFill>
                  <a:ea typeface="+mn-ea"/>
                  <a:cs typeface="+mn-cs"/>
                </a:rPr>
                <a:t>      </a:t>
              </a:r>
              <a:r>
                <a:rPr lang="en-US" altLang="en-US" sz="1200" dirty="0" smtClean="0">
                  <a:solidFill>
                    <a:srgbClr val="0070C0"/>
                  </a:solidFill>
                  <a:ea typeface="+mn-ea"/>
                  <a:cs typeface="+mn-cs"/>
                </a:rPr>
                <a:t>dentists</a:t>
              </a:r>
              <a:r>
                <a:rPr lang="zh-CN" altLang="en-US" sz="1200" dirty="0" smtClean="0">
                  <a:solidFill>
                    <a:srgbClr val="0070C0"/>
                  </a:solidFill>
                  <a:ea typeface="DengXian"/>
                  <a:cs typeface="+mn-cs"/>
                </a:rPr>
                <a:t> </a:t>
              </a:r>
              <a:r>
                <a:rPr lang="en-US" altLang="en-US" sz="1200" dirty="0" smtClean="0">
                  <a:solidFill>
                    <a:srgbClr val="0070C0"/>
                  </a:solidFill>
                  <a:ea typeface="+mn-ea"/>
                  <a:cs typeface="+mn-cs"/>
                </a:rPr>
                <a:t>office</a:t>
              </a:r>
              <a:endParaRPr lang="en-US" altLang="en-US" sz="1200" dirty="0">
                <a:solidFill>
                  <a:srgbClr val="0070C0"/>
                </a:solidFill>
                <a:ea typeface="+mn-ea"/>
                <a:cs typeface="+mn-cs"/>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40054" y="2514599"/>
              <a:ext cx="2713527" cy="1809380"/>
            </a:xfrm>
            <a:prstGeom prst="rect">
              <a:avLst/>
            </a:prstGeom>
          </p:spPr>
        </p:pic>
      </p:grpSp>
    </p:spTree>
    <p:extLst>
      <p:ext uri="{BB962C8B-B14F-4D97-AF65-F5344CB8AC3E}">
        <p14:creationId xmlns:p14="http://schemas.microsoft.com/office/powerpoint/2010/main" val="2670910219"/>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472"/>
            <a:ext cx="9067800" cy="994172"/>
          </a:xfrm>
        </p:spPr>
        <p:txBody>
          <a:bodyPr>
            <a:normAutofit/>
          </a:bodyPr>
          <a:lstStyle/>
          <a:p>
            <a:r>
              <a:rPr lang="en-US" sz="4000" dirty="0" smtClean="0"/>
              <a:t>Ex2: Inference with partial labels (</a:t>
            </a:r>
            <a:r>
              <a:rPr lang="en-US" sz="4000" dirty="0"/>
              <a:t>SUN397)</a:t>
            </a:r>
          </a:p>
        </p:txBody>
      </p:sp>
      <p:graphicFrame>
        <p:nvGraphicFramePr>
          <p:cNvPr id="42" name="Chart 41"/>
          <p:cNvGraphicFramePr/>
          <p:nvPr>
            <p:extLst>
              <p:ext uri="{D42A27DB-BD31-4B8C-83A1-F6EECF244321}">
                <p14:modId xmlns:p14="http://schemas.microsoft.com/office/powerpoint/2010/main" val="3381787589"/>
              </p:ext>
            </p:extLst>
          </p:nvPr>
        </p:nvGraphicFramePr>
        <p:xfrm>
          <a:off x="4478242" y="1268018"/>
          <a:ext cx="4037108" cy="3678317"/>
        </p:xfrm>
        <a:graphic>
          <a:graphicData uri="http://schemas.openxmlformats.org/drawingml/2006/chart">
            <c:chart xmlns:c="http://schemas.openxmlformats.org/drawingml/2006/chart" xmlns:r="http://schemas.openxmlformats.org/officeDocument/2006/relationships" r:id="rId3"/>
          </a:graphicData>
        </a:graphic>
      </p:graphicFrame>
      <p:sp>
        <p:nvSpPr>
          <p:cNvPr id="66" name="TextBox 65"/>
          <p:cNvSpPr txBox="1"/>
          <p:nvPr/>
        </p:nvSpPr>
        <p:spPr>
          <a:xfrm>
            <a:off x="228602" y="1504950"/>
            <a:ext cx="3849593" cy="1569660"/>
          </a:xfrm>
          <a:prstGeom prst="rect">
            <a:avLst/>
          </a:prstGeom>
          <a:noFill/>
        </p:spPr>
        <p:txBody>
          <a:bodyPr wrap="square" rtlCol="0">
            <a:spAutoFit/>
          </a:bodyPr>
          <a:lstStyle/>
          <a:p>
            <a:pPr marL="342900" indent="-342900" fontAlgn="auto">
              <a:spcBef>
                <a:spcPts val="0"/>
              </a:spcBef>
              <a:spcAft>
                <a:spcPts val="0"/>
              </a:spcAft>
              <a:buFont typeface="Arial" charset="0"/>
              <a:buChar char="•"/>
            </a:pPr>
            <a:r>
              <a:rPr lang="en-US" sz="2400" dirty="0" smtClean="0">
                <a:solidFill>
                  <a:prstClr val="black"/>
                </a:solidFill>
                <a:latin typeface="Calibri"/>
                <a:ea typeface="+mn-ea"/>
                <a:cs typeface="+mn-cs"/>
              </a:rPr>
              <a:t>Evaluate on 397 </a:t>
            </a:r>
            <a:r>
              <a:rPr lang="en-US" altLang="zh-CN" sz="2400" dirty="0" smtClean="0">
                <a:solidFill>
                  <a:prstClr val="black"/>
                </a:solidFill>
                <a:latin typeface="Calibri"/>
                <a:ea typeface="DengXian"/>
                <a:cs typeface="+mn-cs"/>
              </a:rPr>
              <a:t>fine-grained scene categories</a:t>
            </a:r>
            <a:endParaRPr lang="en-US" sz="2400" dirty="0">
              <a:solidFill>
                <a:prstClr val="black"/>
              </a:solidFill>
              <a:latin typeface="Calibri"/>
              <a:ea typeface="+mn-ea"/>
              <a:cs typeface="+mn-cs"/>
            </a:endParaRPr>
          </a:p>
          <a:p>
            <a:pPr marL="342900" indent="-342900" fontAlgn="auto">
              <a:spcBef>
                <a:spcPts val="0"/>
              </a:spcBef>
              <a:spcAft>
                <a:spcPts val="0"/>
              </a:spcAft>
              <a:buFont typeface="Arial" charset="0"/>
              <a:buChar char="•"/>
            </a:pPr>
            <a:r>
              <a:rPr lang="en-US" sz="2400" b="1" dirty="0" smtClean="0">
                <a:solidFill>
                  <a:srgbClr val="C00000"/>
                </a:solidFill>
                <a:latin typeface="Calibri"/>
                <a:ea typeface="+mn-ea"/>
                <a:cs typeface="+mn-cs"/>
              </a:rPr>
              <a:t>Significantly improved </a:t>
            </a:r>
            <a:r>
              <a:rPr lang="en-US" sz="2400" b="1" dirty="0" smtClean="0">
                <a:solidFill>
                  <a:srgbClr val="C00000"/>
                </a:solidFill>
                <a:latin typeface="Calibri"/>
                <a:ea typeface="+mn-ea"/>
                <a:cs typeface="+mn-cs"/>
              </a:rPr>
              <a:t>performance</a:t>
            </a:r>
            <a:endParaRPr lang="en-US" sz="2400" b="1" dirty="0">
              <a:solidFill>
                <a:srgbClr val="C00000"/>
              </a:solidFill>
              <a:latin typeface="Calibri"/>
              <a:ea typeface="+mn-ea"/>
              <a:cs typeface="+mn-cs"/>
            </a:endParaRPr>
          </a:p>
        </p:txBody>
      </p:sp>
    </p:spTree>
    <p:extLst>
      <p:ext uri="{BB962C8B-B14F-4D97-AF65-F5344CB8AC3E}">
        <p14:creationId xmlns:p14="http://schemas.microsoft.com/office/powerpoint/2010/main" val="388748333"/>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8087"/>
            <a:ext cx="7886700" cy="994172"/>
          </a:xfrm>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92500"/>
          </a:bodyPr>
          <a:lstStyle/>
          <a:p>
            <a:r>
              <a:rPr lang="en-US" dirty="0" smtClean="0"/>
              <a:t>Methods for handling </a:t>
            </a:r>
            <a:r>
              <a:rPr lang="en-US" i="1" dirty="0" smtClean="0"/>
              <a:t>structures</a:t>
            </a:r>
            <a:r>
              <a:rPr lang="en-US" dirty="0" smtClean="0"/>
              <a:t> in deep networks</a:t>
            </a:r>
          </a:p>
          <a:p>
            <a:pPr lvl="1"/>
            <a:r>
              <a:rPr lang="en-US" dirty="0" smtClean="0">
                <a:solidFill>
                  <a:srgbClr val="FF0000"/>
                </a:solidFill>
              </a:rPr>
              <a:t>Spatial structure</a:t>
            </a:r>
            <a:r>
              <a:rPr lang="en-US" dirty="0" smtClean="0"/>
              <a:t>: learning gating functions to connect people for group activity recognition</a:t>
            </a:r>
          </a:p>
          <a:p>
            <a:pPr lvl="1"/>
            <a:endParaRPr lang="en-US" dirty="0"/>
          </a:p>
          <a:p>
            <a:pPr lvl="1"/>
            <a:r>
              <a:rPr lang="en-US" dirty="0" smtClean="0">
                <a:solidFill>
                  <a:srgbClr val="FF0000"/>
                </a:solidFill>
              </a:rPr>
              <a:t>Temporal structure</a:t>
            </a:r>
            <a:r>
              <a:rPr lang="en-US" dirty="0" smtClean="0"/>
              <a:t>: hierarchies of long short-term memory models for group activities</a:t>
            </a:r>
          </a:p>
          <a:p>
            <a:pPr lvl="1"/>
            <a:endParaRPr lang="en-US" dirty="0"/>
          </a:p>
          <a:p>
            <a:pPr lvl="1"/>
            <a:r>
              <a:rPr lang="en-US" dirty="0" smtClean="0">
                <a:solidFill>
                  <a:srgbClr val="FF0000"/>
                </a:solidFill>
              </a:rPr>
              <a:t>Label structure</a:t>
            </a:r>
            <a:r>
              <a:rPr lang="en-US" dirty="0" smtClean="0"/>
              <a:t>: message passing algorithms for multi-level image labeling; purely from image data or with partial labels</a:t>
            </a:r>
            <a:endParaRPr lang="en-US" dirty="0"/>
          </a:p>
        </p:txBody>
      </p:sp>
    </p:spTree>
    <p:extLst>
      <p:ext uri="{BB962C8B-B14F-4D97-AF65-F5344CB8AC3E}">
        <p14:creationId xmlns:p14="http://schemas.microsoft.com/office/powerpoint/2010/main" val="2134154215"/>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8229600" cy="857250"/>
          </a:xfrm>
        </p:spPr>
        <p:txBody>
          <a:bodyPr/>
          <a:lstStyle/>
          <a:p>
            <a:r>
              <a:rPr lang="en-US" dirty="0" smtClean="0">
                <a:latin typeface="Calibri Light"/>
                <a:cs typeface="Calibri Light"/>
              </a:rPr>
              <a:t>Acknowledgement</a:t>
            </a:r>
            <a:endParaRPr lang="en-US" dirty="0">
              <a:latin typeface="Calibri Light"/>
              <a:cs typeface="Calibri Light"/>
            </a:endParaRPr>
          </a:p>
        </p:txBody>
      </p:sp>
      <p:pic>
        <p:nvPicPr>
          <p:cNvPr id="4" name="Picture 3"/>
          <p:cNvPicPr>
            <a:picLocks noChangeAspect="1"/>
          </p:cNvPicPr>
          <p:nvPr/>
        </p:nvPicPr>
        <p:blipFill>
          <a:blip r:embed="rId2"/>
          <a:stretch>
            <a:fillRect/>
          </a:stretch>
        </p:blipFill>
        <p:spPr>
          <a:xfrm>
            <a:off x="838200" y="1123950"/>
            <a:ext cx="7718163" cy="3429000"/>
          </a:xfrm>
          <a:prstGeom prst="rect">
            <a:avLst/>
          </a:prstGeom>
        </p:spPr>
      </p:pic>
    </p:spTree>
    <p:extLst>
      <p:ext uri="{BB962C8B-B14F-4D97-AF65-F5344CB8AC3E}">
        <p14:creationId xmlns:p14="http://schemas.microsoft.com/office/powerpoint/2010/main" val="262963144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内容占位符 3" descr="img001371.jpg"/>
          <p:cNvPicPr>
            <a:picLocks noGrp="1" noChangeAspect="1"/>
          </p:cNvPicPr>
          <p:nvPr>
            <p:ph idx="1"/>
          </p:nvPr>
        </p:nvPicPr>
        <p:blipFill rotWithShape="1">
          <a:blip r:embed="rId3">
            <a:extLst>
              <a:ext uri="{28A0092B-C50C-407E-A947-70E740481C1C}">
                <a14:useLocalDpi xmlns:a14="http://schemas.microsoft.com/office/drawing/2010/main" val="0"/>
              </a:ext>
            </a:extLst>
          </a:blip>
          <a:srcRect l="-440" r="135"/>
          <a:stretch/>
        </p:blipFill>
        <p:spPr>
          <a:xfrm>
            <a:off x="-39692" y="-14880"/>
            <a:ext cx="9326880" cy="5230436"/>
          </a:xfrm>
        </p:spPr>
      </p:pic>
      <p:sp>
        <p:nvSpPr>
          <p:cNvPr id="22" name="Text Box 6"/>
          <p:cNvSpPr txBox="1">
            <a:spLocks noChangeArrowheads="1"/>
          </p:cNvSpPr>
          <p:nvPr/>
        </p:nvSpPr>
        <p:spPr bwMode="auto">
          <a:xfrm>
            <a:off x="4531615" y="2024285"/>
            <a:ext cx="1229410" cy="523220"/>
          </a:xfrm>
          <a:prstGeom prst="rect">
            <a:avLst/>
          </a:prstGeom>
          <a:solidFill>
            <a:srgbClr val="0000FF"/>
          </a:solidFill>
          <a:ln>
            <a:noFill/>
          </a:ln>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watch</a:t>
            </a:r>
            <a:endParaRPr lang="en-US" altLang="zh-CN" dirty="0"/>
          </a:p>
        </p:txBody>
      </p:sp>
      <p:sp>
        <p:nvSpPr>
          <p:cNvPr id="23" name="Text Box 6"/>
          <p:cNvSpPr txBox="1">
            <a:spLocks noChangeArrowheads="1"/>
          </p:cNvSpPr>
          <p:nvPr/>
        </p:nvSpPr>
        <p:spPr bwMode="auto">
          <a:xfrm>
            <a:off x="6685276" y="1002542"/>
            <a:ext cx="1709543" cy="523220"/>
          </a:xfrm>
          <a:prstGeom prst="rect">
            <a:avLst/>
          </a:prstGeom>
          <a:solidFill>
            <a:srgbClr val="0000FF"/>
          </a:solidFill>
          <a:ln>
            <a:noFill/>
          </a:ln>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a:t>g</a:t>
            </a:r>
            <a:r>
              <a:rPr lang="en-US" altLang="zh-CN" dirty="0" smtClean="0"/>
              <a:t>et help</a:t>
            </a:r>
            <a:endParaRPr lang="en-US" altLang="zh-CN" dirty="0"/>
          </a:p>
        </p:txBody>
      </p:sp>
      <p:sp>
        <p:nvSpPr>
          <p:cNvPr id="24" name="Text Box 6"/>
          <p:cNvSpPr txBox="1">
            <a:spLocks noChangeArrowheads="1"/>
          </p:cNvSpPr>
          <p:nvPr/>
        </p:nvSpPr>
        <p:spPr bwMode="auto">
          <a:xfrm>
            <a:off x="6925108" y="2287052"/>
            <a:ext cx="1923603" cy="523220"/>
          </a:xfrm>
          <a:prstGeom prst="rect">
            <a:avLst/>
          </a:prstGeom>
          <a:solidFill>
            <a:srgbClr val="0000FF"/>
          </a:solidFill>
          <a:ln>
            <a:noFill/>
          </a:ln>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comfort</a:t>
            </a:r>
            <a:endParaRPr lang="en-US" altLang="zh-CN" dirty="0"/>
          </a:p>
        </p:txBody>
      </p:sp>
      <p:sp>
        <p:nvSpPr>
          <p:cNvPr id="25" name="Rectangle 3"/>
          <p:cNvSpPr>
            <a:spLocks/>
          </p:cNvSpPr>
          <p:nvPr/>
        </p:nvSpPr>
        <p:spPr bwMode="auto">
          <a:xfrm>
            <a:off x="5639871" y="-996"/>
            <a:ext cx="3633240" cy="419100"/>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40639" bIns="0" anchor="ctr"/>
          <a:lstStyle/>
          <a:p>
            <a:pPr algn="ctr"/>
            <a:r>
              <a:rPr lang="en-US" altLang="zh-CN" sz="3200" dirty="0" smtClean="0">
                <a:solidFill>
                  <a:srgbClr val="000000"/>
                </a:solidFill>
              </a:rPr>
              <a:t>Intention/social role</a:t>
            </a:r>
            <a:endParaRPr lang="en-US" altLang="zh-CN" sz="3200" dirty="0">
              <a:solidFill>
                <a:srgbClr val="000000"/>
              </a:solidFill>
            </a:endParaRPr>
          </a:p>
        </p:txBody>
      </p:sp>
      <p:sp>
        <p:nvSpPr>
          <p:cNvPr id="7" name="椭圆 6"/>
          <p:cNvSpPr/>
          <p:nvPr/>
        </p:nvSpPr>
        <p:spPr>
          <a:xfrm>
            <a:off x="5051705" y="1193304"/>
            <a:ext cx="404695" cy="261689"/>
          </a:xfrm>
          <a:prstGeom prst="ellipse">
            <a:avLst/>
          </a:prstGeom>
          <a:solidFill>
            <a:schemeClr val="accent3">
              <a:lumMod val="60000"/>
              <a:lumOff val="40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7085004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内容占位符 3" descr="img001371.jpg"/>
          <p:cNvPicPr>
            <a:picLocks noChangeAspect="1"/>
          </p:cNvPicPr>
          <p:nvPr/>
        </p:nvPicPr>
        <p:blipFill rotWithShape="1">
          <a:blip r:embed="rId3">
            <a:extLst>
              <a:ext uri="{28A0092B-C50C-407E-A947-70E740481C1C}">
                <a14:useLocalDpi xmlns:a14="http://schemas.microsoft.com/office/drawing/2010/main" val="0"/>
              </a:ext>
            </a:extLst>
          </a:blip>
          <a:srcRect l="-440" r="135"/>
          <a:stretch/>
        </p:blipFill>
        <p:spPr>
          <a:xfrm>
            <a:off x="-39692" y="-14880"/>
            <a:ext cx="9326880" cy="5230436"/>
          </a:xfrm>
          <a:prstGeom prst="rect">
            <a:avLst/>
          </a:prstGeom>
        </p:spPr>
      </p:pic>
      <p:sp>
        <p:nvSpPr>
          <p:cNvPr id="9" name="Text Box 6"/>
          <p:cNvSpPr txBox="1">
            <a:spLocks noChangeArrowheads="1"/>
          </p:cNvSpPr>
          <p:nvPr/>
        </p:nvSpPr>
        <p:spPr bwMode="auto">
          <a:xfrm>
            <a:off x="3" y="3346668"/>
            <a:ext cx="5457623" cy="1815882"/>
          </a:xfrm>
          <a:prstGeom prst="rect">
            <a:avLst/>
          </a:prstGeom>
          <a:solidFill>
            <a:srgbClr val="FF40D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spcBef>
                <a:spcPct val="50000"/>
              </a:spcBef>
              <a:defRPr kumimoji="0" sz="2800" b="1">
                <a:solidFill>
                  <a:schemeClr val="bg1"/>
                </a:solidFill>
                <a:latin typeface="Arial" charset="0"/>
                <a:ea typeface="ＭＳ Ｐゴシック" charset="0"/>
                <a:cs typeface="ＭＳ Ｐゴシック" charset="0"/>
              </a:defRPr>
            </a:lvl1pPr>
            <a:lvl2pPr marL="742950" indent="-285750">
              <a:defRPr kumimoji="1" sz="2400">
                <a:latin typeface="Arial" charset="0"/>
                <a:ea typeface="ＭＳ Ｐゴシック" charset="0"/>
                <a:cs typeface="ＭＳ Ｐゴシック" charset="0"/>
              </a:defRPr>
            </a:lvl2pPr>
            <a:lvl3pPr marL="1143000" indent="-228600">
              <a:defRPr kumimoji="1" sz="2400">
                <a:latin typeface="Arial" charset="0"/>
                <a:ea typeface="ＭＳ Ｐゴシック" charset="0"/>
                <a:cs typeface="ＭＳ Ｐゴシック" charset="0"/>
              </a:defRPr>
            </a:lvl3pPr>
            <a:lvl4pPr marL="1600200" indent="-228600">
              <a:defRPr kumimoji="1" sz="2400">
                <a:latin typeface="Arial" charset="0"/>
                <a:ea typeface="ＭＳ Ｐゴシック" charset="0"/>
                <a:cs typeface="ＭＳ Ｐゴシック" charset="0"/>
              </a:defRPr>
            </a:lvl4pPr>
            <a:lvl5pPr marL="2057400" indent="-228600">
              <a:defRPr kumimoji="1" sz="2400">
                <a:latin typeface="Arial" charset="0"/>
                <a:ea typeface="ＭＳ Ｐゴシック" charset="0"/>
                <a:cs typeface="ＭＳ Ｐゴシック" charset="0"/>
              </a:defRPr>
            </a:lvl5pPr>
            <a:lvl6pPr marL="2514600" indent="-228600" eaLnBrk="0" fontAlgn="base" hangingPunct="0">
              <a:spcBef>
                <a:spcPct val="0"/>
              </a:spcBef>
              <a:spcAft>
                <a:spcPct val="0"/>
              </a:spcAft>
              <a:defRPr kumimoji="1" sz="2400">
                <a:latin typeface="Arial" charset="0"/>
                <a:ea typeface="ＭＳ Ｐゴシック" charset="0"/>
                <a:cs typeface="ＭＳ Ｐゴシック" charset="0"/>
              </a:defRPr>
            </a:lvl6pPr>
            <a:lvl7pPr marL="2971800" indent="-228600" eaLnBrk="0" fontAlgn="base" hangingPunct="0">
              <a:spcBef>
                <a:spcPct val="0"/>
              </a:spcBef>
              <a:spcAft>
                <a:spcPct val="0"/>
              </a:spcAft>
              <a:defRPr kumimoji="1" sz="2400">
                <a:latin typeface="Arial" charset="0"/>
                <a:ea typeface="ＭＳ Ｐゴシック" charset="0"/>
                <a:cs typeface="ＭＳ Ｐゴシック" charset="0"/>
              </a:defRPr>
            </a:lvl7pPr>
            <a:lvl8pPr marL="3429000" indent="-228600" eaLnBrk="0" fontAlgn="base" hangingPunct="0">
              <a:spcBef>
                <a:spcPct val="0"/>
              </a:spcBef>
              <a:spcAft>
                <a:spcPct val="0"/>
              </a:spcAft>
              <a:defRPr kumimoji="1" sz="2400">
                <a:latin typeface="Arial" charset="0"/>
                <a:ea typeface="ＭＳ Ｐゴシック" charset="0"/>
                <a:cs typeface="ＭＳ Ｐゴシック" charset="0"/>
              </a:defRPr>
            </a:lvl8pPr>
            <a:lvl9pPr marL="3886200" indent="-228600" eaLnBrk="0" fontAlgn="base" hangingPunct="0">
              <a:spcBef>
                <a:spcPct val="0"/>
              </a:spcBef>
              <a:spcAft>
                <a:spcPct val="0"/>
              </a:spcAft>
              <a:defRPr kumimoji="1" sz="2400">
                <a:latin typeface="Arial" charset="0"/>
                <a:ea typeface="ＭＳ Ｐゴシック" charset="0"/>
                <a:cs typeface="ＭＳ Ｐゴシック" charset="0"/>
              </a:defRPr>
            </a:lvl9pPr>
          </a:lstStyle>
          <a:p>
            <a:r>
              <a:rPr lang="en-US" altLang="zh-CN" dirty="0" smtClean="0"/>
              <a:t>a nurse is trying to comfort a fallen resident, a person is watching, another nurse is running to get some help.</a:t>
            </a:r>
            <a:endParaRPr lang="en-US" altLang="zh-CN" dirty="0"/>
          </a:p>
        </p:txBody>
      </p:sp>
      <p:cxnSp>
        <p:nvCxnSpPr>
          <p:cNvPr id="10" name="直线连接符 9"/>
          <p:cNvCxnSpPr/>
          <p:nvPr/>
        </p:nvCxnSpPr>
        <p:spPr>
          <a:xfrm flipV="1">
            <a:off x="6549149" y="3833281"/>
            <a:ext cx="1865514" cy="333607"/>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1" name="直线连接符 10"/>
          <p:cNvCxnSpPr/>
          <p:nvPr/>
        </p:nvCxnSpPr>
        <p:spPr>
          <a:xfrm flipH="1" flipV="1">
            <a:off x="6330843" y="1826298"/>
            <a:ext cx="218306" cy="2340590"/>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2" name="直线连接符 11"/>
          <p:cNvCxnSpPr/>
          <p:nvPr/>
        </p:nvCxnSpPr>
        <p:spPr>
          <a:xfrm flipH="1" flipV="1">
            <a:off x="5040859" y="2113209"/>
            <a:ext cx="1508290" cy="2053679"/>
          </a:xfrm>
          <a:prstGeom prst="line">
            <a:avLst/>
          </a:prstGeom>
          <a:ln w="76200" cmpd="sng">
            <a:solidFill>
              <a:srgbClr val="2127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3" name="椭圆 12"/>
          <p:cNvSpPr/>
          <p:nvPr/>
        </p:nvSpPr>
        <p:spPr>
          <a:xfrm>
            <a:off x="5051705" y="1193304"/>
            <a:ext cx="404695" cy="261689"/>
          </a:xfrm>
          <a:prstGeom prst="ellipse">
            <a:avLst/>
          </a:prstGeom>
          <a:solidFill>
            <a:schemeClr val="accent3">
              <a:lumMod val="60000"/>
              <a:lumOff val="40000"/>
              <a:alpha val="5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5585491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15312</TotalTime>
  <Words>3645</Words>
  <Application>Microsoft Macintosh PowerPoint</Application>
  <PresentationFormat>On-screen Show (16:9)</PresentationFormat>
  <Paragraphs>767</Paragraphs>
  <Slides>77</Slides>
  <Notes>44</Notes>
  <HiddenSlides>6</HiddenSlides>
  <MMClips>4</MMClips>
  <ScaleCrop>false</ScaleCrop>
  <HeadingPairs>
    <vt:vector size="4" baseType="variant">
      <vt:variant>
        <vt:lpstr>Theme</vt:lpstr>
      </vt:variant>
      <vt:variant>
        <vt:i4>2</vt:i4>
      </vt:variant>
      <vt:variant>
        <vt:lpstr>Slide Titles</vt:lpstr>
      </vt:variant>
      <vt:variant>
        <vt:i4>77</vt:i4>
      </vt:variant>
    </vt:vector>
  </HeadingPairs>
  <TitlesOfParts>
    <vt:vector size="79" baseType="lpstr">
      <vt:lpstr>Office Theme</vt:lpstr>
      <vt:lpstr>1_Office Theme</vt:lpstr>
      <vt:lpstr>Deep Structured Models for Group Activities and Label Hierarchies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Advantages of Modeling Structures</vt:lpstr>
      <vt:lpstr>Outline</vt:lpstr>
      <vt:lpstr>Example: surveillance scene</vt:lpstr>
      <vt:lpstr>PowerPoint Presentation</vt:lpstr>
      <vt:lpstr>Example: Rally in a Volleyball Game</vt:lpstr>
      <vt:lpstr>PowerPoint Presentation</vt:lpstr>
      <vt:lpstr>PowerPoint Presentation</vt:lpstr>
      <vt:lpstr>PowerPoint Presentation</vt:lpstr>
      <vt:lpstr>PowerPoint Presentation</vt:lpstr>
      <vt:lpstr>Person Tracks</vt:lpstr>
      <vt:lpstr>PowerPoint Presentation</vt:lpstr>
      <vt:lpstr>Hierarchical Model</vt:lpstr>
      <vt:lpstr>Pipeline Overview</vt:lpstr>
      <vt:lpstr>LSTM – An Introduction</vt:lpstr>
      <vt:lpstr>LSTM – An Introduction</vt:lpstr>
      <vt:lpstr>PowerPoint Presentation</vt:lpstr>
      <vt:lpstr>Stage1 : Learning Individual Activity Features</vt:lpstr>
      <vt:lpstr>Stage1 : Learning Individual Activity Features</vt:lpstr>
      <vt:lpstr>Stage 2: Learning Frame Representations </vt:lpstr>
      <vt:lpstr>Summary</vt:lpstr>
      <vt:lpstr>PowerPoint Presentation</vt:lpstr>
      <vt:lpstr>PowerPoint Presentation</vt:lpstr>
      <vt:lpstr>PowerPoint Presentation</vt:lpstr>
      <vt:lpstr>Volleyball Dataset – Frame Labels</vt:lpstr>
      <vt:lpstr>Volleyball Dataset – People Labels</vt:lpstr>
      <vt:lpstr>Experimental results on Volleyball Dataset</vt:lpstr>
      <vt:lpstr>Visualization of results</vt:lpstr>
      <vt:lpstr>Summary</vt:lpstr>
      <vt:lpstr>Outline</vt:lpstr>
      <vt:lpstr>Overview</vt:lpstr>
      <vt:lpstr>Overview</vt:lpstr>
      <vt:lpstr>Overview</vt:lpstr>
      <vt:lpstr>PowerPoint Presentation</vt:lpstr>
      <vt:lpstr>Method</vt:lpstr>
      <vt:lpstr>Method: Message Passing in RNN</vt:lpstr>
      <vt:lpstr>Method: Message Passing in RNN</vt:lpstr>
      <vt:lpstr>Method: Message Passing in RNN</vt:lpstr>
      <vt:lpstr>Method: Gating Function</vt:lpstr>
      <vt:lpstr>Method: Gating Function between Instances</vt:lpstr>
      <vt:lpstr>Method: Gating Function between Instances</vt:lpstr>
      <vt:lpstr>Method: Graphical Model Structure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Outline</vt:lpstr>
      <vt:lpstr>Image Classification </vt:lpstr>
      <vt:lpstr>Label Correlation Helps</vt:lpstr>
      <vt:lpstr>Goal: A generic label relation model</vt:lpstr>
      <vt:lpstr>Top-down Inference Neural Network</vt:lpstr>
      <vt:lpstr>Bidirectional Inference Neural Network (BINN)</vt:lpstr>
      <vt:lpstr>Structured Inference Neural Network (SINN)</vt:lpstr>
      <vt:lpstr>PowerPoint Presentation</vt:lpstr>
      <vt:lpstr>Prediction from Purely Visual Input</vt:lpstr>
      <vt:lpstr>Prediction with Partially Observed Labels</vt:lpstr>
      <vt:lpstr>Reverse sigmoid: produce activation from label</vt:lpstr>
      <vt:lpstr>Datasets </vt:lpstr>
      <vt:lpstr>Ex1: Inference from visual input</vt:lpstr>
      <vt:lpstr>Ex2: Inference from partial labels (NUS-WIDE)</vt:lpstr>
      <vt:lpstr>Ex2: Inference from partial labels (NUS-WIDE)</vt:lpstr>
      <vt:lpstr>Ex2: Inference with partial labels (SUN397)</vt:lpstr>
      <vt:lpstr>Ex2: Inference with partial labels (SUN397)</vt:lpstr>
      <vt:lpstr>Conclusion</vt:lpstr>
      <vt:lpstr>Acknowledgement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structured models for Group Activity Recognition</dc:title>
  <dc:creator>Zhiwei Deng</dc:creator>
  <cp:lastModifiedBy>Greg Mori</cp:lastModifiedBy>
  <cp:revision>733</cp:revision>
  <dcterms:modified xsi:type="dcterms:W3CDTF">2016-05-14T21:56:53Z</dcterms:modified>
</cp:coreProperties>
</file>