
<file path=[Content_Types].xml><?xml version="1.0" encoding="utf-8"?>
<Types xmlns="http://schemas.openxmlformats.org/package/2006/content-types">
  <Override PartName="/ppt/slides/slide41.xml" ContentType="application/vnd.openxmlformats-officedocument.presentationml.slide+xml"/>
  <Override PartName="/ppt/embeddings/oleObject60.bin" ContentType="application/vnd.openxmlformats-officedocument.oleObject"/>
  <Override PartName="/ppt/notesSlides/notesSlide16.xml" ContentType="application/vnd.openxmlformats-officedocument.presentationml.notesSlide+xml"/>
  <Override PartName="/ppt/embeddings/oleObject70.bin" ContentType="application/vnd.openxmlformats-officedocument.oleObject"/>
  <Override PartName="/ppt/embeddings/oleObject47.bin" ContentType="application/vnd.openxmlformats-officedocument.oleObject"/>
  <Override PartName="/ppt/slides/slide18.xml" ContentType="application/vnd.openxmlformats-officedocument.presentationml.slide+xml"/>
  <Override PartName="/ppt/notesSlides/notesSlide26.xml" ContentType="application/vnd.openxmlformats-officedocument.presentationml.notesSlide+xml"/>
  <Override PartName="/ppt/embeddings/Microsoft_Equation3.bin" ContentType="application/vnd.openxmlformats-officedocument.oleObject"/>
  <Override PartName="/ppt/slides/slide28.xml" ContentType="application/vnd.openxmlformats-officedocument.presentationml.slide+xml"/>
  <Override PartName="/ppt/embeddings/oleObject57.bin" ContentType="application/vnd.openxmlformats-officedocument.oleObject"/>
  <Override PartName="/ppt/slides/slide37.xml" ContentType="application/vnd.openxmlformats-officedocument.presentationml.slide+xml"/>
  <Override PartName="/ppt/slides/slide9.xml" ContentType="application/vnd.openxmlformats-officedocument.presentationml.slide+xml"/>
  <Override PartName="/ppt/embeddings/oleObject66.bin" ContentType="application/vnd.openxmlformats-officedocument.oleObject"/>
  <Override PartName="/ppt/notesSlides/notesSlide45.xml" ContentType="application/vnd.openxmlformats-officedocument.presentationml.notesSlide+xml"/>
  <Override PartName="/ppt/embeddings/oleObject76.bin" ContentType="application/vnd.openxmlformats-officedocument.oleObject"/>
  <Override PartName="/ppt/notesMasters/notesMaster1.xml" ContentType="application/vnd.openxmlformats-officedocument.presentationml.notesMaster+xml"/>
  <Default Extension="vml" ContentType="application/vnd.openxmlformats-officedocument.vmlDrawing"/>
  <Override PartName="/ppt/theme/theme1.xml" ContentType="application/vnd.openxmlformats-officedocument.theme+xml"/>
  <Override PartName="/ppt/notesSlides/notesSlide2.xml" ContentType="application/vnd.openxmlformats-officedocument.presentationml.notesSlide+xml"/>
  <Override PartName="/ppt/embeddings/oleObject1.bin" ContentType="application/vnd.openxmlformats-officedocument.oleObject"/>
  <Override PartName="/ppt/embeddings/oleObject13.bin" ContentType="application/vnd.openxmlformats-officedocument.oleObject"/>
  <Default Extension="avi" ContentType="video/unknown"/>
  <Override PartName="/ppt/embeddings/oleObject23.bin" ContentType="application/vnd.openxmlformats-officedocument.oleObject"/>
  <Override PartName="/ppt/embeddings/oleObject33.bin" ContentType="application/vnd.openxmlformats-officedocument.oleObject"/>
  <Default Extension="jpeg" ContentType="image/jpeg"/>
  <Override PartName="/ppt/notesSlides/notesSlide11.xml" ContentType="application/vnd.openxmlformats-officedocument.presentationml.notesSlide+xml"/>
  <Override PartName="/ppt/embeddings/oleObject42.bin" ContentType="application/vnd.openxmlformats-officedocument.oleObject"/>
  <Override PartName="/ppt/slides/slide13.xml" ContentType="application/vnd.openxmlformats-officedocument.presentationml.slide+xml"/>
  <Override PartName="/ppt/notesSlides/notesSlide21.xml" ContentType="application/vnd.openxmlformats-officedocument.presentationml.notesSlide+xml"/>
  <Override PartName="/ppt/embeddings/oleObject7.bin" ContentType="application/vnd.openxmlformats-officedocument.oleObject"/>
  <Override PartName="/ppt/embeddings/oleObject52.bin" ContentType="application/vnd.openxmlformats-officedocument.oleObject"/>
  <Override PartName="/ppt/slides/slide23.xml" ContentType="application/vnd.openxmlformats-officedocument.presentationml.slide+xml"/>
  <Override PartName="/ppt/embeddings/oleObject19.bin" ContentType="application/vnd.openxmlformats-officedocument.oleObject"/>
  <Override PartName="/ppt/notesSlides/notesSlide31.xml" ContentType="application/vnd.openxmlformats-officedocument.presentationml.notesSlide+xml"/>
  <Override PartName="/ppt/slides/slide32.xml" ContentType="application/vnd.openxmlformats-officedocument.presentationml.slide+xml"/>
  <Override PartName="/ppt/embeddings/oleObject29.bin" ContentType="application/vnd.openxmlformats-officedocument.oleObject"/>
  <Override PartName="/ppt/slides/slide4.xml" ContentType="application/vnd.openxmlformats-officedocument.presentationml.slide+xml"/>
  <Override PartName="/ppt/slideLayouts/slideLayout5.xml" ContentType="application/vnd.openxmlformats-officedocument.presentationml.slideLayout+xml"/>
  <Override PartName="/ppt/embeddings/oleObject61.bin" ContentType="application/vnd.openxmlformats-officedocument.oleObject"/>
  <Override PartName="/ppt/slides/slide42.xml" ContentType="application/vnd.openxmlformats-officedocument.presentationml.slide+xml"/>
  <Override PartName="/ppt/embeddings/oleObject38.bin" ContentType="application/vnd.openxmlformats-officedocument.oleObject"/>
  <Override PartName="/ppt/notesSlides/notesSlide17.xml" ContentType="application/vnd.openxmlformats-officedocument.presentationml.notesSlide+xml"/>
  <Override PartName="/ppt/embeddings/oleObject71.bin" ContentType="application/vnd.openxmlformats-officedocument.oleObject"/>
  <Override PartName="/ppt/notesSlides/notesSlide40.xml" ContentType="application/vnd.openxmlformats-officedocument.presentationml.notesSlide+xml"/>
  <Override PartName="/ppt/embeddings/oleObject48.bin" ContentType="application/vnd.openxmlformats-officedocument.oleObject"/>
  <Override PartName="/ppt/slides/slide19.xml" ContentType="application/vnd.openxmlformats-officedocument.presentationml.slide+xml"/>
  <Override PartName="/ppt/notesSlides/notesSlide27.xml" ContentType="application/vnd.openxmlformats-officedocument.presentationml.notesSlide+xml"/>
  <Override PartName="/ppt/slideLayouts/slideLayout10.xml" ContentType="application/vnd.openxmlformats-officedocument.presentationml.slideLayout+xml"/>
  <Override PartName="/ppt/embeddings/Microsoft_Equation4.bin" ContentType="application/vnd.openxmlformats-officedocument.oleObject"/>
  <Override PartName="/ppt/slides/slide29.xml" ContentType="application/vnd.openxmlformats-officedocument.presentationml.slide+xml"/>
  <Override PartName="/ppt/embeddings/oleObject58.bin" ContentType="application/vnd.openxmlformats-officedocument.oleObject"/>
  <Override PartName="/ppt/notesSlides/notesSlide36.xml" ContentType="application/vnd.openxmlformats-officedocument.presentationml.notesSlide+xml"/>
  <Override PartName="/ppt/embeddings/oleObject80.bin" ContentType="application/vnd.openxmlformats-officedocument.oleObject"/>
  <Override PartName="/ppt/slides/slide38.xml" ContentType="application/vnd.openxmlformats-officedocument.presentationml.slide+xml"/>
  <Override PartName="/ppt/embeddings/oleObject67.bin" ContentType="application/vnd.openxmlformats-officedocument.oleObject"/>
  <Override PartName="/ppt/embeddings/oleObject77.bin" ContentType="application/vnd.openxmlformats-officedocument.oleObject"/>
  <Override PartName="/ppt/theme/theme2.xml" ContentType="application/vnd.openxmlformats-officedocument.theme+xml"/>
  <Override PartName="/ppt/notesSlides/notesSlide3.xml" ContentType="application/vnd.openxmlformats-officedocument.presentationml.notesSlide+xml"/>
  <Default Extension="emf" ContentType="image/x-emf"/>
  <Override PartName="/ppt/embeddings/oleObject2.bin" ContentType="application/vnd.openxmlformats-officedocument.oleObject"/>
  <Override PartName="/ppt/embeddings/oleObject14.bin" ContentType="application/vnd.openxmlformats-officedocument.oleObject"/>
  <Override PartName="/ppt/embeddings/oleObject24.bin" ContentType="application/vnd.openxmlformats-officedocument.oleObject"/>
  <Override PartName="/ppt/notesSlides/notesSlide8.xml" ContentType="application/vnd.openxmlformats-officedocument.presentationml.notesSlide+xml"/>
  <Override PartName="/ppt/embeddings/oleObject34.bin" ContentType="application/vnd.openxmlformats-officedocument.oleObject"/>
  <Override PartName="/ppt/notesSlides/notesSlide12.xml" ContentType="application/vnd.openxmlformats-officedocument.presentationml.notesSlide+xml"/>
  <Override PartName="/ppt/slides/slide14.xml" ContentType="application/vnd.openxmlformats-officedocument.presentationml.slide+xml"/>
  <Override PartName="/ppt/embeddings/oleObject43.bin" ContentType="application/vnd.openxmlformats-officedocument.oleObject"/>
  <Override PartName="/ppt/notesSlides/notesSlide22.xml" ContentType="application/vnd.openxmlformats-officedocument.presentationml.notesSlide+xml"/>
  <Override PartName="/ppt/embeddings/oleObject8.bin" ContentType="application/vnd.openxmlformats-officedocument.oleObject"/>
  <Override PartName="/ppt/slides/slide24.xml" ContentType="application/vnd.openxmlformats-officedocument.presentationml.slide+xml"/>
  <Default Extension="bin" ContentType="application/vnd.openxmlformats-officedocument.presentationml.printerSettings"/>
  <Override PartName="/ppt/notesSlides/notesSlide32.xml" ContentType="application/vnd.openxmlformats-officedocument.presentationml.notesSlide+xml"/>
  <Override PartName="/ppt/embeddings/oleObject53.bin" ContentType="application/vnd.openxmlformats-officedocument.oleObject"/>
  <Override PartName="/ppt/slides/slide33.xml" ContentType="application/vnd.openxmlformats-officedocument.presentationml.slide+xml"/>
  <Override PartName="/ppt/slides/slide5.xml" ContentType="application/vnd.openxmlformats-officedocument.presentationml.slide+xml"/>
  <Default Extension="xml" ContentType="application/xml"/>
  <Override PartName="/ppt/slideLayouts/slideLayout6.xml" ContentType="application/vnd.openxmlformats-officedocument.presentationml.slideLayout+xml"/>
  <Override PartName="/ppt/tableStyles.xml" ContentType="application/vnd.openxmlformats-officedocument.presentationml.tableStyles+xml"/>
  <Override PartName="/ppt/embeddings/oleObject39.bin" ContentType="application/vnd.openxmlformats-officedocument.oleObject"/>
  <Override PartName="/ppt/slides/slide43.xml" ContentType="application/vnd.openxmlformats-officedocument.presentationml.slide+xml"/>
  <Override PartName="/ppt/notesSlides/notesSlide18.xml" ContentType="application/vnd.openxmlformats-officedocument.presentationml.notesSlide+xml"/>
  <Override PartName="/ppt/embeddings/oleObject62.bin" ContentType="application/vnd.openxmlformats-officedocument.oleObject"/>
  <Override PartName="/ppt/embeddings/oleObject72.bin" ContentType="application/vnd.openxmlformats-officedocument.oleObject"/>
  <Override PartName="/ppt/embeddings/oleObject49.bin" ContentType="application/vnd.openxmlformats-officedocument.oleObject"/>
  <Override PartName="/ppt/notesSlides/notesSlide41.xml" ContentType="application/vnd.openxmlformats-officedocument.presentationml.notesSlide+xml"/>
  <Override PartName="/ppt/notesSlides/notesSlide28.xml" ContentType="application/vnd.openxmlformats-officedocument.presentationml.notesSlide+xml"/>
  <Override PartName="/ppt/slideLayouts/slideLayout11.xml" ContentType="application/vnd.openxmlformats-officedocument.presentationml.slideLayout+xml"/>
  <Override PartName="/ppt/embeddings/Microsoft_Equation5.bin" ContentType="application/vnd.openxmlformats-officedocument.oleObject"/>
  <Override PartName="/ppt/embeddings/oleObject59.bin" ContentType="application/vnd.openxmlformats-officedocument.oleObject"/>
  <Override PartName="/ppt/notesSlides/notesSlide37.xml" ContentType="application/vnd.openxmlformats-officedocument.presentationml.notesSlide+xml"/>
  <Override PartName="/ppt/embeddings/oleObject81.bin" ContentType="application/vnd.openxmlformats-officedocument.oleObject"/>
  <Override PartName="/docProps/app.xml" ContentType="application/vnd.openxmlformats-officedocument.extended-properties+xml"/>
  <Override PartName="/ppt/slides/slide39.xml" ContentType="application/vnd.openxmlformats-officedocument.presentationml.slide+xml"/>
  <Override PartName="/ppt/embeddings/oleObject68.bin" ContentType="application/vnd.openxmlformats-officedocument.oleObject"/>
  <Override PartName="/ppt/embeddings/oleObject78.bin" ContentType="application/vnd.openxmlformats-officedocument.oleObject"/>
  <Override PartName="/ppt/embeddings/oleObject10.bin" ContentType="application/vnd.openxmlformats-officedocument.oleObject"/>
  <Override PartName="/docProps/core.xml" ContentType="application/vnd.openxmlformats-package.core-properties+xml"/>
  <Override PartName="/ppt/notesSlides/notesSlide4.xml" ContentType="application/vnd.openxmlformats-officedocument.presentationml.notesSlide+xml"/>
  <Override PartName="/ppt/embeddings/oleObject3.bin" ContentType="application/vnd.openxmlformats-officedocument.oleObject"/>
  <Override PartName="/ppt/embeddings/oleObject15.bin" ContentType="application/vnd.openxmlformats-officedocument.oleObject"/>
  <Override PartName="/ppt/embeddings/oleObject25.bin" ContentType="application/vnd.openxmlformats-officedocument.oleObject"/>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13.xml" ContentType="application/vnd.openxmlformats-officedocument.presentationml.notesSlide+xml"/>
  <Override PartName="/ppt/embeddings/oleObject35.bin" ContentType="application/vnd.openxmlformats-officedocument.oleObject"/>
  <Override PartName="/ppt/embeddings/oleObject44.bin" ContentType="application/vnd.openxmlformats-officedocument.oleObject"/>
  <Override PartName="/ppt/slides/slide15.xml" ContentType="application/vnd.openxmlformats-officedocument.presentationml.slide+xml"/>
  <Override PartName="/ppt/notesSlides/notesSlide23.xml" ContentType="application/vnd.openxmlformats-officedocument.presentationml.notesSlide+xml"/>
  <Override PartName="/ppt/embeddings/oleObject9.bin" ContentType="application/vnd.openxmlformats-officedocument.oleObject"/>
  <Override PartName="/ppt/slides/slide25.xml" ContentType="application/vnd.openxmlformats-officedocument.presentationml.slide+xml"/>
  <Override PartName="/ppt/embeddings/oleObject54.bin" ContentType="application/vnd.openxmlformats-officedocument.oleObject"/>
  <Override PartName="/ppt/notesSlides/notesSlide33.xml" ContentType="application/vnd.openxmlformats-officedocument.presentationml.notesSlide+xml"/>
  <Override PartName="/ppt/slides/slide34.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embeddings/oleObject63.bin" ContentType="application/vnd.openxmlformats-officedocument.oleObject"/>
  <Override PartName="/ppt/slides/slide44.xml" ContentType="application/vnd.openxmlformats-officedocument.presentationml.slide+xml"/>
  <Override PartName="/ppt/embeddings/oleObject73.bin" ContentType="application/vnd.openxmlformats-officedocument.oleObject"/>
  <Override PartName="/ppt/notesSlides/notesSlide19.xml" ContentType="application/vnd.openxmlformats-officedocument.presentationml.notesSlide+xml"/>
  <Override PartName="/ppt/notesSlides/notesSlide42.xml" ContentType="application/vnd.openxmlformats-officedocument.presentationml.notesSlide+xml"/>
  <Override PartName="/ppt/embeddings/oleObject82.bin" ContentType="application/vnd.openxmlformats-officedocument.oleObject"/>
  <Override PartName="/ppt/notesSlides/notesSlide29.xml" ContentType="application/vnd.openxmlformats-officedocument.presentationml.notesSlide+xml"/>
  <Override PartName="/ppt/embeddings/Microsoft_Equation6.bin" ContentType="application/vnd.openxmlformats-officedocument.oleObject"/>
  <Override PartName="/ppt/notesSlides/notesSlide38.xml" ContentType="application/vnd.openxmlformats-officedocument.presentationml.notesSlide+xml"/>
  <Override PartName="/ppt/embeddings/oleObject69.bin" ContentType="application/vnd.openxmlformats-officedocument.oleObject"/>
  <Override PartName="/ppt/embeddings/oleObject79.bin" ContentType="application/vnd.openxmlformats-officedocument.oleObject"/>
  <Override PartName="/ppt/embeddings/oleObject11.bin" ContentType="application/vnd.openxmlformats-officedocument.oleObject"/>
  <Override PartName="/ppt/embeddings/oleObject20.bin" ContentType="application/vnd.openxmlformats-officedocument.oleObject"/>
  <Override PartName="/ppt/embeddings/oleObject30.bin" ContentType="application/vnd.openxmlformats-officedocument.oleObject"/>
  <Override PartName="/ppt/notesSlides/notesSlide5.xml" ContentType="application/vnd.openxmlformats-officedocument.presentationml.notesSlide+xml"/>
  <Override PartName="/ppt/slides/slide10.xml" ContentType="application/vnd.openxmlformats-officedocument.presentationml.slide+xml"/>
  <Override PartName="/ppt/embeddings/oleObject4.bin" ContentType="application/vnd.openxmlformats-officedocument.oleObject"/>
  <Override PartName="/ppt/embeddings/oleObject16.bin" ContentType="application/vnd.openxmlformats-officedocument.oleObject"/>
  <Override PartName="/ppt/slides/slide20.xml" ContentType="application/vnd.openxmlformats-officedocument.presentationml.slide+xml"/>
  <Override PartName="/ppt/embeddings/oleObject26.bin" ContentType="application/vnd.openxmlformats-officedocument.oleObject"/>
  <Override PartName="/ppt/slides/slide1.xml" ContentType="application/vnd.openxmlformats-officedocument.presentationml.slide+xml"/>
  <Override PartName="/ppt/slideLayouts/slideLayout2.xml" ContentType="application/vnd.openxmlformats-officedocument.presentationml.slideLayout+xml"/>
  <Override PartName="/ppt/embeddings/oleObject36.bin" ContentType="application/vnd.openxmlformats-officedocument.oleObject"/>
  <Override PartName="/ppt/notesSlides/notesSlide14.xml" ContentType="application/vnd.openxmlformats-officedocument.presentationml.notesSlide+xml"/>
  <Override PartName="/ppt/embeddings/oleObject45.bin" ContentType="application/vnd.openxmlformats-officedocument.oleObject"/>
  <Override PartName="/ppt/slides/slide16.xml" ContentType="application/vnd.openxmlformats-officedocument.presentationml.slide+xml"/>
  <Override PartName="/ppt/notesSlides/notesSlide24.xml" ContentType="application/vnd.openxmlformats-officedocument.presentationml.notesSlide+xml"/>
  <Override PartName="/ppt/viewProps.xml" ContentType="application/vnd.openxmlformats-officedocument.presentationml.viewProps+xml"/>
  <Override PartName="/ppt/embeddings/Microsoft_Equation1.bin" ContentType="application/vnd.openxmlformats-officedocument.oleObject"/>
  <Override PartName="/ppt/slides/slide26.xml" ContentType="application/vnd.openxmlformats-officedocument.presentationml.slide+xml"/>
  <Override PartName="/ppt/embeddings/oleObject55.bin" ContentType="application/vnd.openxmlformats-officedocument.oleObject"/>
  <Override PartName="/ppt/notesSlides/notesSlide34.xml" ContentType="application/vnd.openxmlformats-officedocument.presentationml.notesSlide+xml"/>
  <Default Extension="rels" ContentType="application/vnd.openxmlformats-package.relationships+xml"/>
  <Default Extension="wmf" ContentType="image/x-wmf"/>
  <Override PartName="/ppt/slides/slide7.xml" ContentType="application/vnd.openxmlformats-officedocument.presentationml.slide+xml"/>
  <Override PartName="/ppt/slides/slide35.xml" ContentType="application/vnd.openxmlformats-officedocument.presentationml.slide+xml"/>
  <Override PartName="/ppt/slideLayouts/slideLayout8.xml" ContentType="application/vnd.openxmlformats-officedocument.presentationml.slideLayout+xml"/>
  <Override PartName="/ppt/embeddings/oleObject64.bin" ContentType="application/vnd.openxmlformats-officedocument.oleObject"/>
  <Override PartName="/ppt/slides/slide45.xml" ContentType="application/vnd.openxmlformats-officedocument.presentationml.slide+xml"/>
  <Override PartName="/ppt/embeddings/oleObject74.bin" ContentType="application/vnd.openxmlformats-officedocument.oleObject"/>
  <Override PartName="/ppt/notesSlides/notesSlide43.xml" ContentType="application/vnd.openxmlformats-officedocument.presentationml.notesSlide+xml"/>
  <Override PartName="/ppt/embeddings/oleObject83.bin" ContentType="application/vnd.openxmlformats-officedocument.oleObject"/>
  <Override PartName="/ppt/embeddings/Microsoft_Equation7.bin" ContentType="application/vnd.openxmlformats-officedocument.oleObject"/>
  <Override PartName="/ppt/presProps.xml" ContentType="application/vnd.openxmlformats-officedocument.presentationml.presProps+xml"/>
  <Override PartName="/ppt/notesSlides/notesSlide39.xml" ContentType="application/vnd.openxmlformats-officedocument.presentationml.notesSlide+xml"/>
  <Default Extension="wmv" ContentType="video/unknown"/>
  <Override PartName="/ppt/presentation.xml" ContentType="application/vnd.openxmlformats-officedocument.presentationml.presentation.main+xml"/>
  <Override PartName="/ppt/embeddings/oleObject12.bin" ContentType="application/vnd.openxmlformats-officedocument.oleObject"/>
  <Override PartName="/ppt/embeddings/oleObject21.bin" ContentType="application/vnd.openxmlformats-officedocument.oleObject"/>
  <Override PartName="/ppt/embeddings/oleObject31.bin" ContentType="application/vnd.openxmlformats-officedocument.oleObject"/>
  <Override PartName="/ppt/notesSlides/notesSlide6.xml" ContentType="application/vnd.openxmlformats-officedocument.presentationml.notesSlide+xml"/>
  <Override PartName="/ppt/notesSlides/notesSlide10.xml" ContentType="application/vnd.openxmlformats-officedocument.presentationml.notesSlide+xml"/>
  <Override PartName="/ppt/embeddings/oleObject40.bin" ContentType="application/vnd.openxmlformats-officedocument.oleObject"/>
  <Override PartName="/ppt/slides/slide11.xml" ContentType="application/vnd.openxmlformats-officedocument.presentationml.slide+xml"/>
  <Override PartName="/ppt/embeddings/oleObject5.bin" ContentType="application/vnd.openxmlformats-officedocument.oleObject"/>
  <Override PartName="/ppt/embeddings/oleObject17.bin" ContentType="application/vnd.openxmlformats-officedocument.oleObject"/>
  <Override PartName="/ppt/embeddings/oleObject50.bin" ContentType="application/vnd.openxmlformats-officedocument.oleObject"/>
  <Override PartName="/ppt/slides/slide21.xml" ContentType="application/vnd.openxmlformats-officedocument.presentationml.slide+xml"/>
  <Override PartName="/ppt/slides/slide30.xml" ContentType="application/vnd.openxmlformats-officedocument.presentationml.slide+xml"/>
  <Override PartName="/ppt/embeddings/oleObject27.bin" ContentType="application/vnd.openxmlformats-officedocument.oleObject"/>
  <Override PartName="/ppt/slides/slide2.xml" ContentType="application/vnd.openxmlformats-officedocument.presentationml.slide+xml"/>
  <Override PartName="/ppt/slideLayouts/slideLayout3.xml" ContentType="application/vnd.openxmlformats-officedocument.presentationml.slideLayout+xml"/>
  <Override PartName="/ppt/slides/slide40.xml" ContentType="application/vnd.openxmlformats-officedocument.presentationml.slide+xml"/>
  <Override PartName="/ppt/embeddings/oleObject37.bin" ContentType="application/vnd.openxmlformats-officedocument.oleObject"/>
  <Override PartName="/ppt/notesSlides/notesSlide15.xml" ContentType="application/vnd.openxmlformats-officedocument.presentationml.notesSlide+xml"/>
  <Override PartName="/ppt/embeddings/oleObject46.bin" ContentType="application/vnd.openxmlformats-officedocument.oleObject"/>
  <Override PartName="/ppt/slides/slide17.xml" ContentType="application/vnd.openxmlformats-officedocument.presentationml.slide+xml"/>
  <Override PartName="/ppt/notesSlides/notesSlide25.xml" ContentType="application/vnd.openxmlformats-officedocument.presentationml.notesSlide+xml"/>
  <Override PartName="/ppt/embeddings/Microsoft_Equation2.bin" ContentType="application/vnd.openxmlformats-officedocument.oleObject"/>
  <Override PartName="/ppt/slides/slide27.xml" ContentType="application/vnd.openxmlformats-officedocument.presentationml.slide+xml"/>
  <Override PartName="/ppt/embeddings/oleObject56.bin" ContentType="application/vnd.openxmlformats-officedocument.oleObject"/>
  <Override PartName="/ppt/notesSlides/notesSlide35.xml" ContentType="application/vnd.openxmlformats-officedocument.presentationml.notesSlide+xml"/>
  <Override PartName="/ppt/slides/slide36.xml" ContentType="application/vnd.openxmlformats-officedocument.presentationml.slide+xml"/>
  <Override PartName="/ppt/slides/slide8.xml" ContentType="application/vnd.openxmlformats-officedocument.presentationml.slide+xml"/>
  <Override PartName="/ppt/embeddings/oleObject65.bin" ContentType="application/vnd.openxmlformats-officedocument.oleObject"/>
  <Override PartName="/ppt/slideLayouts/slideLayout9.xml" ContentType="application/vnd.openxmlformats-officedocument.presentationml.slideLayout+xml"/>
  <Override PartName="/ppt/notesSlides/notesSlide44.xml" ContentType="application/vnd.openxmlformats-officedocument.presentationml.notesSlide+xml"/>
  <Override PartName="/ppt/slides/slide46.xml" ContentType="application/vnd.openxmlformats-officedocument.presentationml.slide+xml"/>
  <Override PartName="/ppt/embeddings/oleObject75.bin" ContentType="application/vnd.openxmlformats-officedocument.oleObject"/>
  <Override PartName="/ppt/embeddings/oleObject84.bin" ContentType="application/vnd.openxmlformats-officedocument.oleObject"/>
  <Override PartName="/ppt/notesSlides/notesSlide1.xml" ContentType="application/vnd.openxmlformats-officedocument.presentationml.notesSlide+xml"/>
  <Override PartName="/ppt/embeddings/oleObject22.bin" ContentType="application/vnd.openxmlformats-officedocument.oleObject"/>
  <Override PartName="/ppt/embeddings/oleObject32.bin" ContentType="application/vnd.openxmlformats-officedocument.oleObject"/>
  <Override PartName="/ppt/notesSlides/notesSlide7.xml" ContentType="application/vnd.openxmlformats-officedocument.presentationml.notesSlide+xml"/>
  <Override PartName="/ppt/embeddings/oleObject41.bin" ContentType="application/vnd.openxmlformats-officedocument.oleObject"/>
  <Override PartName="/ppt/slides/slide12.xml" ContentType="application/vnd.openxmlformats-officedocument.presentationml.slide+xml"/>
  <Override PartName="/ppt/notesSlides/notesSlide20.xml" ContentType="application/vnd.openxmlformats-officedocument.presentationml.notesSlide+xml"/>
  <Override PartName="/ppt/embeddings/oleObject6.bin" ContentType="application/vnd.openxmlformats-officedocument.oleObject"/>
  <Override PartName="/ppt/embeddings/oleObject18.bin" ContentType="application/vnd.openxmlformats-officedocument.oleObject"/>
  <Override PartName="/ppt/embeddings/oleObject51.bin" ContentType="application/vnd.openxmlformats-officedocument.oleObject"/>
  <Override PartName="/ppt/notesSlides/notesSlide30.xml" ContentType="application/vnd.openxmlformats-officedocument.presentationml.notesSlide+xml"/>
  <Override PartName="/ppt/slides/slide22.xml" ContentType="application/vnd.openxmlformats-officedocument.presentationml.slide+xml"/>
  <Override PartName="/ppt/slides/slide31.xml" ContentType="application/vnd.openxmlformats-officedocument.presentationml.slide+xml"/>
  <Override PartName="/ppt/embeddings/oleObject28.bin" ContentType="application/vnd.openxmlformats-officedocument.oleObject"/>
  <Override PartName="/ppt/slides/slide3.xml" ContentType="application/vnd.openxmlformats-officedocument.presentationml.slide+xml"/>
  <Override PartName="/ppt/slideLayouts/slideLayout4.xml" ContentType="application/vnd.openxmlformats-officedocument.presentationml.slideLayout+xml"/>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48"/>
  </p:notesMasterIdLst>
  <p:sldIdLst>
    <p:sldId id="322" r:id="rId2"/>
    <p:sldId id="383" r:id="rId3"/>
    <p:sldId id="384" r:id="rId4"/>
    <p:sldId id="385" r:id="rId5"/>
    <p:sldId id="386" r:id="rId6"/>
    <p:sldId id="467" r:id="rId7"/>
    <p:sldId id="388" r:id="rId8"/>
    <p:sldId id="443" r:id="rId9"/>
    <p:sldId id="462" r:id="rId10"/>
    <p:sldId id="463" r:id="rId11"/>
    <p:sldId id="393" r:id="rId12"/>
    <p:sldId id="380" r:id="rId13"/>
    <p:sldId id="395" r:id="rId14"/>
    <p:sldId id="422" r:id="rId15"/>
    <p:sldId id="424" r:id="rId16"/>
    <p:sldId id="425" r:id="rId17"/>
    <p:sldId id="427" r:id="rId18"/>
    <p:sldId id="429" r:id="rId19"/>
    <p:sldId id="459" r:id="rId20"/>
    <p:sldId id="461" r:id="rId21"/>
    <p:sldId id="460" r:id="rId22"/>
    <p:sldId id="433" r:id="rId23"/>
    <p:sldId id="434" r:id="rId24"/>
    <p:sldId id="449" r:id="rId25"/>
    <p:sldId id="435" r:id="rId26"/>
    <p:sldId id="400" r:id="rId27"/>
    <p:sldId id="401" r:id="rId28"/>
    <p:sldId id="415" r:id="rId29"/>
    <p:sldId id="465" r:id="rId30"/>
    <p:sldId id="475" r:id="rId31"/>
    <p:sldId id="405" r:id="rId32"/>
    <p:sldId id="406" r:id="rId33"/>
    <p:sldId id="408" r:id="rId34"/>
    <p:sldId id="436" r:id="rId35"/>
    <p:sldId id="437" r:id="rId36"/>
    <p:sldId id="450" r:id="rId37"/>
    <p:sldId id="451" r:id="rId38"/>
    <p:sldId id="469" r:id="rId39"/>
    <p:sldId id="413" r:id="rId40"/>
    <p:sldId id="456" r:id="rId41"/>
    <p:sldId id="414" r:id="rId42"/>
    <p:sldId id="466" r:id="rId43"/>
    <p:sldId id="417" r:id="rId44"/>
    <p:sldId id="457" r:id="rId45"/>
    <p:sldId id="454" r:id="rId46"/>
    <p:sldId id="382" r:id="rId47"/>
  </p:sldIdLst>
  <p:sldSz cx="9144000" cy="6858000" type="screen4x3"/>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34CF"/>
    <a:srgbClr val="0BFFFE"/>
    <a:srgbClr val="26DEE4"/>
    <a:srgbClr val="FFF125"/>
    <a:srgbClr val="2127FF"/>
    <a:srgbClr val="009E00"/>
    <a:srgbClr val="FF86C3"/>
    <a:srgbClr val="FFB3E0"/>
    <a:srgbClr val="FF83EC"/>
    <a:srgbClr val="FFC2F2"/>
  </p:clrMru>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83575" autoAdjust="0"/>
  </p:normalViewPr>
  <p:slideViewPr>
    <p:cSldViewPr snapToGrid="0" snapToObjects="1">
      <p:cViewPr varScale="1">
        <p:scale>
          <a:sx n="96" d="100"/>
          <a:sy n="96" d="100"/>
        </p:scale>
        <p:origin x="-1144"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8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 Id="rId2" Type="http://schemas.openxmlformats.org/officeDocument/2006/relationships/image" Target="../media/image16.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0.wmf"/><Relationship Id="rId4" Type="http://schemas.openxmlformats.org/officeDocument/2006/relationships/image" Target="../media/image31.emf"/><Relationship Id="rId5" Type="http://schemas.openxmlformats.org/officeDocument/2006/relationships/image" Target="../media/image32.emf"/><Relationship Id="rId1" Type="http://schemas.openxmlformats.org/officeDocument/2006/relationships/image" Target="../media/image16.emf"/><Relationship Id="rId2"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3.wmf"/><Relationship Id="rId2" Type="http://schemas.openxmlformats.org/officeDocument/2006/relationships/image" Target="../media/image3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9.emf"/><Relationship Id="rId2" Type="http://schemas.openxmlformats.org/officeDocument/2006/relationships/image" Target="../media/image16.emf"/><Relationship Id="rId3" Type="http://schemas.openxmlformats.org/officeDocument/2006/relationships/image" Target="../media/image1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6.emf"/><Relationship Id="rId4" Type="http://schemas.openxmlformats.org/officeDocument/2006/relationships/image" Target="../media/image29.emf"/><Relationship Id="rId5" Type="http://schemas.openxmlformats.org/officeDocument/2006/relationships/image" Target="../media/image58.emf"/><Relationship Id="rId6" Type="http://schemas.openxmlformats.org/officeDocument/2006/relationships/image" Target="../media/image59.emf"/><Relationship Id="rId7" Type="http://schemas.openxmlformats.org/officeDocument/2006/relationships/image" Target="../media/image60.emf"/><Relationship Id="rId8" Type="http://schemas.openxmlformats.org/officeDocument/2006/relationships/image" Target="../media/image61.emf"/><Relationship Id="rId9" Type="http://schemas.openxmlformats.org/officeDocument/2006/relationships/image" Target="../media/image62.emf"/><Relationship Id="rId10" Type="http://schemas.openxmlformats.org/officeDocument/2006/relationships/image" Target="../media/image63.emf"/><Relationship Id="rId1" Type="http://schemas.openxmlformats.org/officeDocument/2006/relationships/image" Target="../media/image56.emf"/><Relationship Id="rId2" Type="http://schemas.openxmlformats.org/officeDocument/2006/relationships/image" Target="../media/image5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4.emf"/><Relationship Id="rId2" Type="http://schemas.openxmlformats.org/officeDocument/2006/relationships/image" Target="../media/image65.emf"/><Relationship Id="rId3" Type="http://schemas.openxmlformats.org/officeDocument/2006/relationships/image" Target="../media/image66.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9.emf"/><Relationship Id="rId4" Type="http://schemas.openxmlformats.org/officeDocument/2006/relationships/image" Target="../media/image20.emf"/><Relationship Id="rId1" Type="http://schemas.openxmlformats.org/officeDocument/2006/relationships/image" Target="../media/image18.emf"/><Relationship Id="rId2" Type="http://schemas.openxmlformats.org/officeDocument/2006/relationships/image" Target="../media/image16.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9.emf"/><Relationship Id="rId4" Type="http://schemas.openxmlformats.org/officeDocument/2006/relationships/image" Target="../media/image21.emf"/><Relationship Id="rId5" Type="http://schemas.openxmlformats.org/officeDocument/2006/relationships/image" Target="../media/image22.emf"/><Relationship Id="rId1" Type="http://schemas.openxmlformats.org/officeDocument/2006/relationships/image" Target="../media/image18.emf"/><Relationship Id="rId2"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emf"/><Relationship Id="rId4" Type="http://schemas.openxmlformats.org/officeDocument/2006/relationships/image" Target="../media/image21.emf"/><Relationship Id="rId5" Type="http://schemas.openxmlformats.org/officeDocument/2006/relationships/image" Target="../media/image22.emf"/><Relationship Id="rId1" Type="http://schemas.openxmlformats.org/officeDocument/2006/relationships/image" Target="../media/image18.emf"/><Relationship Id="rId2"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9.emf"/><Relationship Id="rId4" Type="http://schemas.openxmlformats.org/officeDocument/2006/relationships/image" Target="../media/image22.emf"/><Relationship Id="rId5" Type="http://schemas.openxmlformats.org/officeDocument/2006/relationships/image" Target="../media/image23.emf"/><Relationship Id="rId6" Type="http://schemas.openxmlformats.org/officeDocument/2006/relationships/image" Target="../media/image24.emf"/><Relationship Id="rId7" Type="http://schemas.openxmlformats.org/officeDocument/2006/relationships/image" Target="../media/image25.emf"/><Relationship Id="rId8" Type="http://schemas.openxmlformats.org/officeDocument/2006/relationships/image" Target="../media/image26.emf"/><Relationship Id="rId1" Type="http://schemas.openxmlformats.org/officeDocument/2006/relationships/image" Target="../media/image18.emf"/><Relationship Id="rId2"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 Id="rId2"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 Id="rId2"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 Id="rId2"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 Id="rId2" Type="http://schemas.openxmlformats.org/officeDocument/2006/relationships/image" Target="../media/image18.emf"/><Relationship Id="rId3" Type="http://schemas.openxmlformats.org/officeDocument/2006/relationships/image" Target="../media/image2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6C5443-2527-E04B-8A21-E15ED0381353}" type="datetimeFigureOut">
              <a:rPr kumimoji="1" lang="zh-CN" altLang="en-US" smtClean="0"/>
              <a:pPr/>
              <a:t>12/14/13</a:t>
            </a:fld>
            <a:endParaRPr kumimoji="1"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8818E7-2E13-DC46-A0F0-8E3D6F091B41}"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127037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zh-CN" dirty="0" smtClean="0">
                <a:latin typeface="Helvetica" charset="0"/>
                <a:cs typeface="Helvetica" charset="0"/>
                <a:sym typeface="Helvetica" charset="0"/>
              </a:rPr>
              <a:t>Most of my research is on understanding the content of images and videos.</a:t>
            </a:r>
            <a:r>
              <a:rPr lang="en-US" altLang="zh-CN" baseline="0" dirty="0" smtClean="0">
                <a:latin typeface="Helvetica" charset="0"/>
                <a:cs typeface="Helvetica" charset="0"/>
                <a:sym typeface="Helvetica" charset="0"/>
              </a:rPr>
              <a:t> And in this talk, I will focus on understanding human activities. </a:t>
            </a:r>
            <a:r>
              <a:rPr lang="en-US" altLang="zh-CN" dirty="0" smtClean="0">
                <a:latin typeface="Helvetica" charset="0"/>
                <a:cs typeface="Helvetica" charset="0"/>
                <a:sym typeface="Helvetica" charset="0"/>
              </a:rPr>
              <a:t>The overall goal of this line of research is, given an image (or maybe a video) such as this one, we want to extract semantic knowledge or descriptions about</a:t>
            </a:r>
            <a:r>
              <a:rPr lang="en-US" altLang="zh-CN" baseline="0" dirty="0" smtClean="0">
                <a:latin typeface="Helvetica" charset="0"/>
                <a:cs typeface="Helvetica" charset="0"/>
                <a:sym typeface="Helvetica" charset="0"/>
              </a:rPr>
              <a:t> people in </a:t>
            </a:r>
            <a:r>
              <a:rPr lang="en-US" altLang="zh-CN" dirty="0" smtClean="0">
                <a:latin typeface="Helvetica" charset="0"/>
                <a:cs typeface="Helvetica" charset="0"/>
                <a:sym typeface="Helvetica" charset="0"/>
              </a:rPr>
              <a:t>the image, such as what are the people</a:t>
            </a:r>
            <a:r>
              <a:rPr lang="en-US" altLang="zh-CN" baseline="0" dirty="0" smtClean="0">
                <a:latin typeface="Helvetica" charset="0"/>
                <a:cs typeface="Helvetica" charset="0"/>
                <a:sym typeface="Helvetica" charset="0"/>
              </a:rPr>
              <a:t> doing in the image</a:t>
            </a:r>
            <a:r>
              <a:rPr lang="en-US" altLang="zh-CN" dirty="0" smtClean="0">
                <a:latin typeface="Helvetica" charset="0"/>
                <a:cs typeface="Helvetica" charset="0"/>
                <a:sym typeface="Helvetica" charset="0"/>
              </a:rPr>
              <a:t>, where they are, and so on.</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zh-CN" dirty="0" smtClean="0">
                <a:latin typeface="Helvetica" charset="0"/>
                <a:cs typeface="Helvetica" charset="0"/>
                <a:sym typeface="Helvetica" charset="0"/>
              </a:rPr>
              <a:t>In computer vision, this general task is called human activity recognition. Now</a:t>
            </a:r>
            <a:r>
              <a:rPr lang="en-US" altLang="zh-CN" baseline="0" dirty="0" smtClean="0">
                <a:latin typeface="Helvetica" charset="0"/>
                <a:cs typeface="Helvetica" charset="0"/>
                <a:sym typeface="Helvetica" charset="0"/>
              </a:rPr>
              <a:t> I will talk about </a:t>
            </a:r>
            <a:r>
              <a:rPr lang="en-US" altLang="zh-CN" dirty="0" smtClean="0">
                <a:latin typeface="Helvetica" charset="0"/>
                <a:cs typeface="Helvetica" charset="0"/>
                <a:sym typeface="Helvetica" charset="0"/>
              </a:rPr>
              <a:t>what does activity recognition involve, when we put it down in terms of specific tasks for computers? </a:t>
            </a:r>
          </a:p>
          <a:p>
            <a:endParaRPr kumimoji="1" lang="zh-CN" altLang="en-US" dirty="0"/>
          </a:p>
          <a:p>
            <a:r>
              <a:rPr kumimoji="1" lang="zh-CN" altLang="en-US" dirty="0"/>
              <a:t>----- 会议笔记(3/15/13 14:49) -----</a:t>
            </a:r>
          </a:p>
          <a:p>
            <a:r>
              <a:rPr kumimoji="1" lang="zh-CN" altLang="en-US" dirty="0"/>
              <a:t>solution, much of work on the vision community on actions.     and approach    </a:t>
            </a:r>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2</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9372792"/>
      </p:ext>
    </p:extLst>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8050" name="Rectangle 1"/>
          <p:cNvSpPr>
            <a:spLocks noGrp="1" noRot="1" noChangeAspect="1" noChangeArrowheads="1"/>
          </p:cNvSpPr>
          <p:nvPr>
            <p:ph type="sldImg"/>
          </p:nvPr>
        </p:nvSpPr>
        <p:spPr>
          <a:solidFill>
            <a:srgbClr val="FFFFFF"/>
          </a:solidFill>
          <a:ln/>
        </p:spPr>
      </p:sp>
      <p:sp>
        <p:nvSpPr>
          <p:cNvPr id="258051" name="Rectangle 2"/>
          <p:cNvSpPr>
            <a:spLocks noGrp="1" noChangeArrowheads="1"/>
          </p:cNvSpPr>
          <p:nvPr>
            <p:ph type="body" idx="1"/>
          </p:nvPr>
        </p:nvSpPr>
        <p:spPr>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eaLnBrk="1" hangingPunct="1"/>
            <a:r>
              <a:rPr lang="en-US" altLang="zh-CN" sz="1200" dirty="0" smtClean="0">
                <a:latin typeface="+mn-lt"/>
                <a:cs typeface="Helvetica" charset="0"/>
                <a:sym typeface="Helvetica" charset="0"/>
              </a:rPr>
              <a:t>In this talk, I will try to understand human activities using what I call structured models. Here for structured</a:t>
            </a:r>
            <a:r>
              <a:rPr lang="en-US" altLang="zh-CN" sz="1200" baseline="0" dirty="0" smtClean="0">
                <a:latin typeface="+mn-lt"/>
                <a:cs typeface="Helvetica" charset="0"/>
                <a:sym typeface="Helvetica" charset="0"/>
              </a:rPr>
              <a:t> models I refer to MMMRF. </a:t>
            </a:r>
            <a:r>
              <a:rPr lang="en-US" altLang="zh-CN" sz="1200" dirty="0" smtClean="0">
                <a:latin typeface="+mn-lt"/>
                <a:cs typeface="Helvetica" charset="0"/>
                <a:sym typeface="Helvetica" charset="0"/>
              </a:rPr>
              <a:t>I will show you the details of the models in a minute. But at the high-level, the benefits of using structured models are: 1) they are flexible and allow to combine both large-scale and small-scale information of the image; 2) they provide richer representation that allow us to jointly consider multiple tasks.</a:t>
            </a:r>
            <a:r>
              <a:rPr lang="en-US" altLang="zh-CN" sz="1200" dirty="0" smtClean="0">
                <a:latin typeface="+mn-lt"/>
                <a:sym typeface="Lucida Grande" charset="0"/>
              </a:rPr>
              <a:t> In this talk, I will be talking about representations and methods for learning such models.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zh-CN" dirty="0" smtClean="0"/>
              <a:t>For </a:t>
            </a:r>
            <a:r>
              <a:rPr lang="en-US" altLang="zh-CN" baseline="0" dirty="0" smtClean="0"/>
              <a:t>group activity recognition, we argue that modeling the action context is helpful for recognizing the high-level activity. </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zh-CN" dirty="0" smtClean="0"/>
              <a:t>Look at this example, given the two persons, </a:t>
            </a:r>
            <a:r>
              <a:rPr lang="en-US" altLang="zh-CN" sz="1200" kern="1200" baseline="0" dirty="0" smtClean="0">
                <a:solidFill>
                  <a:schemeClr val="tx1"/>
                </a:solidFill>
                <a:latin typeface="+mn-lt"/>
                <a:ea typeface="+mn-ea"/>
                <a:cs typeface="+mn-cs"/>
              </a:rPr>
              <a:t>can you tell they are doing two different actions? Once the entire contexts of these two images are revealed, it is immediately clear that the first person is queuing, while the second person is talking. </a:t>
            </a:r>
            <a:r>
              <a:rPr kumimoji="1" lang="en-US" altLang="zh-CN" dirty="0" smtClean="0"/>
              <a:t>In order to recognize the group</a:t>
            </a:r>
            <a:r>
              <a:rPr kumimoji="1" lang="en-US" altLang="zh-CN" baseline="0" dirty="0" smtClean="0"/>
              <a:t> activity, it’s important to utilize the action context. </a:t>
            </a:r>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12</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22421667"/>
      </p:ext>
    </p:extLst>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In this work, I consider two types of context, the first one is group-person</a:t>
            </a:r>
            <a:r>
              <a:rPr kumimoji="1" lang="en-US" altLang="zh-CN" baseline="0" dirty="0" smtClean="0"/>
              <a:t> interaction, that basically tells the co-occurrence between a high-level activity and the individual person’s action. The second one is person-person interaction that indicates who is connected to whom in </a:t>
            </a:r>
            <a:r>
              <a:rPr kumimoji="1" lang="en-US" altLang="zh-CN" baseline="0" smtClean="0"/>
              <a:t>the scene. </a:t>
            </a:r>
            <a:endParaRPr kumimoji="1" lang="en-US" altLang="zh-CN" baseline="0" dirty="0" smtClean="0"/>
          </a:p>
          <a:p>
            <a:endParaRPr kumimoji="1" lang="en-US" altLang="zh-CN" baseline="0" dirty="0" smtClean="0"/>
          </a:p>
          <a:p>
            <a:endParaRPr kumimoji="1" lang="en-US" altLang="zh-CN" baseline="0" dirty="0" smtClean="0"/>
          </a:p>
          <a:p>
            <a:endParaRPr kumimoji="1" lang="zh-CN" altLang="en-US" dirty="0"/>
          </a:p>
          <a:p>
            <a:r>
              <a:rPr kumimoji="1" lang="zh-CN" altLang="en-US" dirty="0"/>
              <a:t>----- 会议笔记(3/15/13 14:49) -----</a:t>
            </a:r>
          </a:p>
          <a:p>
            <a:r>
              <a:rPr kumimoji="1" lang="zh-CN" altLang="en-US" dirty="0"/>
              <a:t>who is connected to whom in the scene   ?  </a:t>
            </a:r>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13</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68213677"/>
      </p:ext>
    </p:extLst>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I’m going to get into the details</a:t>
            </a:r>
            <a:r>
              <a:rPr lang="en-US" baseline="0" dirty="0" smtClean="0"/>
              <a:t> of the model. I will first go through model representation and </a:t>
            </a:r>
            <a:r>
              <a:rPr lang="en-US" dirty="0" smtClean="0"/>
              <a:t>then briefly</a:t>
            </a:r>
            <a:r>
              <a:rPr lang="en-US" baseline="0" dirty="0" smtClean="0"/>
              <a:t> learning and inference. </a:t>
            </a:r>
            <a:endParaRPr lang="en-US" altLang="zh-CN" baseline="0" dirty="0" smtClean="0"/>
          </a:p>
          <a:p>
            <a:r>
              <a:rPr lang="en-US" altLang="zh-CN" baseline="0" dirty="0" smtClean="0"/>
              <a:t>Given an image, we use a CRF to model it, and I’ll go through the random variables first. </a:t>
            </a:r>
          </a:p>
          <a:p>
            <a:r>
              <a:rPr lang="en-US" altLang="zh-CN" baseline="0" dirty="0" smtClean="0"/>
              <a:t>The group activity classes is represented by Y, that are indices of classes such as talking, standing in a queue and so on. Actions are represented by h. For both activity y and actions h, we use feature level descriptions, denoted by x. In this case, we use HOG. </a:t>
            </a:r>
          </a:p>
          <a:p>
            <a:endParaRPr lang="en-US" altLang="zh-CN" baseline="0" dirty="0" smtClean="0"/>
          </a:p>
        </p:txBody>
      </p:sp>
      <p:sp>
        <p:nvSpPr>
          <p:cNvPr id="4" name="Slide Number Placeholder 3"/>
          <p:cNvSpPr>
            <a:spLocks noGrp="1"/>
          </p:cNvSpPr>
          <p:nvPr>
            <p:ph type="sldNum" sz="quarter" idx="10"/>
          </p:nvPr>
        </p:nvSpPr>
        <p:spPr/>
        <p:txBody>
          <a:bodyPr/>
          <a:lstStyle/>
          <a:p>
            <a:fld id="{959A65DB-9015-4E44-9002-D78A229A1BF8}"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a:t>
            </a:r>
            <a:r>
              <a:rPr lang="en-US" baseline="0" dirty="0" smtClean="0"/>
              <a:t> model is a MRF model, which encodes the joint likelihood as the summation of the clique weights times the clique potentials. Now I’m </a:t>
            </a:r>
            <a:r>
              <a:rPr lang="en-US" baseline="0" dirty="0" err="1" smtClean="0"/>
              <a:t>gonna</a:t>
            </a:r>
            <a:r>
              <a:rPr lang="en-US" baseline="0" dirty="0" smtClean="0"/>
              <a:t> briefly describe the meanings of the cliques. The first set of cliques encode the co-occurrence relationship between activity and actions.  </a:t>
            </a:r>
            <a:endParaRPr lang="en-US" dirty="0"/>
          </a:p>
        </p:txBody>
      </p:sp>
      <p:sp>
        <p:nvSpPr>
          <p:cNvPr id="4" name="Slide Number Placeholder 3"/>
          <p:cNvSpPr>
            <a:spLocks noGrp="1"/>
          </p:cNvSpPr>
          <p:nvPr>
            <p:ph type="sldNum" sz="quarter" idx="10"/>
          </p:nvPr>
        </p:nvSpPr>
        <p:spPr/>
        <p:txBody>
          <a:bodyPr/>
          <a:lstStyle/>
          <a:p>
            <a:fld id="{959A65DB-9015-4E44-9002-D78A229A1BF8}"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next set of cliques are the co-occurrence between pairs of actions. </a:t>
            </a:r>
            <a:endParaRPr lang="en-US" dirty="0"/>
          </a:p>
        </p:txBody>
      </p:sp>
      <p:sp>
        <p:nvSpPr>
          <p:cNvPr id="4" name="Slide Number Placeholder 3"/>
          <p:cNvSpPr>
            <a:spLocks noGrp="1"/>
          </p:cNvSpPr>
          <p:nvPr>
            <p:ph type="sldNum" sz="quarter" idx="10"/>
          </p:nvPr>
        </p:nvSpPr>
        <p:spPr/>
        <p:txBody>
          <a:bodyPr/>
          <a:lstStyle/>
          <a:p>
            <a:fld id="{959A65DB-9015-4E44-9002-D78A229A1BF8}"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smtClean="0"/>
              <a:t>You</a:t>
            </a:r>
            <a:r>
              <a:rPr lang="en-US" altLang="zh-CN" baseline="0" dirty="0" smtClean="0"/>
              <a:t> probably noticed that we used the dashed line to indicate the connectivity. This is because we treat the structures of this layer as a latent variable in the model and automatically infer it during learning and inference. In other words, at the end of learning, we are not necessarily </a:t>
            </a:r>
            <a:r>
              <a:rPr lang="en-US" altLang="zh-CN" baseline="0" dirty="0" err="1" smtClean="0"/>
              <a:t>gonna</a:t>
            </a:r>
            <a:r>
              <a:rPr lang="en-US" altLang="zh-CN" baseline="0" dirty="0" smtClean="0"/>
              <a:t> have a fully connected model here, only a set of actions that are closely interacted will be connected to each other, </a:t>
            </a:r>
            <a:endParaRPr lang="en-US" altLang="zh-CN" dirty="0"/>
          </a:p>
        </p:txBody>
      </p:sp>
      <p:sp>
        <p:nvSpPr>
          <p:cNvPr id="4" name="Slide Number Placeholder 3"/>
          <p:cNvSpPr>
            <a:spLocks noGrp="1"/>
          </p:cNvSpPr>
          <p:nvPr>
            <p:ph type="sldNum" sz="quarter" idx="10"/>
          </p:nvPr>
        </p:nvSpPr>
        <p:spPr/>
        <p:txBody>
          <a:bodyPr/>
          <a:lstStyle/>
          <a:p>
            <a:fld id="{959A65DB-9015-4E44-9002-D78A229A1BF8}"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the cliques between the image level features and the activity</a:t>
            </a:r>
            <a:r>
              <a:rPr lang="en-US" baseline="0" dirty="0" smtClean="0"/>
              <a:t> and actions are described by discriminative action template scores </a:t>
            </a:r>
            <a:r>
              <a:rPr lang="en-US" altLang="zh-CN" baseline="0" dirty="0" smtClean="0"/>
              <a:t>obtained </a:t>
            </a:r>
            <a:r>
              <a:rPr lang="en-US" baseline="0" dirty="0" smtClean="0"/>
              <a:t>using HOG and SVM. </a:t>
            </a:r>
            <a:endParaRPr lang="en-US" dirty="0"/>
          </a:p>
        </p:txBody>
      </p:sp>
      <p:sp>
        <p:nvSpPr>
          <p:cNvPr id="4" name="Slide Number Placeholder 3"/>
          <p:cNvSpPr>
            <a:spLocks noGrp="1"/>
          </p:cNvSpPr>
          <p:nvPr>
            <p:ph type="sldNum" sz="quarter" idx="10"/>
          </p:nvPr>
        </p:nvSpPr>
        <p:spPr/>
        <p:txBody>
          <a:bodyPr/>
          <a:lstStyle/>
          <a:p>
            <a:fld id="{959A65DB-9015-4E44-9002-D78A229A1BF8}"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now let me briefly</a:t>
            </a:r>
            <a:r>
              <a:rPr lang="en-US" baseline="0" dirty="0" smtClean="0"/>
              <a:t> go through the model learning. Given a set of training images with annotations of actions and the group activity. And our goals are in the following. </a:t>
            </a:r>
            <a:endParaRPr lang="en-US" dirty="0"/>
          </a:p>
        </p:txBody>
      </p:sp>
      <p:sp>
        <p:nvSpPr>
          <p:cNvPr id="4" name="Slide Number Placeholder 3"/>
          <p:cNvSpPr>
            <a:spLocks noGrp="1"/>
          </p:cNvSpPr>
          <p:nvPr>
            <p:ph type="sldNum" sz="quarter" idx="10"/>
          </p:nvPr>
        </p:nvSpPr>
        <p:spPr/>
        <p:txBody>
          <a:bodyPr/>
          <a:lstStyle/>
          <a:p>
            <a:fld id="{959A65DB-9015-4E44-9002-D78A229A1BF8}"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want to estimate the structure connectivity, namely</a:t>
            </a:r>
            <a:r>
              <a:rPr lang="en-US" baseline="0" dirty="0" smtClean="0"/>
              <a:t> who is connected to whom in the scene. </a:t>
            </a:r>
            <a:endParaRPr lang="en-US" dirty="0"/>
          </a:p>
        </p:txBody>
      </p:sp>
      <p:sp>
        <p:nvSpPr>
          <p:cNvPr id="4" name="Slide Number Placeholder 3"/>
          <p:cNvSpPr>
            <a:spLocks noGrp="1"/>
          </p:cNvSpPr>
          <p:nvPr>
            <p:ph type="sldNum" sz="quarter" idx="10"/>
          </p:nvPr>
        </p:nvSpPr>
        <p:spPr/>
        <p:txBody>
          <a:bodyPr/>
          <a:lstStyle/>
          <a:p>
            <a:fld id="{959A65DB-9015-4E44-9002-D78A229A1BF8}"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r>
              <a:rPr lang="en-US" altLang="zh-CN" dirty="0" smtClean="0">
                <a:latin typeface="Helvetica" charset="0"/>
                <a:cs typeface="Helvetica" charset="0"/>
                <a:sym typeface="Helvetica" charset="0"/>
              </a:rPr>
              <a:t>Well, one thing we can do is find the persons in the image. This task is called person detection or localization. Here we localize persons by putting bounding boxes around them.</a:t>
            </a:r>
          </a:p>
          <a:p>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3</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9372792"/>
      </p:ext>
    </p:extLst>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a:t>
            </a:r>
            <a:r>
              <a:rPr lang="en-US" baseline="0" dirty="0" smtClean="0"/>
              <a:t> second is the potential weights of the model. So this is a challenging learning problem involving hidden variables, structure learning and parameter estimation.  </a:t>
            </a:r>
            <a:endParaRPr lang="en-US" dirty="0"/>
          </a:p>
        </p:txBody>
      </p:sp>
      <p:sp>
        <p:nvSpPr>
          <p:cNvPr id="4" name="Slide Number Placeholder 3"/>
          <p:cNvSpPr>
            <a:spLocks noGrp="1"/>
          </p:cNvSpPr>
          <p:nvPr>
            <p:ph type="sldNum" sz="quarter" idx="10"/>
          </p:nvPr>
        </p:nvSpPr>
        <p:spPr/>
        <p:txBody>
          <a:bodyPr/>
          <a:lstStyle/>
          <a:p>
            <a:fld id="{959A65DB-9015-4E44-9002-D78A229A1BF8}"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a:t>
            </a:r>
            <a:r>
              <a:rPr lang="en-US" baseline="0" dirty="0" smtClean="0"/>
              <a:t> learning the hidden structures, we define it as a standard integer linear programming, and we have a graph </a:t>
            </a:r>
            <a:r>
              <a:rPr lang="en-US" baseline="0" dirty="0" err="1" smtClean="0"/>
              <a:t>sparsity</a:t>
            </a:r>
            <a:r>
              <a:rPr lang="en-US" baseline="0" dirty="0" smtClean="0"/>
              <a:t> constraint in the objective function. I will not go into the details of math, and I just </a:t>
            </a:r>
            <a:r>
              <a:rPr lang="en-US" baseline="0" dirty="0" err="1" smtClean="0"/>
              <a:t>wanna</a:t>
            </a:r>
            <a:r>
              <a:rPr lang="en-US" baseline="0" dirty="0" smtClean="0"/>
              <a:t> show you the high level </a:t>
            </a:r>
            <a:r>
              <a:rPr lang="en-US" altLang="zh-CN" baseline="0" dirty="0" smtClean="0"/>
              <a:t>motivation </a:t>
            </a:r>
            <a:r>
              <a:rPr lang="en-US" baseline="0" dirty="0" smtClean="0"/>
              <a:t>of this step is to select the discriminative human-human interactions, and </a:t>
            </a:r>
            <a:r>
              <a:rPr lang="en-US" baseline="0" dirty="0" err="1" smtClean="0"/>
              <a:t>elminate</a:t>
            </a:r>
            <a:r>
              <a:rPr lang="en-US" baseline="0" dirty="0" smtClean="0"/>
              <a:t> the noisy ones. For example, for the group activity of talking, ideally we want to keep the interactions of people facing each other, but </a:t>
            </a:r>
            <a:r>
              <a:rPr lang="en-US" baseline="0" dirty="0" err="1" smtClean="0"/>
              <a:t>emliminate</a:t>
            </a:r>
            <a:r>
              <a:rPr lang="en-US" baseline="0" dirty="0" smtClean="0"/>
              <a:t> the noisy interactions such as people facing the same direction, which will confuse talking with queuing. Also making the graph sparse will make the inference more tractable. </a:t>
            </a:r>
            <a:endParaRPr lang="en-US" dirty="0"/>
          </a:p>
        </p:txBody>
      </p:sp>
      <p:sp>
        <p:nvSpPr>
          <p:cNvPr id="4" name="Slide Number Placeholder 3"/>
          <p:cNvSpPr>
            <a:spLocks noGrp="1"/>
          </p:cNvSpPr>
          <p:nvPr>
            <p:ph type="sldNum" sz="quarter" idx="10"/>
          </p:nvPr>
        </p:nvSpPr>
        <p:spPr/>
        <p:txBody>
          <a:bodyPr/>
          <a:lstStyle/>
          <a:p>
            <a:fld id="{959A65DB-9015-4E44-9002-D78A229A1BF8}"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estimating potential</a:t>
            </a:r>
            <a:r>
              <a:rPr lang="en-US" baseline="0" dirty="0" smtClean="0"/>
              <a:t> weights, we use the max-margin learning algorithm. Max-margin learning basically enforces the </a:t>
            </a:r>
            <a:r>
              <a:rPr lang="en-US" altLang="zh-CN" sz="1200" dirty="0" smtClean="0"/>
              <a:t>score of the ground truth labeling is larger than the score of incorrect predictions</a:t>
            </a:r>
            <a:r>
              <a:rPr lang="en-US" altLang="zh-CN" sz="1200" baseline="0" dirty="0" smtClean="0"/>
              <a:t> and </a:t>
            </a:r>
            <a:r>
              <a:rPr lang="en-US" baseline="0" dirty="0" smtClean="0"/>
              <a:t>in this way separate the positive and negative examples. I would refer the details of formulations to our paper. </a:t>
            </a:r>
            <a:endParaRPr lang="en-US" dirty="0"/>
          </a:p>
        </p:txBody>
      </p:sp>
      <p:sp>
        <p:nvSpPr>
          <p:cNvPr id="4" name="Slide Number Placeholder 3"/>
          <p:cNvSpPr>
            <a:spLocks noGrp="1"/>
          </p:cNvSpPr>
          <p:nvPr>
            <p:ph type="sldNum" sz="quarter" idx="10"/>
          </p:nvPr>
        </p:nvSpPr>
        <p:spPr/>
        <p:txBody>
          <a:bodyPr/>
          <a:lstStyle/>
          <a:p>
            <a:fld id="{959A65DB-9015-4E44-9002-D78A229A1BF8}"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Okay, so let’s now go through inference quickly. Given an unknown image, our goal is to match the image with one of the learned models of group activity in order to predict the </a:t>
            </a:r>
            <a:r>
              <a:rPr kumimoji="1" lang="en-US" altLang="zh-CN" baseline="0" dirty="0" smtClean="0"/>
              <a:t>activity class</a:t>
            </a:r>
            <a:r>
              <a:rPr kumimoji="1" lang="en-US" altLang="zh-CN" dirty="0" smtClean="0"/>
              <a:t>. So</a:t>
            </a:r>
            <a:r>
              <a:rPr kumimoji="1" lang="en-US" altLang="zh-CN" baseline="0" dirty="0" smtClean="0"/>
              <a:t> to achieve this goal, we start with person detection to localize each person in the image. We extract each person’s features, and feed into the coordinate ascent inference. So during inference, we iteratively optimize the action labels of each person and the hidden human-human interactions. and the output of this are the group activity for the whole image, the individual person’s actions as well as the interactions among people. </a:t>
            </a:r>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24</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87892178"/>
      </p:ext>
    </p:extLst>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Here I</a:t>
            </a:r>
            <a:r>
              <a:rPr kumimoji="1" lang="en-US" altLang="zh-CN" baseline="0" dirty="0" smtClean="0"/>
              <a:t> would like to show you a visualization of our results. Our method predicts the group activity, there are five activities here -. The yellow line shows the learnt human-human interactions by our algorithm. We can see that some </a:t>
            </a:r>
            <a:r>
              <a:rPr lang="en-US" altLang="zh-CN" sz="1200" b="0" i="0" u="none" strike="noStrike" kern="1200" baseline="0" dirty="0" smtClean="0">
                <a:solidFill>
                  <a:schemeClr val="tx1"/>
                </a:solidFill>
                <a:latin typeface="+mn-lt"/>
                <a:ea typeface="+mn-ea"/>
                <a:cs typeface="+mn-cs"/>
              </a:rPr>
              <a:t>discriminative interactions for an activity have been obtained, e.g. for queuing, our algorithm infers a chain structure which connects persons facing the same direction.</a:t>
            </a:r>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25</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95963690"/>
      </p:ext>
    </p:extLst>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For the first baseline, we didn’t use any structure at all.</a:t>
            </a:r>
            <a:r>
              <a:rPr lang="en-US" b="0" baseline="0" dirty="0" smtClean="0"/>
              <a:t> </a:t>
            </a:r>
            <a:r>
              <a:rPr lang="en-US" b="0" dirty="0" smtClean="0"/>
              <a:t>We use the root</a:t>
            </a:r>
            <a:r>
              <a:rPr lang="en-US" b="0" baseline="0" dirty="0" smtClean="0"/>
              <a:t> feature x_0 for </a:t>
            </a:r>
            <a:r>
              <a:rPr lang="en-US" b="0" dirty="0" smtClean="0"/>
              <a:t>each</a:t>
            </a:r>
            <a:r>
              <a:rPr lang="en-US" b="0" baseline="0" dirty="0" smtClean="0"/>
              <a:t> image, and put them in a standard </a:t>
            </a:r>
            <a:r>
              <a:rPr lang="en-US" b="0" baseline="0" dirty="0" err="1" smtClean="0"/>
              <a:t>svm</a:t>
            </a:r>
            <a:r>
              <a:rPr lang="en-US" b="0" baseline="0" dirty="0" smtClean="0"/>
              <a:t> with linear kernel. The other baselines are in a latent </a:t>
            </a:r>
            <a:r>
              <a:rPr lang="en-US" b="0" baseline="0" dirty="0" err="1" smtClean="0"/>
              <a:t>svm</a:t>
            </a:r>
            <a:r>
              <a:rPr lang="en-US" b="0" baseline="0" dirty="0" smtClean="0"/>
              <a:t> framework, but with different settings of the hidden layer. </a:t>
            </a:r>
            <a:endParaRPr lang="en-US" b="0" dirty="0"/>
          </a:p>
        </p:txBody>
      </p:sp>
      <p:sp>
        <p:nvSpPr>
          <p:cNvPr id="4" name="Slide Number Placeholder 3"/>
          <p:cNvSpPr>
            <a:spLocks noGrp="1"/>
          </p:cNvSpPr>
          <p:nvPr>
            <p:ph type="sldNum" sz="quarter" idx="10"/>
          </p:nvPr>
        </p:nvSpPr>
        <p:spPr/>
        <p:txBody>
          <a:bodyPr/>
          <a:lstStyle/>
          <a:p>
            <a:fld id="{92BE6A3A-6233-384A-AA62-5606A9FF10DE}"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We test the performances on a standard benchmark dataset for group activity recognition.  We summarize the comparison on the performance of our approaches and the baselines in this table. Since the test set is imbalanced, we report both overall and mean per-class accuracies.</a:t>
            </a:r>
          </a:p>
          <a:p>
            <a:r>
              <a:rPr lang="en-US" sz="1200" kern="1200" baseline="0" dirty="0" smtClean="0">
                <a:solidFill>
                  <a:schemeClr val="tx1"/>
                </a:solidFill>
                <a:latin typeface="+mn-lt"/>
                <a:ea typeface="+mn-ea"/>
                <a:cs typeface="+mn-cs"/>
              </a:rPr>
              <a:t>And it is also interesting to notice that the baseline with the most densely connected graph structure, get the worst performance. This demonstrate that using fixed structures will include noisy connections and thus hurt the performance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irrelevant context as well as intractable inference and may thus hurt the performance. </a:t>
            </a:r>
          </a:p>
          <a:p>
            <a:r>
              <a:rPr lang="en-US" sz="1200" kern="1200" baseline="0" dirty="0" smtClean="0">
                <a:solidFill>
                  <a:schemeClr val="tx1"/>
                </a:solidFill>
                <a:latin typeface="+mn-lt"/>
                <a:ea typeface="+mn-ea"/>
                <a:cs typeface="+mn-cs"/>
              </a:rPr>
              <a:t>----- 会议笔记(3/15/13 14:49) -----</a:t>
            </a:r>
          </a:p>
          <a:p>
            <a:r>
              <a:rPr lang="en-US" sz="1200" kern="1200" baseline="0" dirty="0" smtClean="0">
                <a:solidFill>
                  <a:schemeClr val="tx1"/>
                </a:solidFill>
                <a:latin typeface="+mn-lt"/>
                <a:ea typeface="+mn-ea"/>
                <a:cs typeface="+mn-cs"/>
              </a:rPr>
              <a:t>noisy connections  instead of intractable </a:t>
            </a:r>
            <a:endParaRPr lang="en-US" dirty="0"/>
          </a:p>
        </p:txBody>
      </p:sp>
      <p:sp>
        <p:nvSpPr>
          <p:cNvPr id="4" name="Slide Number Placeholder 3"/>
          <p:cNvSpPr>
            <a:spLocks noGrp="1"/>
          </p:cNvSpPr>
          <p:nvPr>
            <p:ph type="sldNum" sz="quarter" idx="10"/>
          </p:nvPr>
        </p:nvSpPr>
        <p:spPr/>
        <p:txBody>
          <a:bodyPr/>
          <a:lstStyle/>
          <a:p>
            <a:fld id="{92BE6A3A-6233-384A-AA62-5606A9FF10DE}"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We also</a:t>
            </a:r>
            <a:r>
              <a:rPr kumimoji="1" lang="en-US" altLang="zh-CN" baseline="0" dirty="0" smtClean="0"/>
              <a:t> collected a dataset of nursing home videos. These videos are recorded by static surveillance cameras. This is a typical surveillance footage, the video qualities are so low, with a frame rate of 5 frames per sec, our datasets consists of 22 short clips of falls, and a relatively longer clip of non falls …</a:t>
            </a:r>
          </a:p>
          <a:p>
            <a:endParaRPr kumimoji="1" lang="en-US" altLang="zh-CN" baseline="0" dirty="0" smtClean="0"/>
          </a:p>
          <a:p>
            <a:r>
              <a:rPr kumimoji="1" lang="en-US" altLang="zh-CN" baseline="0" dirty="0" smtClean="0"/>
              <a:t>This is how the dataset looks like at the time of writing the paper, and we after that we replaced some cameras with higher resolution cameras, so now we have much more data with better qualities, just like the video I showed at the beginning, and we already have 100 hours of videos and the data is still increasing. So in the future, we can do more exciting works. </a:t>
            </a:r>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28</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44511248"/>
      </p:ext>
    </p:extLst>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smtClean="0"/>
              <a:t>These are the results for nursing home data. We can</a:t>
            </a:r>
            <a:r>
              <a:rPr lang="en-US" altLang="zh-CN" baseline="0" dirty="0" smtClean="0"/>
              <a:t> see our approach again outperforms all baselines. It is also interesting to notice that the most densely connected graph – complete graph gives relatively good performance. This seems not consistent with our experiment in the previous collective activity dataset. Cause in that dataset, complete graph gives almost the worst performance. I think the reason is the nursing home data contains much fewer people than the collective activity dataset, so the complete graph will not include so many noisy human interactions … on the other hand, it also tells including action context or human interactions will benefits activity recognition. </a:t>
            </a:r>
          </a:p>
        </p:txBody>
      </p:sp>
      <p:sp>
        <p:nvSpPr>
          <p:cNvPr id="4" name="Slide Number Placeholder 3"/>
          <p:cNvSpPr>
            <a:spLocks noGrp="1"/>
          </p:cNvSpPr>
          <p:nvPr>
            <p:ph type="sldNum" sz="quarter" idx="10"/>
          </p:nvPr>
        </p:nvSpPr>
        <p:spPr/>
        <p:txBody>
          <a:bodyPr/>
          <a:lstStyle/>
          <a:p>
            <a:fld id="{92BE6A3A-6233-384A-AA62-5606A9FF10DE}"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30</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87201173"/>
      </p:ext>
    </p:extLst>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zh-CN" dirty="0" smtClean="0"/>
              <a:t>After we find the persons, we can recognize their actions. This problem is very popular</a:t>
            </a:r>
            <a:r>
              <a:rPr kumimoji="1" lang="en-US" altLang="zh-CN" baseline="0" dirty="0" smtClean="0"/>
              <a:t> in the vision community, a variety of methods have been proposed to address the problem, such as bag-of-words, template based methods and so on. In the end, the goal is to let the computer to tell what each person is doing. My work goes beyond action recognition of a single person and focus on a higher level understanding of human activities, such as what is a group of people doing and how did a person interact with others. </a:t>
            </a:r>
            <a:r>
              <a:rPr lang="en-US" altLang="zh-CN" sz="1200" baseline="0" dirty="0" smtClean="0">
                <a:solidFill>
                  <a:srgbClr val="000000"/>
                </a:solidFill>
              </a:rPr>
              <a:t>These questions requires understanding the structures inherent in human activities, in other words, the interactions among people.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zh-CN" sz="1200" baseline="0" dirty="0" smtClean="0">
              <a:solidFill>
                <a:srgbClr val="00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zh-CN" sz="1200" baseline="0" dirty="0" smtClean="0">
              <a:solidFill>
                <a:srgbClr val="000000"/>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altLang="zh-CN" sz="1200" baseline="0" dirty="0" smtClean="0">
                <a:solidFill>
                  <a:srgbClr val="000000"/>
                </a:solidFill>
              </a:rPr>
              <a:t>For example, if we see a person falling in a room, then the group of people around her might be trying to help her stand up. </a:t>
            </a:r>
          </a:p>
          <a:p>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4</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9372792"/>
      </p:ext>
    </p:extLst>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Consider</a:t>
            </a:r>
            <a:r>
              <a:rPr lang="en-US" baseline="0" dirty="0" smtClean="0"/>
              <a:t> a video or an image like this about a field hockey game, humans can usually describe it at multiple levels of detail, ranging from low-level actions,… </a:t>
            </a:r>
            <a:r>
              <a:rPr lang="en-US" altLang="zh-CN" baseline="0" dirty="0" smtClean="0"/>
              <a:t>actions and events are commonly used in the vision community.</a:t>
            </a:r>
            <a:r>
              <a:rPr lang="en-US" baseline="0" dirty="0" smtClean="0"/>
              <a:t> In this work, we propose the notion of social roles, that is defined as mid-level semantics … Here are several examples of social roles, …   so here I want to emphasize the difference between actions and social roles, actions are defined on an individual person, and independent of social context. Social roles are social interaction driven, we say a player is man-marking only if there is a player from another team stay close to him. So this mid-level semantics will be quite useful for understanding human behaviors in the context of social interactions. </a:t>
            </a:r>
            <a:endParaRPr lang="en-US" dirty="0"/>
          </a:p>
        </p:txBody>
      </p:sp>
      <p:sp>
        <p:nvSpPr>
          <p:cNvPr id="4" name="Slide Number Placeholder 3"/>
          <p:cNvSpPr>
            <a:spLocks noGrp="1"/>
          </p:cNvSpPr>
          <p:nvPr>
            <p:ph type="sldNum" sz="quarter" idx="10"/>
          </p:nvPr>
        </p:nvSpPr>
        <p:spPr/>
        <p:txBody>
          <a:bodyPr/>
          <a:lstStyle/>
          <a:p>
            <a:fld id="{2EC06CE7-CDF9-44CB-9AF8-46B94443F48D}"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a:t>
            </a:r>
            <a:r>
              <a:rPr lang="en-US" baseline="0" dirty="0" smtClean="0"/>
              <a:t> are generally two goals of this work. The first is to label the scene at multiple levels of details using these semantic labels. The second goal is to search for videos that contain user provided queries. The users may ask a variety of questions such as … Our model is designed to answer queries like this. </a:t>
            </a:r>
          </a:p>
        </p:txBody>
      </p:sp>
      <p:sp>
        <p:nvSpPr>
          <p:cNvPr id="4" name="Slide Number Placeholder 3"/>
          <p:cNvSpPr>
            <a:spLocks noGrp="1"/>
          </p:cNvSpPr>
          <p:nvPr>
            <p:ph type="sldNum" sz="quarter" idx="10"/>
          </p:nvPr>
        </p:nvSpPr>
        <p:spPr/>
        <p:txBody>
          <a:bodyPr/>
          <a:lstStyle/>
          <a:p>
            <a:fld id="{2EC06CE7-CDF9-44CB-9AF8-46B94443F48D}"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FA0591-7801-554A-9979-725F365A4F79}" type="slidenum">
              <a:rPr lang="en-US"/>
              <a:pPr/>
              <a:t>33</a:t>
            </a:fld>
            <a:endParaRPr lang="en-US"/>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r>
              <a:rPr lang="en-US" sz="1200" kern="1200" baseline="0" dirty="0" smtClean="0">
                <a:solidFill>
                  <a:schemeClr val="tx1"/>
                </a:solidFill>
                <a:latin typeface="+mn-lt"/>
                <a:ea typeface="+mn-ea"/>
                <a:cs typeface="+mn-cs"/>
              </a:rPr>
              <a:t>Given a video, we first run a person detector on every frame of the video to localize the players, then we use data association to extract the </a:t>
            </a:r>
            <a:r>
              <a:rPr lang="en-US" sz="1200" kern="1200" baseline="0" dirty="0" err="1" smtClean="0">
                <a:solidFill>
                  <a:schemeClr val="tx1"/>
                </a:solidFill>
                <a:latin typeface="+mn-lt"/>
                <a:ea typeface="+mn-ea"/>
                <a:cs typeface="+mn-cs"/>
              </a:rPr>
              <a:t>tracklets</a:t>
            </a:r>
            <a:r>
              <a:rPr lang="en-US" sz="1200" kern="1200" baseline="0" dirty="0" smtClean="0">
                <a:solidFill>
                  <a:schemeClr val="tx1"/>
                </a:solidFill>
                <a:latin typeface="+mn-lt"/>
                <a:ea typeface="+mn-ea"/>
                <a:cs typeface="+mn-cs"/>
              </a:rPr>
              <a:t> of each person. </a:t>
            </a:r>
            <a:r>
              <a:rPr lang="en-US" baseline="0" dirty="0" smtClean="0"/>
              <a:t>Then we compute the feature descriptors for each </a:t>
            </a:r>
            <a:r>
              <a:rPr lang="en-US" baseline="0" dirty="0" err="1" smtClean="0"/>
              <a:t>tracklet</a:t>
            </a:r>
            <a:r>
              <a:rPr lang="en-US" baseline="0" dirty="0" smtClean="0"/>
              <a:t>, here the feature </a:t>
            </a:r>
            <a:r>
              <a:rPr lang="en-US" altLang="zh-CN" sz="1200" b="0" i="0" u="none" strike="noStrike" kern="1200" baseline="0" dirty="0" smtClean="0">
                <a:solidFill>
                  <a:schemeClr val="tx1"/>
                </a:solidFill>
                <a:latin typeface="+mn-lt"/>
                <a:ea typeface="+mn-ea"/>
                <a:cs typeface="+mn-cs"/>
              </a:rPr>
              <a:t>is computed by concatenating the HOG extracted from the person bounding box in three consecutive frames, so it can incorporate both spatial and temporal information. T</a:t>
            </a:r>
            <a:r>
              <a:rPr lang="en-US" baseline="0" dirty="0" smtClean="0"/>
              <a:t>hen build the model on top of the feature descriptors. </a:t>
            </a:r>
            <a:endParaRPr lang="en-US" sz="1200" kern="1200" baseline="0" dirty="0" smtClean="0">
              <a:solidFill>
                <a:schemeClr val="tx1"/>
              </a:solidFill>
              <a:latin typeface="+mn-lt"/>
              <a:ea typeface="+mn-ea"/>
              <a:cs typeface="+mn-cs"/>
            </a:endParaRPr>
          </a:p>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Similar to the previous work, we also use a</a:t>
            </a:r>
            <a:r>
              <a:rPr lang="en-US" baseline="0" dirty="0" smtClean="0"/>
              <a:t> CRF to model this problem. </a:t>
            </a:r>
            <a:r>
              <a:rPr lang="en-US" altLang="zh-CN" baseline="0" dirty="0" smtClean="0"/>
              <a:t>And I’ll also briefly go through the random variables first. The event classes are represented by Y, … Here x is a </a:t>
            </a:r>
            <a:r>
              <a:rPr lang="en-US" altLang="zh-CN" baseline="0" dirty="0" err="1" smtClean="0"/>
              <a:t>tracklet</a:t>
            </a:r>
            <a:r>
              <a:rPr lang="en-US" altLang="zh-CN" baseline="0" dirty="0" smtClean="0"/>
              <a:t> based features …</a:t>
            </a:r>
            <a:r>
              <a:rPr lang="en-US" altLang="zh-CN" sz="1200" b="0" i="0" u="none" strike="noStrike" kern="1200" baseline="0" dirty="0" smtClean="0">
                <a:solidFill>
                  <a:schemeClr val="tx1"/>
                </a:solidFill>
                <a:latin typeface="+mn-lt"/>
                <a:ea typeface="+mn-ea"/>
                <a:cs typeface="+mn-cs"/>
              </a:rPr>
              <a:t>. The different from previous work -- here we introduce the layer of social roles that can capture the social context. And in this way, we can relax the constraint in the </a:t>
            </a:r>
            <a:r>
              <a:rPr lang="en-US" altLang="zh-CN" sz="1200" b="0" i="0" u="none" strike="noStrike" kern="1200" baseline="0" dirty="0" err="1" smtClean="0">
                <a:solidFill>
                  <a:schemeClr val="tx1"/>
                </a:solidFill>
                <a:latin typeface="+mn-lt"/>
                <a:ea typeface="+mn-ea"/>
                <a:cs typeface="+mn-cs"/>
              </a:rPr>
              <a:t>prev</a:t>
            </a:r>
            <a:r>
              <a:rPr lang="en-US" altLang="zh-CN" sz="1200" b="0" i="0" u="none" strike="noStrike" kern="1200" baseline="0" dirty="0" smtClean="0">
                <a:solidFill>
                  <a:schemeClr val="tx1"/>
                </a:solidFill>
                <a:latin typeface="+mn-lt"/>
                <a:ea typeface="+mn-ea"/>
                <a:cs typeface="+mn-cs"/>
              </a:rPr>
              <a:t> work that everyone is performing the same group activity in the scene.  </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959A65DB-9015-4E44-9002-D78A229A1BF8}"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I’ll not go into</a:t>
            </a:r>
            <a:r>
              <a:rPr lang="en-US" baseline="0" dirty="0" smtClean="0"/>
              <a:t> every detail of the model, but only focus on the difference from …. So the focus of this model is the intermediate layer of social roles. And the set of cliques here captures the spatial … This </a:t>
            </a:r>
            <a:r>
              <a:rPr lang="en-US" altLang="zh-CN" sz="1200" b="0" i="0" u="none" strike="noStrike" kern="1200" baseline="0" dirty="0" smtClean="0">
                <a:solidFill>
                  <a:schemeClr val="tx1"/>
                </a:solidFill>
                <a:latin typeface="+mn-lt"/>
                <a:ea typeface="+mn-ea"/>
                <a:cs typeface="+mn-cs"/>
              </a:rPr>
              <a:t>example shows the graph structure of the intermediate layer … And this type of structures capture the typical social interactions in a game: … So here we want to jointly infer these social roles in this type of spatial layout. </a:t>
            </a:r>
          </a:p>
          <a:p>
            <a:endParaRPr lang="en-US" sz="1200" b="0" i="0" u="none" strike="noStrike" kern="1200" baseline="0" dirty="0" smtClean="0">
              <a:solidFill>
                <a:schemeClr val="tx1"/>
              </a:solidFill>
              <a:latin typeface="+mn-lt"/>
              <a:ea typeface="+mn-ea"/>
              <a:cs typeface="+mn-cs"/>
            </a:endParaRPr>
          </a:p>
          <a:p>
            <a:r>
              <a:rPr lang="en-US" altLang="zh-CN" sz="1200" b="0" i="0" u="none" strike="noStrike" kern="1200" baseline="0" dirty="0" smtClean="0">
                <a:solidFill>
                  <a:schemeClr val="tx1"/>
                </a:solidFill>
                <a:latin typeface="+mn-lt"/>
                <a:ea typeface="+mn-ea"/>
                <a:cs typeface="+mn-cs"/>
              </a:rPr>
              <a:t>first defenders are usually close to the attacker and from an opposing team, and a little further away, are the teammates waiting to answer the ball, and they are usually players man-marking those teammates. </a:t>
            </a:r>
            <a:endParaRPr lang="en-US" dirty="0"/>
          </a:p>
        </p:txBody>
      </p:sp>
      <p:sp>
        <p:nvSpPr>
          <p:cNvPr id="4" name="Slide Number Placeholder 3"/>
          <p:cNvSpPr>
            <a:spLocks noGrp="1"/>
          </p:cNvSpPr>
          <p:nvPr>
            <p:ph type="sldNum" sz="quarter" idx="10"/>
          </p:nvPr>
        </p:nvSpPr>
        <p:spPr/>
        <p:txBody>
          <a:bodyPr/>
          <a:lstStyle/>
          <a:p>
            <a:fld id="{959A65DB-9015-4E44-9002-D78A229A1BF8}"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sz="1200" b="0" i="0" u="none" strike="noStrike" kern="1200" baseline="0" dirty="0" smtClean="0">
                <a:solidFill>
                  <a:schemeClr val="tx1"/>
                </a:solidFill>
                <a:latin typeface="+mn-lt"/>
                <a:ea typeface="+mn-ea"/>
                <a:cs typeface="+mn-cs"/>
              </a:rPr>
              <a:t>For learning the model parameters, we also use max-margin learning. Here the learning framework can carry out different inferences … </a:t>
            </a:r>
            <a:r>
              <a:rPr lang="en-US" altLang="zh-CN" baseline="0" dirty="0" smtClean="0"/>
              <a:t>loss function controls the learning process and it penalizes </a:t>
            </a:r>
            <a:r>
              <a:rPr lang="en-US" altLang="zh-CN" sz="1200" dirty="0" smtClean="0"/>
              <a:t>incorrect predictions. </a:t>
            </a:r>
            <a:r>
              <a:rPr lang="en-US" altLang="zh-CN" sz="1200" b="0" i="0" u="none" strike="noStrike" kern="1200" baseline="0" dirty="0" smtClean="0">
                <a:solidFill>
                  <a:schemeClr val="tx1"/>
                </a:solidFill>
                <a:latin typeface="+mn-lt"/>
                <a:ea typeface="+mn-ea"/>
                <a:cs typeface="+mn-cs"/>
              </a:rPr>
              <a:t>So we define different loss functions to suite different user’s goals, … We can see that our learning framework is rather general and flexible, for different queries, we only need to change the learning criterion but keep the model structure </a:t>
            </a:r>
            <a:r>
              <a:rPr lang="en-US" altLang="zh-CN" sz="1200" b="0" i="0" u="none" strike="noStrike" kern="1200" baseline="0" dirty="0" err="1" smtClean="0">
                <a:solidFill>
                  <a:schemeClr val="tx1"/>
                </a:solidFill>
                <a:latin typeface="+mn-lt"/>
                <a:ea typeface="+mn-ea"/>
                <a:cs typeface="+mn-cs"/>
              </a:rPr>
              <a:t>unchaged</a:t>
            </a:r>
            <a:r>
              <a:rPr lang="en-US" altLang="zh-CN" sz="1200" b="0" i="0" u="none" strike="noStrike" kern="1200" baseline="0" dirty="0" smtClean="0">
                <a:solidFill>
                  <a:schemeClr val="tx1"/>
                </a:solidFill>
                <a:latin typeface="+mn-lt"/>
                <a:ea typeface="+mn-ea"/>
                <a:cs typeface="+mn-cs"/>
              </a:rPr>
              <a:t>. </a:t>
            </a:r>
          </a:p>
          <a:p>
            <a:endParaRPr lang="en-US" altLang="zh-CN" sz="1200" b="0" i="0" u="none" strike="noStrike" kern="1200" baseline="0" dirty="0" smtClean="0">
              <a:solidFill>
                <a:schemeClr val="tx1"/>
              </a:solidFill>
              <a:latin typeface="+mn-lt"/>
              <a:ea typeface="+mn-ea"/>
              <a:cs typeface="+mn-cs"/>
            </a:endParaRPr>
          </a:p>
          <a:p>
            <a:r>
              <a:rPr lang="en-US" altLang="zh-CN" sz="1200" b="0" i="0" u="none" strike="noStrike" kern="1200" baseline="0" dirty="0" smtClean="0">
                <a:solidFill>
                  <a:schemeClr val="tx1"/>
                </a:solidFill>
                <a:latin typeface="+mn-lt"/>
                <a:ea typeface="+mn-ea"/>
                <a:cs typeface="+mn-cs"/>
              </a:rPr>
              <a:t>If the goal is for labeling the whole scene, then we define a joint loss on events, social roles and actions. </a:t>
            </a:r>
          </a:p>
          <a:p>
            <a:endParaRPr lang="en-US" dirty="0"/>
          </a:p>
        </p:txBody>
      </p:sp>
      <p:sp>
        <p:nvSpPr>
          <p:cNvPr id="4" name="Slide Number Placeholder 3"/>
          <p:cNvSpPr>
            <a:spLocks noGrp="1"/>
          </p:cNvSpPr>
          <p:nvPr>
            <p:ph type="sldNum" sz="quarter" idx="10"/>
          </p:nvPr>
        </p:nvSpPr>
        <p:spPr/>
        <p:txBody>
          <a:bodyPr/>
          <a:lstStyle/>
          <a:p>
            <a:fld id="{959A65DB-9015-4E44-9002-D78A229A1BF8}"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zh-CN" dirty="0" smtClean="0"/>
              <a:t>I</a:t>
            </a:r>
            <a:r>
              <a:rPr kumimoji="1" lang="en-US" altLang="zh-CN" baseline="0" dirty="0" smtClean="0"/>
              <a:t> have mentioned that our model can carry out different … . Here I’ll use an example to briefly go over the inference. </a:t>
            </a:r>
            <a:r>
              <a:rPr kumimoji="1" lang="en-US" altLang="zh-CN" dirty="0" smtClean="0"/>
              <a:t>Given a</a:t>
            </a:r>
            <a:r>
              <a:rPr kumimoji="1" lang="en-US" altLang="zh-CN" baseline="0" dirty="0" smtClean="0"/>
              <a:t> pool of unknown videos and the user-provided queries .., </a:t>
            </a:r>
            <a:r>
              <a:rPr kumimoji="1" lang="en-US" altLang="zh-CN" dirty="0" smtClean="0"/>
              <a:t>our goal is to match each video frame with one of the learned models of the</a:t>
            </a:r>
            <a:r>
              <a:rPr kumimoji="1" lang="en-US" altLang="zh-CN" baseline="0" dirty="0" smtClean="0"/>
              <a:t> attack play event</a:t>
            </a:r>
            <a:r>
              <a:rPr kumimoji="1" lang="en-US" altLang="zh-CN" dirty="0" smtClean="0"/>
              <a:t>. So</a:t>
            </a:r>
            <a:r>
              <a:rPr kumimoji="1" lang="en-US" altLang="zh-CN" baseline="0" dirty="0" smtClean="0"/>
              <a:t> we start with … and the output of inference are the best hierarchical labeling of this video frame given the query, as well as well as the score that tells the confidence that this video frame contains the query. </a:t>
            </a:r>
          </a:p>
          <a:p>
            <a:pPr marL="0" marR="0" indent="0" algn="l" defTabSz="457200" rtl="0" eaLnBrk="1" fontAlgn="auto" latinLnBrk="0" hangingPunct="1">
              <a:lnSpc>
                <a:spcPct val="100000"/>
              </a:lnSpc>
              <a:spcBef>
                <a:spcPts val="0"/>
              </a:spcBef>
              <a:spcAft>
                <a:spcPts val="0"/>
              </a:spcAft>
              <a:buClrTx/>
              <a:buSzTx/>
              <a:buFontTx/>
              <a:buNone/>
              <a:tabLst/>
              <a:defRPr/>
            </a:pPr>
            <a:endParaRPr kumimoji="1" lang="en-US" altLang="zh-CN"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zh-CN" baseline="0" dirty="0" smtClean="0"/>
              <a:t>person detection and tracking to extract the short </a:t>
            </a:r>
            <a:r>
              <a:rPr kumimoji="1" lang="en-US" altLang="zh-CN" baseline="0" dirty="0" err="1" smtClean="0"/>
              <a:t>tracklets</a:t>
            </a:r>
            <a:r>
              <a:rPr kumimoji="1" lang="en-US" altLang="zh-CN" baseline="0" dirty="0" smtClean="0"/>
              <a:t> for each player. We extract each play’s </a:t>
            </a:r>
            <a:r>
              <a:rPr kumimoji="1" lang="en-US" altLang="zh-CN" baseline="0" dirty="0" err="1" smtClean="0"/>
              <a:t>tracklet</a:t>
            </a:r>
            <a:r>
              <a:rPr kumimoji="1" lang="en-US" altLang="zh-CN" baseline="0" dirty="0" smtClean="0"/>
              <a:t> features, and feed into the coordinate ascent inference, </a:t>
            </a:r>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37</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95422298"/>
      </p:ext>
    </p:extLst>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These videos are highlights of the field hockey world champion</a:t>
            </a:r>
            <a:r>
              <a:rPr kumimoji="1" lang="en-US" altLang="zh-CN" baseline="0" dirty="0" smtClean="0"/>
              <a:t> captured in the Dublin stadium. </a:t>
            </a:r>
            <a:r>
              <a:rPr kumimoji="1" lang="en-US" altLang="zh-CN" dirty="0" smtClean="0"/>
              <a:t>We </a:t>
            </a:r>
            <a:r>
              <a:rPr kumimoji="1" lang="en-US" altLang="zh-CN" smtClean="0"/>
              <a:t>have collected </a:t>
            </a:r>
            <a:r>
              <a:rPr kumimoji="1" lang="en-US" altLang="zh-CN" dirty="0" smtClean="0"/>
              <a:t>58 video sequences from 8 matches</a:t>
            </a:r>
            <a:r>
              <a:rPr kumimoji="1" lang="en-US" altLang="zh-CN" baseline="0" dirty="0" smtClean="0"/>
              <a:t> …  You can see that there are rich human-human interactions in this kind of sports games, and there are also general rules, such as the spatial layout of attackers and defenders in different events. </a:t>
            </a:r>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38</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83155518"/>
      </p:ext>
    </p:extLst>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In</a:t>
            </a:r>
            <a:r>
              <a:rPr kumimoji="1" lang="en-US" altLang="zh-CN" baseline="0" dirty="0" smtClean="0"/>
              <a:t> the experiment, we compare our model with .., they are in the  …. In the first baseline, … “unary”. From the results, … This demonstrates the benefits of jointly model players in the social context. We compare with another baseline …, which is one of the most common action recognition method, HOG + linear SVM. This method can only recognize actions, and the performance is lower than the our full model. So that tells the benefit of including higher level structures for recognizing low-level actions. </a:t>
            </a:r>
          </a:p>
          <a:p>
            <a:endParaRPr kumimoji="1" lang="en-US" altLang="zh-CN" dirty="0" smtClean="0"/>
          </a:p>
          <a:p>
            <a:r>
              <a:rPr kumimoji="1" lang="en-US" altLang="zh-CN" dirty="0" err="1" smtClean="0"/>
              <a:t>Youtube</a:t>
            </a:r>
            <a:r>
              <a:rPr kumimoji="1" lang="en-US" altLang="zh-CN" dirty="0" smtClean="0"/>
              <a:t> video</a:t>
            </a:r>
            <a:r>
              <a:rPr kumimoji="1" lang="en-US" altLang="zh-CN" baseline="0" dirty="0" smtClean="0"/>
              <a:t> – recover BRDF  …  </a:t>
            </a:r>
          </a:p>
          <a:p>
            <a:endParaRPr kumimoji="1" lang="en-US" altLang="zh-CN" baseline="0" dirty="0" smtClean="0"/>
          </a:p>
          <a:p>
            <a:r>
              <a:rPr kumimoji="1" lang="en-US" altLang="zh-CN" baseline="0" dirty="0" smtClean="0"/>
              <a:t>Model driven (constrain) vs. data driven (how to handle the interactions?) </a:t>
            </a:r>
          </a:p>
          <a:p>
            <a:endParaRPr kumimoji="1" lang="en-US" altLang="zh-CN" baseline="0" dirty="0" smtClean="0"/>
          </a:p>
          <a:p>
            <a:endParaRPr kumimoji="1" lang="en-US" altLang="zh-CN" baseline="0" dirty="0" smtClean="0"/>
          </a:p>
          <a:p>
            <a:endParaRPr kumimoji="1" lang="en-US" altLang="zh-CN" baseline="0" dirty="0" smtClean="0"/>
          </a:p>
          <a:p>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39</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58674834"/>
      </p:ext>
    </p:extLst>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We also compared the precision-recall curves for inference of different social roles. The blue curve shows the performance of the baseline (only using</a:t>
            </a:r>
            <a:r>
              <a:rPr kumimoji="1" lang="en-US" altLang="zh-CN" baseline="0" dirty="0" smtClean="0"/>
              <a:t> the unary social roles</a:t>
            </a:r>
            <a:r>
              <a:rPr kumimoji="1" lang="en-US" altLang="zh-CN" dirty="0" smtClean="0"/>
              <a:t>), and red</a:t>
            </a:r>
            <a:r>
              <a:rPr kumimoji="1" lang="en-US" altLang="zh-CN" baseline="0" dirty="0" smtClean="0"/>
              <a:t> curve is our method. We can see that our method outperforms the baseline </a:t>
            </a:r>
            <a:r>
              <a:rPr lang="en-US" altLang="zh-CN" sz="1200" b="0" i="0" u="none" strike="noStrike" kern="1200" baseline="0" dirty="0" smtClean="0">
                <a:solidFill>
                  <a:schemeClr val="tx1"/>
                </a:solidFill>
                <a:latin typeface="+mn-lt"/>
                <a:ea typeface="+mn-ea"/>
                <a:cs typeface="+mn-cs"/>
              </a:rPr>
              <a:t>in all of the five social roles.</a:t>
            </a:r>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40</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20751286"/>
      </p:ext>
    </p:extLst>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So in terms of understanding</a:t>
            </a:r>
            <a:r>
              <a:rPr kumimoji="1" lang="en-US" altLang="zh-CN" baseline="0" dirty="0" smtClean="0"/>
              <a:t> structures among people,</a:t>
            </a:r>
            <a:r>
              <a:rPr kumimoji="1" lang="en-US" altLang="zh-CN" dirty="0" smtClean="0"/>
              <a:t> there are more tasks we can define. Such as group activity recognition.</a:t>
            </a:r>
            <a:r>
              <a:rPr kumimoji="1" lang="en-US" altLang="zh-CN" baseline="0" dirty="0" smtClean="0"/>
              <a:t> That is to recognize the activities performed by a group of people. </a:t>
            </a:r>
            <a:endParaRPr kumimoji="1" lang="zh-CN" altLang="en-US" dirty="0" smtClean="0"/>
          </a:p>
          <a:p>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5</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9372792"/>
      </p:ext>
    </p:extLst>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Here</a:t>
            </a:r>
            <a:r>
              <a:rPr kumimoji="1" lang="en-US" altLang="zh-CN" baseline="0" dirty="0" smtClean="0"/>
              <a:t> is the visualization of our results on automatic video annotation. Our model predicts …  I want to emphasize this is an extremely challenging task. Lots of social roles and actions need to be classified. Since it</a:t>
            </a:r>
            <a:r>
              <a:rPr kumimoji="1" lang="fr-FR" altLang="zh-CN" baseline="0" dirty="0" smtClean="0"/>
              <a:t>’</a:t>
            </a:r>
            <a:r>
              <a:rPr kumimoji="1" lang="en-US" altLang="zh-CN" baseline="0" dirty="0" smtClean="0"/>
              <a:t>s difficult to obtain reliable features of the ball, so we didn’t build a ball detector. That means we don’t where is the ball in the video. But just based on the appearance of players and their spatial layout, we can get who control the ball. </a:t>
            </a:r>
          </a:p>
          <a:p>
            <a:r>
              <a:rPr kumimoji="1" lang="en-US" altLang="zh-CN" baseline="0" dirty="0" smtClean="0"/>
              <a:t>… </a:t>
            </a:r>
            <a:r>
              <a:rPr kumimoji="1" lang="en-US" altLang="zh-CN" dirty="0" smtClean="0"/>
              <a:t>We</a:t>
            </a:r>
            <a:r>
              <a:rPr kumimoji="1" lang="en-US" altLang="zh-CN" baseline="0" dirty="0" smtClean="0"/>
              <a:t> use the cross sign to denote incorrect predictions. Even though the task is extremely challenging, we can still correctly predict most of the social roles, errors usually happen when there are occlusions, in which case the low-level features don’t work, and also when the ball control got switched in that case the typical spatial layout hasn’t formed.  </a:t>
            </a:r>
          </a:p>
          <a:p>
            <a:endParaRPr kumimoji="1" lang="en-US" altLang="zh-CN" baseline="0" dirty="0" smtClean="0"/>
          </a:p>
          <a:p>
            <a:endParaRPr kumimoji="1" lang="en-US" altLang="zh-CN" baseline="0" dirty="0" smtClean="0"/>
          </a:p>
          <a:p>
            <a:r>
              <a:rPr kumimoji="1" lang="en-US" altLang="zh-CN" baseline="0" dirty="0" smtClean="0"/>
              <a:t>Our model predicts the action of each player, their social roles and the overarching scene-level events. </a:t>
            </a:r>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41</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09162156"/>
      </p:ext>
    </p:extLst>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We also used the nursing data. And we additionally</a:t>
            </a:r>
            <a:r>
              <a:rPr kumimoji="1" lang="en-US" altLang="zh-CN" baseline="0" dirty="0" smtClean="0"/>
              <a:t> annotated 4 social roles in the dataset. That basically tells the behavior or intention of the person. For example, help usually happens together with falls, when nurses come to the fallen person and help him / her to stand up. Visit usually happens when nurses walk into the room, and no one needs help. </a:t>
            </a:r>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42</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29651238"/>
      </p:ext>
    </p:extLst>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43</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46642821"/>
      </p:ext>
    </p:extLst>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zh-CN" dirty="0" smtClean="0"/>
              <a:t>We also compared the precision-recall curves for inference of different social roles. The blue curve shows the performance of the baseline (only using</a:t>
            </a:r>
            <a:r>
              <a:rPr kumimoji="1" lang="en-US" altLang="zh-CN" baseline="0" dirty="0" smtClean="0"/>
              <a:t> the unary social roles</a:t>
            </a:r>
            <a:r>
              <a:rPr kumimoji="1" lang="en-US" altLang="zh-CN" dirty="0" smtClean="0"/>
              <a:t>), and red</a:t>
            </a:r>
            <a:r>
              <a:rPr kumimoji="1" lang="en-US" altLang="zh-CN" baseline="0" dirty="0" smtClean="0"/>
              <a:t> curve is our method. We can see that our method outperforms the baseline </a:t>
            </a:r>
            <a:r>
              <a:rPr lang="en-US" altLang="zh-CN" sz="1200" b="0" i="0" u="none" strike="noStrike" kern="1200" baseline="0" dirty="0" smtClean="0">
                <a:solidFill>
                  <a:schemeClr val="tx1"/>
                </a:solidFill>
                <a:latin typeface="+mn-lt"/>
                <a:ea typeface="+mn-ea"/>
                <a:cs typeface="+mn-cs"/>
              </a:rPr>
              <a:t>in all of the four out of five social roles. For visit, the performances are roughly the same, this makes sense because visit normally doesn’t involve in any social interactions. We care most about whether we can find falls, and luckily it improves much over the baseline. </a:t>
            </a:r>
            <a:endParaRPr kumimoji="1" lang="zh-CN" altLang="en-US" dirty="0" smtClean="0"/>
          </a:p>
          <a:p>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44</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33811634"/>
      </p:ext>
    </p:extLst>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In conclusion,</a:t>
            </a:r>
            <a:r>
              <a:rPr kumimoji="1" lang="en-US" altLang="zh-CN" baseline="0" dirty="0" smtClean="0"/>
              <a:t> I have introduced two pieces of work on understanding the structures of human activities. One is focused on group activity recognition, and the other is on a fully understanding of the scene-level.  </a:t>
            </a:r>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45</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77184871"/>
      </p:ext>
    </p:extLst>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Last but not the least, I want to acknowledge my advisors and the friends and colleges</a:t>
            </a:r>
            <a:r>
              <a:rPr kumimoji="1" lang="en-US" altLang="zh-CN" baseline="0" dirty="0" smtClean="0"/>
              <a:t> who have helped me in preparation of the works. </a:t>
            </a:r>
          </a:p>
          <a:p>
            <a:endParaRPr kumimoji="1" lang="en-US" altLang="zh-CN" baseline="0" dirty="0" smtClean="0"/>
          </a:p>
          <a:p>
            <a:endParaRPr kumimoji="1" lang="en-US" altLang="zh-CN" baseline="0" dirty="0" smtClean="0"/>
          </a:p>
          <a:p>
            <a:endParaRPr kumimoji="1" lang="en-US" altLang="zh-CN" baseline="0" dirty="0" smtClean="0"/>
          </a:p>
          <a:p>
            <a:r>
              <a:rPr kumimoji="1" lang="en-US" altLang="zh-CN" baseline="0" dirty="0" err="1" smtClean="0"/>
              <a:t>Overfitting</a:t>
            </a:r>
            <a:r>
              <a:rPr kumimoji="1" lang="en-US" altLang="zh-CN" baseline="0" dirty="0" smtClean="0"/>
              <a:t> – I actually agree with you, the dataset is small and we use a standard benchmark dataset, so we couldn’t control that.  and there is definitely </a:t>
            </a:r>
            <a:r>
              <a:rPr kumimoji="1" lang="en-US" altLang="zh-CN" baseline="0" dirty="0" err="1" smtClean="0"/>
              <a:t>overfitting</a:t>
            </a:r>
            <a:r>
              <a:rPr kumimoji="1" lang="en-US" altLang="zh-CN" baseline="0" dirty="0" smtClean="0"/>
              <a:t>.</a:t>
            </a:r>
          </a:p>
          <a:p>
            <a:endParaRPr kumimoji="1" lang="en-US" altLang="zh-CN" baseline="0" dirty="0" smtClean="0"/>
          </a:p>
          <a:p>
            <a:r>
              <a:rPr kumimoji="1" lang="en-US" altLang="zh-CN" baseline="0" dirty="0" smtClean="0"/>
              <a:t>How good is the generalization – the </a:t>
            </a:r>
            <a:r>
              <a:rPr kumimoji="1" lang="en-US" altLang="zh-CN" baseline="0" dirty="0" err="1" smtClean="0"/>
              <a:t>testings</a:t>
            </a:r>
            <a:r>
              <a:rPr kumimoji="1" lang="en-US" altLang="zh-CN" baseline="0" dirty="0" smtClean="0"/>
              <a:t> are done on the held out data, so every result you see is a valid testing result. It could suffer from </a:t>
            </a:r>
            <a:r>
              <a:rPr kumimoji="1" lang="en-US" altLang="zh-CN" baseline="0" dirty="0" err="1" smtClean="0"/>
              <a:t>overfitting</a:t>
            </a:r>
            <a:r>
              <a:rPr kumimoji="1" lang="en-US" altLang="zh-CN" baseline="0" dirty="0" smtClean="0"/>
              <a:t>, I agree with you. </a:t>
            </a:r>
          </a:p>
          <a:p>
            <a:endParaRPr kumimoji="1" lang="en-US" altLang="zh-CN" baseline="0" dirty="0" smtClean="0"/>
          </a:p>
          <a:p>
            <a:r>
              <a:rPr kumimoji="1" lang="en-US" altLang="zh-CN" baseline="0" dirty="0" smtClean="0"/>
              <a:t>Fall detection – We have done that for a couple of different dataset, for the nursing home one, Basically it’s background subtraction based, the camera has such a strange angle, so it’s hard to build, … </a:t>
            </a:r>
            <a:r>
              <a:rPr kumimoji="1" lang="en-US" altLang="zh-CN" baseline="0" dirty="0" err="1" smtClean="0"/>
              <a:t>felszenswalb’s</a:t>
            </a:r>
            <a:r>
              <a:rPr kumimoji="1" lang="en-US" altLang="zh-CN" baseline="0" dirty="0" smtClean="0"/>
              <a:t> person detectors, they don’t work so well. So those are noisy and erratic</a:t>
            </a:r>
            <a:r>
              <a:rPr kumimoji="1" lang="zh-CN" altLang="en-US" baseline="0" dirty="0" smtClean="0"/>
              <a:t>，</a:t>
            </a:r>
            <a:r>
              <a:rPr kumimoji="1" lang="en-US" altLang="zh-CN" baseline="0" dirty="0" smtClean="0"/>
              <a:t> and I think that’s another reason like we think there are some benefits about having some latent variables on who is connecting to whom, given a spurious detector of false positives, we can ignore those using these latent interactions. </a:t>
            </a:r>
          </a:p>
          <a:p>
            <a:endParaRPr kumimoji="1" lang="en-US" altLang="zh-CN" baseline="0" dirty="0" smtClean="0"/>
          </a:p>
          <a:p>
            <a:r>
              <a:rPr kumimoji="1" lang="en-US" altLang="zh-CN" baseline="0" dirty="0" smtClean="0"/>
              <a:t>Bootstrap</a:t>
            </a:r>
          </a:p>
          <a:p>
            <a:endParaRPr kumimoji="1" lang="en-US" altLang="zh-CN" baseline="0" dirty="0" smtClean="0"/>
          </a:p>
          <a:p>
            <a:r>
              <a:rPr kumimoji="1" lang="en-US" altLang="zh-CN" baseline="0" dirty="0" smtClean="0"/>
              <a:t>The way we learn the tree structure is some statistical approach – </a:t>
            </a:r>
            <a:r>
              <a:rPr kumimoji="1" lang="en-US" altLang="zh-CN" baseline="0" dirty="0" err="1" smtClean="0"/>
              <a:t>chalie</a:t>
            </a:r>
            <a:r>
              <a:rPr kumimoji="1" lang="en-US" altLang="zh-CN" baseline="0" dirty="0" smtClean="0"/>
              <a:t>&amp; </a:t>
            </a:r>
            <a:r>
              <a:rPr kumimoji="1" lang="en-US" altLang="zh-CN" baseline="0" dirty="0" err="1" smtClean="0"/>
              <a:t>yu</a:t>
            </a:r>
            <a:r>
              <a:rPr kumimoji="1" lang="en-US" altLang="zh-CN" baseline="0" dirty="0" smtClean="0"/>
              <a:t> approach</a:t>
            </a:r>
          </a:p>
          <a:p>
            <a:r>
              <a:rPr kumimoji="1" lang="en-US" altLang="zh-CN" baseline="0" dirty="0" smtClean="0"/>
              <a:t>It seems like one general story about spatial constraint is that empirically we can get away with fairly sparely connected graphs</a:t>
            </a:r>
            <a:r>
              <a:rPr kumimoji="1" lang="zh-CN" altLang="en-US" baseline="0" dirty="0" smtClean="0"/>
              <a:t>，</a:t>
            </a:r>
            <a:r>
              <a:rPr kumimoji="1" lang="en-US" altLang="zh-CN" baseline="0" dirty="0" smtClean="0"/>
              <a:t> such as stars or trees, so once we add the co-</a:t>
            </a:r>
            <a:r>
              <a:rPr kumimoji="1" lang="en-US" altLang="zh-CN" baseline="0" dirty="0" err="1" smtClean="0"/>
              <a:t>ccurrence</a:t>
            </a:r>
            <a:r>
              <a:rPr kumimoji="1" lang="en-US" altLang="zh-CN" baseline="0" dirty="0" smtClean="0"/>
              <a:t> constraint, the spatial constraint among players, it’s not so clear to me that trees will do. So we are considering that as well. </a:t>
            </a:r>
          </a:p>
          <a:p>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46</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310710"/>
      </p:ext>
    </p:extLst>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We can also recognize the higher-level</a:t>
            </a:r>
            <a:r>
              <a:rPr kumimoji="1" lang="en-US" altLang="zh-CN" baseline="0" dirty="0" smtClean="0"/>
              <a:t> intentions/roles of people in the social activities, such as ... So we can see that these types of higher-level visual concepts are closely related to the understanding of human interactions. For example, if we didn’t see the person in read who fell to the ground, than we couldn’t tell the person next her is comforting. Probably she is just squatting there. </a:t>
            </a:r>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6</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9372792"/>
      </p:ext>
    </p:extLst>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Here</a:t>
            </a:r>
            <a:r>
              <a:rPr kumimoji="1" lang="en-US" altLang="zh-CN" baseline="0" dirty="0" smtClean="0"/>
              <a:t> I will summarize the advantages of modeling this kind of structures. </a:t>
            </a:r>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7</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97899325"/>
      </p:ext>
    </p:extLst>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zh-CN" sz="1200" dirty="0" smtClean="0">
                <a:latin typeface="Helvetica" charset="0"/>
                <a:cs typeface="Helvetica" charset="0"/>
                <a:sym typeface="Helvetica" charset="0"/>
              </a:rPr>
              <a:t>Hopefully, I have convinced you that understanding human behaviors is a very interesting problem, technologies developed in this line of research will also help us to address some of the problems in our life, e.g. in health care. Now I’m going to give an</a:t>
            </a:r>
            <a:r>
              <a:rPr lang="en-US" altLang="zh-CN" sz="1200" baseline="0" dirty="0" smtClean="0">
                <a:latin typeface="Helvetica" charset="0"/>
                <a:cs typeface="Helvetica" charset="0"/>
                <a:sym typeface="Helvetica" charset="0"/>
              </a:rPr>
              <a:t> overview of he literatures. </a:t>
            </a:r>
            <a:endParaRPr kumimoji="1" lang="en-US" altLang="zh-CN"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zh-CN" dirty="0" smtClean="0"/>
              <a:t>Human</a:t>
            </a:r>
            <a:r>
              <a:rPr kumimoji="1" lang="en-US" altLang="zh-CN" baseline="0" dirty="0" smtClean="0"/>
              <a:t> activity recognition has been widely studied in computer vision. There is a whole body of excellent work in this area. Based on the number of people </a:t>
            </a:r>
            <a:r>
              <a:rPr kumimoji="1" lang="en-US" altLang="zh-CN" baseline="0" dirty="0" err="1" smtClean="0"/>
              <a:t>paticipating</a:t>
            </a:r>
            <a:r>
              <a:rPr kumimoji="1" lang="en-US" altLang="zh-CN" baseline="0" dirty="0" smtClean="0"/>
              <a:t> in the activity, we can roughly divide the area of recognition into four sub-areas. Human actions are usually performed by an individual person, human interactions are typically performed by two people, such as pointing and pushing. Group activities are usually performed by a group of people, typical activities are like talking, standing in a queue, etc. Events typically involves multiple individuals and groups and of course more complex interactions, such as sports games. And my work is focused on understanding group activities and events, and rich  human-human interactions. </a:t>
            </a:r>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zh-CN" baseline="0" dirty="0" smtClean="0"/>
              <a:t>----- 会议笔记(3/15/13 14:49) -----</a:t>
            </a:r>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zh-CN" baseline="0" dirty="0" smtClean="0"/>
              <a:t>medioni  ….  older references </a:t>
            </a:r>
          </a:p>
          <a:p>
            <a:pPr marL="0" marR="0" indent="0" algn="l" defTabSz="457200" rtl="0" eaLnBrk="1" fontAlgn="auto" latinLnBrk="0" hangingPunct="1">
              <a:lnSpc>
                <a:spcPct val="100000"/>
              </a:lnSpc>
              <a:spcBef>
                <a:spcPts val="0"/>
              </a:spcBef>
              <a:spcAft>
                <a:spcPts val="0"/>
              </a:spcAft>
              <a:buClrTx/>
              <a:buSzTx/>
              <a:buFontTx/>
              <a:buNone/>
              <a:tabLst/>
              <a:defRPr/>
            </a:pPr>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8</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87201173"/>
      </p:ext>
    </p:extLst>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zh-CN" dirty="0" smtClean="0"/>
              <a:t>Group activities and events are very common in the real world. They are similar, both are performed by …. And involves rich …</a:t>
            </a:r>
            <a:r>
              <a:rPr kumimoji="1" lang="en-US" altLang="zh-CN" baseline="0" dirty="0" smtClean="0"/>
              <a:t>  There is not a clear margin between group activities and events, but usually events contain of more people and may …</a:t>
            </a:r>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9</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87201173"/>
      </p:ext>
    </p:extLst>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zh-CN" dirty="0" smtClean="0"/>
              <a:t>There are several different approaches to solve these two</a:t>
            </a:r>
            <a:r>
              <a:rPr kumimoji="1" lang="en-US" altLang="zh-CN" baseline="0" dirty="0" smtClean="0"/>
              <a:t> problems. </a:t>
            </a:r>
            <a:r>
              <a:rPr kumimoji="1" lang="en-US" altLang="zh-CN" dirty="0" smtClean="0"/>
              <a:t>One possible way is </a:t>
            </a:r>
            <a:r>
              <a:rPr kumimoji="1" lang="en-US" altLang="zh-CN" baseline="0" dirty="0" smtClean="0"/>
              <a:t>the popular bag of features. This is a very powerful method </a:t>
            </a:r>
            <a:r>
              <a:rPr lang="en-US" altLang="zh-CN" sz="1200" kern="1200" dirty="0" smtClean="0">
                <a:solidFill>
                  <a:schemeClr val="tx1"/>
                </a:solidFill>
                <a:latin typeface="+mn-lt"/>
                <a:ea typeface="+mn-ea"/>
                <a:cs typeface="+mn-cs"/>
              </a:rPr>
              <a:t>for classification, it makes distinctions between different scenes, such as indoor vs. outdoor scenes from the statistical perspective. However, in order</a:t>
            </a:r>
            <a:r>
              <a:rPr lang="en-US" altLang="zh-CN" sz="1200" kern="1200" baseline="0" dirty="0" smtClean="0">
                <a:solidFill>
                  <a:schemeClr val="tx1"/>
                </a:solidFill>
                <a:latin typeface="+mn-lt"/>
                <a:ea typeface="+mn-ea"/>
                <a:cs typeface="+mn-cs"/>
              </a:rPr>
              <a:t> to extract higher-level semantic descriptions of an image / video, we need to consider the structures. Some of the prevalent structured models are like DBN, and AND-OR graphs. And of course, these methods explicitly model the structures inherent in the visual data, they involve more complex learning and inference.  </a:t>
            </a:r>
            <a:endParaRPr kumimoji="1" lang="en-US" altLang="zh-CN"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kumimoji="1" lang="en-US" altLang="zh-CN"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zh-CN" baseline="0" dirty="0" smtClean="0"/>
              <a:t>The limitations are it can only classifies the high-level activity, but can’t interpret it in detail. It also can’t localize the people. </a:t>
            </a:r>
          </a:p>
          <a:p>
            <a:pPr marL="0" marR="0" indent="0" algn="l" defTabSz="457200" rtl="0" eaLnBrk="1" fontAlgn="auto" latinLnBrk="0" hangingPunct="1">
              <a:lnSpc>
                <a:spcPct val="100000"/>
              </a:lnSpc>
              <a:spcBef>
                <a:spcPts val="0"/>
              </a:spcBef>
              <a:spcAft>
                <a:spcPts val="0"/>
              </a:spcAft>
              <a:buClrTx/>
              <a:buSzTx/>
              <a:buFontTx/>
              <a:buNone/>
              <a:tabLst/>
              <a:defRPr/>
            </a:pPr>
            <a:r>
              <a:rPr kumimoji="1" lang="en-US" altLang="zh-CN" baseline="0" dirty="0" smtClean="0"/>
              <a:t>Another line of work are complex graphical models such as DBN and AND-OR graph. These work can models the structures of the activities and tell the story of the scene, but the downside is that the models are quite sophisticated, accompanied with complex learning and inference, also human experts are required to design the structures of the model. </a:t>
            </a:r>
            <a:endParaRPr kumimoji="1" lang="zh-CN" altLang="en-US" dirty="0"/>
          </a:p>
        </p:txBody>
      </p:sp>
      <p:sp>
        <p:nvSpPr>
          <p:cNvPr id="4" name="幻灯片编号占位符 3"/>
          <p:cNvSpPr>
            <a:spLocks noGrp="1"/>
          </p:cNvSpPr>
          <p:nvPr>
            <p:ph type="sldNum" sz="quarter" idx="10"/>
          </p:nvPr>
        </p:nvSpPr>
        <p:spPr/>
        <p:txBody>
          <a:bodyPr/>
          <a:lstStyle/>
          <a:p>
            <a:fld id="{068818E7-2E13-DC46-A0F0-8E3D6F091B41}" type="slidenum">
              <a:rPr kumimoji="1" lang="zh-CN" altLang="en-US" smtClean="0"/>
              <a:pPr/>
              <a:t>10</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87201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日期占位符 3"/>
          <p:cNvSpPr>
            <a:spLocks noGrp="1"/>
          </p:cNvSpPr>
          <p:nvPr>
            <p:ph type="dt" sz="half" idx="10"/>
          </p:nvPr>
        </p:nvSpPr>
        <p:spPr/>
        <p:txBody>
          <a:bodyPr/>
          <a:lstStyle/>
          <a:p>
            <a:fld id="{37B7FE94-3896-CB40-A4B0-F4FEC7797497}" type="datetimeFigureOut">
              <a:rPr kumimoji="1" lang="zh-CN" altLang="en-US" smtClean="0"/>
              <a:pPr/>
              <a:t>12/14/13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76AEB19-2F01-DD42-BB87-42AAB84BF343}"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02995841"/>
      </p:ext>
    </p:extLst>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37B7FE94-3896-CB40-A4B0-F4FEC7797497}" type="datetimeFigureOut">
              <a:rPr kumimoji="1" lang="zh-CN" altLang="en-US" smtClean="0"/>
              <a:pPr/>
              <a:t>12/14/13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76AEB19-2F01-DD42-BB87-42AAB84BF343}"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72513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74638"/>
            <a:ext cx="6019800" cy="5851525"/>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37B7FE94-3896-CB40-A4B0-F4FEC7797497}" type="datetimeFigureOut">
              <a:rPr kumimoji="1" lang="zh-CN" altLang="en-US" smtClean="0"/>
              <a:pPr/>
              <a:t>12/14/13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76AEB19-2F01-DD42-BB87-42AAB84BF343}"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93255927"/>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37B7FE94-3896-CB40-A4B0-F4FEC7797497}" type="datetimeFigureOut">
              <a:rPr kumimoji="1" lang="zh-CN" altLang="en-US" smtClean="0"/>
              <a:pPr/>
              <a:t>12/14/13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76AEB19-2F01-DD42-BB87-42AAB84BF343}"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79631810"/>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37B7FE94-3896-CB40-A4B0-F4FEC7797497}" type="datetimeFigureOut">
              <a:rPr kumimoji="1" lang="zh-CN" altLang="en-US" smtClean="0"/>
              <a:pPr/>
              <a:t>12/14/13</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276AEB19-2F01-DD42-BB87-42AAB84BF343}"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04748492"/>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37B7FE94-3896-CB40-A4B0-F4FEC7797497}" type="datetimeFigureOut">
              <a:rPr kumimoji="1" lang="zh-CN" altLang="en-US" smtClean="0"/>
              <a:pPr/>
              <a:t>12/14/13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276AEB19-2F01-DD42-BB87-42AAB84BF343}"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14243590"/>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37B7FE94-3896-CB40-A4B0-F4FEC7797497}" type="datetimeFigureOut">
              <a:rPr kumimoji="1" lang="zh-CN" altLang="en-US" smtClean="0"/>
              <a:pPr/>
              <a:t>12/14/13</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276AEB19-2F01-DD42-BB87-42AAB84BF343}"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79864095"/>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37B7FE94-3896-CB40-A4B0-F4FEC7797497}" type="datetimeFigureOut">
              <a:rPr kumimoji="1" lang="zh-CN" altLang="en-US" smtClean="0"/>
              <a:pPr/>
              <a:t>12/14/13</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276AEB19-2F01-DD42-BB87-42AAB84BF343}"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1188130"/>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7B7FE94-3896-CB40-A4B0-F4FEC7797497}" type="datetimeFigureOut">
              <a:rPr kumimoji="1" lang="zh-CN" altLang="en-US" smtClean="0"/>
              <a:pPr/>
              <a:t>12/14/13</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276AEB19-2F01-DD42-BB87-42AAB84BF343}"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11309622"/>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37B7FE94-3896-CB40-A4B0-F4FEC7797497}" type="datetimeFigureOut">
              <a:rPr kumimoji="1" lang="zh-CN" altLang="en-US" smtClean="0"/>
              <a:pPr/>
              <a:t>12/14/13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276AEB19-2F01-DD42-BB87-42AAB84BF343}"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38900514"/>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37B7FE94-3896-CB40-A4B0-F4FEC7797497}" type="datetimeFigureOut">
              <a:rPr kumimoji="1" lang="zh-CN" altLang="en-US" smtClean="0"/>
              <a:pPr/>
              <a:t>12/14/13</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276AEB19-2F01-DD42-BB87-42AAB84BF343}"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8965511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B7FE94-3896-CB40-A4B0-F4FEC7797497}" type="datetimeFigureOut">
              <a:rPr kumimoji="1" lang="zh-CN" altLang="en-US" smtClean="0"/>
              <a:pPr/>
              <a:t>12/14/13</a:t>
            </a:fld>
            <a:endParaRPr kumimoji="1"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6AEB19-2F01-DD42-BB87-42AAB84BF343}" type="slidenum">
              <a:rPr kumimoji="1" lang="zh-CN" altLang="en-US" smtClean="0"/>
              <a:pPr/>
              <a:t>‹#›</a:t>
            </a:fld>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875071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457200" rtl="0" eaLnBrk="1" latinLnBrk="0" hangingPunct="1">
        <a:spcBef>
          <a:spcPct val="0"/>
        </a:spcBef>
        <a:buNone/>
        <a:defRPr sz="4400" kern="1200">
          <a:solidFill>
            <a:srgbClr val="800000"/>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5" Type="http://schemas.openxmlformats.org/officeDocument/2006/relationships/image" Target="../media/image5.jpeg"/><Relationship Id="rId6" Type="http://schemas.openxmlformats.org/officeDocument/2006/relationships/image" Target="../media/image6.jpeg"/><Relationship Id="rId7" Type="http://schemas.openxmlformats.org/officeDocument/2006/relationships/image" Target="../media/image7.png"/><Relationship Id="rId8"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5.jpeg"/><Relationship Id="rId6"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image" Target="../media/image17.jpeg"/><Relationship Id="rId5" Type="http://schemas.openxmlformats.org/officeDocument/2006/relationships/oleObject" Target="../embeddings/oleObject1.bin"/><Relationship Id="rId6" Type="http://schemas.openxmlformats.org/officeDocument/2006/relationships/image" Target="../media/image5.jpeg"/><Relationship Id="rId7" Type="http://schemas.openxmlformats.org/officeDocument/2006/relationships/image" Target="../media/image11.jpeg"/><Relationship Id="rId8" Type="http://schemas.openxmlformats.org/officeDocument/2006/relationships/oleObject" Target="../embeddings/oleObject2.bin"/><Relationship Id="rId9" Type="http://schemas.openxmlformats.org/officeDocument/2006/relationships/image" Target="../media/image12.jpeg"/><Relationship Id="rId10" Type="http://schemas.openxmlformats.org/officeDocument/2006/relationships/oleObject" Target="../embeddings/oleObject3.bin"/><Relationship Id="rId11" Type="http://schemas.openxmlformats.org/officeDocument/2006/relationships/oleObject" Target="../embeddings/oleObject4.bin"/><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oleObject" Target="../embeddings/oleObject5.bin"/><Relationship Id="rId5" Type="http://schemas.openxmlformats.org/officeDocument/2006/relationships/image" Target="../media/image17.jpeg"/><Relationship Id="rId6" Type="http://schemas.openxmlformats.org/officeDocument/2006/relationships/oleObject" Target="../embeddings/oleObject6.bin"/><Relationship Id="rId7" Type="http://schemas.openxmlformats.org/officeDocument/2006/relationships/oleObject" Target="../embeddings/oleObject7.bin"/><Relationship Id="rId8" Type="http://schemas.openxmlformats.org/officeDocument/2006/relationships/oleObject" Target="../embeddings/oleObject8.bin"/><Relationship Id="rId9" Type="http://schemas.openxmlformats.org/officeDocument/2006/relationships/oleObject" Target="../embeddings/oleObject9.bin"/><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oleObject" Target="../embeddings/oleObject10.bin"/><Relationship Id="rId5" Type="http://schemas.openxmlformats.org/officeDocument/2006/relationships/image" Target="../media/image17.jpeg"/><Relationship Id="rId6" Type="http://schemas.openxmlformats.org/officeDocument/2006/relationships/oleObject" Target="../embeddings/oleObject11.bin"/><Relationship Id="rId7" Type="http://schemas.openxmlformats.org/officeDocument/2006/relationships/oleObject" Target="../embeddings/oleObject12.bin"/><Relationship Id="rId8" Type="http://schemas.openxmlformats.org/officeDocument/2006/relationships/oleObject" Target="../embeddings/oleObject13.bin"/><Relationship Id="rId9" Type="http://schemas.openxmlformats.org/officeDocument/2006/relationships/oleObject" Target="../embeddings/oleObject14.bin"/><Relationship Id="rId10" Type="http://schemas.openxmlformats.org/officeDocument/2006/relationships/oleObject" Target="../embeddings/oleObject15.bin"/><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oleObject" Target="../embeddings/oleObject16.bin"/><Relationship Id="rId5" Type="http://schemas.openxmlformats.org/officeDocument/2006/relationships/image" Target="../media/image17.jpeg"/><Relationship Id="rId6" Type="http://schemas.openxmlformats.org/officeDocument/2006/relationships/oleObject" Target="../embeddings/oleObject17.bin"/><Relationship Id="rId7" Type="http://schemas.openxmlformats.org/officeDocument/2006/relationships/oleObject" Target="../embeddings/oleObject18.bin"/><Relationship Id="rId8" Type="http://schemas.openxmlformats.org/officeDocument/2006/relationships/oleObject" Target="../embeddings/oleObject19.bin"/><Relationship Id="rId9" Type="http://schemas.openxmlformats.org/officeDocument/2006/relationships/oleObject" Target="../embeddings/oleObject20.bin"/><Relationship Id="rId10" Type="http://schemas.openxmlformats.org/officeDocument/2006/relationships/oleObject" Target="../embeddings/oleObject21.bin"/><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1" Type="http://schemas.openxmlformats.org/officeDocument/2006/relationships/oleObject" Target="../embeddings/oleObject28.bin"/><Relationship Id="rId12" Type="http://schemas.openxmlformats.org/officeDocument/2006/relationships/oleObject" Target="../embeddings/oleObject29.bin"/><Relationship Id="rId13" Type="http://schemas.openxmlformats.org/officeDocument/2006/relationships/oleObject" Target="../embeddings/oleObject30.bin"/><Relationship Id="rId1" Type="http://schemas.openxmlformats.org/officeDocument/2006/relationships/vmlDrawing" Target="../drawings/vmlDrawing5.vml"/><Relationship Id="rId2" Type="http://schemas.openxmlformats.org/officeDocument/2006/relationships/slideLayout" Target="../slideLayouts/slideLayout2.xml"/><Relationship Id="rId3" Type="http://schemas.openxmlformats.org/officeDocument/2006/relationships/notesSlide" Target="../notesSlides/notesSlide17.xml"/><Relationship Id="rId4" Type="http://schemas.openxmlformats.org/officeDocument/2006/relationships/oleObject" Target="../embeddings/oleObject22.bin"/><Relationship Id="rId5" Type="http://schemas.openxmlformats.org/officeDocument/2006/relationships/image" Target="../media/image17.jpeg"/><Relationship Id="rId6" Type="http://schemas.openxmlformats.org/officeDocument/2006/relationships/oleObject" Target="../embeddings/oleObject23.bin"/><Relationship Id="rId7" Type="http://schemas.openxmlformats.org/officeDocument/2006/relationships/oleObject" Target="../embeddings/oleObject24.bin"/><Relationship Id="rId8" Type="http://schemas.openxmlformats.org/officeDocument/2006/relationships/oleObject" Target="../embeddings/oleObject25.bin"/><Relationship Id="rId9" Type="http://schemas.openxmlformats.org/officeDocument/2006/relationships/oleObject" Target="../embeddings/oleObject26.bin"/><Relationship Id="rId10" Type="http://schemas.openxmlformats.org/officeDocument/2006/relationships/oleObject" Target="../embeddings/oleObject27.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image" Target="../media/image5.jpeg"/><Relationship Id="rId5" Type="http://schemas.openxmlformats.org/officeDocument/2006/relationships/oleObject" Target="../embeddings/oleObject31.bin"/><Relationship Id="rId6" Type="http://schemas.openxmlformats.org/officeDocument/2006/relationships/oleObject" Target="../embeddings/oleObject32.bin"/><Relationship Id="rId7" Type="http://schemas.openxmlformats.org/officeDocument/2006/relationships/oleObject" Target="../embeddings/oleObject33.bin"/><Relationship Id="rId1" Type="http://schemas.openxmlformats.org/officeDocument/2006/relationships/vmlDrawing" Target="../drawings/vmlDrawing6.vml"/><Relationship Id="rId2"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image" Target="../media/image5.jpeg"/><Relationship Id="rId5" Type="http://schemas.openxmlformats.org/officeDocument/2006/relationships/oleObject" Target="../embeddings/oleObject34.bin"/><Relationship Id="rId6" Type="http://schemas.openxmlformats.org/officeDocument/2006/relationships/oleObject" Target="../embeddings/oleObject35.bin"/><Relationship Id="rId7" Type="http://schemas.openxmlformats.org/officeDocument/2006/relationships/oleObject" Target="../embeddings/oleObject36.bin"/><Relationship Id="rId1" Type="http://schemas.openxmlformats.org/officeDocument/2006/relationships/vmlDrawing" Target="../drawings/vmlDrawing7.vml"/><Relationship Id="rId2"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image" Target="../media/image5.jpeg"/><Relationship Id="rId5" Type="http://schemas.openxmlformats.org/officeDocument/2006/relationships/oleObject" Target="../embeddings/oleObject37.bin"/><Relationship Id="rId6" Type="http://schemas.openxmlformats.org/officeDocument/2006/relationships/oleObject" Target="../embeddings/oleObject38.bin"/><Relationship Id="rId7" Type="http://schemas.openxmlformats.org/officeDocument/2006/relationships/oleObject" Target="../embeddings/oleObject39.bin"/><Relationship Id="rId1" Type="http://schemas.openxmlformats.org/officeDocument/2006/relationships/vmlDrawing" Target="../drawings/vmlDrawing8.vml"/><Relationship Id="rId2"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oleObject" Target="../embeddings/oleObject40.bin"/><Relationship Id="rId5" Type="http://schemas.openxmlformats.org/officeDocument/2006/relationships/oleObject" Target="../embeddings/oleObject41.bin"/><Relationship Id="rId6" Type="http://schemas.openxmlformats.org/officeDocument/2006/relationships/oleObject" Target="../embeddings/oleObject42.bin"/><Relationship Id="rId7" Type="http://schemas.openxmlformats.org/officeDocument/2006/relationships/image" Target="../media/image28.jpeg"/><Relationship Id="rId8" Type="http://schemas.openxmlformats.org/officeDocument/2006/relationships/oleObject" Target="../embeddings/oleObject43.bin"/><Relationship Id="rId1" Type="http://schemas.openxmlformats.org/officeDocument/2006/relationships/vmlDrawing" Target="../drawings/vmlDrawing9.vml"/><Relationship Id="rId2"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oleObject" Target="../embeddings/oleObject44.bin"/><Relationship Id="rId5" Type="http://schemas.openxmlformats.org/officeDocument/2006/relationships/oleObject" Target="../embeddings/oleObject45.bin"/><Relationship Id="rId6" Type="http://schemas.openxmlformats.org/officeDocument/2006/relationships/oleObject" Target="../embeddings/oleObject46.bin"/><Relationship Id="rId7" Type="http://schemas.openxmlformats.org/officeDocument/2006/relationships/oleObject" Target="../embeddings/oleObject47.bin"/><Relationship Id="rId8" Type="http://schemas.openxmlformats.org/officeDocument/2006/relationships/oleObject" Target="../embeddings/oleObject48.bin"/><Relationship Id="rId9" Type="http://schemas.openxmlformats.org/officeDocument/2006/relationships/oleObject" Target="../embeddings/Microsoft_Equation1.bin"/><Relationship Id="rId1" Type="http://schemas.openxmlformats.org/officeDocument/2006/relationships/vmlDrawing" Target="../drawings/vmlDrawing10.vml"/><Relationship Id="rId2"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4" Type="http://schemas.openxmlformats.org/officeDocument/2006/relationships/oleObject" Target="../embeddings/oleObject49.bin"/><Relationship Id="rId5" Type="http://schemas.openxmlformats.org/officeDocument/2006/relationships/image" Target="../media/image5.jpeg"/><Relationship Id="rId6" Type="http://schemas.openxmlformats.org/officeDocument/2006/relationships/oleObject" Target="../embeddings/oleObject50.bin"/><Relationship Id="rId7" Type="http://schemas.openxmlformats.org/officeDocument/2006/relationships/image" Target="../media/image35.png"/><Relationship Id="rId1" Type="http://schemas.openxmlformats.org/officeDocument/2006/relationships/vmlDrawing" Target="../drawings/vmlDrawing11.vml"/><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oleObject" Target="../embeddings/oleObject51.bin"/><Relationship Id="rId5" Type="http://schemas.openxmlformats.org/officeDocument/2006/relationships/oleObject" Target="../embeddings/oleObject52.bin"/><Relationship Id="rId1" Type="http://schemas.openxmlformats.org/officeDocument/2006/relationships/vmlDrawing" Target="../drawings/vmlDrawing12.vml"/><Relationship Id="rId2"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image" Target="../media/image38.png"/><Relationship Id="rId1" Type="http://schemas.openxmlformats.org/officeDocument/2006/relationships/video" Target="file://localhost/Users/mori/talks/s5school/dlvm-acts/001-1.avi" TargetMode="External"/><Relationship Id="rId2"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5" Type="http://schemas.openxmlformats.org/officeDocument/2006/relationships/image" Target="../media/image5.jpeg"/><Relationship Id="rId6"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39.jpeg"/><Relationship Id="rId5" Type="http://schemas.openxmlformats.org/officeDocument/2006/relationships/image" Target="../media/image40.jpe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4" Type="http://schemas.openxmlformats.org/officeDocument/2006/relationships/image" Target="../media/image42.jpeg"/><Relationship Id="rId5" Type="http://schemas.openxmlformats.org/officeDocument/2006/relationships/image" Target="../media/image43.jpeg"/><Relationship Id="rId6" Type="http://schemas.openxmlformats.org/officeDocument/2006/relationships/image" Target="../media/image44.jpeg"/><Relationship Id="rId7" Type="http://schemas.openxmlformats.org/officeDocument/2006/relationships/image" Target="../media/image45.jpeg"/><Relationship Id="rId8" Type="http://schemas.microsoft.com/office/2007/relationships/media" Target="file://localhost/Users/apple/Downloads/detect.avi" TargetMode="External"/><Relationship Id="rId9" Type="http://schemas.openxmlformats.org/officeDocument/2006/relationships/image" Target="../media/image46.png"/><Relationship Id="rId10" Type="http://schemas.openxmlformats.org/officeDocument/2006/relationships/image" Target="../media/image47.png"/><Relationship Id="rId11" Type="http://schemas.openxmlformats.org/officeDocument/2006/relationships/image" Target="../media/image48.png"/><Relationship Id="rId1" Type="http://schemas.openxmlformats.org/officeDocument/2006/relationships/video" Target="file://localhost/Users/mori/talks/s5school/dlvm-acts/detect.avi" TargetMode="External"/><Relationship Id="rId2"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1" Type="http://schemas.openxmlformats.org/officeDocument/2006/relationships/oleObject" Target="../embeddings/oleObject57.bin"/><Relationship Id="rId12" Type="http://schemas.openxmlformats.org/officeDocument/2006/relationships/image" Target="../media/image39.jpeg"/><Relationship Id="rId13" Type="http://schemas.openxmlformats.org/officeDocument/2006/relationships/image" Target="../media/image53.jpeg"/><Relationship Id="rId14" Type="http://schemas.openxmlformats.org/officeDocument/2006/relationships/oleObject" Target="../embeddings/oleObject58.bin"/><Relationship Id="rId15" Type="http://schemas.openxmlformats.org/officeDocument/2006/relationships/image" Target="../media/image54.jpeg"/><Relationship Id="rId16" Type="http://schemas.openxmlformats.org/officeDocument/2006/relationships/image" Target="../media/image6.jpeg"/><Relationship Id="rId1" Type="http://schemas.openxmlformats.org/officeDocument/2006/relationships/vmlDrawing" Target="../drawings/vmlDrawing13.vml"/><Relationship Id="rId2" Type="http://schemas.openxmlformats.org/officeDocument/2006/relationships/slideLayout" Target="../slideLayouts/slideLayout2.xml"/><Relationship Id="rId3" Type="http://schemas.openxmlformats.org/officeDocument/2006/relationships/notesSlide" Target="../notesSlides/notesSlide33.xml"/><Relationship Id="rId4" Type="http://schemas.openxmlformats.org/officeDocument/2006/relationships/image" Target="../media/image50.jpeg"/><Relationship Id="rId5" Type="http://schemas.openxmlformats.org/officeDocument/2006/relationships/oleObject" Target="../embeddings/oleObject53.bin"/><Relationship Id="rId6" Type="http://schemas.openxmlformats.org/officeDocument/2006/relationships/oleObject" Target="../embeddings/oleObject54.bin"/><Relationship Id="rId7" Type="http://schemas.openxmlformats.org/officeDocument/2006/relationships/oleObject" Target="../embeddings/oleObject55.bin"/><Relationship Id="rId8" Type="http://schemas.openxmlformats.org/officeDocument/2006/relationships/oleObject" Target="../embeddings/oleObject56.bin"/><Relationship Id="rId9" Type="http://schemas.openxmlformats.org/officeDocument/2006/relationships/image" Target="../media/image51.jpeg"/><Relationship Id="rId10" Type="http://schemas.openxmlformats.org/officeDocument/2006/relationships/image" Target="../media/image52.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4" Type="http://schemas.openxmlformats.org/officeDocument/2006/relationships/oleObject" Target="../embeddings/oleObject59.bin"/><Relationship Id="rId5" Type="http://schemas.openxmlformats.org/officeDocument/2006/relationships/oleObject" Target="../embeddings/oleObject60.bin"/><Relationship Id="rId6" Type="http://schemas.openxmlformats.org/officeDocument/2006/relationships/oleObject" Target="../embeddings/oleObject61.bin"/><Relationship Id="rId7" Type="http://schemas.openxmlformats.org/officeDocument/2006/relationships/image" Target="../media/image55.png"/><Relationship Id="rId1" Type="http://schemas.openxmlformats.org/officeDocument/2006/relationships/vmlDrawing" Target="../drawings/vmlDrawing14.vml"/><Relationship Id="rId2"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1" Type="http://schemas.openxmlformats.org/officeDocument/2006/relationships/oleObject" Target="../embeddings/Microsoft_Equation3.bin"/><Relationship Id="rId12" Type="http://schemas.openxmlformats.org/officeDocument/2006/relationships/oleObject" Target="../embeddings/Microsoft_Equation4.bin"/><Relationship Id="rId13" Type="http://schemas.openxmlformats.org/officeDocument/2006/relationships/oleObject" Target="../embeddings/Microsoft_Equation5.bin"/><Relationship Id="rId14" Type="http://schemas.openxmlformats.org/officeDocument/2006/relationships/oleObject" Target="../embeddings/Microsoft_Equation6.bin"/><Relationship Id="rId15" Type="http://schemas.openxmlformats.org/officeDocument/2006/relationships/oleObject" Target="../embeddings/Microsoft_Equation7.bin"/><Relationship Id="rId1" Type="http://schemas.openxmlformats.org/officeDocument/2006/relationships/vmlDrawing" Target="../drawings/vmlDrawing15.vml"/><Relationship Id="rId2" Type="http://schemas.openxmlformats.org/officeDocument/2006/relationships/slideLayout" Target="../slideLayouts/slideLayout2.xml"/><Relationship Id="rId3" Type="http://schemas.openxmlformats.org/officeDocument/2006/relationships/notesSlide" Target="../notesSlides/notesSlide35.xml"/><Relationship Id="rId4" Type="http://schemas.openxmlformats.org/officeDocument/2006/relationships/oleObject" Target="../embeddings/oleObject62.bin"/><Relationship Id="rId5" Type="http://schemas.openxmlformats.org/officeDocument/2006/relationships/oleObject" Target="../embeddings/oleObject63.bin"/><Relationship Id="rId6" Type="http://schemas.openxmlformats.org/officeDocument/2006/relationships/oleObject" Target="../embeddings/oleObject64.bin"/><Relationship Id="rId7" Type="http://schemas.openxmlformats.org/officeDocument/2006/relationships/oleObject" Target="../embeddings/oleObject65.bin"/><Relationship Id="rId8" Type="http://schemas.openxmlformats.org/officeDocument/2006/relationships/oleObject" Target="../embeddings/oleObject66.bin"/><Relationship Id="rId9" Type="http://schemas.openxmlformats.org/officeDocument/2006/relationships/oleObject" Target="../embeddings/oleObject67.bin"/><Relationship Id="rId10" Type="http://schemas.openxmlformats.org/officeDocument/2006/relationships/oleObject" Target="../embeddings/Microsoft_Equation2.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4" Type="http://schemas.openxmlformats.org/officeDocument/2006/relationships/image" Target="../media/image67.jpeg"/><Relationship Id="rId5" Type="http://schemas.openxmlformats.org/officeDocument/2006/relationships/oleObject" Target="../embeddings/oleObject68.bin"/><Relationship Id="rId6" Type="http://schemas.openxmlformats.org/officeDocument/2006/relationships/oleObject" Target="../embeddings/oleObject69.bin"/><Relationship Id="rId7" Type="http://schemas.openxmlformats.org/officeDocument/2006/relationships/image" Target="../media/image68.jpeg"/><Relationship Id="rId8" Type="http://schemas.openxmlformats.org/officeDocument/2006/relationships/image" Target="../media/image69.png"/><Relationship Id="rId9" Type="http://schemas.openxmlformats.org/officeDocument/2006/relationships/image" Target="../media/image70.png"/><Relationship Id="rId10" Type="http://schemas.openxmlformats.org/officeDocument/2006/relationships/oleObject" Target="../embeddings/oleObject70.bin"/><Relationship Id="rId1" Type="http://schemas.openxmlformats.org/officeDocument/2006/relationships/vmlDrawing" Target="../drawings/vmlDrawing16.vml"/><Relationship Id="rId2"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1" Type="http://schemas.microsoft.com/office/2007/relationships/media" Target="../media/media4.avi"/><Relationship Id="rId12" Type="http://schemas.openxmlformats.org/officeDocument/2006/relationships/image" Target="../media/image71.png"/><Relationship Id="rId13" Type="http://schemas.microsoft.com/office/2007/relationships/media" Target="../media/media5.avi"/><Relationship Id="rId14" Type="http://schemas.openxmlformats.org/officeDocument/2006/relationships/image" Target="../media/image72.png"/><Relationship Id="rId15" Type="http://schemas.openxmlformats.org/officeDocument/2006/relationships/image" Target="../media/image73.png"/><Relationship Id="rId16" Type="http://schemas.openxmlformats.org/officeDocument/2006/relationships/image" Target="../media/image74.png"/><Relationship Id="rId1" Type="http://schemas.openxmlformats.org/officeDocument/2006/relationships/video" Target="../media/media4.avi"/><Relationship Id="rId2" Type="http://schemas.openxmlformats.org/officeDocument/2006/relationships/video" Target="../media/media5.avi"/><Relationship Id="rId3" Type="http://schemas.openxmlformats.org/officeDocument/2006/relationships/video" Target="file://localhost/Users/mori/talks/s5school/dlvm-acts/Set1_Seq3.avi" TargetMode="External"/><Relationship Id="rId4" Type="http://schemas.openxmlformats.org/officeDocument/2006/relationships/video" Target="file://localhost/Users/mori/talks/s5school/dlvm-acts/Set2_Seq6.avi" TargetMode="External"/><Relationship Id="rId5" Type="http://schemas.openxmlformats.org/officeDocument/2006/relationships/slideLayout" Target="../slideLayouts/slideLayout2.xml"/><Relationship Id="rId6"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4" Type="http://schemas.openxmlformats.org/officeDocument/2006/relationships/oleObject" Target="../embeddings/oleObject71.bin"/><Relationship Id="rId5" Type="http://schemas.openxmlformats.org/officeDocument/2006/relationships/oleObject" Target="../embeddings/oleObject72.bin"/><Relationship Id="rId6" Type="http://schemas.openxmlformats.org/officeDocument/2006/relationships/oleObject" Target="../embeddings/oleObject73.bin"/><Relationship Id="rId7" Type="http://schemas.openxmlformats.org/officeDocument/2006/relationships/oleObject" Target="../embeddings/oleObject74.bin"/><Relationship Id="rId8" Type="http://schemas.openxmlformats.org/officeDocument/2006/relationships/oleObject" Target="../embeddings/oleObject75.bin"/><Relationship Id="rId9" Type="http://schemas.openxmlformats.org/officeDocument/2006/relationships/oleObject" Target="../embeddings/oleObject76.bin"/><Relationship Id="rId1" Type="http://schemas.openxmlformats.org/officeDocument/2006/relationships/vmlDrawing" Target="../drawings/vmlDrawing17.vml"/><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76.png"/><Relationship Id="rId5" Type="http://schemas.openxmlformats.org/officeDocument/2006/relationships/image" Target="../media/image77.png"/><Relationship Id="rId6" Type="http://schemas.openxmlformats.org/officeDocument/2006/relationships/image" Target="../media/image78.png"/><Relationship Id="rId7" Type="http://schemas.openxmlformats.org/officeDocument/2006/relationships/image" Target="../media/image79.pn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4" Type="http://schemas.microsoft.com/office/2007/relationships/media" Target="../media/media6.wmv"/><Relationship Id="rId5" Type="http://schemas.openxmlformats.org/officeDocument/2006/relationships/image" Target="../media/image80.png"/><Relationship Id="rId1" Type="http://schemas.openxmlformats.org/officeDocument/2006/relationships/video" Target="../media/media6.wmv"/><Relationship Id="rId2"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png"/><Relationship Id="rId5"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4" Type="http://schemas.openxmlformats.org/officeDocument/2006/relationships/oleObject" Target="../embeddings/oleObject77.bin"/><Relationship Id="rId5" Type="http://schemas.openxmlformats.org/officeDocument/2006/relationships/oleObject" Target="../embeddings/oleObject78.bin"/><Relationship Id="rId6" Type="http://schemas.openxmlformats.org/officeDocument/2006/relationships/oleObject" Target="../embeddings/oleObject79.bin"/><Relationship Id="rId7" Type="http://schemas.openxmlformats.org/officeDocument/2006/relationships/oleObject" Target="../embeddings/oleObject80.bin"/><Relationship Id="rId8" Type="http://schemas.openxmlformats.org/officeDocument/2006/relationships/oleObject" Target="../embeddings/oleObject81.bin"/><Relationship Id="rId9" Type="http://schemas.openxmlformats.org/officeDocument/2006/relationships/oleObject" Target="../embeddings/oleObject82.bin"/><Relationship Id="rId10" Type="http://schemas.openxmlformats.org/officeDocument/2006/relationships/oleObject" Target="../embeddings/oleObject83.bin"/><Relationship Id="rId11" Type="http://schemas.openxmlformats.org/officeDocument/2006/relationships/oleObject" Target="../embeddings/oleObject84.bin"/><Relationship Id="rId1" Type="http://schemas.openxmlformats.org/officeDocument/2006/relationships/vmlDrawing" Target="../drawings/vmlDrawing18.vml"/><Relationship Id="rId2"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85.png"/><Relationship Id="rId5" Type="http://schemas.openxmlformats.org/officeDocument/2006/relationships/image" Target="../media/image86.png"/><Relationship Id="rId6" Type="http://schemas.openxmlformats.org/officeDocument/2006/relationships/image" Target="../media/image87.pn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9.jpeg"/><Relationship Id="rId5" Type="http://schemas.openxmlformats.org/officeDocument/2006/relationships/image" Target="../media/image90.png"/><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91.png"/><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5" Type="http://schemas.openxmlformats.org/officeDocument/2006/relationships/image" Target="../media/image5.jpeg"/><Relationship Id="rId6"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5" Type="http://schemas.openxmlformats.org/officeDocument/2006/relationships/image" Target="../media/image5.jpeg"/><Relationship Id="rId6"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a:xfrm>
            <a:off x="419100" y="1345810"/>
            <a:ext cx="8458200" cy="2038350"/>
          </a:xfrm>
        </p:spPr>
        <p:txBody>
          <a:bodyPr rIns="132080">
            <a:normAutofit fontScale="90000"/>
          </a:bodyPr>
          <a:lstStyle/>
          <a:p>
            <a:r>
              <a:rPr lang="en-US" altLang="zh-CN" sz="4800" b="1" dirty="0" smtClean="0">
                <a:solidFill>
                  <a:srgbClr val="800000"/>
                </a:solidFill>
                <a:effectLst>
                  <a:outerShdw blurRad="38100" dist="38100" dir="2700000" algn="tl">
                    <a:srgbClr val="C0C0C0"/>
                  </a:outerShdw>
                </a:effectLst>
                <a:latin typeface="Tahoma" charset="0"/>
                <a:cs typeface="Tahoma" charset="0"/>
                <a:sym typeface="Tahoma" charset="0"/>
              </a:rPr>
              <a:t>Discriminative Latent Variable Models for Human Action Recognition</a:t>
            </a:r>
            <a:endParaRPr lang="en-US" altLang="zh-CN" sz="4800" b="1" dirty="0" smtClean="0">
              <a:solidFill>
                <a:srgbClr val="800000"/>
              </a:solidFill>
              <a:effectLst>
                <a:outerShdw blurRad="38100" dist="38100" dir="2700000" algn="tl">
                  <a:srgbClr val="C0C0C0"/>
                </a:outerShdw>
              </a:effectLst>
              <a:latin typeface="Tahoma" charset="0"/>
              <a:ea typeface="华文黑体" charset="-122"/>
              <a:sym typeface="Tahoma" charset="0"/>
            </a:endParaRPr>
          </a:p>
        </p:txBody>
      </p:sp>
      <p:sp>
        <p:nvSpPr>
          <p:cNvPr id="235523" name="Rectangle 2"/>
          <p:cNvSpPr>
            <a:spLocks noGrp="1" noChangeArrowheads="1"/>
          </p:cNvSpPr>
          <p:nvPr>
            <p:ph type="body" idx="1"/>
          </p:nvPr>
        </p:nvSpPr>
        <p:spPr>
          <a:xfrm>
            <a:off x="702909" y="3490636"/>
            <a:ext cx="7734300" cy="2780524"/>
          </a:xfrm>
        </p:spPr>
        <p:txBody>
          <a:bodyPr rIns="132080">
            <a:normAutofit fontScale="85000" lnSpcReduction="10000"/>
          </a:bodyPr>
          <a:lstStyle/>
          <a:p>
            <a:pPr marL="39688" indent="0" algn="ctr" eaLnBrk="1" hangingPunct="1">
              <a:buFont typeface="Gill Sans" charset="0"/>
              <a:buNone/>
            </a:pPr>
            <a:r>
              <a:rPr lang="en-US" altLang="zh-CN" b="1" dirty="0" smtClean="0"/>
              <a:t>Greg Mori</a:t>
            </a:r>
          </a:p>
          <a:p>
            <a:pPr marL="39688" indent="0" algn="ctr" eaLnBrk="1" hangingPunct="1">
              <a:buFont typeface="Gill Sans" charset="0"/>
              <a:buNone/>
            </a:pPr>
            <a:r>
              <a:rPr lang="en-US" altLang="zh-CN" sz="2400" dirty="0" smtClean="0"/>
              <a:t>School of Computing Science</a:t>
            </a:r>
          </a:p>
          <a:p>
            <a:pPr marL="39688" indent="0" algn="ctr" eaLnBrk="1" hangingPunct="1">
              <a:buFont typeface="Gill Sans" charset="0"/>
              <a:buNone/>
            </a:pPr>
            <a:r>
              <a:rPr lang="en-US" altLang="zh-CN" sz="2400" dirty="0" smtClean="0"/>
              <a:t>Simon Fraser University</a:t>
            </a:r>
          </a:p>
          <a:p>
            <a:pPr marL="39688" indent="0" algn="ctr" eaLnBrk="1" hangingPunct="1">
              <a:buFont typeface="Gill Sans" charset="0"/>
              <a:buNone/>
            </a:pPr>
            <a:endParaRPr lang="en-US" altLang="zh-CN" sz="2400" dirty="0" smtClean="0"/>
          </a:p>
          <a:p>
            <a:pPr marL="39688" indent="0" algn="ctr" eaLnBrk="1" hangingPunct="1">
              <a:buFont typeface="Gill Sans" charset="0"/>
              <a:buNone/>
            </a:pPr>
            <a:r>
              <a:rPr lang="en-US" altLang="zh-CN" sz="2000" dirty="0" smtClean="0"/>
              <a:t>ICCV HACI’13 Workshop</a:t>
            </a:r>
          </a:p>
          <a:p>
            <a:pPr marL="39688" indent="0" algn="ctr" eaLnBrk="1" hangingPunct="1">
              <a:buFont typeface="Gill Sans" charset="0"/>
              <a:buNone/>
            </a:pPr>
            <a:r>
              <a:rPr lang="en-US" altLang="zh-CN" sz="2000" dirty="0" smtClean="0"/>
              <a:t>December 8, 2013</a:t>
            </a:r>
          </a:p>
          <a:p>
            <a:pPr marL="39688" indent="0" algn="ctr" eaLnBrk="1" hangingPunct="1">
              <a:buFont typeface="Gill Sans" charset="0"/>
              <a:buNone/>
            </a:pPr>
            <a:endParaRPr lang="en-US" altLang="zh-CN" sz="2000" dirty="0" smtClean="0"/>
          </a:p>
          <a:p>
            <a:pPr marL="39688" indent="0" algn="ctr" eaLnBrk="1" hangingPunct="1">
              <a:buFont typeface="Gill Sans" charset="0"/>
              <a:buNone/>
            </a:pPr>
            <a:r>
              <a:rPr lang="en-US" altLang="zh-CN" sz="2000" dirty="0" smtClean="0"/>
              <a:t>Joint work with: </a:t>
            </a:r>
            <a:r>
              <a:rPr lang="en-US" altLang="zh-CN" sz="2000" dirty="0" err="1" smtClean="0"/>
              <a:t>Tian</a:t>
            </a:r>
            <a:r>
              <a:rPr lang="en-US" altLang="zh-CN" sz="2000" dirty="0" smtClean="0"/>
              <a:t> </a:t>
            </a:r>
            <a:r>
              <a:rPr lang="en-US" altLang="zh-CN" sz="2000" dirty="0" err="1" smtClean="0"/>
              <a:t>Lan</a:t>
            </a:r>
            <a:r>
              <a:rPr lang="en-US" altLang="zh-CN" sz="2000" dirty="0" smtClean="0"/>
              <a:t>, </a:t>
            </a:r>
            <a:r>
              <a:rPr lang="en-US" altLang="zh-CN" sz="2000" dirty="0" err="1" smtClean="0"/>
              <a:t>Weilong</a:t>
            </a:r>
            <a:r>
              <a:rPr lang="en-US" altLang="zh-CN" sz="2000" dirty="0" smtClean="0"/>
              <a:t> Yang, Yang Wang, Steve </a:t>
            </a:r>
            <a:r>
              <a:rPr lang="en-US" altLang="zh-CN" sz="2000" dirty="0" err="1" smtClean="0"/>
              <a:t>Robinovitch</a:t>
            </a:r>
            <a:r>
              <a:rPr lang="en-US" altLang="zh-CN" sz="2000" dirty="0" smtClean="0"/>
              <a:t>, Leonid </a:t>
            </a:r>
            <a:r>
              <a:rPr lang="en-US" altLang="zh-CN" sz="2000" dirty="0" err="1" smtClean="0"/>
              <a:t>Sigal</a:t>
            </a:r>
            <a:endParaRPr lang="en-US" altLang="zh-CN" sz="2000" dirty="0" smtClean="0"/>
          </a:p>
        </p:txBody>
      </p:sp>
      <p:pic>
        <p:nvPicPr>
          <p:cNvPr id="4" name="Picture 6"/>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61" y="6178550"/>
            <a:ext cx="1358900" cy="679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pic>
        <p:nvPicPr>
          <p:cNvPr id="5" name="Picture 6"/>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785100" y="6178550"/>
            <a:ext cx="1358900" cy="679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2106352"/>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 name="组 3"/>
          <p:cNvGrpSpPr>
            <a:grpSpLocks noChangeAspect="1"/>
          </p:cNvGrpSpPr>
          <p:nvPr/>
        </p:nvGrpSpPr>
        <p:grpSpPr>
          <a:xfrm>
            <a:off x="610935" y="1531158"/>
            <a:ext cx="914400" cy="1143000"/>
            <a:chOff x="369232" y="953833"/>
            <a:chExt cx="1828800" cy="2286000"/>
          </a:xfrm>
        </p:grpSpPr>
        <p:sp>
          <p:nvSpPr>
            <p:cNvPr id="18" name="Oval 17"/>
            <p:cNvSpPr/>
            <p:nvPr/>
          </p:nvSpPr>
          <p:spPr>
            <a:xfrm>
              <a:off x="369232" y="953833"/>
              <a:ext cx="1828800" cy="2286000"/>
            </a:xfrm>
            <a:prstGeom prst="ellipse">
              <a:avLst/>
            </a:prstGeom>
            <a:gradFill flip="none" rotWithShape="1">
              <a:gsLst>
                <a:gs pos="65000">
                  <a:schemeClr val="bg1"/>
                </a:gs>
                <a:gs pos="25000">
                  <a:schemeClr val="accent1">
                    <a:shade val="94000"/>
                    <a:satMod val="13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4" name="Picture 56" descr="run_frame.jpg"/>
            <p:cNvPicPr>
              <a:picLocks noChangeAspect="1"/>
            </p:cNvPicPr>
            <p:nvPr/>
          </p:nvPicPr>
          <p:blipFill>
            <a:blip r:embed="rId3" cstate="print"/>
            <a:stretch>
              <a:fillRect/>
            </a:stretch>
          </p:blipFill>
          <p:spPr>
            <a:xfrm>
              <a:off x="634255" y="1579196"/>
              <a:ext cx="1271149" cy="996696"/>
            </a:xfrm>
            <a:prstGeom prst="rect">
              <a:avLst/>
            </a:prstGeom>
          </p:spPr>
        </p:pic>
      </p:grpSp>
      <p:grpSp>
        <p:nvGrpSpPr>
          <p:cNvPr id="7" name="组 6"/>
          <p:cNvGrpSpPr>
            <a:grpSpLocks noChangeAspect="1"/>
          </p:cNvGrpSpPr>
          <p:nvPr/>
        </p:nvGrpSpPr>
        <p:grpSpPr>
          <a:xfrm>
            <a:off x="2526964" y="1488196"/>
            <a:ext cx="914400" cy="1143000"/>
            <a:chOff x="2403518" y="908564"/>
            <a:chExt cx="1828800" cy="2286000"/>
          </a:xfrm>
        </p:grpSpPr>
        <p:sp>
          <p:nvSpPr>
            <p:cNvPr id="15" name="Oval 14"/>
            <p:cNvSpPr/>
            <p:nvPr/>
          </p:nvSpPr>
          <p:spPr>
            <a:xfrm>
              <a:off x="2403518" y="908564"/>
              <a:ext cx="1828800" cy="2286000"/>
            </a:xfrm>
            <a:prstGeom prst="ellipse">
              <a:avLst/>
            </a:prstGeom>
            <a:gradFill flip="none" rotWithShape="1">
              <a:gsLst>
                <a:gs pos="20000">
                  <a:srgbClr val="FF0000"/>
                </a:gs>
                <a:gs pos="65000">
                  <a:srgbClr val="FFFFFF"/>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图片 2"/>
            <p:cNvPicPr>
              <a:picLocks noChangeAspect="1"/>
            </p:cNvPicPr>
            <p:nvPr/>
          </p:nvPicPr>
          <p:blipFill>
            <a:blip r:embed="rId4"/>
            <a:stretch>
              <a:fillRect/>
            </a:stretch>
          </p:blipFill>
          <p:spPr>
            <a:xfrm>
              <a:off x="2641062" y="1581138"/>
              <a:ext cx="1354942" cy="995166"/>
            </a:xfrm>
            <a:prstGeom prst="rect">
              <a:avLst/>
            </a:prstGeom>
          </p:spPr>
        </p:pic>
      </p:grpSp>
      <p:grpSp>
        <p:nvGrpSpPr>
          <p:cNvPr id="8" name="组 7"/>
          <p:cNvGrpSpPr>
            <a:grpSpLocks noChangeAspect="1"/>
          </p:cNvGrpSpPr>
          <p:nvPr/>
        </p:nvGrpSpPr>
        <p:grpSpPr>
          <a:xfrm>
            <a:off x="3690747" y="359161"/>
            <a:ext cx="2743200" cy="3429000"/>
            <a:chOff x="4440440" y="936486"/>
            <a:chExt cx="1828800" cy="2286000"/>
          </a:xfrm>
        </p:grpSpPr>
        <p:sp>
          <p:nvSpPr>
            <p:cNvPr id="21" name="Oval 20"/>
            <p:cNvSpPr/>
            <p:nvPr/>
          </p:nvSpPr>
          <p:spPr>
            <a:xfrm>
              <a:off x="4440440" y="936486"/>
              <a:ext cx="1828800" cy="2286000"/>
            </a:xfrm>
            <a:prstGeom prst="ellipse">
              <a:avLst/>
            </a:prstGeom>
            <a:gradFill flip="none" rotWithShape="1">
              <a:gsLst>
                <a:gs pos="25000">
                  <a:schemeClr val="accent3"/>
                </a:gs>
                <a:gs pos="65000">
                  <a:srgbClr val="FFFFFF"/>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0" name="Picture 5"/>
            <p:cNvPicPr>
              <a:picLocks noChangeAspect="1" noChangeArrowheads="1"/>
            </p:cNvPicPr>
            <p:nvPr/>
          </p:nvPicPr>
          <p:blipFill rotWithShape="1">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4715669" y="1582668"/>
              <a:ext cx="1329302" cy="99516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grpSp>
      <p:grpSp>
        <p:nvGrpSpPr>
          <p:cNvPr id="9" name="组 8"/>
          <p:cNvGrpSpPr>
            <a:grpSpLocks noChangeAspect="1"/>
          </p:cNvGrpSpPr>
          <p:nvPr/>
        </p:nvGrpSpPr>
        <p:grpSpPr>
          <a:xfrm>
            <a:off x="6352723" y="360141"/>
            <a:ext cx="2743200" cy="3429000"/>
            <a:chOff x="6521268" y="936486"/>
            <a:chExt cx="1828800" cy="2286000"/>
          </a:xfrm>
        </p:grpSpPr>
        <p:sp>
          <p:nvSpPr>
            <p:cNvPr id="24" name="Oval 23"/>
            <p:cNvSpPr/>
            <p:nvPr/>
          </p:nvSpPr>
          <p:spPr>
            <a:xfrm>
              <a:off x="6521268" y="936486"/>
              <a:ext cx="1828800" cy="2286000"/>
            </a:xfrm>
            <a:prstGeom prst="ellipse">
              <a:avLst/>
            </a:prstGeom>
            <a:gradFill flip="none" rotWithShape="1">
              <a:gsLst>
                <a:gs pos="25000">
                  <a:srgbClr val="8064A2"/>
                </a:gs>
                <a:gs pos="65000">
                  <a:srgbClr val="FFFFFF"/>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 name="Picture 2" descr="C:\Documents and Settings\my code\disney\dataset\Broadcast_Mar6_2ndHalf\seq3\0112.jpeg"/>
            <p:cNvPicPr>
              <a:picLocks noChangeAspect="1" noChangeArrowheads="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6765799" y="1579196"/>
              <a:ext cx="1371157" cy="1006679"/>
            </a:xfrm>
            <a:prstGeom prst="rect">
              <a:avLst/>
            </a:prstGeom>
            <a:noFill/>
            <a:ln w="38100" cmpd="sng">
              <a:noFill/>
            </a:ln>
            <a:effectLst>
              <a:outerShdw blurRad="50800" dist="38100" dir="8100000" algn="tr" rotWithShape="0">
                <a:prstClr val="black">
                  <a:alpha val="40000"/>
                </a:prstClr>
              </a:outerShdw>
            </a:effectLst>
          </p:spPr>
        </p:pic>
      </p:grpSp>
      <p:sp>
        <p:nvSpPr>
          <p:cNvPr id="2" name="Title 1"/>
          <p:cNvSpPr>
            <a:spLocks noGrp="1"/>
          </p:cNvSpPr>
          <p:nvPr>
            <p:ph type="title"/>
          </p:nvPr>
        </p:nvSpPr>
        <p:spPr>
          <a:xfrm>
            <a:off x="0" y="0"/>
            <a:ext cx="9144000" cy="784086"/>
          </a:xfrm>
        </p:spPr>
        <p:txBody>
          <a:bodyPr>
            <a:noAutofit/>
          </a:bodyPr>
          <a:lstStyle/>
          <a:p>
            <a:r>
              <a:rPr lang="en-US" sz="3600" dirty="0" smtClean="0">
                <a:solidFill>
                  <a:srgbClr val="800000"/>
                </a:solidFill>
              </a:rPr>
              <a:t>Activity landscape</a:t>
            </a:r>
            <a:endParaRPr lang="en-US" sz="3600" dirty="0">
              <a:solidFill>
                <a:srgbClr val="800000"/>
              </a:solidFill>
            </a:endParaRPr>
          </a:p>
        </p:txBody>
      </p:sp>
      <p:sp>
        <p:nvSpPr>
          <p:cNvPr id="6" name="TextBox 5"/>
          <p:cNvSpPr txBox="1"/>
          <p:nvPr/>
        </p:nvSpPr>
        <p:spPr>
          <a:xfrm>
            <a:off x="6209076" y="3358121"/>
            <a:ext cx="2974578" cy="338554"/>
          </a:xfrm>
          <a:prstGeom prst="rect">
            <a:avLst/>
          </a:prstGeom>
          <a:noFill/>
        </p:spPr>
        <p:txBody>
          <a:bodyPr wrap="square" rtlCol="0">
            <a:spAutoFit/>
          </a:bodyPr>
          <a:lstStyle/>
          <a:p>
            <a:pPr algn="r"/>
            <a:r>
              <a:rPr lang="en-US" altLang="zh-CN" sz="1600" i="1" dirty="0" smtClean="0">
                <a:latin typeface="Arial Narrow"/>
                <a:cs typeface="Arial Narrow"/>
              </a:rPr>
              <a:t>Number of People</a:t>
            </a:r>
            <a:endParaRPr lang="en-US" sz="1600" i="1" dirty="0">
              <a:latin typeface="Arial Narrow"/>
              <a:cs typeface="Arial Narrow"/>
            </a:endParaRPr>
          </a:p>
        </p:txBody>
      </p:sp>
      <p:sp>
        <p:nvSpPr>
          <p:cNvPr id="13" name="TextBox 12"/>
          <p:cNvSpPr txBox="1"/>
          <p:nvPr/>
        </p:nvSpPr>
        <p:spPr>
          <a:xfrm>
            <a:off x="7037729" y="2639452"/>
            <a:ext cx="1371600" cy="353943"/>
          </a:xfrm>
          <a:prstGeom prst="rect">
            <a:avLst/>
          </a:prstGeom>
          <a:noFill/>
        </p:spPr>
        <p:txBody>
          <a:bodyPr wrap="square" rtlCol="0">
            <a:spAutoFit/>
          </a:bodyPr>
          <a:lstStyle/>
          <a:p>
            <a:pPr algn="ctr"/>
            <a:r>
              <a:rPr lang="en-US" sz="1700" dirty="0" smtClean="0"/>
              <a:t>Hockey</a:t>
            </a:r>
            <a:endParaRPr lang="en-US" sz="1700" dirty="0"/>
          </a:p>
        </p:txBody>
      </p:sp>
      <p:sp>
        <p:nvSpPr>
          <p:cNvPr id="11" name="TextBox 10"/>
          <p:cNvSpPr txBox="1"/>
          <p:nvPr/>
        </p:nvSpPr>
        <p:spPr>
          <a:xfrm>
            <a:off x="4381179" y="2608472"/>
            <a:ext cx="1371600" cy="353943"/>
          </a:xfrm>
          <a:prstGeom prst="rect">
            <a:avLst/>
          </a:prstGeom>
          <a:noFill/>
        </p:spPr>
        <p:txBody>
          <a:bodyPr wrap="square" rtlCol="0">
            <a:spAutoFit/>
          </a:bodyPr>
          <a:lstStyle/>
          <a:p>
            <a:pPr algn="ctr"/>
            <a:r>
              <a:rPr lang="en-US" sz="1700" dirty="0" smtClean="0"/>
              <a:t>Talk</a:t>
            </a:r>
            <a:endParaRPr lang="en-US" sz="1700" dirty="0"/>
          </a:p>
        </p:txBody>
      </p:sp>
      <p:sp>
        <p:nvSpPr>
          <p:cNvPr id="10" name="TextBox 9"/>
          <p:cNvSpPr txBox="1"/>
          <p:nvPr/>
        </p:nvSpPr>
        <p:spPr>
          <a:xfrm>
            <a:off x="227709" y="2614701"/>
            <a:ext cx="1676400" cy="353943"/>
          </a:xfrm>
          <a:prstGeom prst="rect">
            <a:avLst/>
          </a:prstGeom>
          <a:noFill/>
        </p:spPr>
        <p:txBody>
          <a:bodyPr wrap="square" rtlCol="0">
            <a:spAutoFit/>
          </a:bodyPr>
          <a:lstStyle/>
          <a:p>
            <a:pPr algn="ctr"/>
            <a:r>
              <a:rPr lang="en-US" sz="1700" dirty="0" smtClean="0"/>
              <a:t>Run</a:t>
            </a:r>
            <a:endParaRPr lang="en-US" sz="1700" dirty="0"/>
          </a:p>
        </p:txBody>
      </p:sp>
      <p:cxnSp>
        <p:nvCxnSpPr>
          <p:cNvPr id="5" name="Straight Arrow Connector 4"/>
          <p:cNvCxnSpPr/>
          <p:nvPr/>
        </p:nvCxnSpPr>
        <p:spPr>
          <a:xfrm>
            <a:off x="304800" y="3054096"/>
            <a:ext cx="8686800" cy="1588"/>
          </a:xfrm>
          <a:prstGeom prst="straightConnector1">
            <a:avLst/>
          </a:prstGeom>
          <a:ln w="38100" cap="flat" cmpd="sng" algn="ctr">
            <a:solidFill>
              <a:srgbClr val="008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607940" y="3124200"/>
            <a:ext cx="685800" cy="369332"/>
          </a:xfrm>
          <a:prstGeom prst="rect">
            <a:avLst/>
          </a:prstGeom>
          <a:noFill/>
        </p:spPr>
        <p:txBody>
          <a:bodyPr wrap="square" rtlCol="0">
            <a:spAutoFit/>
          </a:bodyPr>
          <a:lstStyle/>
          <a:p>
            <a:pPr algn="ctr"/>
            <a:r>
              <a:rPr lang="en-US" dirty="0" smtClean="0"/>
              <a:t>2</a:t>
            </a:r>
            <a:endParaRPr lang="en-US" dirty="0"/>
          </a:p>
        </p:txBody>
      </p:sp>
      <p:sp>
        <p:nvSpPr>
          <p:cNvPr id="26" name="TextBox 25"/>
          <p:cNvSpPr txBox="1"/>
          <p:nvPr/>
        </p:nvSpPr>
        <p:spPr>
          <a:xfrm>
            <a:off x="4759402" y="3124200"/>
            <a:ext cx="615155" cy="369332"/>
          </a:xfrm>
          <a:prstGeom prst="rect">
            <a:avLst/>
          </a:prstGeom>
          <a:noFill/>
        </p:spPr>
        <p:txBody>
          <a:bodyPr wrap="square" rtlCol="0">
            <a:spAutoFit/>
          </a:bodyPr>
          <a:lstStyle/>
          <a:p>
            <a:pPr algn="ctr"/>
            <a:r>
              <a:rPr lang="en-US" dirty="0" smtClean="0"/>
              <a:t>5-10</a:t>
            </a:r>
            <a:endParaRPr lang="en-US" dirty="0"/>
          </a:p>
        </p:txBody>
      </p:sp>
      <p:sp>
        <p:nvSpPr>
          <p:cNvPr id="29" name="TextBox 28"/>
          <p:cNvSpPr txBox="1"/>
          <p:nvPr/>
        </p:nvSpPr>
        <p:spPr>
          <a:xfrm>
            <a:off x="557691" y="3124200"/>
            <a:ext cx="985609" cy="369332"/>
          </a:xfrm>
          <a:prstGeom prst="rect">
            <a:avLst/>
          </a:prstGeom>
          <a:noFill/>
        </p:spPr>
        <p:txBody>
          <a:bodyPr wrap="square" rtlCol="0">
            <a:spAutoFit/>
          </a:bodyPr>
          <a:lstStyle/>
          <a:p>
            <a:pPr algn="ctr"/>
            <a:r>
              <a:rPr lang="en-US" altLang="zh-CN" dirty="0" smtClean="0"/>
              <a:t>1</a:t>
            </a:r>
            <a:endParaRPr lang="en-US" dirty="0"/>
          </a:p>
        </p:txBody>
      </p:sp>
      <p:sp>
        <p:nvSpPr>
          <p:cNvPr id="30" name="TextBox 29"/>
          <p:cNvSpPr txBox="1"/>
          <p:nvPr/>
        </p:nvSpPr>
        <p:spPr>
          <a:xfrm>
            <a:off x="7415952" y="3124200"/>
            <a:ext cx="615155" cy="369332"/>
          </a:xfrm>
          <a:prstGeom prst="rect">
            <a:avLst/>
          </a:prstGeom>
          <a:noFill/>
        </p:spPr>
        <p:txBody>
          <a:bodyPr wrap="square" rtlCol="0">
            <a:spAutoFit/>
          </a:bodyPr>
          <a:lstStyle/>
          <a:p>
            <a:pPr algn="ctr"/>
            <a:r>
              <a:rPr lang="en-US" dirty="0" smtClean="0"/>
              <a:t>~10</a:t>
            </a:r>
            <a:endParaRPr lang="en-US" dirty="0"/>
          </a:p>
        </p:txBody>
      </p:sp>
      <p:cxnSp>
        <p:nvCxnSpPr>
          <p:cNvPr id="43" name="Straight Connector 42"/>
          <p:cNvCxnSpPr/>
          <p:nvPr/>
        </p:nvCxnSpPr>
        <p:spPr>
          <a:xfrm rot="5400000">
            <a:off x="204920" y="3054096"/>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rot="5400000">
            <a:off x="968199" y="3053302"/>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5400000">
            <a:off x="2868544" y="3053302"/>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rot="5400000">
            <a:off x="4984683" y="3053302"/>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rot="5400000">
            <a:off x="7641233" y="3053302"/>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804909" y="819090"/>
            <a:ext cx="1837240" cy="400110"/>
          </a:xfrm>
          <a:prstGeom prst="rect">
            <a:avLst/>
          </a:prstGeom>
          <a:noFill/>
        </p:spPr>
        <p:txBody>
          <a:bodyPr wrap="square" rtlCol="0">
            <a:spAutoFit/>
          </a:bodyPr>
          <a:lstStyle/>
          <a:p>
            <a:pPr algn="ctr"/>
            <a:r>
              <a:rPr lang="en-US" sz="2000" dirty="0" smtClean="0"/>
              <a:t>Events</a:t>
            </a:r>
            <a:endParaRPr lang="en-US" sz="2000" dirty="0"/>
          </a:p>
        </p:txBody>
      </p:sp>
      <p:sp>
        <p:nvSpPr>
          <p:cNvPr id="35" name="TextBox 34"/>
          <p:cNvSpPr txBox="1"/>
          <p:nvPr/>
        </p:nvSpPr>
        <p:spPr>
          <a:xfrm>
            <a:off x="4350203" y="648700"/>
            <a:ext cx="1371600" cy="707886"/>
          </a:xfrm>
          <a:prstGeom prst="rect">
            <a:avLst/>
          </a:prstGeom>
          <a:noFill/>
        </p:spPr>
        <p:txBody>
          <a:bodyPr wrap="square" rtlCol="0">
            <a:spAutoFit/>
          </a:bodyPr>
          <a:lstStyle/>
          <a:p>
            <a:pPr algn="ctr"/>
            <a:r>
              <a:rPr lang="en-US" sz="2000" dirty="0" smtClean="0"/>
              <a:t> Group</a:t>
            </a:r>
          </a:p>
          <a:p>
            <a:pPr algn="ctr"/>
            <a:r>
              <a:rPr lang="en-US" sz="2000" dirty="0"/>
              <a:t>a</a:t>
            </a:r>
            <a:r>
              <a:rPr lang="en-US" sz="2000" dirty="0" smtClean="0"/>
              <a:t>ctivities</a:t>
            </a:r>
            <a:endParaRPr lang="en-US" sz="2000" dirty="0"/>
          </a:p>
        </p:txBody>
      </p:sp>
      <p:sp>
        <p:nvSpPr>
          <p:cNvPr id="36" name="TextBox 35"/>
          <p:cNvSpPr txBox="1"/>
          <p:nvPr/>
        </p:nvSpPr>
        <p:spPr>
          <a:xfrm>
            <a:off x="211055" y="784086"/>
            <a:ext cx="1676400" cy="400110"/>
          </a:xfrm>
          <a:prstGeom prst="rect">
            <a:avLst/>
          </a:prstGeom>
          <a:noFill/>
        </p:spPr>
        <p:txBody>
          <a:bodyPr wrap="square" rtlCol="0">
            <a:spAutoFit/>
          </a:bodyPr>
          <a:lstStyle/>
          <a:p>
            <a:pPr algn="ctr"/>
            <a:r>
              <a:rPr lang="en-US" sz="2000" dirty="0" smtClean="0"/>
              <a:t>Actions</a:t>
            </a:r>
            <a:endParaRPr lang="en-US" sz="2000" dirty="0"/>
          </a:p>
        </p:txBody>
      </p:sp>
      <p:sp>
        <p:nvSpPr>
          <p:cNvPr id="39" name="TextBox 35"/>
          <p:cNvSpPr txBox="1"/>
          <p:nvPr/>
        </p:nvSpPr>
        <p:spPr>
          <a:xfrm>
            <a:off x="2131108" y="649413"/>
            <a:ext cx="1676400" cy="707886"/>
          </a:xfrm>
          <a:prstGeom prst="rect">
            <a:avLst/>
          </a:prstGeom>
          <a:noFill/>
        </p:spPr>
        <p:txBody>
          <a:bodyPr wrap="square" rtlCol="0">
            <a:spAutoFit/>
          </a:bodyPr>
          <a:lstStyle/>
          <a:p>
            <a:pPr algn="ctr"/>
            <a:r>
              <a:rPr lang="en-US" sz="2000" dirty="0" smtClean="0"/>
              <a:t>Human interactions</a:t>
            </a:r>
            <a:endParaRPr lang="en-US" sz="2000" dirty="0"/>
          </a:p>
        </p:txBody>
      </p:sp>
      <p:sp>
        <p:nvSpPr>
          <p:cNvPr id="41" name="TextBox 9"/>
          <p:cNvSpPr txBox="1"/>
          <p:nvPr/>
        </p:nvSpPr>
        <p:spPr>
          <a:xfrm>
            <a:off x="2124567" y="2602944"/>
            <a:ext cx="1676400" cy="353943"/>
          </a:xfrm>
          <a:prstGeom prst="rect">
            <a:avLst/>
          </a:prstGeom>
          <a:noFill/>
        </p:spPr>
        <p:txBody>
          <a:bodyPr wrap="square" rtlCol="0">
            <a:spAutoFit/>
          </a:bodyPr>
          <a:lstStyle/>
          <a:p>
            <a:pPr algn="ctr"/>
            <a:r>
              <a:rPr lang="en-US" sz="1700" dirty="0" smtClean="0"/>
              <a:t>Point</a:t>
            </a:r>
            <a:endParaRPr lang="en-US" sz="1700" dirty="0"/>
          </a:p>
        </p:txBody>
      </p:sp>
      <p:pic>
        <p:nvPicPr>
          <p:cNvPr id="38" name="Picture 66"/>
          <p:cNvPicPr>
            <a:picLocks noChangeAspect="1"/>
          </p:cNvPicPr>
          <p:nvPr/>
        </p:nvPicPr>
        <p:blipFill>
          <a:blip r:embed="rId7" cstate="print"/>
          <a:stretch>
            <a:fillRect/>
          </a:stretch>
        </p:blipFill>
        <p:spPr>
          <a:xfrm>
            <a:off x="423251" y="4261209"/>
            <a:ext cx="1028716" cy="1028716"/>
          </a:xfrm>
          <a:prstGeom prst="rect">
            <a:avLst/>
          </a:prstGeom>
        </p:spPr>
      </p:pic>
      <p:sp>
        <p:nvSpPr>
          <p:cNvPr id="49" name="TextBox 67"/>
          <p:cNvSpPr txBox="1"/>
          <p:nvPr/>
        </p:nvSpPr>
        <p:spPr>
          <a:xfrm>
            <a:off x="295348" y="3917279"/>
            <a:ext cx="1676400" cy="369332"/>
          </a:xfrm>
          <a:prstGeom prst="rect">
            <a:avLst/>
          </a:prstGeom>
          <a:noFill/>
        </p:spPr>
        <p:txBody>
          <a:bodyPr wrap="square" rtlCol="0">
            <a:spAutoFit/>
          </a:bodyPr>
          <a:lstStyle/>
          <a:p>
            <a:r>
              <a:rPr lang="en-US" i="1" dirty="0" smtClean="0"/>
              <a:t>Bag of features</a:t>
            </a:r>
            <a:endParaRPr lang="en-US" i="1" dirty="0"/>
          </a:p>
        </p:txBody>
      </p:sp>
      <p:sp>
        <p:nvSpPr>
          <p:cNvPr id="51" name="Rectangle 63"/>
          <p:cNvSpPr/>
          <p:nvPr/>
        </p:nvSpPr>
        <p:spPr>
          <a:xfrm>
            <a:off x="127439" y="5304249"/>
            <a:ext cx="4572000" cy="923330"/>
          </a:xfrm>
          <a:prstGeom prst="rect">
            <a:avLst/>
          </a:prstGeom>
        </p:spPr>
        <p:txBody>
          <a:bodyPr>
            <a:spAutoFit/>
          </a:bodyPr>
          <a:lstStyle/>
          <a:p>
            <a:pPr marL="171450" lvl="1" indent="-171450">
              <a:buFont typeface="Arial"/>
              <a:buChar char="•"/>
            </a:pPr>
            <a:r>
              <a:rPr lang="en-US" dirty="0" smtClean="0">
                <a:solidFill>
                  <a:srgbClr val="2127FF"/>
                </a:solidFill>
              </a:rPr>
              <a:t>Statistical methods</a:t>
            </a:r>
          </a:p>
          <a:p>
            <a:pPr marL="171450" lvl="1" indent="-171450">
              <a:buFont typeface="Arial"/>
              <a:buChar char="•"/>
            </a:pPr>
            <a:r>
              <a:rPr lang="en-US" dirty="0" smtClean="0">
                <a:solidFill>
                  <a:srgbClr val="2127FF"/>
                </a:solidFill>
              </a:rPr>
              <a:t>Don’t extract semantic descriptions</a:t>
            </a:r>
          </a:p>
          <a:p>
            <a:pPr marL="0" lvl="1"/>
            <a:endParaRPr lang="en-US" dirty="0" smtClean="0"/>
          </a:p>
        </p:txBody>
      </p:sp>
      <p:sp>
        <p:nvSpPr>
          <p:cNvPr id="52" name="TextBox 71"/>
          <p:cNvSpPr txBox="1"/>
          <p:nvPr/>
        </p:nvSpPr>
        <p:spPr>
          <a:xfrm>
            <a:off x="266609" y="5901334"/>
            <a:ext cx="2335795" cy="861774"/>
          </a:xfrm>
          <a:prstGeom prst="rect">
            <a:avLst/>
          </a:prstGeom>
          <a:noFill/>
        </p:spPr>
        <p:txBody>
          <a:bodyPr wrap="square" rtlCol="0">
            <a:spAutoFit/>
          </a:bodyPr>
          <a:lstStyle/>
          <a:p>
            <a:pPr>
              <a:tabLst>
                <a:tab pos="112713" algn="l"/>
              </a:tabLst>
            </a:pPr>
            <a:r>
              <a:rPr lang="en-US" sz="1600" dirty="0" smtClean="0">
                <a:latin typeface="Arial Narrow"/>
                <a:cs typeface="Arial Narrow"/>
              </a:rPr>
              <a:t>Laptev et al, 2008</a:t>
            </a:r>
          </a:p>
          <a:p>
            <a:pPr>
              <a:tabLst>
                <a:tab pos="112713" algn="l"/>
              </a:tabLst>
            </a:pPr>
            <a:r>
              <a:rPr lang="en-US" sz="1600" dirty="0" smtClean="0">
                <a:latin typeface="Arial Narrow"/>
                <a:cs typeface="Arial Narrow"/>
              </a:rPr>
              <a:t>Liu et al, 2009</a:t>
            </a:r>
          </a:p>
          <a:p>
            <a:pPr>
              <a:tabLst>
                <a:tab pos="112713" algn="l"/>
              </a:tabLst>
            </a:pPr>
            <a:r>
              <a:rPr lang="en-US" altLang="zh-CN" sz="1600" dirty="0" err="1" smtClean="0"/>
              <a:t>Tamrakar</a:t>
            </a:r>
            <a:r>
              <a:rPr lang="en-US" altLang="zh-CN" sz="1600" dirty="0" smtClean="0"/>
              <a:t> et al, 2012</a:t>
            </a:r>
            <a:endParaRPr lang="en-US" sz="1600" dirty="0" smtClean="0">
              <a:latin typeface="Arial Narrow"/>
              <a:cs typeface="Arial Narrow"/>
            </a:endParaRPr>
          </a:p>
        </p:txBody>
      </p:sp>
      <p:sp>
        <p:nvSpPr>
          <p:cNvPr id="53" name="TextBox 65"/>
          <p:cNvSpPr txBox="1"/>
          <p:nvPr/>
        </p:nvSpPr>
        <p:spPr>
          <a:xfrm>
            <a:off x="4473631" y="3924734"/>
            <a:ext cx="4038906" cy="369332"/>
          </a:xfrm>
          <a:prstGeom prst="rect">
            <a:avLst/>
          </a:prstGeom>
          <a:noFill/>
        </p:spPr>
        <p:txBody>
          <a:bodyPr wrap="square" rtlCol="0">
            <a:spAutoFit/>
          </a:bodyPr>
          <a:lstStyle/>
          <a:p>
            <a:r>
              <a:rPr lang="en-US" i="1" dirty="0" smtClean="0"/>
              <a:t>DBN, AND-OR Graph, CRF, Latent SVM </a:t>
            </a:r>
            <a:endParaRPr lang="en-US" i="1" dirty="0"/>
          </a:p>
        </p:txBody>
      </p:sp>
      <p:pic>
        <p:nvPicPr>
          <p:cNvPr id="54" name="图片 53" descr="gupta09_cvpr.png"/>
          <p:cNvPicPr>
            <a:picLocks noChangeAspect="1"/>
          </p:cNvPicPr>
          <p:nvPr/>
        </p:nvPicPr>
        <p:blipFill rotWithShape="1">
          <a:blip r:embed="rId8">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23739" t="28551" r="57685" b="2586"/>
          <a:stretch/>
        </p:blipFill>
        <p:spPr>
          <a:xfrm>
            <a:off x="3902931" y="4444099"/>
            <a:ext cx="1733073" cy="2040159"/>
          </a:xfrm>
          <a:prstGeom prst="rect">
            <a:avLst/>
          </a:prstGeom>
        </p:spPr>
      </p:pic>
      <p:sp>
        <p:nvSpPr>
          <p:cNvPr id="55" name="TextBox 71"/>
          <p:cNvSpPr txBox="1"/>
          <p:nvPr/>
        </p:nvSpPr>
        <p:spPr>
          <a:xfrm>
            <a:off x="5888868" y="5529065"/>
            <a:ext cx="2335795" cy="1077218"/>
          </a:xfrm>
          <a:prstGeom prst="rect">
            <a:avLst/>
          </a:prstGeom>
          <a:noFill/>
        </p:spPr>
        <p:txBody>
          <a:bodyPr wrap="square" rtlCol="0">
            <a:spAutoFit/>
          </a:bodyPr>
          <a:lstStyle/>
          <a:p>
            <a:pPr>
              <a:tabLst>
                <a:tab pos="112713" algn="l"/>
              </a:tabLst>
            </a:pPr>
            <a:r>
              <a:rPr lang="en-US" sz="1600" dirty="0" smtClean="0">
                <a:latin typeface="Arial Narrow"/>
                <a:cs typeface="Arial Narrow"/>
              </a:rPr>
              <a:t>Xiang &amp; Gong, 2006</a:t>
            </a:r>
          </a:p>
          <a:p>
            <a:pPr>
              <a:tabLst>
                <a:tab pos="112713" algn="l"/>
              </a:tabLst>
            </a:pPr>
            <a:r>
              <a:rPr lang="en-US" sz="1600" dirty="0" smtClean="0">
                <a:latin typeface="Arial Narrow"/>
                <a:cs typeface="Arial Narrow"/>
              </a:rPr>
              <a:t>Gupta et al, 2009</a:t>
            </a:r>
          </a:p>
          <a:p>
            <a:pPr>
              <a:tabLst>
                <a:tab pos="112713" algn="l"/>
              </a:tabLst>
            </a:pPr>
            <a:r>
              <a:rPr lang="en-US" sz="1600" dirty="0" err="1" smtClean="0">
                <a:latin typeface="Arial Narrow"/>
                <a:cs typeface="Arial Narrow"/>
              </a:rPr>
              <a:t>Felzenszwalb</a:t>
            </a:r>
            <a:r>
              <a:rPr lang="en-US" sz="1600" dirty="0" smtClean="0">
                <a:latin typeface="Arial Narrow"/>
                <a:cs typeface="Arial Narrow"/>
              </a:rPr>
              <a:t> et al, 2010 </a:t>
            </a:r>
          </a:p>
          <a:p>
            <a:pPr>
              <a:tabLst>
                <a:tab pos="112713" algn="l"/>
              </a:tabLst>
            </a:pPr>
            <a:r>
              <a:rPr lang="en-US" sz="1600" dirty="0" err="1" smtClean="0">
                <a:latin typeface="Arial Narrow"/>
                <a:cs typeface="Arial Narrow"/>
              </a:rPr>
              <a:t>Amer</a:t>
            </a:r>
            <a:r>
              <a:rPr lang="en-US" sz="1600" dirty="0" smtClean="0">
                <a:latin typeface="Arial Narrow"/>
                <a:cs typeface="Arial Narrow"/>
              </a:rPr>
              <a:t> et al, 2012</a:t>
            </a:r>
          </a:p>
        </p:txBody>
      </p:sp>
      <p:sp>
        <p:nvSpPr>
          <p:cNvPr id="56" name="TextBox 62"/>
          <p:cNvSpPr txBox="1"/>
          <p:nvPr/>
        </p:nvSpPr>
        <p:spPr>
          <a:xfrm>
            <a:off x="183355" y="3505200"/>
            <a:ext cx="5334000" cy="400110"/>
          </a:xfrm>
          <a:prstGeom prst="rect">
            <a:avLst/>
          </a:prstGeom>
          <a:noFill/>
        </p:spPr>
        <p:txBody>
          <a:bodyPr wrap="square" rtlCol="0">
            <a:spAutoFit/>
          </a:bodyPr>
          <a:lstStyle/>
          <a:p>
            <a:pPr marL="342900" indent="-342900"/>
            <a:r>
              <a:rPr lang="en-US" sz="2000" b="1" dirty="0" smtClean="0"/>
              <a:t>Possible approaches:</a:t>
            </a:r>
          </a:p>
        </p:txBody>
      </p:sp>
      <p:sp>
        <p:nvSpPr>
          <p:cNvPr id="57" name="Rectangle 63"/>
          <p:cNvSpPr/>
          <p:nvPr/>
        </p:nvSpPr>
        <p:spPr>
          <a:xfrm>
            <a:off x="5674087" y="4493584"/>
            <a:ext cx="4572000" cy="646331"/>
          </a:xfrm>
          <a:prstGeom prst="rect">
            <a:avLst/>
          </a:prstGeom>
        </p:spPr>
        <p:txBody>
          <a:bodyPr>
            <a:spAutoFit/>
          </a:bodyPr>
          <a:lstStyle/>
          <a:p>
            <a:pPr marL="171450" lvl="1" indent="-171450">
              <a:buFont typeface="Arial"/>
              <a:buChar char="•"/>
            </a:pPr>
            <a:r>
              <a:rPr lang="en-US" altLang="zh-CN" dirty="0" smtClean="0">
                <a:solidFill>
                  <a:srgbClr val="2127FF"/>
                </a:solidFill>
              </a:rPr>
              <a:t>Structural methods</a:t>
            </a:r>
          </a:p>
          <a:p>
            <a:pPr marL="171450" lvl="1" indent="-171450">
              <a:buFont typeface="Arial"/>
              <a:buChar char="•"/>
            </a:pPr>
            <a:r>
              <a:rPr lang="en-US" altLang="zh-CN" dirty="0">
                <a:solidFill>
                  <a:srgbClr val="2127FF"/>
                </a:solidFill>
              </a:rPr>
              <a:t>C</a:t>
            </a:r>
            <a:r>
              <a:rPr lang="en-US" altLang="zh-CN" dirty="0" smtClean="0">
                <a:solidFill>
                  <a:srgbClr val="2127FF"/>
                </a:solidFill>
              </a:rPr>
              <a:t>omplex </a:t>
            </a:r>
            <a:r>
              <a:rPr lang="en-US" altLang="zh-CN" dirty="0">
                <a:solidFill>
                  <a:srgbClr val="2127FF"/>
                </a:solidFill>
              </a:rPr>
              <a:t>learning / </a:t>
            </a:r>
            <a:r>
              <a:rPr lang="en-US" altLang="zh-CN" dirty="0" smtClean="0">
                <a:solidFill>
                  <a:srgbClr val="2127FF"/>
                </a:solidFill>
              </a:rPr>
              <a:t>inference</a:t>
            </a:r>
            <a:endParaRPr lang="en-US" dirty="0" smtClean="0">
              <a:solidFill>
                <a:srgbClr val="2127FF"/>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8637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p:bldP spid="52" grpId="0"/>
      <p:bldP spid="53" grpId="0"/>
      <p:bldP spid="55" grpId="0"/>
      <p:bldP spid="57"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7026" name="Rectangle 1"/>
          <p:cNvSpPr>
            <a:spLocks noGrp="1" noChangeArrowheads="1"/>
          </p:cNvSpPr>
          <p:nvPr>
            <p:ph type="title"/>
          </p:nvPr>
        </p:nvSpPr>
        <p:spPr>
          <a:xfrm>
            <a:off x="457200" y="-2012"/>
            <a:ext cx="8229600" cy="1143000"/>
          </a:xfrm>
        </p:spPr>
        <p:txBody>
          <a:bodyPr rIns="132080"/>
          <a:lstStyle/>
          <a:p>
            <a:pPr indent="0" eaLnBrk="1" hangingPunct="1"/>
            <a:r>
              <a:rPr lang="en-US" altLang="zh-CN" dirty="0" smtClean="0">
                <a:solidFill>
                  <a:srgbClr val="800000"/>
                </a:solidFill>
              </a:rPr>
              <a:t>Our Proposal - Structured Models</a:t>
            </a:r>
          </a:p>
        </p:txBody>
      </p:sp>
      <p:sp>
        <p:nvSpPr>
          <p:cNvPr id="257027" name="Rectangle 2"/>
          <p:cNvSpPr>
            <a:spLocks noGrp="1" noChangeArrowheads="1"/>
          </p:cNvSpPr>
          <p:nvPr>
            <p:ph type="body" idx="1"/>
          </p:nvPr>
        </p:nvSpPr>
        <p:spPr>
          <a:xfrm>
            <a:off x="457200" y="1282700"/>
            <a:ext cx="8229600" cy="5511800"/>
          </a:xfrm>
        </p:spPr>
        <p:txBody>
          <a:bodyPr rIns="132080"/>
          <a:lstStyle/>
          <a:p>
            <a:pPr eaLnBrk="1" hangingPunct="1"/>
            <a:r>
              <a:rPr lang="en-US" altLang="zh-CN" dirty="0" smtClean="0"/>
              <a:t>Models that account for spatial, temporal, relational, or other structures</a:t>
            </a:r>
          </a:p>
          <a:p>
            <a:pPr marL="782638" lvl="1" eaLnBrk="1" hangingPunct="1"/>
            <a:r>
              <a:rPr lang="en-US" altLang="zh-CN" dirty="0" smtClean="0"/>
              <a:t>Flexible</a:t>
            </a:r>
          </a:p>
          <a:p>
            <a:pPr marL="782638" lvl="1" eaLnBrk="1" hangingPunct="1"/>
            <a:r>
              <a:rPr lang="en-US" altLang="zh-CN" dirty="0" smtClean="0"/>
              <a:t>Richer representation</a:t>
            </a:r>
          </a:p>
          <a:p>
            <a:pPr eaLnBrk="1" hangingPunct="1"/>
            <a:r>
              <a:rPr lang="en-US" altLang="zh-CN" dirty="0" smtClean="0"/>
              <a:t>This talk: representation and learning of structured models for activity recognition</a:t>
            </a:r>
          </a:p>
          <a:p>
            <a:pPr eaLnBrk="1" hangingPunct="1"/>
            <a:endParaRPr lang="en-US" altLang="zh-CN" dirty="0" smtClean="0"/>
          </a:p>
          <a:p>
            <a:pPr eaLnBrk="1" hangingPunct="1"/>
            <a:r>
              <a:rPr lang="en-US" altLang="zh-CN" dirty="0" smtClean="0"/>
              <a:t>These can be applied across the activity landscape, from individual human actions through to group events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72482031"/>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9490" name="Rectangle 1"/>
          <p:cNvSpPr>
            <a:spLocks noGrp="1" noChangeArrowheads="1"/>
          </p:cNvSpPr>
          <p:nvPr>
            <p:ph type="title"/>
          </p:nvPr>
        </p:nvSpPr>
        <p:spPr>
          <a:xfrm>
            <a:off x="584200" y="-314325"/>
            <a:ext cx="8229600" cy="1508125"/>
          </a:xfrm>
        </p:spPr>
        <p:txBody>
          <a:bodyPr rIns="132080"/>
          <a:lstStyle/>
          <a:p>
            <a:pPr indent="0" eaLnBrk="1" hangingPunct="1"/>
            <a:r>
              <a:rPr lang="en-US" altLang="zh-CN" dirty="0" smtClean="0">
                <a:solidFill>
                  <a:srgbClr val="800000"/>
                </a:solidFill>
              </a:rPr>
              <a:t>Role of Context in Actions</a:t>
            </a:r>
          </a:p>
        </p:txBody>
      </p:sp>
      <p:pic>
        <p:nvPicPr>
          <p:cNvPr id="319491" name="Picture 2"/>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1422141" y="3964722"/>
            <a:ext cx="914400" cy="25908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pic>
        <p:nvPicPr>
          <p:cNvPr id="319492" name="Picture 3"/>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1561841" y="1018322"/>
            <a:ext cx="876300" cy="257968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pic>
        <p:nvPicPr>
          <p:cNvPr id="319494" name="Picture 5"/>
          <p:cNvPicPr>
            <a:picLocks noChangeAspect="1" noChangeArrowheads="1"/>
          </p:cNvPicPr>
          <p:nvPr/>
        </p:nvPicPr>
        <p:blipFill rotWithShape="1">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4133833" y="916722"/>
            <a:ext cx="3732113" cy="2794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pic>
        <p:nvPicPr>
          <p:cNvPr id="319495" name="Picture 6"/>
          <p:cNvPicPr>
            <a:picLocks noChangeAspect="1" noChangeArrowheads="1"/>
          </p:cNvPicPr>
          <p:nvPr/>
        </p:nvPicPr>
        <p:blipFill rotWithShape="1">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4133833" y="3837722"/>
            <a:ext cx="3732114" cy="28321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sp>
        <p:nvSpPr>
          <p:cNvPr id="319496" name="Rectangle 7"/>
          <p:cNvSpPr>
            <a:spLocks/>
          </p:cNvSpPr>
          <p:nvPr/>
        </p:nvSpPr>
        <p:spPr bwMode="auto">
          <a:xfrm>
            <a:off x="7189274" y="1500922"/>
            <a:ext cx="520842" cy="1587500"/>
          </a:xfrm>
          <a:prstGeom prst="rect">
            <a:avLst/>
          </a:prstGeom>
          <a:noFill/>
          <a:ln w="50800">
            <a:solidFill>
              <a:srgbClr val="FF0000"/>
            </a:solidFill>
            <a:round/>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lIns="0" tIns="0" rIns="0" bIns="0"/>
          <a:lstStyle/>
          <a:p>
            <a:endParaRPr lang="zh-CN" altLang="zh-CN"/>
          </a:p>
        </p:txBody>
      </p:sp>
      <p:sp>
        <p:nvSpPr>
          <p:cNvPr id="319497" name="Line 8"/>
          <p:cNvSpPr>
            <a:spLocks noChangeShapeType="1"/>
          </p:cNvSpPr>
          <p:nvPr/>
        </p:nvSpPr>
        <p:spPr bwMode="auto">
          <a:xfrm flipH="1">
            <a:off x="2349255" y="2237522"/>
            <a:ext cx="4763799" cy="25400"/>
          </a:xfrm>
          <a:prstGeom prst="line">
            <a:avLst/>
          </a:prstGeom>
          <a:noFill/>
          <a:ln w="38100">
            <a:solidFill>
              <a:srgbClr val="FF0000"/>
            </a:solidFill>
            <a:round/>
            <a:headEnd type="stealth" w="med" len="me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Lst>
        </p:spPr>
        <p:txBody>
          <a:bodyPr lIns="0" tIns="0" rIns="0" bIns="0"/>
          <a:lstStyle/>
          <a:p>
            <a:endParaRPr lang="zh-CN" altLang="en-US"/>
          </a:p>
        </p:txBody>
      </p:sp>
      <p:sp>
        <p:nvSpPr>
          <p:cNvPr id="319498" name="Rectangle 9"/>
          <p:cNvSpPr>
            <a:spLocks/>
          </p:cNvSpPr>
          <p:nvPr/>
        </p:nvSpPr>
        <p:spPr bwMode="auto">
          <a:xfrm>
            <a:off x="5321865" y="4345722"/>
            <a:ext cx="520842" cy="1587500"/>
          </a:xfrm>
          <a:prstGeom prst="rect">
            <a:avLst/>
          </a:prstGeom>
          <a:noFill/>
          <a:ln w="50800">
            <a:solidFill>
              <a:srgbClr val="0000FF"/>
            </a:solidFill>
            <a:round/>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lIns="0" tIns="0" rIns="0" bIns="0"/>
          <a:lstStyle/>
          <a:p>
            <a:endParaRPr lang="zh-CN" altLang="zh-CN"/>
          </a:p>
        </p:txBody>
      </p:sp>
      <p:sp>
        <p:nvSpPr>
          <p:cNvPr id="319499" name="Line 10"/>
          <p:cNvSpPr>
            <a:spLocks noChangeShapeType="1"/>
          </p:cNvSpPr>
          <p:nvPr/>
        </p:nvSpPr>
        <p:spPr bwMode="auto">
          <a:xfrm flipH="1">
            <a:off x="2298441" y="5145822"/>
            <a:ext cx="3074238" cy="25400"/>
          </a:xfrm>
          <a:prstGeom prst="line">
            <a:avLst/>
          </a:prstGeom>
          <a:noFill/>
          <a:ln w="38100">
            <a:solidFill>
              <a:srgbClr val="0000FF"/>
            </a:solidFill>
            <a:round/>
            <a:headEnd type="stealth" w="med" len="me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Lst>
        </p:spPr>
        <p:txBody>
          <a:bodyPr lIns="0" tIns="0" rIns="0" bIns="0"/>
          <a:lstStyle/>
          <a:p>
            <a:endParaRPr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0215107"/>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949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949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949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949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949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94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496" grpId="0" animBg="1"/>
      <p:bldP spid="319497" grpId="0" animBg="1"/>
      <p:bldP spid="319498" grpId="0" animBg="1"/>
      <p:bldP spid="319499" grpId="0" animBg="1"/>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0514" name="Rectangle 1"/>
          <p:cNvSpPr>
            <a:spLocks noGrp="1" noChangeArrowheads="1"/>
          </p:cNvSpPr>
          <p:nvPr>
            <p:ph type="title"/>
          </p:nvPr>
        </p:nvSpPr>
        <p:spPr>
          <a:xfrm>
            <a:off x="457200" y="-85725"/>
            <a:ext cx="8229600" cy="1275275"/>
          </a:xfrm>
        </p:spPr>
        <p:txBody>
          <a:bodyPr rIns="132080"/>
          <a:lstStyle/>
          <a:p>
            <a:pPr indent="0" eaLnBrk="1" hangingPunct="1"/>
            <a:r>
              <a:rPr lang="en-US" altLang="zh-CN" dirty="0" smtClean="0">
                <a:solidFill>
                  <a:srgbClr val="800000"/>
                </a:solidFill>
              </a:rPr>
              <a:t>Group Context</a:t>
            </a:r>
          </a:p>
        </p:txBody>
      </p:sp>
      <p:grpSp>
        <p:nvGrpSpPr>
          <p:cNvPr id="4" name="组 3"/>
          <p:cNvGrpSpPr/>
          <p:nvPr/>
        </p:nvGrpSpPr>
        <p:grpSpPr>
          <a:xfrm>
            <a:off x="901616" y="1446751"/>
            <a:ext cx="3567899" cy="3482447"/>
            <a:chOff x="1303541" y="1446751"/>
            <a:chExt cx="3567899" cy="3482447"/>
          </a:xfrm>
        </p:grpSpPr>
        <p:grpSp>
          <p:nvGrpSpPr>
            <p:cNvPr id="3" name="组 2"/>
            <p:cNvGrpSpPr/>
            <p:nvPr/>
          </p:nvGrpSpPr>
          <p:grpSpPr>
            <a:xfrm>
              <a:off x="1303541" y="2253272"/>
              <a:ext cx="3567899" cy="2675926"/>
              <a:chOff x="1303542" y="2849630"/>
              <a:chExt cx="2772756" cy="2079568"/>
            </a:xfrm>
          </p:grpSpPr>
          <p:pic>
            <p:nvPicPr>
              <p:cNvPr id="26" name="Picture 5" descr="C:\Documents and Settings\Downloads\dataset\ActivityDataset\seq11\frame1004.jpg"/>
              <p:cNvPicPr>
                <a:picLocks noChangeAspect="1" noChangeArrowheads="1"/>
              </p:cNvPicPr>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1303542" y="2849630"/>
                <a:ext cx="2772756" cy="2079568"/>
              </a:xfrm>
              <a:prstGeom prst="rect">
                <a:avLst/>
              </a:prstGeom>
              <a:noFill/>
            </p:spPr>
          </p:pic>
          <p:sp>
            <p:nvSpPr>
              <p:cNvPr id="28" name="Rectangle 6"/>
              <p:cNvSpPr/>
              <p:nvPr/>
            </p:nvSpPr>
            <p:spPr>
              <a:xfrm>
                <a:off x="2632154" y="3204885"/>
                <a:ext cx="404360" cy="1039784"/>
              </a:xfrm>
              <a:prstGeom prst="rect">
                <a:avLst/>
              </a:prstGeom>
              <a:noFill/>
              <a:ln w="28575"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ectangle 7"/>
              <p:cNvSpPr/>
              <p:nvPr/>
            </p:nvSpPr>
            <p:spPr>
              <a:xfrm>
                <a:off x="3614172" y="3262651"/>
                <a:ext cx="288829" cy="1039784"/>
              </a:xfrm>
              <a:prstGeom prst="rect">
                <a:avLst/>
              </a:prstGeom>
              <a:noFill/>
              <a:ln w="28575"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0" name="Rectangle 8"/>
              <p:cNvSpPr/>
              <p:nvPr/>
            </p:nvSpPr>
            <p:spPr>
              <a:xfrm>
                <a:off x="1881199" y="3204885"/>
                <a:ext cx="404360" cy="1039784"/>
              </a:xfrm>
              <a:prstGeom prst="rect">
                <a:avLst/>
              </a:prstGeom>
              <a:noFill/>
              <a:ln w="28575"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Rectangle 9"/>
              <p:cNvSpPr/>
              <p:nvPr/>
            </p:nvSpPr>
            <p:spPr>
              <a:xfrm>
                <a:off x="1361307" y="3320417"/>
                <a:ext cx="404360" cy="1039784"/>
              </a:xfrm>
              <a:prstGeom prst="rect">
                <a:avLst/>
              </a:prstGeom>
              <a:noFill/>
              <a:ln w="28575"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2" name="Rectangle 10"/>
              <p:cNvSpPr/>
              <p:nvPr/>
            </p:nvSpPr>
            <p:spPr>
              <a:xfrm>
                <a:off x="3267577" y="3204885"/>
                <a:ext cx="404360" cy="1039784"/>
              </a:xfrm>
              <a:prstGeom prst="rect">
                <a:avLst/>
              </a:prstGeom>
              <a:noFill/>
              <a:ln w="28575"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2" name="组 1"/>
            <p:cNvGrpSpPr/>
            <p:nvPr/>
          </p:nvGrpSpPr>
          <p:grpSpPr>
            <a:xfrm>
              <a:off x="1638029" y="1446751"/>
              <a:ext cx="2824587" cy="1412316"/>
              <a:chOff x="2002767" y="2266031"/>
              <a:chExt cx="1589507" cy="794766"/>
            </a:xfrm>
          </p:grpSpPr>
          <p:sp>
            <p:nvSpPr>
              <p:cNvPr id="27" name="Rectangle 5"/>
              <p:cNvSpPr/>
              <p:nvPr/>
            </p:nvSpPr>
            <p:spPr>
              <a:xfrm>
                <a:off x="2361419" y="2266031"/>
                <a:ext cx="693189" cy="346595"/>
              </a:xfrm>
              <a:prstGeom prst="rect">
                <a:avLst/>
              </a:prstGeom>
              <a:noFill/>
              <a:ln w="38100" cap="flat" cmpd="sng" algn="ctr">
                <a:solidFill>
                  <a:srgbClr val="00B0F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i="0" u="none" strike="noStrike" kern="0" cap="none" spc="0" normalizeH="0" baseline="0" noProof="0" dirty="0" smtClean="0">
                    <a:ln>
                      <a:noFill/>
                    </a:ln>
                    <a:solidFill>
                      <a:srgbClr val="00B0F0"/>
                    </a:solidFill>
                    <a:effectLst/>
                    <a:uLnTx/>
                    <a:uFillTx/>
                    <a:latin typeface="Calibri"/>
                    <a:ea typeface="+mn-ea"/>
                    <a:cs typeface="+mn-cs"/>
                  </a:rPr>
                  <a:t>Talk</a:t>
                </a:r>
              </a:p>
            </p:txBody>
          </p:sp>
          <p:cxnSp>
            <p:nvCxnSpPr>
              <p:cNvPr id="33" name="Straight Connector 11"/>
              <p:cNvCxnSpPr>
                <a:endCxn id="31" idx="0"/>
              </p:cNvCxnSpPr>
              <p:nvPr/>
            </p:nvCxnSpPr>
            <p:spPr>
              <a:xfrm flipH="1">
                <a:off x="2002767" y="2612626"/>
                <a:ext cx="456090" cy="448171"/>
              </a:xfrm>
              <a:prstGeom prst="line">
                <a:avLst/>
              </a:prstGeom>
              <a:noFill/>
              <a:ln w="38100" cap="flat" cmpd="sng" algn="ctr">
                <a:solidFill>
                  <a:srgbClr val="00B0F0"/>
                </a:solidFill>
                <a:prstDash val="solid"/>
              </a:ln>
              <a:effectLst/>
            </p:spPr>
          </p:cxnSp>
          <p:cxnSp>
            <p:nvCxnSpPr>
              <p:cNvPr id="34" name="Straight Connector 12"/>
              <p:cNvCxnSpPr>
                <a:stCxn id="27" idx="2"/>
                <a:endCxn id="28" idx="0"/>
              </p:cNvCxnSpPr>
              <p:nvPr/>
            </p:nvCxnSpPr>
            <p:spPr>
              <a:xfrm>
                <a:off x="2708013" y="2612626"/>
                <a:ext cx="214995" cy="364513"/>
              </a:xfrm>
              <a:prstGeom prst="line">
                <a:avLst/>
              </a:prstGeom>
              <a:noFill/>
              <a:ln w="38100" cap="flat" cmpd="sng" algn="ctr">
                <a:solidFill>
                  <a:srgbClr val="00B0F0"/>
                </a:solidFill>
                <a:prstDash val="solid"/>
              </a:ln>
              <a:effectLst/>
            </p:spPr>
          </p:cxnSp>
          <p:cxnSp>
            <p:nvCxnSpPr>
              <p:cNvPr id="35" name="Straight Connector 13"/>
              <p:cNvCxnSpPr>
                <a:endCxn id="29" idx="0"/>
              </p:cNvCxnSpPr>
              <p:nvPr/>
            </p:nvCxnSpPr>
            <p:spPr>
              <a:xfrm>
                <a:off x="2923008" y="2612626"/>
                <a:ext cx="669266" cy="406342"/>
              </a:xfrm>
              <a:prstGeom prst="line">
                <a:avLst/>
              </a:prstGeom>
              <a:noFill/>
              <a:ln w="38100" cap="flat" cmpd="sng" algn="ctr">
                <a:solidFill>
                  <a:srgbClr val="00B0F0"/>
                </a:solidFill>
                <a:prstDash val="solid"/>
              </a:ln>
              <a:effectLst/>
            </p:spPr>
          </p:cxnSp>
          <p:sp>
            <p:nvSpPr>
              <p:cNvPr id="36" name="TextBox 14"/>
              <p:cNvSpPr txBox="1"/>
              <p:nvPr/>
            </p:nvSpPr>
            <p:spPr>
              <a:xfrm>
                <a:off x="2345127" y="2684993"/>
                <a:ext cx="277040" cy="29443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rgbClr val="00B0F0"/>
                    </a:solidFill>
                    <a:effectLst/>
                    <a:uLnTx/>
                    <a:uFillTx/>
                  </a:rPr>
                  <a:t> </a:t>
                </a:r>
                <a:r>
                  <a:rPr kumimoji="0" lang="en-US" sz="2800" b="1" i="0" u="none" strike="noStrike" kern="0" cap="none" spc="0" normalizeH="0" baseline="0" noProof="0" dirty="0" smtClean="0">
                    <a:ln>
                      <a:noFill/>
                    </a:ln>
                    <a:solidFill>
                      <a:srgbClr val="00B0F0"/>
                    </a:solidFill>
                    <a:effectLst/>
                    <a:uLnTx/>
                    <a:uFillTx/>
                  </a:rPr>
                  <a:t>…</a:t>
                </a:r>
                <a:endParaRPr kumimoji="0" lang="en-US" sz="2800" b="1" i="0" u="none" strike="noStrike" kern="0" cap="none" spc="0" normalizeH="0" baseline="0" noProof="0" dirty="0">
                  <a:ln>
                    <a:noFill/>
                  </a:ln>
                  <a:solidFill>
                    <a:srgbClr val="00B0F0"/>
                  </a:solidFill>
                  <a:effectLst/>
                  <a:uLnTx/>
                  <a:uFillTx/>
                </a:endParaRPr>
              </a:p>
            </p:txBody>
          </p:sp>
          <p:sp>
            <p:nvSpPr>
              <p:cNvPr id="37" name="TextBox 15"/>
              <p:cNvSpPr txBox="1"/>
              <p:nvPr/>
            </p:nvSpPr>
            <p:spPr>
              <a:xfrm>
                <a:off x="2894614" y="2684993"/>
                <a:ext cx="277040" cy="29443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rgbClr val="00B0F0"/>
                    </a:solidFill>
                    <a:effectLst/>
                    <a:uLnTx/>
                    <a:uFillTx/>
                  </a:rPr>
                  <a:t> </a:t>
                </a:r>
                <a:r>
                  <a:rPr kumimoji="0" lang="en-US" sz="2800" b="1" i="0" u="none" strike="noStrike" kern="0" cap="none" spc="0" normalizeH="0" baseline="0" noProof="0" dirty="0" smtClean="0">
                    <a:ln>
                      <a:noFill/>
                    </a:ln>
                    <a:solidFill>
                      <a:srgbClr val="00B0F0"/>
                    </a:solidFill>
                    <a:effectLst/>
                    <a:uLnTx/>
                    <a:uFillTx/>
                  </a:rPr>
                  <a:t>…</a:t>
                </a:r>
                <a:endParaRPr kumimoji="0" lang="en-US" sz="2800" b="1" i="0" u="none" strike="noStrike" kern="0" cap="none" spc="0" normalizeH="0" baseline="0" noProof="0" dirty="0">
                  <a:ln>
                    <a:noFill/>
                  </a:ln>
                  <a:solidFill>
                    <a:srgbClr val="00B0F0"/>
                  </a:solidFill>
                  <a:effectLst/>
                  <a:uLnTx/>
                  <a:uFillTx/>
                </a:endParaRPr>
              </a:p>
            </p:txBody>
          </p:sp>
        </p:grpSp>
      </p:grpSp>
      <p:grpSp>
        <p:nvGrpSpPr>
          <p:cNvPr id="38" name="Group 26"/>
          <p:cNvGrpSpPr/>
          <p:nvPr/>
        </p:nvGrpSpPr>
        <p:grpSpPr>
          <a:xfrm>
            <a:off x="5540078" y="1855671"/>
            <a:ext cx="2634451" cy="3073527"/>
            <a:chOff x="5500694" y="2762245"/>
            <a:chExt cx="1857388" cy="2166953"/>
          </a:xfrm>
        </p:grpSpPr>
        <p:pic>
          <p:nvPicPr>
            <p:cNvPr id="39" name="Picture 5" descr="C:\Documents and Settings\Downloads\dataset\ActivityDataset\seq11\frame1004.jpg"/>
            <p:cNvPicPr>
              <a:picLocks noChangeArrowheads="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5603882" y="2865433"/>
              <a:ext cx="619129" cy="1956449"/>
            </a:xfrm>
            <a:prstGeom prst="rect">
              <a:avLst/>
            </a:prstGeom>
            <a:noFill/>
          </p:spPr>
        </p:pic>
        <p:pic>
          <p:nvPicPr>
            <p:cNvPr id="40" name="Picture 5" descr="C:\Documents and Settings\Downloads\dataset\ActivityDataset\seq11\frame1004.jpg"/>
            <p:cNvPicPr>
              <a:picLocks noChangeAspect="1" noChangeArrowheads="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6635764" y="2865433"/>
              <a:ext cx="619129" cy="1960577"/>
            </a:xfrm>
            <a:prstGeom prst="rect">
              <a:avLst/>
            </a:prstGeom>
            <a:noFill/>
          </p:spPr>
        </p:pic>
        <p:sp>
          <p:nvSpPr>
            <p:cNvPr id="41" name="Rectangle 19"/>
            <p:cNvSpPr/>
            <p:nvPr/>
          </p:nvSpPr>
          <p:spPr>
            <a:xfrm>
              <a:off x="5500694" y="2762245"/>
              <a:ext cx="1857388" cy="2166953"/>
            </a:xfrm>
            <a:prstGeom prst="rect">
              <a:avLst/>
            </a:prstGeom>
            <a:noFill/>
            <a:ln w="38100" cap="flat" cmpd="sng" algn="ctr">
              <a:solidFill>
                <a:srgbClr val="00B0F0"/>
              </a:solidFill>
              <a:prstDash val="solid"/>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2" name="Rectangle 20"/>
            <p:cNvSpPr/>
            <p:nvPr/>
          </p:nvSpPr>
          <p:spPr>
            <a:xfrm>
              <a:off x="6635764" y="2865433"/>
              <a:ext cx="619129" cy="1960577"/>
            </a:xfrm>
            <a:prstGeom prst="rect">
              <a:avLst/>
            </a:prstGeom>
            <a:noFill/>
            <a:ln w="25400" cap="flat" cmpd="sng" algn="ctr">
              <a:solidFill>
                <a:srgbClr val="FFFF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3" name="Rectangle 21"/>
            <p:cNvSpPr/>
            <p:nvPr/>
          </p:nvSpPr>
          <p:spPr>
            <a:xfrm>
              <a:off x="5603882" y="2865433"/>
              <a:ext cx="619129" cy="1960577"/>
            </a:xfrm>
            <a:prstGeom prst="rect">
              <a:avLst/>
            </a:prstGeom>
            <a:noFill/>
            <a:ln w="25400"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44" name="Straight Connector 22"/>
            <p:cNvCxnSpPr/>
            <p:nvPr/>
          </p:nvCxnSpPr>
          <p:spPr>
            <a:xfrm>
              <a:off x="5913447" y="3690939"/>
              <a:ext cx="1031882" cy="2150"/>
            </a:xfrm>
            <a:prstGeom prst="line">
              <a:avLst/>
            </a:prstGeom>
            <a:noFill/>
            <a:ln w="28575" cap="flat" cmpd="sng" algn="ctr">
              <a:solidFill>
                <a:srgbClr val="00B0F0"/>
              </a:solidFill>
              <a:prstDash val="solid"/>
            </a:ln>
            <a:effectLst/>
          </p:spPr>
        </p:cxnSp>
      </p:grpSp>
      <p:sp>
        <p:nvSpPr>
          <p:cNvPr id="45" name="TextBox 24"/>
          <p:cNvSpPr txBox="1"/>
          <p:nvPr/>
        </p:nvSpPr>
        <p:spPr>
          <a:xfrm>
            <a:off x="1297054" y="5212935"/>
            <a:ext cx="2777022" cy="120032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i="0" u="none" strike="noStrike" kern="0" cap="none" spc="0" normalizeH="0" baseline="0" noProof="0" dirty="0" smtClean="0">
                <a:ln>
                  <a:noFill/>
                </a:ln>
                <a:solidFill>
                  <a:srgbClr val="BC29A3"/>
                </a:solidFill>
                <a:effectLst/>
                <a:uLnTx/>
                <a:uFillTx/>
              </a:rPr>
              <a:t>group-person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i="0" u="none" strike="noStrike" kern="0" cap="none" spc="0" normalizeH="0" baseline="0" noProof="0" dirty="0" smtClean="0">
                <a:ln>
                  <a:noFill/>
                </a:ln>
                <a:solidFill>
                  <a:srgbClr val="BC29A3"/>
                </a:solidFill>
                <a:effectLst/>
                <a:uLnTx/>
                <a:uFillTx/>
              </a:rPr>
              <a:t>interaction</a:t>
            </a:r>
            <a:endParaRPr kumimoji="0" lang="en-US" sz="3600" i="0" u="none" strike="noStrike" kern="0" cap="none" spc="0" normalizeH="0" baseline="0" noProof="0" dirty="0">
              <a:ln>
                <a:noFill/>
              </a:ln>
              <a:solidFill>
                <a:srgbClr val="BC29A3"/>
              </a:solidFill>
              <a:effectLst/>
              <a:uLnTx/>
              <a:uFillTx/>
            </a:endParaRPr>
          </a:p>
        </p:txBody>
      </p:sp>
      <p:sp>
        <p:nvSpPr>
          <p:cNvPr id="46" name="TextBox 25"/>
          <p:cNvSpPr txBox="1"/>
          <p:nvPr/>
        </p:nvSpPr>
        <p:spPr>
          <a:xfrm>
            <a:off x="5369944" y="5212935"/>
            <a:ext cx="2974718" cy="1200329"/>
          </a:xfrm>
          <a:prstGeom prst="rect">
            <a:avLst/>
          </a:prstGeom>
          <a:noFill/>
        </p:spPr>
        <p:txBody>
          <a:bodyPr wrap="none" rtlCol="0">
            <a:spAutoFit/>
          </a:bodyPr>
          <a:lstStyle/>
          <a:p>
            <a:pPr algn="ctr" defTabSz="914400"/>
            <a:r>
              <a:rPr lang="en-US" sz="3600" kern="0" dirty="0">
                <a:solidFill>
                  <a:srgbClr val="BC29A3"/>
                </a:solidFill>
              </a:rPr>
              <a:t>person-person</a:t>
            </a:r>
          </a:p>
          <a:p>
            <a:pPr algn="ctr" defTabSz="914400"/>
            <a:r>
              <a:rPr lang="en-US" sz="3600" kern="0" dirty="0">
                <a:solidFill>
                  <a:srgbClr val="BC29A3"/>
                </a:solidFill>
              </a:rPr>
              <a:t>interaction</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04719597"/>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4" name="Picture 3" descr="C:\Documents and Settings\Downloads\dataset\ActivityDataset\seq13\frame0018.jpg"/>
          <p:cNvPicPr>
            <a:picLocks noChangeAspect="1" noChangeArrowheads="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rot="1931840">
            <a:off x="3310456" y="4236876"/>
            <a:ext cx="6987469" cy="1823163"/>
          </a:xfrm>
          <a:prstGeom prst="rect">
            <a:avLst/>
          </a:prstGeom>
          <a:noFill/>
          <a:effectLst/>
          <a:scene3d>
            <a:camera prst="isometricOffAxis2Right"/>
            <a:lightRig rig="threePt" dir="t"/>
          </a:scene3d>
        </p:spPr>
      </p:pic>
      <p:sp>
        <p:nvSpPr>
          <p:cNvPr id="103" name="Subtitle 2"/>
          <p:cNvSpPr txBox="1">
            <a:spLocks/>
          </p:cNvSpPr>
          <p:nvPr/>
        </p:nvSpPr>
        <p:spPr>
          <a:xfrm>
            <a:off x="0" y="50091"/>
            <a:ext cx="9144000"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4400" dirty="0">
                <a:solidFill>
                  <a:srgbClr val="800000"/>
                </a:solidFill>
              </a:rPr>
              <a:t>Model of Group Activities</a:t>
            </a:r>
            <a:endParaRPr kumimoji="0" lang="en-US" sz="4400" i="0" u="none" strike="noStrike" kern="1200" cap="none" spc="0" normalizeH="0" baseline="0" noProof="0" dirty="0">
              <a:ln>
                <a:noFill/>
              </a:ln>
              <a:solidFill>
                <a:srgbClr val="800000"/>
              </a:solidFill>
              <a:effectLst/>
              <a:uLnTx/>
              <a:uFillTx/>
              <a:latin typeface="+mj-lt"/>
              <a:cs typeface="Arial" pitchFamily="34" charset="0"/>
            </a:endParaRPr>
          </a:p>
        </p:txBody>
      </p:sp>
      <p:grpSp>
        <p:nvGrpSpPr>
          <p:cNvPr id="235" name="组 234"/>
          <p:cNvGrpSpPr/>
          <p:nvPr/>
        </p:nvGrpSpPr>
        <p:grpSpPr>
          <a:xfrm>
            <a:off x="312507" y="5471878"/>
            <a:ext cx="3505200" cy="400110"/>
            <a:chOff x="457200" y="5439728"/>
            <a:chExt cx="3505200" cy="400110"/>
          </a:xfrm>
        </p:grpSpPr>
        <p:sp>
          <p:nvSpPr>
            <p:cNvPr id="157" name="Rectangle 156"/>
            <p:cNvSpPr/>
            <p:nvPr/>
          </p:nvSpPr>
          <p:spPr>
            <a:xfrm>
              <a:off x="457200" y="5504260"/>
              <a:ext cx="3505200" cy="304800"/>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TextBox 146"/>
            <p:cNvSpPr txBox="1"/>
            <p:nvPr/>
          </p:nvSpPr>
          <p:spPr>
            <a:xfrm>
              <a:off x="457200" y="5439728"/>
              <a:ext cx="457200" cy="400110"/>
            </a:xfrm>
            <a:prstGeom prst="rect">
              <a:avLst/>
            </a:prstGeom>
            <a:noFill/>
            <a:ln w="25400">
              <a:noFill/>
              <a:miter lim="800000"/>
            </a:ln>
          </p:spPr>
          <p:txBody>
            <a:bodyPr wrap="square" rtlCol="0">
              <a:spAutoFit/>
            </a:bodyPr>
            <a:lstStyle/>
            <a:p>
              <a:r>
                <a:rPr lang="en-US" sz="2000" i="1" dirty="0">
                  <a:latin typeface="Times New Roman" pitchFamily="18" charset="0"/>
                  <a:cs typeface="Times New Roman" pitchFamily="18" charset="0"/>
                </a:rPr>
                <a:t>x</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148" name="TextBox 147"/>
            <p:cNvSpPr txBox="1"/>
            <p:nvPr/>
          </p:nvSpPr>
          <p:spPr>
            <a:xfrm>
              <a:off x="838200" y="5504260"/>
              <a:ext cx="1143000" cy="323165"/>
            </a:xfrm>
            <a:prstGeom prst="rect">
              <a:avLst/>
            </a:prstGeom>
            <a:noFill/>
          </p:spPr>
          <p:txBody>
            <a:bodyPr wrap="square" rtlCol="0">
              <a:spAutoFit/>
            </a:bodyPr>
            <a:lstStyle/>
            <a:p>
              <a:pPr algn="ctr"/>
              <a:r>
                <a:rPr lang="en-US" sz="1500" dirty="0" smtClean="0">
                  <a:latin typeface="Arial" pitchFamily="34" charset="0"/>
                  <a:cs typeface="Arial" pitchFamily="34" charset="0"/>
                </a:rPr>
                <a:t>HOG</a:t>
              </a:r>
              <a:endParaRPr lang="en-US" sz="1500" dirty="0">
                <a:latin typeface="Arial" pitchFamily="34" charset="0"/>
                <a:cs typeface="Arial" pitchFamily="34" charset="0"/>
              </a:endParaRPr>
            </a:p>
          </p:txBody>
        </p:sp>
        <p:sp>
          <p:nvSpPr>
            <p:cNvPr id="149" name="Rectangle 148"/>
            <p:cNvSpPr/>
            <p:nvPr/>
          </p:nvSpPr>
          <p:spPr>
            <a:xfrm>
              <a:off x="2121600" y="5517417"/>
              <a:ext cx="1778527" cy="292388"/>
            </a:xfrm>
            <a:prstGeom prst="rect">
              <a:avLst/>
            </a:prstGeom>
          </p:spPr>
          <p:txBody>
            <a:bodyPr wrap="none">
              <a:spAutoFit/>
            </a:bodyPr>
            <a:lstStyle/>
            <a:p>
              <a:r>
                <a:rPr lang="en-US" sz="1300" dirty="0" smtClean="0">
                  <a:latin typeface="Arial" pitchFamily="34" charset="0"/>
                  <a:cs typeface="Arial" pitchFamily="34" charset="0"/>
                </a:rPr>
                <a:t>[Dalal &amp; Triggs, 2005]</a:t>
              </a:r>
            </a:p>
          </p:txBody>
        </p:sp>
      </p:grpSp>
      <p:grpSp>
        <p:nvGrpSpPr>
          <p:cNvPr id="66" name="组 65"/>
          <p:cNvGrpSpPr/>
          <p:nvPr/>
        </p:nvGrpSpPr>
        <p:grpSpPr>
          <a:xfrm>
            <a:off x="299960" y="1493302"/>
            <a:ext cx="4057087" cy="1764402"/>
            <a:chOff x="457200" y="990600"/>
            <a:chExt cx="3466296" cy="1344886"/>
          </a:xfrm>
        </p:grpSpPr>
        <p:sp>
          <p:nvSpPr>
            <p:cNvPr id="150" name="Rectangle 149"/>
            <p:cNvSpPr/>
            <p:nvPr/>
          </p:nvSpPr>
          <p:spPr>
            <a:xfrm>
              <a:off x="494496" y="999773"/>
              <a:ext cx="3429000" cy="1335713"/>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136"/>
            <p:cNvGrpSpPr/>
            <p:nvPr/>
          </p:nvGrpSpPr>
          <p:grpSpPr>
            <a:xfrm>
              <a:off x="457200" y="990600"/>
              <a:ext cx="3329520" cy="1326183"/>
              <a:chOff x="457200" y="1033046"/>
              <a:chExt cx="3329520" cy="1326183"/>
            </a:xfrm>
          </p:grpSpPr>
          <p:sp>
            <p:nvSpPr>
              <p:cNvPr id="110" name="TextBox 109"/>
              <p:cNvSpPr txBox="1"/>
              <p:nvPr/>
            </p:nvSpPr>
            <p:spPr>
              <a:xfrm>
                <a:off x="457200" y="1033046"/>
                <a:ext cx="457200" cy="400110"/>
              </a:xfrm>
              <a:prstGeom prst="rect">
                <a:avLst/>
              </a:prstGeom>
              <a:noFill/>
              <a:ln w="25400">
                <a:noFill/>
                <a:miter lim="800000"/>
              </a:ln>
            </p:spPr>
            <p:txBody>
              <a:bodyPr wrap="square" rtlCol="0">
                <a:spAutoFit/>
              </a:bodyPr>
              <a:lstStyle/>
              <a:p>
                <a:r>
                  <a:rPr lang="en-US" sz="2000" i="1" dirty="0" smtClean="0">
                    <a:latin typeface="Times New Roman" pitchFamily="18" charset="0"/>
                    <a:cs typeface="Times New Roman" pitchFamily="18" charset="0"/>
                  </a:rPr>
                  <a:t>Y</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graphicFrame>
            <p:nvGraphicFramePr>
              <p:cNvPr id="112" name="Object 2"/>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71354001"/>
                  </p:ext>
                </p:extLst>
              </p:nvPr>
            </p:nvGraphicFramePr>
            <p:xfrm>
              <a:off x="3405720" y="1555587"/>
              <a:ext cx="381000" cy="171450"/>
            </p:xfrm>
            <a:graphic>
              <a:graphicData uri="http://schemas.openxmlformats.org/presentationml/2006/ole">
                <p:oleObj spid="_x0000_s354843" name="公式" r:id="rId5" imgW="330200" imgH="165100" progId="Equation.3">
                  <p:embed/>
                </p:oleObj>
              </a:graphicData>
            </a:graphic>
          </p:graphicFrame>
          <p:sp>
            <p:nvSpPr>
              <p:cNvPr id="115" name="TextBox 114"/>
              <p:cNvSpPr txBox="1"/>
              <p:nvPr/>
            </p:nvSpPr>
            <p:spPr>
              <a:xfrm>
                <a:off x="2150520" y="2036064"/>
                <a:ext cx="1066800" cy="323165"/>
              </a:xfrm>
              <a:prstGeom prst="rect">
                <a:avLst/>
              </a:prstGeom>
              <a:noFill/>
            </p:spPr>
            <p:txBody>
              <a:bodyPr wrap="square" rtlCol="0">
                <a:spAutoFit/>
              </a:bodyPr>
              <a:lstStyle/>
              <a:p>
                <a:pPr algn="ctr"/>
                <a:r>
                  <a:rPr lang="en-US" sz="1500" dirty="0" smtClean="0">
                    <a:latin typeface="Arial" pitchFamily="34" charset="0"/>
                    <a:cs typeface="Arial" pitchFamily="34" charset="0"/>
                  </a:rPr>
                  <a:t>Queue</a:t>
                </a:r>
                <a:endParaRPr lang="en-US" sz="1500" dirty="0">
                  <a:latin typeface="Arial" pitchFamily="34" charset="0"/>
                  <a:cs typeface="Arial" pitchFamily="34" charset="0"/>
                </a:endParaRPr>
              </a:p>
            </p:txBody>
          </p:sp>
          <p:sp>
            <p:nvSpPr>
              <p:cNvPr id="117" name="TextBox 116"/>
              <p:cNvSpPr txBox="1"/>
              <p:nvPr/>
            </p:nvSpPr>
            <p:spPr>
              <a:xfrm>
                <a:off x="879840" y="2036064"/>
                <a:ext cx="990600" cy="323165"/>
              </a:xfrm>
              <a:prstGeom prst="rect">
                <a:avLst/>
              </a:prstGeom>
              <a:noFill/>
            </p:spPr>
            <p:txBody>
              <a:bodyPr wrap="square" rtlCol="0">
                <a:spAutoFit/>
              </a:bodyPr>
              <a:lstStyle/>
              <a:p>
                <a:pPr algn="ctr"/>
                <a:r>
                  <a:rPr lang="en-US" sz="1500" dirty="0" smtClean="0">
                    <a:latin typeface="Arial" pitchFamily="34" charset="0"/>
                    <a:cs typeface="Arial" pitchFamily="34" charset="0"/>
                  </a:rPr>
                  <a:t>Talk</a:t>
                </a:r>
                <a:endParaRPr lang="en-US" sz="1500" dirty="0">
                  <a:latin typeface="Arial" pitchFamily="34" charset="0"/>
                  <a:cs typeface="Arial" pitchFamily="34" charset="0"/>
                </a:endParaRPr>
              </a:p>
            </p:txBody>
          </p:sp>
        </p:grpSp>
        <p:pic>
          <p:nvPicPr>
            <p:cNvPr id="203" name="Picture 5"/>
            <p:cNvPicPr>
              <a:picLocks noChangeAspect="1" noChangeArrowheads="1"/>
            </p:cNvPicPr>
            <p:nvPr/>
          </p:nvPicPr>
          <p:blipFill rotWithShape="1">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865099" y="1103595"/>
              <a:ext cx="1018017" cy="87238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pic>
          <p:nvPicPr>
            <p:cNvPr id="204" name="Picture 6"/>
            <p:cNvPicPr>
              <a:picLocks noChangeAspect="1" noChangeArrowheads="1"/>
            </p:cNvPicPr>
            <p:nvPr/>
          </p:nvPicPr>
          <p:blipFill rotWithShape="1">
            <a:blip r:embed="rId7"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2119097" y="1103595"/>
              <a:ext cx="1139087" cy="864392"/>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grpSp>
      <p:grpSp>
        <p:nvGrpSpPr>
          <p:cNvPr id="4" name="组 3"/>
          <p:cNvGrpSpPr/>
          <p:nvPr/>
        </p:nvGrpSpPr>
        <p:grpSpPr>
          <a:xfrm>
            <a:off x="4519857" y="2066477"/>
            <a:ext cx="4495800" cy="3829398"/>
            <a:chOff x="4519857" y="2066477"/>
            <a:chExt cx="4495800" cy="3829398"/>
          </a:xfrm>
        </p:grpSpPr>
        <p:sp>
          <p:nvSpPr>
            <p:cNvPr id="127" name="Rectangle 126"/>
            <p:cNvSpPr/>
            <p:nvPr/>
          </p:nvSpPr>
          <p:spPr>
            <a:xfrm>
              <a:off x="4519857" y="4339773"/>
              <a:ext cx="4495800" cy="155610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TextBox 105"/>
            <p:cNvSpPr txBox="1"/>
            <p:nvPr/>
          </p:nvSpPr>
          <p:spPr>
            <a:xfrm>
              <a:off x="4647620" y="5457192"/>
              <a:ext cx="17526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Image evidence</a:t>
              </a:r>
              <a:endParaRPr lang="en-US" sz="1700" dirty="0">
                <a:latin typeface="Arial" pitchFamily="34" charset="0"/>
                <a:cs typeface="Arial" pitchFamily="34" charset="0"/>
              </a:endParaRPr>
            </a:p>
          </p:txBody>
        </p:sp>
        <p:cxnSp>
          <p:nvCxnSpPr>
            <p:cNvPr id="80" name="Straight Connector 79"/>
            <p:cNvCxnSpPr>
              <a:stCxn id="94" idx="0"/>
            </p:cNvCxnSpPr>
            <p:nvPr/>
          </p:nvCxnSpPr>
          <p:spPr>
            <a:xfrm flipV="1">
              <a:off x="6290162" y="3538149"/>
              <a:ext cx="0" cy="1273355"/>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92" idx="0"/>
            </p:cNvCxnSpPr>
            <p:nvPr/>
          </p:nvCxnSpPr>
          <p:spPr>
            <a:xfrm flipV="1">
              <a:off x="6985106" y="3538149"/>
              <a:ext cx="0" cy="1273355"/>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90" idx="0"/>
            </p:cNvCxnSpPr>
            <p:nvPr/>
          </p:nvCxnSpPr>
          <p:spPr>
            <a:xfrm flipV="1">
              <a:off x="8166512" y="3538149"/>
              <a:ext cx="0" cy="1273355"/>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40" name="Oval 139"/>
            <p:cNvSpPr>
              <a:spLocks noChangeAspect="1"/>
            </p:cNvSpPr>
            <p:nvPr/>
          </p:nvSpPr>
          <p:spPr>
            <a:xfrm>
              <a:off x="5291037" y="4627650"/>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p:cNvSpPr>
              <a:spLocks noChangeAspect="1"/>
            </p:cNvSpPr>
            <p:nvPr/>
          </p:nvSpPr>
          <p:spPr>
            <a:xfrm>
              <a:off x="6059133" y="4754933"/>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Oval 141"/>
            <p:cNvSpPr>
              <a:spLocks noChangeAspect="1"/>
            </p:cNvSpPr>
            <p:nvPr/>
          </p:nvSpPr>
          <p:spPr>
            <a:xfrm>
              <a:off x="6754077" y="4754933"/>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Oval 142"/>
            <p:cNvSpPr>
              <a:spLocks noChangeAspect="1"/>
            </p:cNvSpPr>
            <p:nvPr/>
          </p:nvSpPr>
          <p:spPr>
            <a:xfrm>
              <a:off x="7942797" y="4754933"/>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extBox 94"/>
            <p:cNvSpPr txBox="1"/>
            <p:nvPr/>
          </p:nvSpPr>
          <p:spPr>
            <a:xfrm>
              <a:off x="5345036" y="465390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O</a:t>
              </a:r>
              <a:endParaRPr lang="en-US" sz="1600" i="1" baseline="-25000" dirty="0">
                <a:latin typeface="Times New Roman" pitchFamily="18" charset="0"/>
                <a:cs typeface="Times New Roman" pitchFamily="18" charset="0"/>
              </a:endParaRPr>
            </a:p>
          </p:txBody>
        </p:sp>
        <p:sp>
          <p:nvSpPr>
            <p:cNvPr id="96" name="Oval 95"/>
            <p:cNvSpPr>
              <a:spLocks noChangeAspect="1"/>
            </p:cNvSpPr>
            <p:nvPr/>
          </p:nvSpPr>
          <p:spPr>
            <a:xfrm>
              <a:off x="5345038" y="4697107"/>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i="1" dirty="0">
                <a:solidFill>
                  <a:schemeClr val="tx1"/>
                </a:solidFill>
                <a:latin typeface="Times New Roman" pitchFamily="18" charset="0"/>
                <a:cs typeface="Times New Roman" pitchFamily="18" charset="0"/>
              </a:endParaRPr>
            </a:p>
          </p:txBody>
        </p:sp>
        <p:grpSp>
          <p:nvGrpSpPr>
            <p:cNvPr id="11" name="Group 183"/>
            <p:cNvGrpSpPr/>
            <p:nvPr/>
          </p:nvGrpSpPr>
          <p:grpSpPr>
            <a:xfrm>
              <a:off x="6109476" y="4797605"/>
              <a:ext cx="416966" cy="347472"/>
              <a:chOff x="5410200" y="5010150"/>
              <a:chExt cx="457200" cy="381000"/>
            </a:xfrm>
          </p:grpSpPr>
          <p:sp>
            <p:nvSpPr>
              <p:cNvPr id="93" name="TextBox 92"/>
              <p:cNvSpPr txBox="1"/>
              <p:nvPr/>
            </p:nvSpPr>
            <p:spPr>
              <a:xfrm>
                <a:off x="5410200" y="50101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94" name="Oval 93"/>
              <p:cNvSpPr>
                <a:spLocks noChangeAspect="1"/>
              </p:cNvSpPr>
              <p:nvPr/>
            </p:nvSpPr>
            <p:spPr>
              <a:xfrm>
                <a:off x="5425440" y="50253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2" name="Group 184"/>
            <p:cNvGrpSpPr/>
            <p:nvPr/>
          </p:nvGrpSpPr>
          <p:grpSpPr>
            <a:xfrm>
              <a:off x="6804420" y="4797605"/>
              <a:ext cx="416966" cy="347472"/>
              <a:chOff x="6172200" y="4953000"/>
              <a:chExt cx="457200" cy="381000"/>
            </a:xfrm>
          </p:grpSpPr>
          <p:sp>
            <p:nvSpPr>
              <p:cNvPr id="91"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92"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89" name="TextBox 88"/>
            <p:cNvSpPr txBox="1"/>
            <p:nvPr/>
          </p:nvSpPr>
          <p:spPr>
            <a:xfrm>
              <a:off x="7985826" y="4797605"/>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90" name="Oval 89"/>
            <p:cNvSpPr>
              <a:spLocks noChangeAspect="1"/>
            </p:cNvSpPr>
            <p:nvPr/>
          </p:nvSpPr>
          <p:spPr>
            <a:xfrm>
              <a:off x="7999725" y="4811504"/>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202" name="曲线连接符 201"/>
            <p:cNvCxnSpPr>
              <a:stCxn id="96" idx="0"/>
              <a:endCxn id="56" idx="2"/>
            </p:cNvCxnSpPr>
            <p:nvPr/>
          </p:nvCxnSpPr>
          <p:spPr>
            <a:xfrm rot="5400000" flipH="1" flipV="1">
              <a:off x="4971083" y="2607219"/>
              <a:ext cx="2630630" cy="1549146"/>
            </a:xfrm>
            <a:prstGeom prst="curvedConnector2">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20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58960674"/>
                </p:ext>
              </p:extLst>
            </p:nvPr>
          </p:nvGraphicFramePr>
          <p:xfrm>
            <a:off x="7424576" y="4928628"/>
            <a:ext cx="347472" cy="156362"/>
          </p:xfrm>
          <a:graphic>
            <a:graphicData uri="http://schemas.openxmlformats.org/presentationml/2006/ole">
              <p:oleObj spid="_x0000_s354844" name="公式" r:id="rId8" imgW="330200" imgH="165100" progId="Equation.3">
                <p:embed/>
              </p:oleObj>
            </a:graphicData>
          </a:graphic>
        </p:graphicFrame>
      </p:grpSp>
      <p:grpSp>
        <p:nvGrpSpPr>
          <p:cNvPr id="234" name="组 233"/>
          <p:cNvGrpSpPr/>
          <p:nvPr/>
        </p:nvGrpSpPr>
        <p:grpSpPr>
          <a:xfrm>
            <a:off x="312507" y="3479602"/>
            <a:ext cx="4044540" cy="1478958"/>
            <a:chOff x="457200" y="3606117"/>
            <a:chExt cx="3442927" cy="1207768"/>
          </a:xfrm>
        </p:grpSpPr>
        <p:sp>
          <p:nvSpPr>
            <p:cNvPr id="152" name="Rectangle 151"/>
            <p:cNvSpPr/>
            <p:nvPr/>
          </p:nvSpPr>
          <p:spPr>
            <a:xfrm>
              <a:off x="457200" y="3606117"/>
              <a:ext cx="3442927" cy="1207768"/>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TextBox 144"/>
            <p:cNvSpPr txBox="1"/>
            <p:nvPr/>
          </p:nvSpPr>
          <p:spPr>
            <a:xfrm>
              <a:off x="457200" y="3625684"/>
              <a:ext cx="457200" cy="400110"/>
            </a:xfrm>
            <a:prstGeom prst="rect">
              <a:avLst/>
            </a:prstGeom>
            <a:noFill/>
            <a:ln w="25400">
              <a:noFill/>
              <a:miter lim="800000"/>
            </a:ln>
          </p:spPr>
          <p:txBody>
            <a:bodyPr wrap="square" rtlCol="0">
              <a:spAutoFit/>
            </a:bodyPr>
            <a:lstStyle/>
            <a:p>
              <a:r>
                <a:rPr lang="en-US" sz="2000" i="1" dirty="0" smtClean="0">
                  <a:latin typeface="Times New Roman" pitchFamily="18" charset="0"/>
                  <a:cs typeface="Times New Roman" pitchFamily="18" charset="0"/>
                </a:rPr>
                <a:t>h</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pic>
          <p:nvPicPr>
            <p:cNvPr id="229" name="Picture 5"/>
            <p:cNvPicPr>
              <a:picLocks noChangeAspect="1" noChangeArrowheads="1"/>
            </p:cNvPicPr>
            <p:nvPr/>
          </p:nvPicPr>
          <p:blipFill rotWithShape="1">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t="23426" r="78715" b="25270"/>
            <a:stretch/>
          </p:blipFill>
          <p:spPr bwMode="auto">
            <a:xfrm>
              <a:off x="884220" y="3726273"/>
              <a:ext cx="444281" cy="91765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pic>
          <p:nvPicPr>
            <p:cNvPr id="230" name="Picture 5" descr="C:\Documents and Settings\Downloads\dataset\ActivityDataset\seq11\frame1004.jpg"/>
            <p:cNvPicPr>
              <a:picLocks noChangeAspect="1" noChangeArrowheads="1"/>
            </p:cNvPicPr>
            <p:nvPr/>
          </p:nvPicPr>
          <p:blipFill rotWithShape="1">
            <a:blip r:embed="rId9"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l="18626" t="17029" r="58843" b="27415"/>
            <a:stretch/>
          </p:blipFill>
          <p:spPr bwMode="auto">
            <a:xfrm>
              <a:off x="1493588" y="3726274"/>
              <a:ext cx="510055" cy="943256"/>
            </a:xfrm>
            <a:prstGeom prst="rect">
              <a:avLst/>
            </a:prstGeom>
            <a:noFill/>
          </p:spPr>
        </p:pic>
        <p:pic>
          <p:nvPicPr>
            <p:cNvPr id="231" name="Picture 5" descr="C:\Documents and Settings\Downloads\dataset\ActivityDataset\seq11\frame1004.jpg"/>
            <p:cNvPicPr>
              <a:picLocks noChangeAspect="1" noChangeArrowheads="1"/>
            </p:cNvPicPr>
            <p:nvPr/>
          </p:nvPicPr>
          <p:blipFill rotWithShape="1">
            <a:blip r:embed="rId9"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l="46666" t="18543" r="34227" b="27992"/>
            <a:stretch/>
          </p:blipFill>
          <p:spPr bwMode="auto">
            <a:xfrm>
              <a:off x="2189687" y="3726274"/>
              <a:ext cx="443903" cy="931609"/>
            </a:xfrm>
            <a:prstGeom prst="rect">
              <a:avLst/>
            </a:prstGeom>
            <a:noFill/>
          </p:spPr>
        </p:pic>
        <p:pic>
          <p:nvPicPr>
            <p:cNvPr id="232" name="Picture 6"/>
            <p:cNvPicPr>
              <a:picLocks noChangeAspect="1" noChangeArrowheads="1"/>
            </p:cNvPicPr>
            <p:nvPr/>
          </p:nvPicPr>
          <p:blipFill rotWithShape="1">
            <a:blip r:embed="rId7"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l="28799" t="18162" r="52247" b="27420"/>
            <a:stretch/>
          </p:blipFill>
          <p:spPr bwMode="auto">
            <a:xfrm>
              <a:off x="2851071" y="3726273"/>
              <a:ext cx="421206" cy="91765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graphicFrame>
          <p:nvGraphicFramePr>
            <p:cNvPr id="233" name="Object 2"/>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17339608"/>
                </p:ext>
              </p:extLst>
            </p:nvPr>
          </p:nvGraphicFramePr>
          <p:xfrm>
            <a:off x="3421321" y="4144411"/>
            <a:ext cx="381000" cy="171450"/>
          </p:xfrm>
          <a:graphic>
            <a:graphicData uri="http://schemas.openxmlformats.org/presentationml/2006/ole">
              <p:oleObj spid="_x0000_s354845" name="公式" r:id="rId10" imgW="330200" imgH="165100" progId="Equation.3">
                <p:embed/>
              </p:oleObj>
            </a:graphicData>
          </a:graphic>
        </p:graphicFrame>
      </p:grpSp>
      <p:grpSp>
        <p:nvGrpSpPr>
          <p:cNvPr id="3" name="组 2"/>
          <p:cNvGrpSpPr/>
          <p:nvPr/>
        </p:nvGrpSpPr>
        <p:grpSpPr>
          <a:xfrm>
            <a:off x="6059133" y="2184412"/>
            <a:ext cx="3007088" cy="1401335"/>
            <a:chOff x="6059133" y="2184412"/>
            <a:chExt cx="3007088" cy="1401335"/>
          </a:xfrm>
        </p:grpSpPr>
        <p:cxnSp>
          <p:nvCxnSpPr>
            <p:cNvPr id="74" name="Straight Connector 16"/>
            <p:cNvCxnSpPr>
              <a:stCxn id="225" idx="0"/>
              <a:endCxn id="56" idx="3"/>
            </p:cNvCxnSpPr>
            <p:nvPr/>
          </p:nvCxnSpPr>
          <p:spPr>
            <a:xfrm flipV="1">
              <a:off x="6317959" y="2184412"/>
              <a:ext cx="791863" cy="990190"/>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7"/>
            <p:cNvCxnSpPr>
              <a:stCxn id="56" idx="4"/>
              <a:endCxn id="219" idx="0"/>
            </p:cNvCxnSpPr>
            <p:nvPr/>
          </p:nvCxnSpPr>
          <p:spPr>
            <a:xfrm flipH="1">
              <a:off x="6988830" y="2233263"/>
              <a:ext cx="238928" cy="953356"/>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9" name="曲线连接符 38"/>
            <p:cNvCxnSpPr/>
            <p:nvPr/>
          </p:nvCxnSpPr>
          <p:spPr>
            <a:xfrm rot="5400000" flipH="1" flipV="1">
              <a:off x="6653711" y="2857104"/>
              <a:ext cx="12700" cy="694944"/>
            </a:xfrm>
            <a:prstGeom prst="curvedConnector3">
              <a:avLst>
                <a:gd name="adj1" fmla="val 966559"/>
              </a:avLst>
            </a:prstGeom>
            <a:ln w="28575" cmpd="sng">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8" name="曲线连接符 177"/>
            <p:cNvCxnSpPr/>
            <p:nvPr/>
          </p:nvCxnSpPr>
          <p:spPr>
            <a:xfrm rot="5400000" flipH="1" flipV="1">
              <a:off x="7499575" y="2626669"/>
              <a:ext cx="70101" cy="1112774"/>
            </a:xfrm>
            <a:prstGeom prst="curvedConnector3">
              <a:avLst>
                <a:gd name="adj1" fmla="val 401071"/>
              </a:avLst>
            </a:prstGeom>
            <a:ln w="28575" cmpd="sng">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17"/>
            <p:cNvCxnSpPr>
              <a:stCxn id="56" idx="5"/>
              <a:endCxn id="213" idx="0"/>
            </p:cNvCxnSpPr>
            <p:nvPr/>
          </p:nvCxnSpPr>
          <p:spPr>
            <a:xfrm>
              <a:off x="7345693" y="2184412"/>
              <a:ext cx="820819" cy="1004796"/>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207"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53458452"/>
                </p:ext>
              </p:extLst>
            </p:nvPr>
          </p:nvGraphicFramePr>
          <p:xfrm>
            <a:off x="7395656" y="3294384"/>
            <a:ext cx="347472" cy="156362"/>
          </p:xfrm>
          <a:graphic>
            <a:graphicData uri="http://schemas.openxmlformats.org/presentationml/2006/ole">
              <p:oleObj spid="_x0000_s354846" name="公式" r:id="rId11" imgW="330200" imgH="165100" progId="Equation.3">
                <p:embed/>
              </p:oleObj>
            </a:graphicData>
          </a:graphic>
        </p:graphicFrame>
        <p:grpSp>
          <p:nvGrpSpPr>
            <p:cNvPr id="211" name="Group 158"/>
            <p:cNvGrpSpPr/>
            <p:nvPr/>
          </p:nvGrpSpPr>
          <p:grpSpPr>
            <a:xfrm>
              <a:off x="7985826" y="3175309"/>
              <a:ext cx="416966" cy="347472"/>
              <a:chOff x="7467600" y="3810000"/>
              <a:chExt cx="457200" cy="381000"/>
            </a:xfrm>
          </p:grpSpPr>
          <p:sp>
            <p:nvSpPr>
              <p:cNvPr id="212"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213"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17" name="Group 157"/>
            <p:cNvGrpSpPr/>
            <p:nvPr/>
          </p:nvGrpSpPr>
          <p:grpSpPr>
            <a:xfrm>
              <a:off x="6808144" y="3172720"/>
              <a:ext cx="416966" cy="347472"/>
              <a:chOff x="6172200" y="3733800"/>
              <a:chExt cx="457200" cy="381000"/>
            </a:xfrm>
          </p:grpSpPr>
          <p:sp>
            <p:nvSpPr>
              <p:cNvPr id="218"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219"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22" name="Group 156"/>
            <p:cNvGrpSpPr/>
            <p:nvPr/>
          </p:nvGrpSpPr>
          <p:grpSpPr>
            <a:xfrm>
              <a:off x="6109476" y="3174602"/>
              <a:ext cx="416966" cy="347472"/>
              <a:chOff x="5410200" y="3790950"/>
              <a:chExt cx="457200" cy="381000"/>
            </a:xfrm>
          </p:grpSpPr>
          <p:sp>
            <p:nvSpPr>
              <p:cNvPr id="224"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225" name="TextBox 87"/>
              <p:cNvSpPr txBox="1"/>
              <p:nvPr/>
            </p:nvSpPr>
            <p:spPr>
              <a:xfrm>
                <a:off x="5410200" y="37909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101" name="TextBox 100"/>
            <p:cNvSpPr txBox="1"/>
            <p:nvPr/>
          </p:nvSpPr>
          <p:spPr>
            <a:xfrm>
              <a:off x="8228021" y="2772376"/>
              <a:ext cx="8382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cxnSp>
          <p:nvCxnSpPr>
            <p:cNvPr id="279" name="曲线连接符 278"/>
            <p:cNvCxnSpPr/>
            <p:nvPr/>
          </p:nvCxnSpPr>
          <p:spPr>
            <a:xfrm rot="5400000" flipH="1" flipV="1">
              <a:off x="7170095" y="2300554"/>
              <a:ext cx="70100" cy="1743710"/>
            </a:xfrm>
            <a:prstGeom prst="curvedConnector3">
              <a:avLst>
                <a:gd name="adj1" fmla="val 549458"/>
              </a:avLst>
            </a:prstGeom>
            <a:ln w="28575" cmpd="sng">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10" name="Oval 139"/>
            <p:cNvSpPr>
              <a:spLocks noChangeAspect="1"/>
            </p:cNvSpPr>
            <p:nvPr/>
          </p:nvSpPr>
          <p:spPr>
            <a:xfrm>
              <a:off x="6059133" y="3128547"/>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1" name="Oval 139"/>
            <p:cNvSpPr>
              <a:spLocks noChangeAspect="1"/>
            </p:cNvSpPr>
            <p:nvPr/>
          </p:nvSpPr>
          <p:spPr>
            <a:xfrm>
              <a:off x="6766815" y="3126688"/>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2" name="Oval 139"/>
            <p:cNvSpPr>
              <a:spLocks noChangeAspect="1"/>
            </p:cNvSpPr>
            <p:nvPr/>
          </p:nvSpPr>
          <p:spPr>
            <a:xfrm>
              <a:off x="7942658" y="3126688"/>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组 1"/>
          <p:cNvGrpSpPr/>
          <p:nvPr/>
        </p:nvGrpSpPr>
        <p:grpSpPr>
          <a:xfrm>
            <a:off x="6793541" y="1436971"/>
            <a:ext cx="914400" cy="858106"/>
            <a:chOff x="6793541" y="1436971"/>
            <a:chExt cx="914400" cy="858106"/>
          </a:xfrm>
        </p:grpSpPr>
        <p:sp>
          <p:nvSpPr>
            <p:cNvPr id="100" name="TextBox 99"/>
            <p:cNvSpPr txBox="1"/>
            <p:nvPr/>
          </p:nvSpPr>
          <p:spPr>
            <a:xfrm>
              <a:off x="6793541" y="1436971"/>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Activity</a:t>
              </a:r>
              <a:endParaRPr lang="en-US" sz="1700" dirty="0">
                <a:latin typeface="Arial" pitchFamily="34" charset="0"/>
                <a:cs typeface="Arial" pitchFamily="34" charset="0"/>
              </a:endParaRPr>
            </a:p>
          </p:txBody>
        </p:sp>
        <p:sp>
          <p:nvSpPr>
            <p:cNvPr id="56" name="Oval 55"/>
            <p:cNvSpPr>
              <a:spLocks noChangeAspect="1"/>
            </p:cNvSpPr>
            <p:nvPr/>
          </p:nvSpPr>
          <p:spPr>
            <a:xfrm>
              <a:off x="7060971" y="189969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sp>
          <p:nvSpPr>
            <p:cNvPr id="313" name="Oval 139"/>
            <p:cNvSpPr>
              <a:spLocks noChangeAspect="1"/>
            </p:cNvSpPr>
            <p:nvPr/>
          </p:nvSpPr>
          <p:spPr>
            <a:xfrm>
              <a:off x="6999158" y="1837877"/>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3" name="TextBox 72"/>
          <p:cNvSpPr txBox="1"/>
          <p:nvPr/>
        </p:nvSpPr>
        <p:spPr>
          <a:xfrm>
            <a:off x="4647620" y="6160548"/>
            <a:ext cx="3959292" cy="369332"/>
          </a:xfrm>
          <a:prstGeom prst="rect">
            <a:avLst/>
          </a:prstGeom>
          <a:noFill/>
        </p:spPr>
        <p:txBody>
          <a:bodyPr wrap="square" rtlCol="0">
            <a:spAutoFit/>
          </a:bodyPr>
          <a:lstStyle/>
          <a:p>
            <a:r>
              <a:rPr lang="en-US" dirty="0" err="1" smtClean="0"/>
              <a:t>Lan</a:t>
            </a:r>
            <a:r>
              <a:rPr lang="en-US" dirty="0" smtClean="0"/>
              <a:t> et al. NIPS 2010, TPAMI 2012</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9360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cxnSp>
        <p:nvCxnSpPr>
          <p:cNvPr id="51" name="Straight Connector 16"/>
          <p:cNvCxnSpPr/>
          <p:nvPr/>
        </p:nvCxnSpPr>
        <p:spPr>
          <a:xfrm flipV="1">
            <a:off x="6317962" y="2167482"/>
            <a:ext cx="791863" cy="990190"/>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17"/>
          <p:cNvCxnSpPr/>
          <p:nvPr/>
        </p:nvCxnSpPr>
        <p:spPr>
          <a:xfrm flipH="1">
            <a:off x="6971900" y="2216333"/>
            <a:ext cx="238928" cy="953356"/>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3" name="Straight Connector 17"/>
          <p:cNvCxnSpPr>
            <a:stCxn id="175" idx="5"/>
            <a:endCxn id="167" idx="0"/>
          </p:cNvCxnSpPr>
          <p:nvPr/>
        </p:nvCxnSpPr>
        <p:spPr>
          <a:xfrm>
            <a:off x="7345693" y="2184412"/>
            <a:ext cx="820819" cy="1004796"/>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09" name="Object 14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30666132"/>
              </p:ext>
            </p:extLst>
          </p:nvPr>
        </p:nvGraphicFramePr>
        <p:xfrm>
          <a:off x="1343862" y="5442278"/>
          <a:ext cx="1320800" cy="571500"/>
        </p:xfrm>
        <a:graphic>
          <a:graphicData uri="http://schemas.openxmlformats.org/presentationml/2006/ole">
            <p:oleObj spid="_x0000_s339902" name="公式" r:id="rId4" imgW="1320800" imgH="571500" progId="Equation.3">
              <p:embed/>
            </p:oleObj>
          </a:graphicData>
        </a:graphic>
      </p:graphicFrame>
      <p:sp>
        <p:nvSpPr>
          <p:cNvPr id="111" name="TextBox 148"/>
          <p:cNvSpPr txBox="1"/>
          <p:nvPr/>
        </p:nvSpPr>
        <p:spPr>
          <a:xfrm>
            <a:off x="639012" y="5131128"/>
            <a:ext cx="2590800" cy="369332"/>
          </a:xfrm>
          <a:prstGeom prst="rect">
            <a:avLst/>
          </a:prstGeom>
          <a:noFill/>
          <a:ln w="25400">
            <a:noFill/>
            <a:miter lim="800000"/>
          </a:ln>
        </p:spPr>
        <p:txBody>
          <a:bodyPr wrap="square" rtlCol="0">
            <a:spAutoFit/>
          </a:bodyPr>
          <a:lstStyle/>
          <a:p>
            <a:r>
              <a:rPr lang="en-US" b="1" dirty="0" smtClean="0">
                <a:latin typeface="Arial" pitchFamily="34" charset="0"/>
                <a:cs typeface="Arial" pitchFamily="34" charset="0"/>
              </a:rPr>
              <a:t>Markov Random Field</a:t>
            </a:r>
            <a:endParaRPr lang="en-US" b="1" dirty="0">
              <a:latin typeface="Arial" pitchFamily="34" charset="0"/>
              <a:cs typeface="Arial" pitchFamily="34" charset="0"/>
            </a:endParaRPr>
          </a:p>
        </p:txBody>
      </p:sp>
      <p:cxnSp>
        <p:nvCxnSpPr>
          <p:cNvPr id="116" name="Straight Arrow Connector 151"/>
          <p:cNvCxnSpPr/>
          <p:nvPr/>
        </p:nvCxnSpPr>
        <p:spPr>
          <a:xfrm rot="5400000" flipH="1" flipV="1">
            <a:off x="2122371" y="5994748"/>
            <a:ext cx="228600" cy="45720"/>
          </a:xfrm>
          <a:prstGeom prst="straightConnector1">
            <a:avLst/>
          </a:prstGeom>
          <a:noFill/>
          <a:ln w="15875" cap="flat" cmpd="sng" algn="ctr">
            <a:solidFill>
              <a:sysClr val="windowText" lastClr="000000"/>
            </a:solidFill>
            <a:prstDash val="solid"/>
            <a:tailEnd type="arrow"/>
          </a:ln>
          <a:effectLst/>
        </p:spPr>
      </p:cxnSp>
      <p:cxnSp>
        <p:nvCxnSpPr>
          <p:cNvPr id="118" name="Straight Arrow Connector 152"/>
          <p:cNvCxnSpPr/>
          <p:nvPr/>
        </p:nvCxnSpPr>
        <p:spPr>
          <a:xfrm rot="16200000" flipV="1">
            <a:off x="2541468" y="5926168"/>
            <a:ext cx="228600" cy="182880"/>
          </a:xfrm>
          <a:prstGeom prst="straightConnector1">
            <a:avLst/>
          </a:prstGeom>
          <a:noFill/>
          <a:ln w="15875" cap="flat" cmpd="sng" algn="ctr">
            <a:solidFill>
              <a:sysClr val="windowText" lastClr="000000"/>
            </a:solidFill>
            <a:prstDash val="solid"/>
            <a:tailEnd type="arrow"/>
          </a:ln>
          <a:effectLst/>
        </p:spPr>
      </p:cxnSp>
      <p:pic>
        <p:nvPicPr>
          <p:cNvPr id="119" name="Picture 3" descr="C:\Documents and Settings\Downloads\dataset\ActivityDataset\seq13\frame0018.jpg"/>
          <p:cNvPicPr>
            <a:picLocks noChangeAspect="1" noChangeArrowheads="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rot="1931840">
            <a:off x="3310456" y="4236876"/>
            <a:ext cx="6987469" cy="1823163"/>
          </a:xfrm>
          <a:prstGeom prst="rect">
            <a:avLst/>
          </a:prstGeom>
          <a:noFill/>
          <a:effectLst/>
          <a:scene3d>
            <a:camera prst="isometricOffAxis2Right"/>
            <a:lightRig rig="threePt" dir="t"/>
          </a:scene3d>
        </p:spPr>
      </p:pic>
      <p:sp>
        <p:nvSpPr>
          <p:cNvPr id="126" name="TextBox 99"/>
          <p:cNvSpPr txBox="1"/>
          <p:nvPr/>
        </p:nvSpPr>
        <p:spPr>
          <a:xfrm>
            <a:off x="6793541" y="1436971"/>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Activity</a:t>
            </a:r>
            <a:endParaRPr lang="en-US" sz="1700" dirty="0">
              <a:latin typeface="Arial" pitchFamily="34" charset="0"/>
              <a:cs typeface="Arial" pitchFamily="34" charset="0"/>
            </a:endParaRPr>
          </a:p>
        </p:txBody>
      </p:sp>
      <p:sp>
        <p:nvSpPr>
          <p:cNvPr id="128" name="Rectangle 126"/>
          <p:cNvSpPr/>
          <p:nvPr/>
        </p:nvSpPr>
        <p:spPr>
          <a:xfrm>
            <a:off x="4519857" y="4339773"/>
            <a:ext cx="4495800" cy="155610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TextBox 105"/>
          <p:cNvSpPr txBox="1"/>
          <p:nvPr/>
        </p:nvSpPr>
        <p:spPr>
          <a:xfrm>
            <a:off x="4647620" y="5457192"/>
            <a:ext cx="17526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Image evidence</a:t>
            </a:r>
            <a:endParaRPr lang="en-US" sz="1700" dirty="0">
              <a:latin typeface="Arial" pitchFamily="34" charset="0"/>
              <a:cs typeface="Arial" pitchFamily="34" charset="0"/>
            </a:endParaRPr>
          </a:p>
        </p:txBody>
      </p:sp>
      <p:cxnSp>
        <p:nvCxnSpPr>
          <p:cNvPr id="130" name="Straight Connector 79"/>
          <p:cNvCxnSpPr>
            <a:stCxn id="151" idx="0"/>
          </p:cNvCxnSpPr>
          <p:nvPr/>
        </p:nvCxnSpPr>
        <p:spPr>
          <a:xfrm flipV="1">
            <a:off x="6290162" y="3538149"/>
            <a:ext cx="0" cy="1273355"/>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1" name="Straight Connector 80"/>
          <p:cNvCxnSpPr>
            <a:stCxn id="155" idx="0"/>
          </p:cNvCxnSpPr>
          <p:nvPr/>
        </p:nvCxnSpPr>
        <p:spPr>
          <a:xfrm flipV="1">
            <a:off x="6985106" y="3538149"/>
            <a:ext cx="0" cy="1273355"/>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2" name="Straight Connector 81"/>
          <p:cNvCxnSpPr>
            <a:stCxn id="158" idx="0"/>
          </p:cNvCxnSpPr>
          <p:nvPr/>
        </p:nvCxnSpPr>
        <p:spPr>
          <a:xfrm flipV="1">
            <a:off x="8166512" y="3538149"/>
            <a:ext cx="0" cy="1273355"/>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38" name="Oval 95"/>
          <p:cNvSpPr>
            <a:spLocks noChangeAspect="1"/>
          </p:cNvSpPr>
          <p:nvPr/>
        </p:nvSpPr>
        <p:spPr>
          <a:xfrm>
            <a:off x="5345038" y="4697107"/>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i="1" dirty="0">
              <a:solidFill>
                <a:schemeClr val="tx1"/>
              </a:solidFill>
              <a:latin typeface="Times New Roman" pitchFamily="18" charset="0"/>
              <a:cs typeface="Times New Roman" pitchFamily="18" charset="0"/>
            </a:endParaRPr>
          </a:p>
        </p:txBody>
      </p:sp>
      <p:sp>
        <p:nvSpPr>
          <p:cNvPr id="151" name="Oval 93"/>
          <p:cNvSpPr>
            <a:spLocks noChangeAspect="1"/>
          </p:cNvSpPr>
          <p:nvPr/>
        </p:nvSpPr>
        <p:spPr>
          <a:xfrm>
            <a:off x="6123375" y="4811504"/>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158" name="Oval 89"/>
          <p:cNvSpPr>
            <a:spLocks noChangeAspect="1"/>
          </p:cNvSpPr>
          <p:nvPr/>
        </p:nvSpPr>
        <p:spPr>
          <a:xfrm>
            <a:off x="7999725" y="4811504"/>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159" name="曲线连接符 158"/>
          <p:cNvCxnSpPr/>
          <p:nvPr/>
        </p:nvCxnSpPr>
        <p:spPr>
          <a:xfrm rot="5400000" flipH="1" flipV="1">
            <a:off x="6653711" y="2857104"/>
            <a:ext cx="12700" cy="694944"/>
          </a:xfrm>
          <a:prstGeom prst="curvedConnector3">
            <a:avLst>
              <a:gd name="adj1" fmla="val 966559"/>
            </a:avLst>
          </a:prstGeom>
          <a:ln w="28575" cmpd="sng">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0" name="曲线连接符 159"/>
          <p:cNvCxnSpPr/>
          <p:nvPr/>
        </p:nvCxnSpPr>
        <p:spPr>
          <a:xfrm rot="5400000" flipH="1" flipV="1">
            <a:off x="7499575" y="2626669"/>
            <a:ext cx="70101" cy="1112774"/>
          </a:xfrm>
          <a:prstGeom prst="curvedConnector3">
            <a:avLst>
              <a:gd name="adj1" fmla="val 401071"/>
            </a:avLst>
          </a:prstGeom>
          <a:ln w="28575" cmpd="sng">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2" name="曲线连接符 161"/>
          <p:cNvCxnSpPr>
            <a:stCxn id="138" idx="0"/>
            <a:endCxn id="175" idx="2"/>
          </p:cNvCxnSpPr>
          <p:nvPr/>
        </p:nvCxnSpPr>
        <p:spPr>
          <a:xfrm rot="5400000" flipH="1" flipV="1">
            <a:off x="4971083" y="2607219"/>
            <a:ext cx="2630630" cy="1549146"/>
          </a:xfrm>
          <a:prstGeom prst="curvedConnector2">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63"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60428449"/>
              </p:ext>
            </p:extLst>
          </p:nvPr>
        </p:nvGraphicFramePr>
        <p:xfrm>
          <a:off x="7395656" y="3294384"/>
          <a:ext cx="347472" cy="156362"/>
        </p:xfrm>
        <a:graphic>
          <a:graphicData uri="http://schemas.openxmlformats.org/presentationml/2006/ole">
            <p:oleObj spid="_x0000_s339903" name="公式" r:id="rId6" imgW="330200" imgH="165100" progId="Equation.3">
              <p:embed/>
            </p:oleObj>
          </a:graphicData>
        </a:graphic>
      </p:graphicFrame>
      <p:graphicFrame>
        <p:nvGraphicFramePr>
          <p:cNvPr id="164"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25687029"/>
              </p:ext>
            </p:extLst>
          </p:nvPr>
        </p:nvGraphicFramePr>
        <p:xfrm>
          <a:off x="7424576" y="4928628"/>
          <a:ext cx="347472" cy="156362"/>
        </p:xfrm>
        <a:graphic>
          <a:graphicData uri="http://schemas.openxmlformats.org/presentationml/2006/ole">
            <p:oleObj spid="_x0000_s339904" name="公式" r:id="rId7" imgW="330200" imgH="165100" progId="Equation.3">
              <p:embed/>
            </p:oleObj>
          </a:graphicData>
        </a:graphic>
      </p:graphicFrame>
      <p:grpSp>
        <p:nvGrpSpPr>
          <p:cNvPr id="165" name="Group 158"/>
          <p:cNvGrpSpPr/>
          <p:nvPr/>
        </p:nvGrpSpPr>
        <p:grpSpPr>
          <a:xfrm>
            <a:off x="7985826" y="3175309"/>
            <a:ext cx="416966" cy="347472"/>
            <a:chOff x="7467600" y="3810000"/>
            <a:chExt cx="457200" cy="381000"/>
          </a:xfrm>
        </p:grpSpPr>
        <p:sp>
          <p:nvSpPr>
            <p:cNvPr id="166"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167"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68" name="Group 157"/>
          <p:cNvGrpSpPr/>
          <p:nvPr/>
        </p:nvGrpSpPr>
        <p:grpSpPr>
          <a:xfrm>
            <a:off x="6808144" y="3172720"/>
            <a:ext cx="416966" cy="347472"/>
            <a:chOff x="6172200" y="3733800"/>
            <a:chExt cx="457200" cy="381000"/>
          </a:xfrm>
        </p:grpSpPr>
        <p:sp>
          <p:nvSpPr>
            <p:cNvPr id="169"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170"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71" name="Group 156"/>
          <p:cNvGrpSpPr/>
          <p:nvPr/>
        </p:nvGrpSpPr>
        <p:grpSpPr>
          <a:xfrm>
            <a:off x="6109476" y="3174602"/>
            <a:ext cx="416966" cy="347472"/>
            <a:chOff x="5410200" y="3790950"/>
            <a:chExt cx="457200" cy="381000"/>
          </a:xfrm>
        </p:grpSpPr>
        <p:sp>
          <p:nvSpPr>
            <p:cNvPr id="172"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173" name="TextBox 87"/>
            <p:cNvSpPr txBox="1"/>
            <p:nvPr/>
          </p:nvSpPr>
          <p:spPr>
            <a:xfrm>
              <a:off x="5410200" y="37909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174" name="TextBox 100"/>
          <p:cNvSpPr txBox="1"/>
          <p:nvPr/>
        </p:nvSpPr>
        <p:spPr>
          <a:xfrm>
            <a:off x="8235303" y="2800116"/>
            <a:ext cx="8382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sp>
        <p:nvSpPr>
          <p:cNvPr id="175" name="Oval 55"/>
          <p:cNvSpPr>
            <a:spLocks noChangeAspect="1"/>
          </p:cNvSpPr>
          <p:nvPr/>
        </p:nvSpPr>
        <p:spPr>
          <a:xfrm>
            <a:off x="7060971" y="189969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176" name="曲线连接符 175"/>
          <p:cNvCxnSpPr/>
          <p:nvPr/>
        </p:nvCxnSpPr>
        <p:spPr>
          <a:xfrm rot="5400000" flipH="1" flipV="1">
            <a:off x="7170095" y="2300554"/>
            <a:ext cx="70100" cy="1743710"/>
          </a:xfrm>
          <a:prstGeom prst="curvedConnector3">
            <a:avLst>
              <a:gd name="adj1" fmla="val 549458"/>
            </a:avLst>
          </a:prstGeom>
          <a:ln w="28575" cmpd="sng">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82" name="Subtitle 2"/>
          <p:cNvSpPr txBox="1">
            <a:spLocks/>
          </p:cNvSpPr>
          <p:nvPr/>
        </p:nvSpPr>
        <p:spPr>
          <a:xfrm>
            <a:off x="0" y="50091"/>
            <a:ext cx="9144000"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4400" dirty="0">
                <a:solidFill>
                  <a:srgbClr val="800000"/>
                </a:solidFill>
              </a:rPr>
              <a:t>Model of Group Activities</a:t>
            </a:r>
            <a:endParaRPr kumimoji="0" lang="en-US" sz="4400" i="0" u="none" strike="noStrike" kern="1200" cap="none" spc="0" normalizeH="0" baseline="0" noProof="0" dirty="0">
              <a:ln>
                <a:noFill/>
              </a:ln>
              <a:solidFill>
                <a:srgbClr val="800000"/>
              </a:solidFill>
              <a:effectLst/>
              <a:uLnTx/>
              <a:uFillTx/>
              <a:latin typeface="+mj-lt"/>
              <a:cs typeface="Arial" pitchFamily="34" charset="0"/>
            </a:endParaRPr>
          </a:p>
        </p:txBody>
      </p:sp>
      <p:sp>
        <p:nvSpPr>
          <p:cNvPr id="59" name="TextBox 94"/>
          <p:cNvSpPr txBox="1"/>
          <p:nvPr/>
        </p:nvSpPr>
        <p:spPr>
          <a:xfrm>
            <a:off x="5345036" y="4653900"/>
            <a:ext cx="416966" cy="338554"/>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O</a:t>
            </a:r>
            <a:endParaRPr lang="en-US" sz="1600" i="1" baseline="-25000" dirty="0">
              <a:latin typeface="Times New Roman" pitchFamily="18" charset="0"/>
              <a:cs typeface="Times New Roman" pitchFamily="18" charset="0"/>
            </a:endParaRPr>
          </a:p>
        </p:txBody>
      </p:sp>
      <p:sp>
        <p:nvSpPr>
          <p:cNvPr id="60" name="TextBox 92"/>
          <p:cNvSpPr txBox="1"/>
          <p:nvPr/>
        </p:nvSpPr>
        <p:spPr>
          <a:xfrm>
            <a:off x="6109476" y="4797605"/>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nvGrpSpPr>
          <p:cNvPr id="61" name="Group 184"/>
          <p:cNvGrpSpPr/>
          <p:nvPr/>
        </p:nvGrpSpPr>
        <p:grpSpPr>
          <a:xfrm>
            <a:off x="6804420" y="4797605"/>
            <a:ext cx="416966" cy="347472"/>
            <a:chOff x="6172200" y="4953000"/>
            <a:chExt cx="457200" cy="381000"/>
          </a:xfrm>
        </p:grpSpPr>
        <p:sp>
          <p:nvSpPr>
            <p:cNvPr id="62"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63"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64" name="TextBox 88"/>
          <p:cNvSpPr txBox="1"/>
          <p:nvPr/>
        </p:nvSpPr>
        <p:spPr>
          <a:xfrm>
            <a:off x="7985826" y="4797605"/>
            <a:ext cx="416966" cy="338554"/>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grpSp>
        <p:nvGrpSpPr>
          <p:cNvPr id="65" name="组 64"/>
          <p:cNvGrpSpPr/>
          <p:nvPr/>
        </p:nvGrpSpPr>
        <p:grpSpPr>
          <a:xfrm>
            <a:off x="424058" y="1539490"/>
            <a:ext cx="4920980" cy="685800"/>
            <a:chOff x="424058" y="1539490"/>
            <a:chExt cx="4191000" cy="685800"/>
          </a:xfrm>
        </p:grpSpPr>
        <p:sp>
          <p:nvSpPr>
            <p:cNvPr id="66" name="Rectangle 103"/>
            <p:cNvSpPr/>
            <p:nvPr/>
          </p:nvSpPr>
          <p:spPr>
            <a:xfrm>
              <a:off x="424058" y="1539490"/>
              <a:ext cx="4191000" cy="685800"/>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Box 107"/>
            <p:cNvSpPr txBox="1"/>
            <p:nvPr/>
          </p:nvSpPr>
          <p:spPr>
            <a:xfrm>
              <a:off x="424058" y="1553798"/>
              <a:ext cx="4191000" cy="661720"/>
            </a:xfrm>
            <a:prstGeom prst="rect">
              <a:avLst/>
            </a:prstGeom>
            <a:noFill/>
            <a:ln w="25400">
              <a:noFill/>
              <a:miter lim="800000"/>
            </a:ln>
          </p:spPr>
          <p:txBody>
            <a:bodyPr wrap="square" rtlCol="0">
              <a:spAutoFit/>
            </a:bodyPr>
            <a:lstStyle/>
            <a:p>
              <a:pPr>
                <a:buFont typeface="Arial" pitchFamily="34" charset="0"/>
                <a:buChar char="•"/>
              </a:pPr>
              <a:r>
                <a:rPr lang="en-US" sz="1500" dirty="0" smtClean="0">
                  <a:latin typeface="Arial" pitchFamily="34" charset="0"/>
                  <a:cs typeface="Arial" pitchFamily="34" charset="0"/>
                </a:rPr>
                <a:t> </a:t>
              </a:r>
              <a:r>
                <a:rPr lang="en-US" dirty="0" smtClean="0">
                  <a:latin typeface="Arial" pitchFamily="34" charset="0"/>
                  <a:cs typeface="Arial" pitchFamily="34" charset="0"/>
                </a:rPr>
                <a:t>Activity-Action Potential                </a:t>
              </a:r>
              <a:r>
                <a:rPr lang="en-US" sz="2000" dirty="0" smtClean="0">
                  <a:latin typeface="Arial" pitchFamily="34" charset="0"/>
                  <a:cs typeface="Arial" pitchFamily="34" charset="0"/>
                </a:rPr>
                <a:t>: </a:t>
              </a:r>
            </a:p>
            <a:p>
              <a:r>
                <a:rPr lang="en-US" sz="1700" dirty="0">
                  <a:solidFill>
                    <a:srgbClr val="FF0000"/>
                  </a:solidFill>
                  <a:latin typeface="Arial" pitchFamily="34" charset="0"/>
                  <a:cs typeface="Arial" pitchFamily="34" charset="0"/>
                </a:rPr>
                <a:t> </a:t>
              </a:r>
              <a:r>
                <a:rPr lang="en-US" sz="1700" dirty="0" smtClean="0">
                  <a:solidFill>
                    <a:srgbClr val="FF0000"/>
                  </a:solidFill>
                  <a:latin typeface="Arial" pitchFamily="34" charset="0"/>
                  <a:cs typeface="Arial" pitchFamily="34" charset="0"/>
                </a:rPr>
                <a:t> Co-occurrence</a:t>
              </a:r>
              <a:r>
                <a:rPr lang="en-US" sz="1700" dirty="0" smtClean="0">
                  <a:latin typeface="Arial" pitchFamily="34" charset="0"/>
                  <a:cs typeface="Arial" pitchFamily="34" charset="0"/>
                </a:rPr>
                <a:t> between </a:t>
              </a:r>
              <a:r>
                <a:rPr lang="en-US" sz="1700" i="1" dirty="0" smtClean="0">
                  <a:latin typeface="Times New Roman" pitchFamily="18" charset="0"/>
                  <a:cs typeface="Times New Roman" pitchFamily="18" charset="0"/>
                </a:rPr>
                <a:t>Y</a:t>
              </a:r>
              <a:r>
                <a:rPr lang="en-US" sz="1700" dirty="0" smtClean="0">
                  <a:latin typeface="Arial" pitchFamily="34" charset="0"/>
                  <a:cs typeface="Arial" pitchFamily="34" charset="0"/>
                </a:rPr>
                <a:t> and </a:t>
              </a:r>
              <a:r>
                <a:rPr lang="en-US" altLang="zh-CN" sz="1600" i="1" dirty="0" smtClean="0">
                  <a:latin typeface="Times New Roman" pitchFamily="18" charset="0"/>
                  <a:cs typeface="Times New Roman" pitchFamily="18" charset="0"/>
                </a:rPr>
                <a:t>h</a:t>
              </a:r>
              <a:r>
                <a:rPr lang="en-US" altLang="zh-CN" sz="1600" baseline="-25000" dirty="0">
                  <a:latin typeface="Times New Roman" pitchFamily="18" charset="0"/>
                  <a:cs typeface="Times New Roman" pitchFamily="18" charset="0"/>
                </a:rPr>
                <a:t>i</a:t>
              </a:r>
            </a:p>
          </p:txBody>
        </p:sp>
        <p:graphicFrame>
          <p:nvGraphicFramePr>
            <p:cNvPr id="68" name="Object 10"/>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6875946"/>
                </p:ext>
              </p:extLst>
            </p:nvPr>
          </p:nvGraphicFramePr>
          <p:xfrm>
            <a:off x="2675694" y="1590898"/>
            <a:ext cx="787400" cy="330200"/>
          </p:xfrm>
          <a:graphic>
            <a:graphicData uri="http://schemas.openxmlformats.org/presentationml/2006/ole">
              <p:oleObj spid="_x0000_s339905" name="公式" r:id="rId8" imgW="787400" imgH="330200" progId="Equation.3">
                <p:embed/>
              </p:oleObj>
            </a:graphicData>
          </a:graphic>
        </p:graphicFrame>
      </p:grpSp>
      <p:cxnSp>
        <p:nvCxnSpPr>
          <p:cNvPr id="57" name="Straight Connector 17"/>
          <p:cNvCxnSpPr/>
          <p:nvPr/>
        </p:nvCxnSpPr>
        <p:spPr>
          <a:xfrm flipH="1">
            <a:off x="6971900" y="2250199"/>
            <a:ext cx="238928" cy="953356"/>
          </a:xfrm>
          <a:prstGeom prst="line">
            <a:avLst/>
          </a:prstGeom>
          <a:ln w="38100" cmpd="sng">
            <a:solidFill>
              <a:srgbClr val="0000FF"/>
            </a:solidFill>
            <a:prstDash val="solid"/>
          </a:ln>
        </p:spPr>
        <p:style>
          <a:lnRef idx="1">
            <a:schemeClr val="accent1"/>
          </a:lnRef>
          <a:fillRef idx="0">
            <a:schemeClr val="accent1"/>
          </a:fillRef>
          <a:effectRef idx="0">
            <a:schemeClr val="accent1"/>
          </a:effectRef>
          <a:fontRef idx="minor">
            <a:schemeClr val="tx1"/>
          </a:fontRef>
        </p:style>
      </p:cxnSp>
      <p:cxnSp>
        <p:nvCxnSpPr>
          <p:cNvPr id="58" name="Straight Connector 16"/>
          <p:cNvCxnSpPr/>
          <p:nvPr/>
        </p:nvCxnSpPr>
        <p:spPr>
          <a:xfrm flipV="1">
            <a:off x="6301029" y="2184415"/>
            <a:ext cx="791863" cy="990190"/>
          </a:xfrm>
          <a:prstGeom prst="line">
            <a:avLst/>
          </a:prstGeom>
          <a:ln w="38100" cmpd="sng">
            <a:solidFill>
              <a:srgbClr val="0000FF"/>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17"/>
          <p:cNvCxnSpPr/>
          <p:nvPr/>
        </p:nvCxnSpPr>
        <p:spPr>
          <a:xfrm>
            <a:off x="7362629" y="2201348"/>
            <a:ext cx="820819" cy="1004796"/>
          </a:xfrm>
          <a:prstGeom prst="line">
            <a:avLst/>
          </a:prstGeom>
          <a:ln w="38100" cmpd="sng">
            <a:solidFill>
              <a:srgbClr val="0000FF"/>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85" name="Object 1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41504004"/>
              </p:ext>
            </p:extLst>
          </p:nvPr>
        </p:nvGraphicFramePr>
        <p:xfrm>
          <a:off x="6766326" y="2369151"/>
          <a:ext cx="787400" cy="330200"/>
        </p:xfrm>
        <a:graphic>
          <a:graphicData uri="http://schemas.openxmlformats.org/presentationml/2006/ole">
            <p:oleObj spid="_x0000_s339906" name="公式" r:id="rId9" imgW="787400" imgH="330200" progId="Equation.3">
              <p:embed/>
            </p:oleObj>
          </a:graphicData>
        </a:graphic>
      </p:graphicFrame>
      <p:sp>
        <p:nvSpPr>
          <p:cNvPr id="54" name="TextBox 149"/>
          <p:cNvSpPr txBox="1"/>
          <p:nvPr/>
        </p:nvSpPr>
        <p:spPr>
          <a:xfrm>
            <a:off x="2315412" y="6131908"/>
            <a:ext cx="990600" cy="584775"/>
          </a:xfrm>
          <a:prstGeom prst="rect">
            <a:avLst/>
          </a:prstGeom>
          <a:noFill/>
          <a:ln w="25400">
            <a:noFill/>
            <a:miter lim="800000"/>
          </a:ln>
        </p:spPr>
        <p:txBody>
          <a:bodyPr wrap="square" rtlCol="0">
            <a:spAutoFit/>
          </a:bodyPr>
          <a:lstStyle/>
          <a:p>
            <a:pPr algn="ctr"/>
            <a:r>
              <a:rPr lang="en-US" sz="1600" dirty="0" smtClean="0">
                <a:latin typeface="Arial" pitchFamily="34" charset="0"/>
                <a:cs typeface="Arial" pitchFamily="34" charset="0"/>
              </a:rPr>
              <a:t>Clique potential</a:t>
            </a:r>
            <a:endParaRPr lang="en-US" sz="1600" dirty="0">
              <a:latin typeface="Arial" pitchFamily="34" charset="0"/>
              <a:cs typeface="Arial" pitchFamily="34" charset="0"/>
            </a:endParaRPr>
          </a:p>
        </p:txBody>
      </p:sp>
      <p:sp>
        <p:nvSpPr>
          <p:cNvPr id="55" name="TextBox 150"/>
          <p:cNvSpPr txBox="1"/>
          <p:nvPr/>
        </p:nvSpPr>
        <p:spPr>
          <a:xfrm>
            <a:off x="1553412" y="6131908"/>
            <a:ext cx="914400" cy="584775"/>
          </a:xfrm>
          <a:prstGeom prst="rect">
            <a:avLst/>
          </a:prstGeom>
          <a:noFill/>
          <a:ln w="25400">
            <a:noFill/>
            <a:miter lim="800000"/>
          </a:ln>
        </p:spPr>
        <p:txBody>
          <a:bodyPr wrap="square" rtlCol="0">
            <a:spAutoFit/>
          </a:bodyPr>
          <a:lstStyle/>
          <a:p>
            <a:pPr algn="ctr"/>
            <a:r>
              <a:rPr lang="en-US" sz="1600" dirty="0" smtClean="0">
                <a:latin typeface="Arial" pitchFamily="34" charset="0"/>
                <a:cs typeface="Arial" pitchFamily="34" charset="0"/>
              </a:rPr>
              <a:t>Clique weight</a:t>
            </a:r>
            <a:endParaRPr lang="en-US" sz="1600" dirty="0">
              <a:latin typeface="Arial" pitchFamily="34" charset="0"/>
              <a:cs typeface="Arial" pitchFamily="34"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622101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p:cTn id="7" dur="500" fill="hold"/>
                                        <p:tgtEl>
                                          <p:spTgt spid="109"/>
                                        </p:tgtEl>
                                        <p:attrNameLst>
                                          <p:attrName>ppt_w</p:attrName>
                                        </p:attrNameLst>
                                      </p:cBhvr>
                                      <p:tavLst>
                                        <p:tav tm="0">
                                          <p:val>
                                            <p:fltVal val="0"/>
                                          </p:val>
                                        </p:tav>
                                        <p:tav tm="100000">
                                          <p:val>
                                            <p:strVal val="#ppt_w"/>
                                          </p:val>
                                        </p:tav>
                                      </p:tavLst>
                                    </p:anim>
                                    <p:anim calcmode="lin" valueType="num">
                                      <p:cBhvr>
                                        <p:cTn id="8" dur="500" fill="hold"/>
                                        <p:tgtEl>
                                          <p:spTgt spid="109"/>
                                        </p:tgtEl>
                                        <p:attrNameLst>
                                          <p:attrName>ppt_h</p:attrName>
                                        </p:attrNameLst>
                                      </p:cBhvr>
                                      <p:tavLst>
                                        <p:tav tm="0">
                                          <p:val>
                                            <p:fltVal val="0"/>
                                          </p:val>
                                        </p:tav>
                                        <p:tav tm="100000">
                                          <p:val>
                                            <p:strVal val="#ppt_h"/>
                                          </p:val>
                                        </p:tav>
                                      </p:tavLst>
                                    </p:anim>
                                    <p:animEffect transition="in" filter="fade">
                                      <p:cBhvr>
                                        <p:cTn id="9" dur="500"/>
                                        <p:tgtEl>
                                          <p:spTgt spid="10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1"/>
                                        </p:tgtEl>
                                        <p:attrNameLst>
                                          <p:attrName>style.visibility</p:attrName>
                                        </p:attrNameLst>
                                      </p:cBhvr>
                                      <p:to>
                                        <p:strVal val="visible"/>
                                      </p:to>
                                    </p:set>
                                    <p:anim calcmode="lin" valueType="num">
                                      <p:cBhvr>
                                        <p:cTn id="12" dur="500" fill="hold"/>
                                        <p:tgtEl>
                                          <p:spTgt spid="111"/>
                                        </p:tgtEl>
                                        <p:attrNameLst>
                                          <p:attrName>ppt_w</p:attrName>
                                        </p:attrNameLst>
                                      </p:cBhvr>
                                      <p:tavLst>
                                        <p:tav tm="0">
                                          <p:val>
                                            <p:fltVal val="0"/>
                                          </p:val>
                                        </p:tav>
                                        <p:tav tm="100000">
                                          <p:val>
                                            <p:strVal val="#ppt_w"/>
                                          </p:val>
                                        </p:tav>
                                      </p:tavLst>
                                    </p:anim>
                                    <p:anim calcmode="lin" valueType="num">
                                      <p:cBhvr>
                                        <p:cTn id="13" dur="500" fill="hold"/>
                                        <p:tgtEl>
                                          <p:spTgt spid="111"/>
                                        </p:tgtEl>
                                        <p:attrNameLst>
                                          <p:attrName>ppt_h</p:attrName>
                                        </p:attrNameLst>
                                      </p:cBhvr>
                                      <p:tavLst>
                                        <p:tav tm="0">
                                          <p:val>
                                            <p:fltVal val="0"/>
                                          </p:val>
                                        </p:tav>
                                        <p:tav tm="100000">
                                          <p:val>
                                            <p:strVal val="#ppt_h"/>
                                          </p:val>
                                        </p:tav>
                                      </p:tavLst>
                                    </p:anim>
                                    <p:animEffect transition="in" filter="fade">
                                      <p:cBhvr>
                                        <p:cTn id="14" dur="500"/>
                                        <p:tgtEl>
                                          <p:spTgt spid="111"/>
                                        </p:tgtEl>
                                      </p:cBhvr>
                                    </p:animEffect>
                                  </p:childTnLst>
                                </p:cTn>
                              </p:par>
                              <p:par>
                                <p:cTn id="15" presetID="1" presetClass="entr" presetSubtype="0" fill="hold" nodeType="withEffect">
                                  <p:stCondLst>
                                    <p:cond delay="0"/>
                                  </p:stCondLst>
                                  <p:childTnLst>
                                    <p:set>
                                      <p:cBhvr>
                                        <p:cTn id="16" dur="1" fill="hold">
                                          <p:stCondLst>
                                            <p:cond delay="0"/>
                                          </p:stCondLst>
                                        </p:cTn>
                                        <p:tgtEl>
                                          <p:spTgt spid="1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5"/>
                                        </p:tgtEl>
                                        <p:attrNameLst>
                                          <p:attrName>style.visibility</p:attrName>
                                        </p:attrNameLst>
                                      </p:cBhvr>
                                      <p:to>
                                        <p:strVal val="visible"/>
                                      </p:to>
                                    </p:set>
                                  </p:childTnLst>
                                </p:cTn>
                              </p:par>
                              <p:par>
                                <p:cTn id="29" presetID="53" presetClass="entr" presetSubtype="16" fill="hold" nodeType="withEffect">
                                  <p:stCondLst>
                                    <p:cond delay="0"/>
                                  </p:stCondLst>
                                  <p:childTnLst>
                                    <p:set>
                                      <p:cBhvr>
                                        <p:cTn id="30" dur="1" fill="hold">
                                          <p:stCondLst>
                                            <p:cond delay="0"/>
                                          </p:stCondLst>
                                        </p:cTn>
                                        <p:tgtEl>
                                          <p:spTgt spid="185"/>
                                        </p:tgtEl>
                                        <p:attrNameLst>
                                          <p:attrName>style.visibility</p:attrName>
                                        </p:attrNameLst>
                                      </p:cBhvr>
                                      <p:to>
                                        <p:strVal val="visible"/>
                                      </p:to>
                                    </p:set>
                                    <p:anim calcmode="lin" valueType="num">
                                      <p:cBhvr>
                                        <p:cTn id="31" dur="500" fill="hold"/>
                                        <p:tgtEl>
                                          <p:spTgt spid="185"/>
                                        </p:tgtEl>
                                        <p:attrNameLst>
                                          <p:attrName>ppt_w</p:attrName>
                                        </p:attrNameLst>
                                      </p:cBhvr>
                                      <p:tavLst>
                                        <p:tav tm="0">
                                          <p:val>
                                            <p:fltVal val="0"/>
                                          </p:val>
                                        </p:tav>
                                        <p:tav tm="100000">
                                          <p:val>
                                            <p:strVal val="#ppt_w"/>
                                          </p:val>
                                        </p:tav>
                                      </p:tavLst>
                                    </p:anim>
                                    <p:anim calcmode="lin" valueType="num">
                                      <p:cBhvr>
                                        <p:cTn id="32" dur="500" fill="hold"/>
                                        <p:tgtEl>
                                          <p:spTgt spid="185"/>
                                        </p:tgtEl>
                                        <p:attrNameLst>
                                          <p:attrName>ppt_h</p:attrName>
                                        </p:attrNameLst>
                                      </p:cBhvr>
                                      <p:tavLst>
                                        <p:tav tm="0">
                                          <p:val>
                                            <p:fltVal val="0"/>
                                          </p:val>
                                        </p:tav>
                                        <p:tav tm="100000">
                                          <p:val>
                                            <p:strVal val="#ppt_h"/>
                                          </p:val>
                                        </p:tav>
                                      </p:tavLst>
                                    </p:anim>
                                    <p:animEffect transition="in" filter="fade">
                                      <p:cBhvr>
                                        <p:cTn id="33" dur="5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09" name="Object 14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29810876"/>
              </p:ext>
            </p:extLst>
          </p:nvPr>
        </p:nvGraphicFramePr>
        <p:xfrm>
          <a:off x="1343862" y="5442278"/>
          <a:ext cx="1320800" cy="571500"/>
        </p:xfrm>
        <a:graphic>
          <a:graphicData uri="http://schemas.openxmlformats.org/presentationml/2006/ole">
            <p:oleObj spid="_x0000_s359080" name="公式" r:id="rId4" imgW="1320800" imgH="571500" progId="Equation.3">
              <p:embed/>
            </p:oleObj>
          </a:graphicData>
        </a:graphic>
      </p:graphicFrame>
      <p:sp>
        <p:nvSpPr>
          <p:cNvPr id="111" name="TextBox 148"/>
          <p:cNvSpPr txBox="1"/>
          <p:nvPr/>
        </p:nvSpPr>
        <p:spPr>
          <a:xfrm>
            <a:off x="639012" y="5131128"/>
            <a:ext cx="2590800" cy="369332"/>
          </a:xfrm>
          <a:prstGeom prst="rect">
            <a:avLst/>
          </a:prstGeom>
          <a:noFill/>
          <a:ln w="25400">
            <a:noFill/>
            <a:miter lim="800000"/>
          </a:ln>
        </p:spPr>
        <p:txBody>
          <a:bodyPr wrap="square" rtlCol="0">
            <a:spAutoFit/>
          </a:bodyPr>
          <a:lstStyle/>
          <a:p>
            <a:r>
              <a:rPr lang="en-US" b="1" dirty="0" smtClean="0">
                <a:latin typeface="Arial" pitchFamily="34" charset="0"/>
                <a:cs typeface="Arial" pitchFamily="34" charset="0"/>
              </a:rPr>
              <a:t>Markov Random Field</a:t>
            </a:r>
            <a:endParaRPr lang="en-US" b="1" dirty="0">
              <a:latin typeface="Arial" pitchFamily="34" charset="0"/>
              <a:cs typeface="Arial" pitchFamily="34" charset="0"/>
            </a:endParaRPr>
          </a:p>
        </p:txBody>
      </p:sp>
      <p:sp>
        <p:nvSpPr>
          <p:cNvPr id="113" name="TextBox 149"/>
          <p:cNvSpPr txBox="1"/>
          <p:nvPr/>
        </p:nvSpPr>
        <p:spPr>
          <a:xfrm>
            <a:off x="2315412" y="6131908"/>
            <a:ext cx="990600" cy="584775"/>
          </a:xfrm>
          <a:prstGeom prst="rect">
            <a:avLst/>
          </a:prstGeom>
          <a:noFill/>
          <a:ln w="25400">
            <a:noFill/>
            <a:miter lim="800000"/>
          </a:ln>
        </p:spPr>
        <p:txBody>
          <a:bodyPr wrap="square" rtlCol="0">
            <a:spAutoFit/>
          </a:bodyPr>
          <a:lstStyle/>
          <a:p>
            <a:pPr algn="ctr"/>
            <a:r>
              <a:rPr lang="en-US" sz="1600" dirty="0" smtClean="0">
                <a:latin typeface="Arial" pitchFamily="34" charset="0"/>
                <a:cs typeface="Arial" pitchFamily="34" charset="0"/>
              </a:rPr>
              <a:t>Clique potential</a:t>
            </a:r>
            <a:endParaRPr lang="en-US" sz="1600" dirty="0">
              <a:latin typeface="Arial" pitchFamily="34" charset="0"/>
              <a:cs typeface="Arial" pitchFamily="34" charset="0"/>
            </a:endParaRPr>
          </a:p>
        </p:txBody>
      </p:sp>
      <p:sp>
        <p:nvSpPr>
          <p:cNvPr id="114" name="TextBox 150"/>
          <p:cNvSpPr txBox="1"/>
          <p:nvPr/>
        </p:nvSpPr>
        <p:spPr>
          <a:xfrm>
            <a:off x="1553412" y="6131908"/>
            <a:ext cx="914400" cy="584775"/>
          </a:xfrm>
          <a:prstGeom prst="rect">
            <a:avLst/>
          </a:prstGeom>
          <a:noFill/>
          <a:ln w="25400">
            <a:noFill/>
            <a:miter lim="800000"/>
          </a:ln>
        </p:spPr>
        <p:txBody>
          <a:bodyPr wrap="square" rtlCol="0">
            <a:spAutoFit/>
          </a:bodyPr>
          <a:lstStyle/>
          <a:p>
            <a:pPr algn="ctr"/>
            <a:r>
              <a:rPr lang="en-US" sz="1600" dirty="0" smtClean="0">
                <a:latin typeface="Arial" pitchFamily="34" charset="0"/>
                <a:cs typeface="Arial" pitchFamily="34" charset="0"/>
              </a:rPr>
              <a:t>Clique weight</a:t>
            </a:r>
            <a:endParaRPr lang="en-US" sz="1600" dirty="0">
              <a:latin typeface="Arial" pitchFamily="34" charset="0"/>
              <a:cs typeface="Arial" pitchFamily="34" charset="0"/>
            </a:endParaRPr>
          </a:p>
        </p:txBody>
      </p:sp>
      <p:cxnSp>
        <p:nvCxnSpPr>
          <p:cNvPr id="116" name="Straight Arrow Connector 151"/>
          <p:cNvCxnSpPr/>
          <p:nvPr/>
        </p:nvCxnSpPr>
        <p:spPr>
          <a:xfrm rot="5400000" flipH="1" flipV="1">
            <a:off x="2071572" y="5994748"/>
            <a:ext cx="228600" cy="45720"/>
          </a:xfrm>
          <a:prstGeom prst="straightConnector1">
            <a:avLst/>
          </a:prstGeom>
          <a:noFill/>
          <a:ln w="15875" cap="flat" cmpd="sng" algn="ctr">
            <a:solidFill>
              <a:sysClr val="windowText" lastClr="000000"/>
            </a:solidFill>
            <a:prstDash val="solid"/>
            <a:tailEnd type="arrow"/>
          </a:ln>
          <a:effectLst/>
        </p:spPr>
      </p:cxnSp>
      <p:cxnSp>
        <p:nvCxnSpPr>
          <p:cNvPr id="118" name="Straight Arrow Connector 152"/>
          <p:cNvCxnSpPr/>
          <p:nvPr/>
        </p:nvCxnSpPr>
        <p:spPr>
          <a:xfrm rot="16200000" flipV="1">
            <a:off x="2338272" y="5926168"/>
            <a:ext cx="228600" cy="182880"/>
          </a:xfrm>
          <a:prstGeom prst="straightConnector1">
            <a:avLst/>
          </a:prstGeom>
          <a:noFill/>
          <a:ln w="15875" cap="flat" cmpd="sng" algn="ctr">
            <a:solidFill>
              <a:sysClr val="windowText" lastClr="000000"/>
            </a:solidFill>
            <a:prstDash val="solid"/>
            <a:tailEnd type="arrow"/>
          </a:ln>
          <a:effectLst/>
        </p:spPr>
      </p:cxnSp>
      <p:pic>
        <p:nvPicPr>
          <p:cNvPr id="119" name="Picture 3" descr="C:\Documents and Settings\Downloads\dataset\ActivityDataset\seq13\frame0018.jpg"/>
          <p:cNvPicPr>
            <a:picLocks noChangeAspect="1" noChangeArrowheads="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rot="1931840">
            <a:off x="3310456" y="4236876"/>
            <a:ext cx="6987469" cy="1823163"/>
          </a:xfrm>
          <a:prstGeom prst="rect">
            <a:avLst/>
          </a:prstGeom>
          <a:noFill/>
          <a:effectLst/>
          <a:scene3d>
            <a:camera prst="isometricOffAxis2Right"/>
            <a:lightRig rig="threePt" dir="t"/>
          </a:scene3d>
        </p:spPr>
      </p:pic>
      <p:sp>
        <p:nvSpPr>
          <p:cNvPr id="126" name="TextBox 99"/>
          <p:cNvSpPr txBox="1"/>
          <p:nvPr/>
        </p:nvSpPr>
        <p:spPr>
          <a:xfrm>
            <a:off x="6793541" y="1436971"/>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Activity</a:t>
            </a:r>
            <a:endParaRPr lang="en-US" sz="1700" dirty="0">
              <a:latin typeface="Arial" pitchFamily="34" charset="0"/>
              <a:cs typeface="Arial" pitchFamily="34" charset="0"/>
            </a:endParaRPr>
          </a:p>
        </p:txBody>
      </p:sp>
      <p:sp>
        <p:nvSpPr>
          <p:cNvPr id="128" name="Rectangle 126"/>
          <p:cNvSpPr/>
          <p:nvPr/>
        </p:nvSpPr>
        <p:spPr>
          <a:xfrm>
            <a:off x="4519857" y="4339773"/>
            <a:ext cx="4495800" cy="155610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TextBox 105"/>
          <p:cNvSpPr txBox="1"/>
          <p:nvPr/>
        </p:nvSpPr>
        <p:spPr>
          <a:xfrm>
            <a:off x="4647620" y="5457192"/>
            <a:ext cx="17526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Image evidence</a:t>
            </a:r>
            <a:endParaRPr lang="en-US" sz="1700" dirty="0">
              <a:latin typeface="Arial" pitchFamily="34" charset="0"/>
              <a:cs typeface="Arial" pitchFamily="34" charset="0"/>
            </a:endParaRPr>
          </a:p>
        </p:txBody>
      </p:sp>
      <p:cxnSp>
        <p:nvCxnSpPr>
          <p:cNvPr id="130" name="Straight Connector 79"/>
          <p:cNvCxnSpPr>
            <a:stCxn id="151" idx="0"/>
          </p:cNvCxnSpPr>
          <p:nvPr/>
        </p:nvCxnSpPr>
        <p:spPr>
          <a:xfrm flipV="1">
            <a:off x="6290162" y="3538149"/>
            <a:ext cx="0" cy="1273355"/>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1" name="Straight Connector 80"/>
          <p:cNvCxnSpPr>
            <a:stCxn id="155" idx="0"/>
          </p:cNvCxnSpPr>
          <p:nvPr/>
        </p:nvCxnSpPr>
        <p:spPr>
          <a:xfrm flipV="1">
            <a:off x="6985106" y="3538149"/>
            <a:ext cx="0" cy="1273355"/>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2" name="Straight Connector 81"/>
          <p:cNvCxnSpPr>
            <a:stCxn id="158" idx="0"/>
          </p:cNvCxnSpPr>
          <p:nvPr/>
        </p:nvCxnSpPr>
        <p:spPr>
          <a:xfrm flipV="1">
            <a:off x="8166512" y="3538149"/>
            <a:ext cx="0" cy="1273355"/>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38" name="Oval 95"/>
          <p:cNvSpPr>
            <a:spLocks noChangeAspect="1"/>
          </p:cNvSpPr>
          <p:nvPr/>
        </p:nvSpPr>
        <p:spPr>
          <a:xfrm>
            <a:off x="5345038" y="4697107"/>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i="1" dirty="0">
              <a:solidFill>
                <a:schemeClr val="tx1"/>
              </a:solidFill>
              <a:latin typeface="Times New Roman" pitchFamily="18" charset="0"/>
              <a:cs typeface="Times New Roman" pitchFamily="18" charset="0"/>
            </a:endParaRPr>
          </a:p>
        </p:txBody>
      </p:sp>
      <p:sp>
        <p:nvSpPr>
          <p:cNvPr id="158" name="Oval 89"/>
          <p:cNvSpPr>
            <a:spLocks noChangeAspect="1"/>
          </p:cNvSpPr>
          <p:nvPr/>
        </p:nvSpPr>
        <p:spPr>
          <a:xfrm>
            <a:off x="7999725" y="4811504"/>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162" name="曲线连接符 161"/>
          <p:cNvCxnSpPr>
            <a:stCxn id="138" idx="0"/>
            <a:endCxn id="175" idx="2"/>
          </p:cNvCxnSpPr>
          <p:nvPr/>
        </p:nvCxnSpPr>
        <p:spPr>
          <a:xfrm rot="5400000" flipH="1" flipV="1">
            <a:off x="4971083" y="2607219"/>
            <a:ext cx="2630630" cy="1549146"/>
          </a:xfrm>
          <a:prstGeom prst="curvedConnector2">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63"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7073836"/>
              </p:ext>
            </p:extLst>
          </p:nvPr>
        </p:nvGraphicFramePr>
        <p:xfrm>
          <a:off x="7395656" y="3294384"/>
          <a:ext cx="347472" cy="156362"/>
        </p:xfrm>
        <a:graphic>
          <a:graphicData uri="http://schemas.openxmlformats.org/presentationml/2006/ole">
            <p:oleObj spid="_x0000_s359081" name="公式" r:id="rId6" imgW="330200" imgH="165100" progId="Equation.3">
              <p:embed/>
            </p:oleObj>
          </a:graphicData>
        </a:graphic>
      </p:graphicFrame>
      <p:graphicFrame>
        <p:nvGraphicFramePr>
          <p:cNvPr id="164"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24171503"/>
              </p:ext>
            </p:extLst>
          </p:nvPr>
        </p:nvGraphicFramePr>
        <p:xfrm>
          <a:off x="7424576" y="4928628"/>
          <a:ext cx="347472" cy="156362"/>
        </p:xfrm>
        <a:graphic>
          <a:graphicData uri="http://schemas.openxmlformats.org/presentationml/2006/ole">
            <p:oleObj spid="_x0000_s359082" name="公式" r:id="rId7" imgW="330200" imgH="165100" progId="Equation.3">
              <p:embed/>
            </p:oleObj>
          </a:graphicData>
        </a:graphic>
      </p:graphicFrame>
      <p:grpSp>
        <p:nvGrpSpPr>
          <p:cNvPr id="165" name="Group 158"/>
          <p:cNvGrpSpPr/>
          <p:nvPr/>
        </p:nvGrpSpPr>
        <p:grpSpPr>
          <a:xfrm>
            <a:off x="7985826" y="3175309"/>
            <a:ext cx="416966" cy="347472"/>
            <a:chOff x="7467600" y="3810000"/>
            <a:chExt cx="457200" cy="381000"/>
          </a:xfrm>
        </p:grpSpPr>
        <p:sp>
          <p:nvSpPr>
            <p:cNvPr id="166"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167"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68" name="Group 157"/>
          <p:cNvGrpSpPr/>
          <p:nvPr/>
        </p:nvGrpSpPr>
        <p:grpSpPr>
          <a:xfrm>
            <a:off x="6808144" y="3172720"/>
            <a:ext cx="416966" cy="347472"/>
            <a:chOff x="6172200" y="3733800"/>
            <a:chExt cx="457200" cy="381000"/>
          </a:xfrm>
        </p:grpSpPr>
        <p:sp>
          <p:nvSpPr>
            <p:cNvPr id="169"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170"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71" name="Group 156"/>
          <p:cNvGrpSpPr/>
          <p:nvPr/>
        </p:nvGrpSpPr>
        <p:grpSpPr>
          <a:xfrm>
            <a:off x="6109476" y="3174602"/>
            <a:ext cx="416966" cy="347472"/>
            <a:chOff x="5410200" y="3790950"/>
            <a:chExt cx="457200" cy="381000"/>
          </a:xfrm>
        </p:grpSpPr>
        <p:sp>
          <p:nvSpPr>
            <p:cNvPr id="172"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173" name="TextBox 87"/>
            <p:cNvSpPr txBox="1"/>
            <p:nvPr/>
          </p:nvSpPr>
          <p:spPr>
            <a:xfrm>
              <a:off x="5410200" y="37909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174" name="TextBox 100"/>
          <p:cNvSpPr txBox="1"/>
          <p:nvPr/>
        </p:nvSpPr>
        <p:spPr>
          <a:xfrm>
            <a:off x="8213461" y="2783047"/>
            <a:ext cx="8382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sp>
        <p:nvSpPr>
          <p:cNvPr id="175" name="Oval 55"/>
          <p:cNvSpPr>
            <a:spLocks noChangeAspect="1"/>
          </p:cNvSpPr>
          <p:nvPr/>
        </p:nvSpPr>
        <p:spPr>
          <a:xfrm>
            <a:off x="7060971" y="189969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sp>
        <p:nvSpPr>
          <p:cNvPr id="182" name="Subtitle 2"/>
          <p:cNvSpPr txBox="1">
            <a:spLocks/>
          </p:cNvSpPr>
          <p:nvPr/>
        </p:nvSpPr>
        <p:spPr>
          <a:xfrm>
            <a:off x="0" y="50091"/>
            <a:ext cx="9144000"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4400" dirty="0">
                <a:solidFill>
                  <a:srgbClr val="800000"/>
                </a:solidFill>
              </a:rPr>
              <a:t>Model of Group Activities</a:t>
            </a:r>
            <a:endParaRPr kumimoji="0" lang="en-US" sz="4400" i="0" u="none" strike="noStrike" kern="1200" cap="none" spc="0" normalizeH="0" baseline="0" noProof="0" dirty="0">
              <a:ln>
                <a:noFill/>
              </a:ln>
              <a:solidFill>
                <a:srgbClr val="800000"/>
              </a:solidFill>
              <a:effectLst/>
              <a:uLnTx/>
              <a:uFillTx/>
              <a:latin typeface="+mj-lt"/>
              <a:cs typeface="Arial" pitchFamily="34" charset="0"/>
            </a:endParaRPr>
          </a:p>
        </p:txBody>
      </p:sp>
      <p:sp>
        <p:nvSpPr>
          <p:cNvPr id="84" name="TextBox 107"/>
          <p:cNvSpPr txBox="1"/>
          <p:nvPr/>
        </p:nvSpPr>
        <p:spPr>
          <a:xfrm>
            <a:off x="424058" y="1553798"/>
            <a:ext cx="4920980" cy="661720"/>
          </a:xfrm>
          <a:prstGeom prst="rect">
            <a:avLst/>
          </a:prstGeom>
          <a:noFill/>
          <a:ln w="25400">
            <a:noFill/>
            <a:miter lim="800000"/>
          </a:ln>
        </p:spPr>
        <p:txBody>
          <a:bodyPr wrap="square" rtlCol="0">
            <a:spAutoFit/>
          </a:bodyPr>
          <a:lstStyle/>
          <a:p>
            <a:pPr>
              <a:buFont typeface="Arial" pitchFamily="34" charset="0"/>
              <a:buChar char="•"/>
            </a:pPr>
            <a:r>
              <a:rPr lang="en-US" sz="1500" dirty="0" smtClean="0">
                <a:latin typeface="Arial" pitchFamily="34" charset="0"/>
                <a:cs typeface="Arial" pitchFamily="34" charset="0"/>
              </a:rPr>
              <a:t> </a:t>
            </a:r>
            <a:r>
              <a:rPr lang="en-US" dirty="0" smtClean="0">
                <a:latin typeface="Arial" pitchFamily="34" charset="0"/>
                <a:cs typeface="Arial" pitchFamily="34" charset="0"/>
              </a:rPr>
              <a:t>Activity-Action Potential                </a:t>
            </a:r>
            <a:r>
              <a:rPr lang="en-US" sz="2000" dirty="0" smtClean="0">
                <a:latin typeface="Arial" pitchFamily="34" charset="0"/>
                <a:cs typeface="Arial" pitchFamily="34" charset="0"/>
              </a:rPr>
              <a:t>: </a:t>
            </a:r>
          </a:p>
          <a:p>
            <a:r>
              <a:rPr lang="en-US" sz="1700" dirty="0">
                <a:solidFill>
                  <a:srgbClr val="FF0000"/>
                </a:solidFill>
                <a:latin typeface="Arial" pitchFamily="34" charset="0"/>
                <a:cs typeface="Arial" pitchFamily="34" charset="0"/>
              </a:rPr>
              <a:t> </a:t>
            </a:r>
            <a:r>
              <a:rPr lang="en-US" sz="1700" dirty="0" smtClean="0">
                <a:solidFill>
                  <a:srgbClr val="FF0000"/>
                </a:solidFill>
                <a:latin typeface="Arial" pitchFamily="34" charset="0"/>
                <a:cs typeface="Arial" pitchFamily="34" charset="0"/>
              </a:rPr>
              <a:t> Co-occurrence</a:t>
            </a:r>
            <a:r>
              <a:rPr lang="en-US" sz="1700" dirty="0" smtClean="0">
                <a:latin typeface="Arial" pitchFamily="34" charset="0"/>
                <a:cs typeface="Arial" pitchFamily="34" charset="0"/>
              </a:rPr>
              <a:t> between </a:t>
            </a:r>
            <a:r>
              <a:rPr lang="en-US" sz="1700" i="1" dirty="0" smtClean="0">
                <a:latin typeface="Times New Roman" pitchFamily="18" charset="0"/>
                <a:cs typeface="Times New Roman" pitchFamily="18" charset="0"/>
              </a:rPr>
              <a:t>Y</a:t>
            </a:r>
            <a:r>
              <a:rPr lang="en-US" sz="1700" dirty="0" smtClean="0">
                <a:latin typeface="Arial" pitchFamily="34" charset="0"/>
                <a:cs typeface="Arial" pitchFamily="34" charset="0"/>
              </a:rPr>
              <a:t> and </a:t>
            </a:r>
            <a:r>
              <a:rPr lang="en-US" altLang="zh-CN" sz="1600" i="1" dirty="0" smtClean="0">
                <a:latin typeface="Times New Roman" pitchFamily="18" charset="0"/>
                <a:cs typeface="Times New Roman" pitchFamily="18" charset="0"/>
              </a:rPr>
              <a:t>h</a:t>
            </a:r>
            <a:r>
              <a:rPr lang="en-US" altLang="zh-CN" sz="1600" baseline="-25000" dirty="0">
                <a:latin typeface="Times New Roman" pitchFamily="18" charset="0"/>
                <a:cs typeface="Times New Roman" pitchFamily="18" charset="0"/>
              </a:rPr>
              <a:t>i</a:t>
            </a:r>
          </a:p>
        </p:txBody>
      </p:sp>
      <p:graphicFrame>
        <p:nvGraphicFramePr>
          <p:cNvPr id="183" name="Object 10"/>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21142426"/>
              </p:ext>
            </p:extLst>
          </p:nvPr>
        </p:nvGraphicFramePr>
        <p:xfrm>
          <a:off x="3067879" y="1590898"/>
          <a:ext cx="924548" cy="330200"/>
        </p:xfrm>
        <a:graphic>
          <a:graphicData uri="http://schemas.openxmlformats.org/presentationml/2006/ole">
            <p:oleObj spid="_x0000_s359083" name="公式" r:id="rId8" imgW="787400" imgH="330200" progId="Equation.3">
              <p:embed/>
            </p:oleObj>
          </a:graphicData>
        </a:graphic>
      </p:graphicFrame>
      <p:cxnSp>
        <p:nvCxnSpPr>
          <p:cNvPr id="121" name="Straight Connector 17"/>
          <p:cNvCxnSpPr>
            <a:stCxn id="175" idx="4"/>
            <a:endCxn id="170" idx="0"/>
          </p:cNvCxnSpPr>
          <p:nvPr/>
        </p:nvCxnSpPr>
        <p:spPr>
          <a:xfrm flipH="1">
            <a:off x="6988830" y="2233263"/>
            <a:ext cx="238928" cy="95335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85" name="Object 1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19419896"/>
              </p:ext>
            </p:extLst>
          </p:nvPr>
        </p:nvGraphicFramePr>
        <p:xfrm>
          <a:off x="7180263" y="3033713"/>
          <a:ext cx="825500" cy="355600"/>
        </p:xfrm>
        <a:graphic>
          <a:graphicData uri="http://schemas.openxmlformats.org/presentationml/2006/ole">
            <p:oleObj spid="_x0000_s359084" name="公式" r:id="rId9" imgW="825500" imgH="355600" progId="Equation.3">
              <p:embed/>
            </p:oleObj>
          </a:graphicData>
        </a:graphic>
      </p:graphicFrame>
      <p:cxnSp>
        <p:nvCxnSpPr>
          <p:cNvPr id="120" name="Straight Connector 16"/>
          <p:cNvCxnSpPr>
            <a:stCxn id="173" idx="0"/>
            <a:endCxn id="175" idx="3"/>
          </p:cNvCxnSpPr>
          <p:nvPr/>
        </p:nvCxnSpPr>
        <p:spPr>
          <a:xfrm flipV="1">
            <a:off x="6317959" y="2184412"/>
            <a:ext cx="791863" cy="9901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61" name="Straight Connector 17"/>
          <p:cNvCxnSpPr>
            <a:stCxn id="175" idx="5"/>
            <a:endCxn id="167" idx="0"/>
          </p:cNvCxnSpPr>
          <p:nvPr/>
        </p:nvCxnSpPr>
        <p:spPr>
          <a:xfrm>
            <a:off x="7345693" y="2184412"/>
            <a:ext cx="820819" cy="100479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9" name="TextBox 94"/>
          <p:cNvSpPr txBox="1"/>
          <p:nvPr/>
        </p:nvSpPr>
        <p:spPr>
          <a:xfrm>
            <a:off x="5345036" y="4653900"/>
            <a:ext cx="416966" cy="338554"/>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O</a:t>
            </a:r>
            <a:endParaRPr lang="en-US" sz="1600" i="1" baseline="-25000" dirty="0">
              <a:latin typeface="Times New Roman" pitchFamily="18" charset="0"/>
              <a:cs typeface="Times New Roman" pitchFamily="18" charset="0"/>
            </a:endParaRPr>
          </a:p>
        </p:txBody>
      </p:sp>
      <p:grpSp>
        <p:nvGrpSpPr>
          <p:cNvPr id="60" name="Group 183"/>
          <p:cNvGrpSpPr/>
          <p:nvPr/>
        </p:nvGrpSpPr>
        <p:grpSpPr>
          <a:xfrm>
            <a:off x="6109476" y="4797605"/>
            <a:ext cx="416966" cy="347472"/>
            <a:chOff x="5410200" y="5010150"/>
            <a:chExt cx="457200" cy="381000"/>
          </a:xfrm>
        </p:grpSpPr>
        <p:sp>
          <p:nvSpPr>
            <p:cNvPr id="61" name="TextBox 92"/>
            <p:cNvSpPr txBox="1"/>
            <p:nvPr/>
          </p:nvSpPr>
          <p:spPr>
            <a:xfrm>
              <a:off x="5410200" y="50101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62" name="Oval 93"/>
            <p:cNvSpPr>
              <a:spLocks noChangeAspect="1"/>
            </p:cNvSpPr>
            <p:nvPr/>
          </p:nvSpPr>
          <p:spPr>
            <a:xfrm>
              <a:off x="5425440" y="50253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63" name="Group 184"/>
          <p:cNvGrpSpPr/>
          <p:nvPr/>
        </p:nvGrpSpPr>
        <p:grpSpPr>
          <a:xfrm>
            <a:off x="6804420" y="4797605"/>
            <a:ext cx="416966" cy="347472"/>
            <a:chOff x="6172200" y="4953000"/>
            <a:chExt cx="457200" cy="381000"/>
          </a:xfrm>
        </p:grpSpPr>
        <p:sp>
          <p:nvSpPr>
            <p:cNvPr id="64"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65"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66" name="TextBox 88"/>
          <p:cNvSpPr txBox="1"/>
          <p:nvPr/>
        </p:nvSpPr>
        <p:spPr>
          <a:xfrm>
            <a:off x="7985826" y="4797605"/>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grpSp>
        <p:nvGrpSpPr>
          <p:cNvPr id="67" name="组 66"/>
          <p:cNvGrpSpPr/>
          <p:nvPr/>
        </p:nvGrpSpPr>
        <p:grpSpPr>
          <a:xfrm>
            <a:off x="437290" y="2508469"/>
            <a:ext cx="4429547" cy="685800"/>
            <a:chOff x="424058" y="1539490"/>
            <a:chExt cx="4191000" cy="685800"/>
          </a:xfrm>
        </p:grpSpPr>
        <p:sp>
          <p:nvSpPr>
            <p:cNvPr id="68" name="Rectangle 103"/>
            <p:cNvSpPr/>
            <p:nvPr/>
          </p:nvSpPr>
          <p:spPr>
            <a:xfrm>
              <a:off x="424058" y="1539490"/>
              <a:ext cx="4191000" cy="685800"/>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107"/>
            <p:cNvSpPr txBox="1"/>
            <p:nvPr/>
          </p:nvSpPr>
          <p:spPr>
            <a:xfrm>
              <a:off x="424058" y="1553798"/>
              <a:ext cx="4191000" cy="630942"/>
            </a:xfrm>
            <a:prstGeom prst="rect">
              <a:avLst/>
            </a:prstGeom>
            <a:noFill/>
            <a:ln w="25400">
              <a:noFill/>
              <a:miter lim="800000"/>
            </a:ln>
          </p:spPr>
          <p:txBody>
            <a:bodyPr wrap="square" rtlCol="0">
              <a:spAutoFit/>
            </a:bodyPr>
            <a:lstStyle/>
            <a:p>
              <a:pPr>
                <a:buFont typeface="Arial" pitchFamily="34" charset="0"/>
                <a:buChar char="•"/>
              </a:pPr>
              <a:r>
                <a:rPr lang="en-US" dirty="0" smtClean="0">
                  <a:latin typeface="Arial" pitchFamily="34" charset="0"/>
                  <a:cs typeface="Arial" pitchFamily="34" charset="0"/>
                </a:rPr>
                <a:t> Action-Action Potential               : </a:t>
              </a:r>
            </a:p>
            <a:p>
              <a:r>
                <a:rPr lang="en-US" sz="1700" dirty="0">
                  <a:solidFill>
                    <a:srgbClr val="FF0000"/>
                  </a:solidFill>
                  <a:latin typeface="Arial" pitchFamily="34" charset="0"/>
                  <a:cs typeface="Arial" pitchFamily="34" charset="0"/>
                </a:rPr>
                <a:t> </a:t>
              </a:r>
              <a:r>
                <a:rPr lang="en-US" sz="1700" dirty="0" smtClean="0">
                  <a:solidFill>
                    <a:srgbClr val="FF0000"/>
                  </a:solidFill>
                  <a:latin typeface="Arial" pitchFamily="34" charset="0"/>
                  <a:cs typeface="Arial" pitchFamily="34" charset="0"/>
                </a:rPr>
                <a:t> Co-occurrence</a:t>
              </a:r>
              <a:r>
                <a:rPr lang="en-US" sz="1700" dirty="0" smtClean="0">
                  <a:latin typeface="Arial" pitchFamily="34" charset="0"/>
                  <a:cs typeface="Arial" pitchFamily="34" charset="0"/>
                </a:rPr>
                <a:t> between </a:t>
              </a:r>
              <a:r>
                <a:rPr lang="en-US" altLang="zh-CN" sz="1600" i="1" dirty="0">
                  <a:latin typeface="Times New Roman" pitchFamily="18" charset="0"/>
                  <a:cs typeface="Times New Roman" pitchFamily="18" charset="0"/>
                </a:rPr>
                <a:t>h</a:t>
              </a:r>
              <a:r>
                <a:rPr lang="en-US" altLang="zh-CN" sz="1600" baseline="-25000" dirty="0">
                  <a:latin typeface="Times New Roman" pitchFamily="18" charset="0"/>
                  <a:cs typeface="Times New Roman" pitchFamily="18" charset="0"/>
                </a:rPr>
                <a:t>i</a:t>
              </a:r>
              <a:r>
                <a:rPr lang="en-US" sz="1700" dirty="0" smtClean="0">
                  <a:latin typeface="Arial" pitchFamily="34" charset="0"/>
                  <a:cs typeface="Arial" pitchFamily="34" charset="0"/>
                </a:rPr>
                <a:t> and </a:t>
              </a:r>
              <a:r>
                <a:rPr lang="en-US" altLang="zh-CN" sz="1600" i="1" dirty="0" smtClean="0">
                  <a:latin typeface="Times New Roman" pitchFamily="18" charset="0"/>
                  <a:cs typeface="Times New Roman" pitchFamily="18" charset="0"/>
                </a:rPr>
                <a:t>h</a:t>
              </a:r>
              <a:r>
                <a:rPr lang="en-US" altLang="zh-CN" sz="1600" baseline="-25000" dirty="0" smtClean="0">
                  <a:latin typeface="Times New Roman" pitchFamily="18" charset="0"/>
                  <a:cs typeface="Times New Roman" pitchFamily="18" charset="0"/>
                </a:rPr>
                <a:t>j</a:t>
              </a:r>
              <a:endParaRPr lang="en-US" altLang="zh-CN" sz="1600" baseline="-25000" dirty="0">
                <a:latin typeface="Times New Roman" pitchFamily="18" charset="0"/>
                <a:cs typeface="Times New Roman" pitchFamily="18" charset="0"/>
              </a:endParaRPr>
            </a:p>
          </p:txBody>
        </p:sp>
        <p:graphicFrame>
          <p:nvGraphicFramePr>
            <p:cNvPr id="70" name="Object 10"/>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3044212"/>
                </p:ext>
              </p:extLst>
            </p:nvPr>
          </p:nvGraphicFramePr>
          <p:xfrm>
            <a:off x="2838841" y="1560578"/>
            <a:ext cx="824603" cy="355600"/>
          </p:xfrm>
          <a:graphic>
            <a:graphicData uri="http://schemas.openxmlformats.org/presentationml/2006/ole">
              <p:oleObj spid="_x0000_s359085" name="公式" r:id="rId10" imgW="825500" imgH="355600" progId="Equation.3">
                <p:embed/>
              </p:oleObj>
            </a:graphicData>
          </a:graphic>
        </p:graphicFrame>
      </p:grpSp>
      <p:cxnSp>
        <p:nvCxnSpPr>
          <p:cNvPr id="56" name="曲线连接符 55"/>
          <p:cNvCxnSpPr/>
          <p:nvPr/>
        </p:nvCxnSpPr>
        <p:spPr>
          <a:xfrm rot="5400000" flipH="1" flipV="1">
            <a:off x="6663836" y="2855786"/>
            <a:ext cx="12700" cy="694944"/>
          </a:xfrm>
          <a:prstGeom prst="curvedConnector3">
            <a:avLst>
              <a:gd name="adj1" fmla="val 966559"/>
            </a:avLst>
          </a:prstGeom>
          <a:ln w="38100" cmpd="sng">
            <a:solidFill>
              <a:srgbClr val="2127FF"/>
            </a:solidFill>
            <a:prstDash val="dash"/>
          </a:ln>
        </p:spPr>
        <p:style>
          <a:lnRef idx="1">
            <a:schemeClr val="accent1"/>
          </a:lnRef>
          <a:fillRef idx="0">
            <a:schemeClr val="accent1"/>
          </a:fillRef>
          <a:effectRef idx="0">
            <a:schemeClr val="accent1"/>
          </a:effectRef>
          <a:fontRef idx="minor">
            <a:schemeClr val="tx1"/>
          </a:fontRef>
        </p:style>
      </p:cxnSp>
      <p:cxnSp>
        <p:nvCxnSpPr>
          <p:cNvPr id="57" name="曲线连接符 56"/>
          <p:cNvCxnSpPr/>
          <p:nvPr/>
        </p:nvCxnSpPr>
        <p:spPr>
          <a:xfrm rot="5400000" flipH="1" flipV="1">
            <a:off x="7509700" y="2625351"/>
            <a:ext cx="70101" cy="1112774"/>
          </a:xfrm>
          <a:prstGeom prst="curvedConnector3">
            <a:avLst>
              <a:gd name="adj1" fmla="val 401071"/>
            </a:avLst>
          </a:prstGeom>
          <a:ln w="38100" cmpd="sng">
            <a:solidFill>
              <a:srgbClr val="2127FF"/>
            </a:solidFill>
            <a:prstDash val="dash"/>
          </a:ln>
        </p:spPr>
        <p:style>
          <a:lnRef idx="1">
            <a:schemeClr val="accent1"/>
          </a:lnRef>
          <a:fillRef idx="0">
            <a:schemeClr val="accent1"/>
          </a:fillRef>
          <a:effectRef idx="0">
            <a:schemeClr val="accent1"/>
          </a:effectRef>
          <a:fontRef idx="minor">
            <a:schemeClr val="tx1"/>
          </a:fontRef>
        </p:style>
      </p:cxnSp>
      <p:cxnSp>
        <p:nvCxnSpPr>
          <p:cNvPr id="58" name="曲线连接符 57"/>
          <p:cNvCxnSpPr/>
          <p:nvPr/>
        </p:nvCxnSpPr>
        <p:spPr>
          <a:xfrm rot="5400000" flipH="1" flipV="1">
            <a:off x="7180220" y="2299236"/>
            <a:ext cx="70100" cy="1743710"/>
          </a:xfrm>
          <a:prstGeom prst="curvedConnector3">
            <a:avLst>
              <a:gd name="adj1" fmla="val 549458"/>
            </a:avLst>
          </a:prstGeom>
          <a:ln w="38100" cmpd="sng">
            <a:solidFill>
              <a:srgbClr val="2127FF"/>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6055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par>
                                <p:cTn id="11" presetID="53" presetClass="entr" presetSubtype="16" fill="hold" nodeType="withEffect">
                                  <p:stCondLst>
                                    <p:cond delay="0"/>
                                  </p:stCondLst>
                                  <p:childTnLst>
                                    <p:set>
                                      <p:cBhvr>
                                        <p:cTn id="12" dur="1" fill="hold">
                                          <p:stCondLst>
                                            <p:cond delay="0"/>
                                          </p:stCondLst>
                                        </p:cTn>
                                        <p:tgtEl>
                                          <p:spTgt spid="185"/>
                                        </p:tgtEl>
                                        <p:attrNameLst>
                                          <p:attrName>style.visibility</p:attrName>
                                        </p:attrNameLst>
                                      </p:cBhvr>
                                      <p:to>
                                        <p:strVal val="visible"/>
                                      </p:to>
                                    </p:set>
                                    <p:anim calcmode="lin" valueType="num">
                                      <p:cBhvr>
                                        <p:cTn id="13" dur="500" fill="hold"/>
                                        <p:tgtEl>
                                          <p:spTgt spid="185"/>
                                        </p:tgtEl>
                                        <p:attrNameLst>
                                          <p:attrName>ppt_w</p:attrName>
                                        </p:attrNameLst>
                                      </p:cBhvr>
                                      <p:tavLst>
                                        <p:tav tm="0">
                                          <p:val>
                                            <p:fltVal val="0"/>
                                          </p:val>
                                        </p:tav>
                                        <p:tav tm="100000">
                                          <p:val>
                                            <p:strVal val="#ppt_w"/>
                                          </p:val>
                                        </p:tav>
                                      </p:tavLst>
                                    </p:anim>
                                    <p:anim calcmode="lin" valueType="num">
                                      <p:cBhvr>
                                        <p:cTn id="14" dur="500" fill="hold"/>
                                        <p:tgtEl>
                                          <p:spTgt spid="185"/>
                                        </p:tgtEl>
                                        <p:attrNameLst>
                                          <p:attrName>ppt_h</p:attrName>
                                        </p:attrNameLst>
                                      </p:cBhvr>
                                      <p:tavLst>
                                        <p:tav tm="0">
                                          <p:val>
                                            <p:fltVal val="0"/>
                                          </p:val>
                                        </p:tav>
                                        <p:tav tm="100000">
                                          <p:val>
                                            <p:strVal val="#ppt_h"/>
                                          </p:val>
                                        </p:tav>
                                      </p:tavLst>
                                    </p:anim>
                                    <p:animEffect transition="in" filter="fade">
                                      <p:cBhvr>
                                        <p:cTn id="15" dur="5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09" name="Object 14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44543198"/>
              </p:ext>
            </p:extLst>
          </p:nvPr>
        </p:nvGraphicFramePr>
        <p:xfrm>
          <a:off x="1343862" y="5442278"/>
          <a:ext cx="1320800" cy="571500"/>
        </p:xfrm>
        <a:graphic>
          <a:graphicData uri="http://schemas.openxmlformats.org/presentationml/2006/ole">
            <p:oleObj spid="_x0000_s366052" name="公式" r:id="rId4" imgW="1320800" imgH="571500" progId="Equation.3">
              <p:embed/>
            </p:oleObj>
          </a:graphicData>
        </a:graphic>
      </p:graphicFrame>
      <p:sp>
        <p:nvSpPr>
          <p:cNvPr id="111" name="TextBox 148"/>
          <p:cNvSpPr txBox="1"/>
          <p:nvPr/>
        </p:nvSpPr>
        <p:spPr>
          <a:xfrm>
            <a:off x="639012" y="5131128"/>
            <a:ext cx="2590800" cy="369332"/>
          </a:xfrm>
          <a:prstGeom prst="rect">
            <a:avLst/>
          </a:prstGeom>
          <a:noFill/>
          <a:ln w="25400">
            <a:noFill/>
            <a:miter lim="800000"/>
          </a:ln>
        </p:spPr>
        <p:txBody>
          <a:bodyPr wrap="square" rtlCol="0">
            <a:spAutoFit/>
          </a:bodyPr>
          <a:lstStyle/>
          <a:p>
            <a:r>
              <a:rPr lang="en-US" b="1" dirty="0" smtClean="0">
                <a:latin typeface="Arial" pitchFamily="34" charset="0"/>
                <a:cs typeface="Arial" pitchFamily="34" charset="0"/>
              </a:rPr>
              <a:t>Markov Random Field</a:t>
            </a:r>
            <a:endParaRPr lang="en-US" b="1" dirty="0">
              <a:latin typeface="Arial" pitchFamily="34" charset="0"/>
              <a:cs typeface="Arial" pitchFamily="34" charset="0"/>
            </a:endParaRPr>
          </a:p>
        </p:txBody>
      </p:sp>
      <p:sp>
        <p:nvSpPr>
          <p:cNvPr id="113" name="TextBox 149"/>
          <p:cNvSpPr txBox="1"/>
          <p:nvPr/>
        </p:nvSpPr>
        <p:spPr>
          <a:xfrm>
            <a:off x="2315412" y="6131908"/>
            <a:ext cx="990600" cy="584775"/>
          </a:xfrm>
          <a:prstGeom prst="rect">
            <a:avLst/>
          </a:prstGeom>
          <a:noFill/>
          <a:ln w="25400">
            <a:noFill/>
            <a:miter lim="800000"/>
          </a:ln>
        </p:spPr>
        <p:txBody>
          <a:bodyPr wrap="square" rtlCol="0">
            <a:spAutoFit/>
          </a:bodyPr>
          <a:lstStyle/>
          <a:p>
            <a:pPr algn="ctr"/>
            <a:r>
              <a:rPr lang="en-US" sz="1600" dirty="0" smtClean="0">
                <a:latin typeface="Arial" pitchFamily="34" charset="0"/>
                <a:cs typeface="Arial" pitchFamily="34" charset="0"/>
              </a:rPr>
              <a:t>Clique potential</a:t>
            </a:r>
            <a:endParaRPr lang="en-US" sz="1600" dirty="0">
              <a:latin typeface="Arial" pitchFamily="34" charset="0"/>
              <a:cs typeface="Arial" pitchFamily="34" charset="0"/>
            </a:endParaRPr>
          </a:p>
        </p:txBody>
      </p:sp>
      <p:sp>
        <p:nvSpPr>
          <p:cNvPr id="114" name="TextBox 150"/>
          <p:cNvSpPr txBox="1"/>
          <p:nvPr/>
        </p:nvSpPr>
        <p:spPr>
          <a:xfrm>
            <a:off x="1553412" y="6131908"/>
            <a:ext cx="914400" cy="584775"/>
          </a:xfrm>
          <a:prstGeom prst="rect">
            <a:avLst/>
          </a:prstGeom>
          <a:noFill/>
          <a:ln w="25400">
            <a:noFill/>
            <a:miter lim="800000"/>
          </a:ln>
        </p:spPr>
        <p:txBody>
          <a:bodyPr wrap="square" rtlCol="0">
            <a:spAutoFit/>
          </a:bodyPr>
          <a:lstStyle/>
          <a:p>
            <a:pPr algn="ctr"/>
            <a:r>
              <a:rPr lang="en-US" sz="1600" dirty="0" smtClean="0">
                <a:latin typeface="Arial" pitchFamily="34" charset="0"/>
                <a:cs typeface="Arial" pitchFamily="34" charset="0"/>
              </a:rPr>
              <a:t>Clique weight</a:t>
            </a:r>
            <a:endParaRPr lang="en-US" sz="1600" dirty="0">
              <a:latin typeface="Arial" pitchFamily="34" charset="0"/>
              <a:cs typeface="Arial" pitchFamily="34" charset="0"/>
            </a:endParaRPr>
          </a:p>
        </p:txBody>
      </p:sp>
      <p:cxnSp>
        <p:nvCxnSpPr>
          <p:cNvPr id="116" name="Straight Arrow Connector 151"/>
          <p:cNvCxnSpPr/>
          <p:nvPr/>
        </p:nvCxnSpPr>
        <p:spPr>
          <a:xfrm rot="5400000" flipH="1" flipV="1">
            <a:off x="2071572" y="5994748"/>
            <a:ext cx="228600" cy="45720"/>
          </a:xfrm>
          <a:prstGeom prst="straightConnector1">
            <a:avLst/>
          </a:prstGeom>
          <a:noFill/>
          <a:ln w="15875" cap="flat" cmpd="sng" algn="ctr">
            <a:solidFill>
              <a:sysClr val="windowText" lastClr="000000"/>
            </a:solidFill>
            <a:prstDash val="solid"/>
            <a:tailEnd type="arrow"/>
          </a:ln>
          <a:effectLst/>
        </p:spPr>
      </p:cxnSp>
      <p:cxnSp>
        <p:nvCxnSpPr>
          <p:cNvPr id="118" name="Straight Arrow Connector 152"/>
          <p:cNvCxnSpPr/>
          <p:nvPr/>
        </p:nvCxnSpPr>
        <p:spPr>
          <a:xfrm rot="16200000" flipV="1">
            <a:off x="2338272" y="5926168"/>
            <a:ext cx="228600" cy="182880"/>
          </a:xfrm>
          <a:prstGeom prst="straightConnector1">
            <a:avLst/>
          </a:prstGeom>
          <a:noFill/>
          <a:ln w="15875" cap="flat" cmpd="sng" algn="ctr">
            <a:solidFill>
              <a:sysClr val="windowText" lastClr="000000"/>
            </a:solidFill>
            <a:prstDash val="solid"/>
            <a:tailEnd type="arrow"/>
          </a:ln>
          <a:effectLst/>
        </p:spPr>
      </p:cxnSp>
      <p:pic>
        <p:nvPicPr>
          <p:cNvPr id="119" name="Picture 3" descr="C:\Documents and Settings\Downloads\dataset\ActivityDataset\seq13\frame0018.jpg"/>
          <p:cNvPicPr>
            <a:picLocks noChangeAspect="1" noChangeArrowheads="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rot="1931840">
            <a:off x="3310456" y="4236876"/>
            <a:ext cx="6987469" cy="1823163"/>
          </a:xfrm>
          <a:prstGeom prst="rect">
            <a:avLst/>
          </a:prstGeom>
          <a:noFill/>
          <a:effectLst/>
          <a:scene3d>
            <a:camera prst="isometricOffAxis2Right"/>
            <a:lightRig rig="threePt" dir="t"/>
          </a:scene3d>
        </p:spPr>
      </p:pic>
      <p:sp>
        <p:nvSpPr>
          <p:cNvPr id="126" name="TextBox 99"/>
          <p:cNvSpPr txBox="1"/>
          <p:nvPr/>
        </p:nvSpPr>
        <p:spPr>
          <a:xfrm>
            <a:off x="6793541" y="1436971"/>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Activity</a:t>
            </a:r>
            <a:endParaRPr lang="en-US" sz="1700" dirty="0">
              <a:latin typeface="Arial" pitchFamily="34" charset="0"/>
              <a:cs typeface="Arial" pitchFamily="34" charset="0"/>
            </a:endParaRPr>
          </a:p>
        </p:txBody>
      </p:sp>
      <p:sp>
        <p:nvSpPr>
          <p:cNvPr id="128" name="Rectangle 126"/>
          <p:cNvSpPr/>
          <p:nvPr/>
        </p:nvSpPr>
        <p:spPr>
          <a:xfrm>
            <a:off x="4519857" y="4339773"/>
            <a:ext cx="4495800" cy="155610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TextBox 105"/>
          <p:cNvSpPr txBox="1"/>
          <p:nvPr/>
        </p:nvSpPr>
        <p:spPr>
          <a:xfrm>
            <a:off x="4647620" y="5457192"/>
            <a:ext cx="17526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Image evidence</a:t>
            </a:r>
            <a:endParaRPr lang="en-US" sz="1700" dirty="0">
              <a:latin typeface="Arial" pitchFamily="34" charset="0"/>
              <a:cs typeface="Arial" pitchFamily="34" charset="0"/>
            </a:endParaRPr>
          </a:p>
        </p:txBody>
      </p:sp>
      <p:cxnSp>
        <p:nvCxnSpPr>
          <p:cNvPr id="130" name="Straight Connector 79"/>
          <p:cNvCxnSpPr/>
          <p:nvPr/>
        </p:nvCxnSpPr>
        <p:spPr>
          <a:xfrm flipV="1">
            <a:off x="6290162" y="3538149"/>
            <a:ext cx="0" cy="1273355"/>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1" name="Straight Connector 80"/>
          <p:cNvCxnSpPr/>
          <p:nvPr/>
        </p:nvCxnSpPr>
        <p:spPr>
          <a:xfrm flipV="1">
            <a:off x="6985106" y="3538149"/>
            <a:ext cx="0" cy="1273355"/>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2" name="Straight Connector 81"/>
          <p:cNvCxnSpPr>
            <a:stCxn id="158" idx="0"/>
          </p:cNvCxnSpPr>
          <p:nvPr/>
        </p:nvCxnSpPr>
        <p:spPr>
          <a:xfrm flipV="1">
            <a:off x="8166512" y="3538149"/>
            <a:ext cx="0" cy="1273355"/>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38" name="Oval 95"/>
          <p:cNvSpPr>
            <a:spLocks noChangeAspect="1"/>
          </p:cNvSpPr>
          <p:nvPr/>
        </p:nvSpPr>
        <p:spPr>
          <a:xfrm>
            <a:off x="5345038" y="4697107"/>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i="1" dirty="0">
              <a:solidFill>
                <a:schemeClr val="tx1"/>
              </a:solidFill>
              <a:latin typeface="Times New Roman" pitchFamily="18" charset="0"/>
              <a:cs typeface="Times New Roman" pitchFamily="18" charset="0"/>
            </a:endParaRPr>
          </a:p>
        </p:txBody>
      </p:sp>
      <p:sp>
        <p:nvSpPr>
          <p:cNvPr id="158" name="Oval 89"/>
          <p:cNvSpPr>
            <a:spLocks noChangeAspect="1"/>
          </p:cNvSpPr>
          <p:nvPr/>
        </p:nvSpPr>
        <p:spPr>
          <a:xfrm>
            <a:off x="7999725" y="4811504"/>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159" name="曲线连接符 158"/>
          <p:cNvCxnSpPr/>
          <p:nvPr/>
        </p:nvCxnSpPr>
        <p:spPr>
          <a:xfrm rot="5400000" flipH="1" flipV="1">
            <a:off x="6653711" y="2857104"/>
            <a:ext cx="12700" cy="694944"/>
          </a:xfrm>
          <a:prstGeom prst="curvedConnector3">
            <a:avLst>
              <a:gd name="adj1" fmla="val 966559"/>
            </a:avLst>
          </a:prstGeom>
          <a:ln w="38100" cmpd="sng">
            <a:solidFill>
              <a:srgbClr val="2127FF"/>
            </a:solidFill>
            <a:prstDash val="dash"/>
          </a:ln>
        </p:spPr>
        <p:style>
          <a:lnRef idx="1">
            <a:schemeClr val="accent1"/>
          </a:lnRef>
          <a:fillRef idx="0">
            <a:schemeClr val="accent1"/>
          </a:fillRef>
          <a:effectRef idx="0">
            <a:schemeClr val="accent1"/>
          </a:effectRef>
          <a:fontRef idx="minor">
            <a:schemeClr val="tx1"/>
          </a:fontRef>
        </p:style>
      </p:cxnSp>
      <p:cxnSp>
        <p:nvCxnSpPr>
          <p:cNvPr id="160" name="曲线连接符 159"/>
          <p:cNvCxnSpPr/>
          <p:nvPr/>
        </p:nvCxnSpPr>
        <p:spPr>
          <a:xfrm rot="5400000" flipH="1" flipV="1">
            <a:off x="7499575" y="2626669"/>
            <a:ext cx="70101" cy="1112774"/>
          </a:xfrm>
          <a:prstGeom prst="curvedConnector3">
            <a:avLst>
              <a:gd name="adj1" fmla="val 401071"/>
            </a:avLst>
          </a:prstGeom>
          <a:ln w="38100" cmpd="sng">
            <a:solidFill>
              <a:srgbClr val="2127FF"/>
            </a:solidFill>
            <a:prstDash val="dash"/>
          </a:ln>
        </p:spPr>
        <p:style>
          <a:lnRef idx="1">
            <a:schemeClr val="accent1"/>
          </a:lnRef>
          <a:fillRef idx="0">
            <a:schemeClr val="accent1"/>
          </a:fillRef>
          <a:effectRef idx="0">
            <a:schemeClr val="accent1"/>
          </a:effectRef>
          <a:fontRef idx="minor">
            <a:schemeClr val="tx1"/>
          </a:fontRef>
        </p:style>
      </p:cxnSp>
      <p:cxnSp>
        <p:nvCxnSpPr>
          <p:cNvPr id="162" name="曲线连接符 161"/>
          <p:cNvCxnSpPr>
            <a:stCxn id="138" idx="0"/>
            <a:endCxn id="175" idx="2"/>
          </p:cNvCxnSpPr>
          <p:nvPr/>
        </p:nvCxnSpPr>
        <p:spPr>
          <a:xfrm rot="5400000" flipH="1" flipV="1">
            <a:off x="4971083" y="2607219"/>
            <a:ext cx="2630630" cy="1549146"/>
          </a:xfrm>
          <a:prstGeom prst="curvedConnector2">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63"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44021617"/>
              </p:ext>
            </p:extLst>
          </p:nvPr>
        </p:nvGraphicFramePr>
        <p:xfrm>
          <a:off x="7395656" y="3294384"/>
          <a:ext cx="347472" cy="156362"/>
        </p:xfrm>
        <a:graphic>
          <a:graphicData uri="http://schemas.openxmlformats.org/presentationml/2006/ole">
            <p:oleObj spid="_x0000_s366053" name="公式" r:id="rId6" imgW="330200" imgH="165100" progId="Equation.3">
              <p:embed/>
            </p:oleObj>
          </a:graphicData>
        </a:graphic>
      </p:graphicFrame>
      <p:graphicFrame>
        <p:nvGraphicFramePr>
          <p:cNvPr id="164"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10240385"/>
              </p:ext>
            </p:extLst>
          </p:nvPr>
        </p:nvGraphicFramePr>
        <p:xfrm>
          <a:off x="7424576" y="4928628"/>
          <a:ext cx="347472" cy="156362"/>
        </p:xfrm>
        <a:graphic>
          <a:graphicData uri="http://schemas.openxmlformats.org/presentationml/2006/ole">
            <p:oleObj spid="_x0000_s366054" name="公式" r:id="rId7" imgW="330200" imgH="165100" progId="Equation.3">
              <p:embed/>
            </p:oleObj>
          </a:graphicData>
        </a:graphic>
      </p:graphicFrame>
      <p:grpSp>
        <p:nvGrpSpPr>
          <p:cNvPr id="165" name="Group 158"/>
          <p:cNvGrpSpPr/>
          <p:nvPr/>
        </p:nvGrpSpPr>
        <p:grpSpPr>
          <a:xfrm>
            <a:off x="7985826" y="3175309"/>
            <a:ext cx="416966" cy="347472"/>
            <a:chOff x="7467600" y="3810000"/>
            <a:chExt cx="457200" cy="381000"/>
          </a:xfrm>
        </p:grpSpPr>
        <p:sp>
          <p:nvSpPr>
            <p:cNvPr id="166"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167"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68" name="Group 157"/>
          <p:cNvGrpSpPr/>
          <p:nvPr/>
        </p:nvGrpSpPr>
        <p:grpSpPr>
          <a:xfrm>
            <a:off x="6808144" y="3172720"/>
            <a:ext cx="416966" cy="347472"/>
            <a:chOff x="6172200" y="3733800"/>
            <a:chExt cx="457200" cy="381000"/>
          </a:xfrm>
        </p:grpSpPr>
        <p:sp>
          <p:nvSpPr>
            <p:cNvPr id="169"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170"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71" name="Group 156"/>
          <p:cNvGrpSpPr/>
          <p:nvPr/>
        </p:nvGrpSpPr>
        <p:grpSpPr>
          <a:xfrm>
            <a:off x="6109476" y="3174602"/>
            <a:ext cx="416966" cy="347472"/>
            <a:chOff x="5410200" y="3790950"/>
            <a:chExt cx="457200" cy="381000"/>
          </a:xfrm>
        </p:grpSpPr>
        <p:sp>
          <p:nvSpPr>
            <p:cNvPr id="172"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173" name="TextBox 87"/>
            <p:cNvSpPr txBox="1"/>
            <p:nvPr/>
          </p:nvSpPr>
          <p:spPr>
            <a:xfrm>
              <a:off x="5410200" y="37909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174" name="TextBox 100"/>
          <p:cNvSpPr txBox="1"/>
          <p:nvPr/>
        </p:nvSpPr>
        <p:spPr>
          <a:xfrm>
            <a:off x="8230247" y="2783416"/>
            <a:ext cx="8382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sp>
        <p:nvSpPr>
          <p:cNvPr id="175" name="Oval 55"/>
          <p:cNvSpPr>
            <a:spLocks noChangeAspect="1"/>
          </p:cNvSpPr>
          <p:nvPr/>
        </p:nvSpPr>
        <p:spPr>
          <a:xfrm>
            <a:off x="7060971" y="189969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176" name="曲线连接符 175"/>
          <p:cNvCxnSpPr/>
          <p:nvPr/>
        </p:nvCxnSpPr>
        <p:spPr>
          <a:xfrm rot="5400000" flipH="1" flipV="1">
            <a:off x="7170095" y="2300554"/>
            <a:ext cx="70100" cy="1743710"/>
          </a:xfrm>
          <a:prstGeom prst="curvedConnector3">
            <a:avLst>
              <a:gd name="adj1" fmla="val 549458"/>
            </a:avLst>
          </a:prstGeom>
          <a:ln w="38100" cmpd="sng">
            <a:solidFill>
              <a:srgbClr val="2127FF"/>
            </a:solidFill>
            <a:prstDash val="dash"/>
          </a:ln>
        </p:spPr>
        <p:style>
          <a:lnRef idx="1">
            <a:schemeClr val="accent1"/>
          </a:lnRef>
          <a:fillRef idx="0">
            <a:schemeClr val="accent1"/>
          </a:fillRef>
          <a:effectRef idx="0">
            <a:schemeClr val="accent1"/>
          </a:effectRef>
          <a:fontRef idx="minor">
            <a:schemeClr val="tx1"/>
          </a:fontRef>
        </p:style>
      </p:cxnSp>
      <p:sp>
        <p:nvSpPr>
          <p:cNvPr id="182" name="Subtitle 2"/>
          <p:cNvSpPr txBox="1">
            <a:spLocks/>
          </p:cNvSpPr>
          <p:nvPr/>
        </p:nvSpPr>
        <p:spPr>
          <a:xfrm>
            <a:off x="0" y="50091"/>
            <a:ext cx="9144000"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4400" dirty="0">
                <a:solidFill>
                  <a:srgbClr val="800000"/>
                </a:solidFill>
              </a:rPr>
              <a:t>Model of Group Activities</a:t>
            </a:r>
            <a:endParaRPr kumimoji="0" lang="en-US" sz="4400" i="0" u="none" strike="noStrike" kern="1200" cap="none" spc="0" normalizeH="0" baseline="0" noProof="0" dirty="0">
              <a:ln>
                <a:noFill/>
              </a:ln>
              <a:solidFill>
                <a:srgbClr val="800000"/>
              </a:solidFill>
              <a:effectLst/>
              <a:uLnTx/>
              <a:uFillTx/>
              <a:latin typeface="+mj-lt"/>
              <a:cs typeface="Arial" pitchFamily="34" charset="0"/>
            </a:endParaRPr>
          </a:p>
        </p:txBody>
      </p:sp>
      <p:grpSp>
        <p:nvGrpSpPr>
          <p:cNvPr id="3" name="组 2"/>
          <p:cNvGrpSpPr/>
          <p:nvPr/>
        </p:nvGrpSpPr>
        <p:grpSpPr>
          <a:xfrm>
            <a:off x="424058" y="1539490"/>
            <a:ext cx="4920980" cy="685800"/>
            <a:chOff x="424058" y="1539490"/>
            <a:chExt cx="4191000" cy="685800"/>
          </a:xfrm>
        </p:grpSpPr>
        <p:sp>
          <p:nvSpPr>
            <p:cNvPr id="77" name="Rectangle 103"/>
            <p:cNvSpPr/>
            <p:nvPr/>
          </p:nvSpPr>
          <p:spPr>
            <a:xfrm>
              <a:off x="424058" y="1539490"/>
              <a:ext cx="4191000" cy="685800"/>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Box 107"/>
            <p:cNvSpPr txBox="1"/>
            <p:nvPr/>
          </p:nvSpPr>
          <p:spPr>
            <a:xfrm>
              <a:off x="424058" y="1553798"/>
              <a:ext cx="4191000" cy="661720"/>
            </a:xfrm>
            <a:prstGeom prst="rect">
              <a:avLst/>
            </a:prstGeom>
            <a:solidFill>
              <a:srgbClr val="FFFFFF"/>
            </a:solidFill>
            <a:ln w="25400">
              <a:solidFill>
                <a:schemeClr val="bg1"/>
              </a:solidFill>
              <a:miter lim="800000"/>
            </a:ln>
          </p:spPr>
          <p:txBody>
            <a:bodyPr wrap="square" rtlCol="0">
              <a:spAutoFit/>
            </a:bodyPr>
            <a:lstStyle/>
            <a:p>
              <a:pPr>
                <a:buFont typeface="Arial" pitchFamily="34" charset="0"/>
                <a:buChar char="•"/>
              </a:pPr>
              <a:r>
                <a:rPr lang="en-US" sz="1500" dirty="0" smtClean="0">
                  <a:latin typeface="Arial" pitchFamily="34" charset="0"/>
                  <a:cs typeface="Arial" pitchFamily="34" charset="0"/>
                </a:rPr>
                <a:t> </a:t>
              </a:r>
              <a:r>
                <a:rPr lang="en-US" dirty="0" smtClean="0">
                  <a:latin typeface="Arial" pitchFamily="34" charset="0"/>
                  <a:cs typeface="Arial" pitchFamily="34" charset="0"/>
                </a:rPr>
                <a:t>Activity-Action Potential                </a:t>
              </a:r>
              <a:r>
                <a:rPr lang="en-US" sz="2000" dirty="0" smtClean="0">
                  <a:latin typeface="Arial" pitchFamily="34" charset="0"/>
                  <a:cs typeface="Arial" pitchFamily="34" charset="0"/>
                </a:rPr>
                <a:t>: </a:t>
              </a:r>
            </a:p>
            <a:p>
              <a:r>
                <a:rPr lang="en-US" sz="1700" dirty="0">
                  <a:solidFill>
                    <a:srgbClr val="FF0000"/>
                  </a:solidFill>
                  <a:latin typeface="Arial" pitchFamily="34" charset="0"/>
                  <a:cs typeface="Arial" pitchFamily="34" charset="0"/>
                </a:rPr>
                <a:t> </a:t>
              </a:r>
              <a:r>
                <a:rPr lang="en-US" sz="1700" dirty="0" smtClean="0">
                  <a:solidFill>
                    <a:srgbClr val="FF0000"/>
                  </a:solidFill>
                  <a:latin typeface="Arial" pitchFamily="34" charset="0"/>
                  <a:cs typeface="Arial" pitchFamily="34" charset="0"/>
                </a:rPr>
                <a:t> Co-occurrence</a:t>
              </a:r>
              <a:r>
                <a:rPr lang="en-US" sz="1700" dirty="0" smtClean="0">
                  <a:latin typeface="Arial" pitchFamily="34" charset="0"/>
                  <a:cs typeface="Arial" pitchFamily="34" charset="0"/>
                </a:rPr>
                <a:t> between </a:t>
              </a:r>
              <a:r>
                <a:rPr lang="en-US" sz="1700" i="1" dirty="0" smtClean="0">
                  <a:latin typeface="Times New Roman" pitchFamily="18" charset="0"/>
                  <a:cs typeface="Times New Roman" pitchFamily="18" charset="0"/>
                </a:rPr>
                <a:t>Y</a:t>
              </a:r>
              <a:r>
                <a:rPr lang="en-US" sz="1700" dirty="0" smtClean="0">
                  <a:latin typeface="Arial" pitchFamily="34" charset="0"/>
                  <a:cs typeface="Arial" pitchFamily="34" charset="0"/>
                </a:rPr>
                <a:t> and </a:t>
              </a:r>
              <a:r>
                <a:rPr lang="en-US" altLang="zh-CN" sz="1600" i="1" dirty="0" smtClean="0">
                  <a:latin typeface="Times New Roman" pitchFamily="18" charset="0"/>
                  <a:cs typeface="Times New Roman" pitchFamily="18" charset="0"/>
                </a:rPr>
                <a:t>h</a:t>
              </a:r>
              <a:r>
                <a:rPr lang="en-US" altLang="zh-CN" sz="1600" baseline="-25000" dirty="0">
                  <a:latin typeface="Times New Roman" pitchFamily="18" charset="0"/>
                  <a:cs typeface="Times New Roman" pitchFamily="18" charset="0"/>
                </a:rPr>
                <a:t>i</a:t>
              </a:r>
            </a:p>
          </p:txBody>
        </p:sp>
        <p:graphicFrame>
          <p:nvGraphicFramePr>
            <p:cNvPr id="183" name="Object 10"/>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66716292"/>
                </p:ext>
              </p:extLst>
            </p:nvPr>
          </p:nvGraphicFramePr>
          <p:xfrm>
            <a:off x="2675694" y="1590898"/>
            <a:ext cx="787400" cy="330200"/>
          </p:xfrm>
          <a:graphic>
            <a:graphicData uri="http://schemas.openxmlformats.org/presentationml/2006/ole">
              <p:oleObj spid="_x0000_s366055" name="公式" r:id="rId8" imgW="787400" imgH="330200" progId="Equation.3">
                <p:embed/>
              </p:oleObj>
            </a:graphicData>
          </a:graphic>
        </p:graphicFrame>
      </p:grpSp>
      <p:cxnSp>
        <p:nvCxnSpPr>
          <p:cNvPr id="121" name="Straight Connector 17"/>
          <p:cNvCxnSpPr>
            <a:stCxn id="175" idx="4"/>
            <a:endCxn id="170" idx="0"/>
          </p:cNvCxnSpPr>
          <p:nvPr/>
        </p:nvCxnSpPr>
        <p:spPr>
          <a:xfrm flipH="1">
            <a:off x="6988830" y="2233263"/>
            <a:ext cx="238928" cy="95335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85" name="Object 1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33961752"/>
              </p:ext>
            </p:extLst>
          </p:nvPr>
        </p:nvGraphicFramePr>
        <p:xfrm>
          <a:off x="7180263" y="3033713"/>
          <a:ext cx="825500" cy="355600"/>
        </p:xfrm>
        <a:graphic>
          <a:graphicData uri="http://schemas.openxmlformats.org/presentationml/2006/ole">
            <p:oleObj spid="_x0000_s366056" name="公式" r:id="rId9" imgW="825500" imgH="355600" progId="Equation.3">
              <p:embed/>
            </p:oleObj>
          </a:graphicData>
        </a:graphic>
      </p:graphicFrame>
      <p:cxnSp>
        <p:nvCxnSpPr>
          <p:cNvPr id="120" name="Straight Connector 16"/>
          <p:cNvCxnSpPr>
            <a:stCxn id="173" idx="0"/>
            <a:endCxn id="175" idx="3"/>
          </p:cNvCxnSpPr>
          <p:nvPr/>
        </p:nvCxnSpPr>
        <p:spPr>
          <a:xfrm flipV="1">
            <a:off x="6317959" y="2184412"/>
            <a:ext cx="791863" cy="9901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61" name="Straight Connector 17"/>
          <p:cNvCxnSpPr>
            <a:stCxn id="175" idx="5"/>
            <a:endCxn id="167" idx="0"/>
          </p:cNvCxnSpPr>
          <p:nvPr/>
        </p:nvCxnSpPr>
        <p:spPr>
          <a:xfrm>
            <a:off x="7345693" y="2184412"/>
            <a:ext cx="820819" cy="100479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9" name="TextBox 94"/>
          <p:cNvSpPr txBox="1"/>
          <p:nvPr/>
        </p:nvSpPr>
        <p:spPr>
          <a:xfrm>
            <a:off x="5345036" y="4653900"/>
            <a:ext cx="416966" cy="338554"/>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O</a:t>
            </a:r>
            <a:endParaRPr lang="en-US" sz="1600" i="1" baseline="-25000" dirty="0">
              <a:latin typeface="Times New Roman" pitchFamily="18" charset="0"/>
              <a:cs typeface="Times New Roman" pitchFamily="18" charset="0"/>
            </a:endParaRPr>
          </a:p>
        </p:txBody>
      </p:sp>
      <p:grpSp>
        <p:nvGrpSpPr>
          <p:cNvPr id="60" name="Group 183"/>
          <p:cNvGrpSpPr/>
          <p:nvPr/>
        </p:nvGrpSpPr>
        <p:grpSpPr>
          <a:xfrm>
            <a:off x="6109476" y="4797605"/>
            <a:ext cx="416966" cy="347472"/>
            <a:chOff x="5410200" y="5010150"/>
            <a:chExt cx="457200" cy="381000"/>
          </a:xfrm>
        </p:grpSpPr>
        <p:sp>
          <p:nvSpPr>
            <p:cNvPr id="61" name="TextBox 92"/>
            <p:cNvSpPr txBox="1"/>
            <p:nvPr/>
          </p:nvSpPr>
          <p:spPr>
            <a:xfrm>
              <a:off x="5410200" y="50101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62" name="Oval 93"/>
            <p:cNvSpPr>
              <a:spLocks noChangeAspect="1"/>
            </p:cNvSpPr>
            <p:nvPr/>
          </p:nvSpPr>
          <p:spPr>
            <a:xfrm>
              <a:off x="5425440" y="50253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63" name="Group 184"/>
          <p:cNvGrpSpPr/>
          <p:nvPr/>
        </p:nvGrpSpPr>
        <p:grpSpPr>
          <a:xfrm>
            <a:off x="6804420" y="4797605"/>
            <a:ext cx="416966" cy="347472"/>
            <a:chOff x="6172200" y="4953000"/>
            <a:chExt cx="457200" cy="381000"/>
          </a:xfrm>
        </p:grpSpPr>
        <p:sp>
          <p:nvSpPr>
            <p:cNvPr id="64"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65"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66" name="TextBox 88"/>
          <p:cNvSpPr txBox="1"/>
          <p:nvPr/>
        </p:nvSpPr>
        <p:spPr>
          <a:xfrm>
            <a:off x="7985826" y="4797605"/>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68" name="Rectangle 103"/>
          <p:cNvSpPr/>
          <p:nvPr/>
        </p:nvSpPr>
        <p:spPr>
          <a:xfrm>
            <a:off x="437290" y="2544245"/>
            <a:ext cx="4429547"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107"/>
          <p:cNvSpPr txBox="1"/>
          <p:nvPr/>
        </p:nvSpPr>
        <p:spPr>
          <a:xfrm>
            <a:off x="437290" y="2522777"/>
            <a:ext cx="4429547" cy="630942"/>
          </a:xfrm>
          <a:prstGeom prst="rect">
            <a:avLst/>
          </a:prstGeom>
          <a:noFill/>
          <a:ln w="25400">
            <a:noFill/>
            <a:miter lim="800000"/>
          </a:ln>
        </p:spPr>
        <p:txBody>
          <a:bodyPr wrap="square" rtlCol="0">
            <a:spAutoFit/>
          </a:bodyPr>
          <a:lstStyle/>
          <a:p>
            <a:pPr>
              <a:buFont typeface="Arial" pitchFamily="34" charset="0"/>
              <a:buChar char="•"/>
            </a:pPr>
            <a:r>
              <a:rPr lang="en-US" dirty="0" smtClean="0">
                <a:latin typeface="Arial" pitchFamily="34" charset="0"/>
                <a:cs typeface="Arial" pitchFamily="34" charset="0"/>
              </a:rPr>
              <a:t> Action-Action Potential               : </a:t>
            </a:r>
          </a:p>
          <a:p>
            <a:r>
              <a:rPr lang="en-US" sz="1700" dirty="0">
                <a:solidFill>
                  <a:srgbClr val="FF0000"/>
                </a:solidFill>
                <a:latin typeface="Arial" pitchFamily="34" charset="0"/>
                <a:cs typeface="Arial" pitchFamily="34" charset="0"/>
              </a:rPr>
              <a:t> </a:t>
            </a:r>
            <a:r>
              <a:rPr lang="en-US" sz="1700" dirty="0" smtClean="0">
                <a:solidFill>
                  <a:srgbClr val="FF0000"/>
                </a:solidFill>
                <a:latin typeface="Arial" pitchFamily="34" charset="0"/>
                <a:cs typeface="Arial" pitchFamily="34" charset="0"/>
              </a:rPr>
              <a:t> Co-occurrence</a:t>
            </a:r>
            <a:r>
              <a:rPr lang="en-US" sz="1700" dirty="0" smtClean="0">
                <a:latin typeface="Arial" pitchFamily="34" charset="0"/>
                <a:cs typeface="Arial" pitchFamily="34" charset="0"/>
              </a:rPr>
              <a:t> between </a:t>
            </a:r>
            <a:r>
              <a:rPr lang="en-US" altLang="zh-CN" sz="1600" i="1" dirty="0">
                <a:latin typeface="Times New Roman" pitchFamily="18" charset="0"/>
                <a:cs typeface="Times New Roman" pitchFamily="18" charset="0"/>
              </a:rPr>
              <a:t>h</a:t>
            </a:r>
            <a:r>
              <a:rPr lang="en-US" altLang="zh-CN" sz="1600" baseline="-25000" dirty="0">
                <a:latin typeface="Times New Roman" pitchFamily="18" charset="0"/>
                <a:cs typeface="Times New Roman" pitchFamily="18" charset="0"/>
              </a:rPr>
              <a:t>i</a:t>
            </a:r>
            <a:r>
              <a:rPr lang="en-US" sz="1700" dirty="0" smtClean="0">
                <a:latin typeface="Arial" pitchFamily="34" charset="0"/>
                <a:cs typeface="Arial" pitchFamily="34" charset="0"/>
              </a:rPr>
              <a:t> and </a:t>
            </a:r>
            <a:r>
              <a:rPr lang="en-US" altLang="zh-CN" sz="1600" i="1" dirty="0" smtClean="0">
                <a:latin typeface="Times New Roman" pitchFamily="18" charset="0"/>
                <a:cs typeface="Times New Roman" pitchFamily="18" charset="0"/>
              </a:rPr>
              <a:t>h</a:t>
            </a:r>
            <a:r>
              <a:rPr lang="en-US" altLang="zh-CN" sz="1600" baseline="-25000" dirty="0" smtClean="0">
                <a:latin typeface="Times New Roman" pitchFamily="18" charset="0"/>
                <a:cs typeface="Times New Roman" pitchFamily="18" charset="0"/>
              </a:rPr>
              <a:t>j</a:t>
            </a:r>
            <a:endParaRPr lang="en-US" altLang="zh-CN" sz="1600" baseline="-25000" dirty="0">
              <a:latin typeface="Times New Roman" pitchFamily="18" charset="0"/>
              <a:cs typeface="Times New Roman" pitchFamily="18" charset="0"/>
            </a:endParaRPr>
          </a:p>
        </p:txBody>
      </p:sp>
      <p:graphicFrame>
        <p:nvGraphicFramePr>
          <p:cNvPr id="70" name="Object 10"/>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688474147"/>
              </p:ext>
            </p:extLst>
          </p:nvPr>
        </p:nvGraphicFramePr>
        <p:xfrm>
          <a:off x="2989520" y="2529557"/>
          <a:ext cx="871538" cy="355600"/>
        </p:xfrm>
        <a:graphic>
          <a:graphicData uri="http://schemas.openxmlformats.org/presentationml/2006/ole">
            <p:oleObj spid="_x0000_s366057" name="公式" r:id="rId10" imgW="825500" imgH="355600" progId="Equation.3">
              <p:embed/>
            </p:oleObj>
          </a:graphicData>
        </a:graphic>
      </p:graphicFrame>
      <p:sp>
        <p:nvSpPr>
          <p:cNvPr id="71" name="TextBox 103"/>
          <p:cNvSpPr txBox="1"/>
          <p:nvPr/>
        </p:nvSpPr>
        <p:spPr>
          <a:xfrm>
            <a:off x="7239647" y="3406708"/>
            <a:ext cx="1828800" cy="553998"/>
          </a:xfrm>
          <a:prstGeom prst="rect">
            <a:avLst/>
          </a:prstGeom>
          <a:solidFill>
            <a:schemeClr val="accent2">
              <a:lumMod val="40000"/>
              <a:lumOff val="60000"/>
              <a:alpha val="72000"/>
            </a:schemeClr>
          </a:solidFill>
          <a:ln w="25400">
            <a:noFill/>
            <a:miter lim="800000"/>
          </a:ln>
        </p:spPr>
        <p:txBody>
          <a:bodyPr wrap="square" rtlCol="0">
            <a:spAutoFit/>
          </a:bodyPr>
          <a:lstStyle/>
          <a:p>
            <a:pPr algn="ctr"/>
            <a:r>
              <a:rPr lang="en-US" sz="1500" b="1" dirty="0" smtClean="0">
                <a:solidFill>
                  <a:srgbClr val="C00000"/>
                </a:solidFill>
                <a:latin typeface="Arial" pitchFamily="34" charset="0"/>
                <a:cs typeface="Arial" pitchFamily="34" charset="0"/>
              </a:rPr>
              <a:t>Obtained by structure learning</a:t>
            </a:r>
            <a:endParaRPr lang="en-US" sz="1500" b="1" dirty="0">
              <a:solidFill>
                <a:srgbClr val="C00000"/>
              </a:solidFill>
              <a:latin typeface="Arial" pitchFamily="34" charset="0"/>
              <a:cs typeface="Arial" pitchFamily="34" charset="0"/>
            </a:endParaRPr>
          </a:p>
        </p:txBody>
      </p:sp>
      <p:grpSp>
        <p:nvGrpSpPr>
          <p:cNvPr id="2" name="组 1"/>
          <p:cNvGrpSpPr/>
          <p:nvPr/>
        </p:nvGrpSpPr>
        <p:grpSpPr>
          <a:xfrm>
            <a:off x="637776" y="3148956"/>
            <a:ext cx="3962400" cy="646331"/>
            <a:chOff x="533400" y="3637002"/>
            <a:chExt cx="3962400" cy="646331"/>
          </a:xfrm>
        </p:grpSpPr>
        <p:sp>
          <p:nvSpPr>
            <p:cNvPr id="73" name="Rectangle 100"/>
            <p:cNvSpPr/>
            <p:nvPr/>
          </p:nvSpPr>
          <p:spPr>
            <a:xfrm>
              <a:off x="533400" y="3685770"/>
              <a:ext cx="3886200" cy="597563"/>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131"/>
            <p:cNvSpPr txBox="1"/>
            <p:nvPr/>
          </p:nvSpPr>
          <p:spPr>
            <a:xfrm>
              <a:off x="609600" y="3637002"/>
              <a:ext cx="3886200" cy="646331"/>
            </a:xfrm>
            <a:prstGeom prst="rect">
              <a:avLst/>
            </a:prstGeom>
            <a:noFill/>
            <a:ln w="25400">
              <a:noFill/>
              <a:miter lim="800000"/>
            </a:ln>
          </p:spPr>
          <p:txBody>
            <a:bodyPr wrap="square" rtlCol="0">
              <a:spAutoFit/>
            </a:bodyPr>
            <a:lstStyle/>
            <a:p>
              <a:pPr>
                <a:buFont typeface="Arial" pitchFamily="34" charset="0"/>
                <a:buChar char="•"/>
              </a:pPr>
              <a:r>
                <a:rPr lang="en-US" dirty="0" smtClean="0">
                  <a:latin typeface="Arial" pitchFamily="34" charset="0"/>
                  <a:cs typeface="Arial" pitchFamily="34" charset="0"/>
                </a:rPr>
                <a:t> </a:t>
              </a:r>
              <a:r>
                <a:rPr lang="en-US" dirty="0" smtClean="0">
                  <a:solidFill>
                    <a:srgbClr val="FF0000"/>
                  </a:solidFill>
                  <a:latin typeface="Arial" pitchFamily="34" charset="0"/>
                  <a:cs typeface="Arial" pitchFamily="34" charset="0"/>
                </a:rPr>
                <a:t>Learn structural connectivity</a:t>
              </a:r>
              <a:r>
                <a:rPr lang="en-US" dirty="0" smtClean="0">
                  <a:latin typeface="Arial" pitchFamily="34" charset="0"/>
                  <a:cs typeface="Arial" pitchFamily="34" charset="0"/>
                </a:rPr>
                <a:t> among the actions.</a:t>
              </a:r>
              <a:endParaRPr lang="en-US" dirty="0">
                <a:latin typeface="Arial" pitchFamily="34" charset="0"/>
                <a:cs typeface="Arial" pitchFamily="34" charset="0"/>
              </a:endParaRPr>
            </a:p>
          </p:txBody>
        </p:sp>
      </p:gr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78550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09" name="Object 14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9134658"/>
              </p:ext>
            </p:extLst>
          </p:nvPr>
        </p:nvGraphicFramePr>
        <p:xfrm>
          <a:off x="1343862" y="5442278"/>
          <a:ext cx="1320800" cy="571500"/>
        </p:xfrm>
        <a:graphic>
          <a:graphicData uri="http://schemas.openxmlformats.org/presentationml/2006/ole">
            <p:oleObj spid="_x0000_s374374" name="公式" r:id="rId4" imgW="1320800" imgH="571500" progId="Equation.3">
              <p:embed/>
            </p:oleObj>
          </a:graphicData>
        </a:graphic>
      </p:graphicFrame>
      <p:sp>
        <p:nvSpPr>
          <p:cNvPr id="111" name="TextBox 148"/>
          <p:cNvSpPr txBox="1"/>
          <p:nvPr/>
        </p:nvSpPr>
        <p:spPr>
          <a:xfrm>
            <a:off x="639012" y="5131128"/>
            <a:ext cx="2590800" cy="369332"/>
          </a:xfrm>
          <a:prstGeom prst="rect">
            <a:avLst/>
          </a:prstGeom>
          <a:noFill/>
          <a:ln w="25400">
            <a:noFill/>
            <a:miter lim="800000"/>
          </a:ln>
        </p:spPr>
        <p:txBody>
          <a:bodyPr wrap="square" rtlCol="0">
            <a:spAutoFit/>
          </a:bodyPr>
          <a:lstStyle/>
          <a:p>
            <a:r>
              <a:rPr lang="en-US" b="1" dirty="0" smtClean="0">
                <a:latin typeface="Arial" pitchFamily="34" charset="0"/>
                <a:cs typeface="Arial" pitchFamily="34" charset="0"/>
              </a:rPr>
              <a:t>Markov Random Field</a:t>
            </a:r>
            <a:endParaRPr lang="en-US" b="1" dirty="0">
              <a:latin typeface="Arial" pitchFamily="34" charset="0"/>
              <a:cs typeface="Arial" pitchFamily="34" charset="0"/>
            </a:endParaRPr>
          </a:p>
        </p:txBody>
      </p:sp>
      <p:sp>
        <p:nvSpPr>
          <p:cNvPr id="113" name="TextBox 149"/>
          <p:cNvSpPr txBox="1"/>
          <p:nvPr/>
        </p:nvSpPr>
        <p:spPr>
          <a:xfrm>
            <a:off x="2315412" y="6131908"/>
            <a:ext cx="990600" cy="584775"/>
          </a:xfrm>
          <a:prstGeom prst="rect">
            <a:avLst/>
          </a:prstGeom>
          <a:noFill/>
          <a:ln w="25400">
            <a:noFill/>
            <a:miter lim="800000"/>
          </a:ln>
        </p:spPr>
        <p:txBody>
          <a:bodyPr wrap="square" rtlCol="0">
            <a:spAutoFit/>
          </a:bodyPr>
          <a:lstStyle/>
          <a:p>
            <a:pPr algn="ctr"/>
            <a:r>
              <a:rPr lang="en-US" sz="1600" dirty="0" smtClean="0">
                <a:latin typeface="Arial" pitchFamily="34" charset="0"/>
                <a:cs typeface="Arial" pitchFamily="34" charset="0"/>
              </a:rPr>
              <a:t>Clique potential</a:t>
            </a:r>
            <a:endParaRPr lang="en-US" sz="1600" dirty="0">
              <a:latin typeface="Arial" pitchFamily="34" charset="0"/>
              <a:cs typeface="Arial" pitchFamily="34" charset="0"/>
            </a:endParaRPr>
          </a:p>
        </p:txBody>
      </p:sp>
      <p:sp>
        <p:nvSpPr>
          <p:cNvPr id="114" name="TextBox 150"/>
          <p:cNvSpPr txBox="1"/>
          <p:nvPr/>
        </p:nvSpPr>
        <p:spPr>
          <a:xfrm>
            <a:off x="1553412" y="6131908"/>
            <a:ext cx="914400" cy="584775"/>
          </a:xfrm>
          <a:prstGeom prst="rect">
            <a:avLst/>
          </a:prstGeom>
          <a:noFill/>
          <a:ln w="25400">
            <a:noFill/>
            <a:miter lim="800000"/>
          </a:ln>
        </p:spPr>
        <p:txBody>
          <a:bodyPr wrap="square" rtlCol="0">
            <a:spAutoFit/>
          </a:bodyPr>
          <a:lstStyle/>
          <a:p>
            <a:pPr algn="ctr"/>
            <a:r>
              <a:rPr lang="en-US" sz="1600" dirty="0" smtClean="0">
                <a:latin typeface="Arial" pitchFamily="34" charset="0"/>
                <a:cs typeface="Arial" pitchFamily="34" charset="0"/>
              </a:rPr>
              <a:t>Clique weight</a:t>
            </a:r>
            <a:endParaRPr lang="en-US" sz="1600" dirty="0">
              <a:latin typeface="Arial" pitchFamily="34" charset="0"/>
              <a:cs typeface="Arial" pitchFamily="34" charset="0"/>
            </a:endParaRPr>
          </a:p>
        </p:txBody>
      </p:sp>
      <p:cxnSp>
        <p:nvCxnSpPr>
          <p:cNvPr id="116" name="Straight Arrow Connector 151"/>
          <p:cNvCxnSpPr/>
          <p:nvPr/>
        </p:nvCxnSpPr>
        <p:spPr>
          <a:xfrm rot="5400000" flipH="1" flipV="1">
            <a:off x="2071572" y="5994748"/>
            <a:ext cx="228600" cy="45720"/>
          </a:xfrm>
          <a:prstGeom prst="straightConnector1">
            <a:avLst/>
          </a:prstGeom>
          <a:noFill/>
          <a:ln w="15875" cap="flat" cmpd="sng" algn="ctr">
            <a:solidFill>
              <a:sysClr val="windowText" lastClr="000000"/>
            </a:solidFill>
            <a:prstDash val="solid"/>
            <a:tailEnd type="arrow"/>
          </a:ln>
          <a:effectLst/>
        </p:spPr>
      </p:cxnSp>
      <p:cxnSp>
        <p:nvCxnSpPr>
          <p:cNvPr id="118" name="Straight Arrow Connector 152"/>
          <p:cNvCxnSpPr/>
          <p:nvPr/>
        </p:nvCxnSpPr>
        <p:spPr>
          <a:xfrm rot="16200000" flipV="1">
            <a:off x="2338272" y="5926168"/>
            <a:ext cx="228600" cy="182880"/>
          </a:xfrm>
          <a:prstGeom prst="straightConnector1">
            <a:avLst/>
          </a:prstGeom>
          <a:noFill/>
          <a:ln w="15875" cap="flat" cmpd="sng" algn="ctr">
            <a:solidFill>
              <a:sysClr val="windowText" lastClr="000000"/>
            </a:solidFill>
            <a:prstDash val="solid"/>
            <a:tailEnd type="arrow"/>
          </a:ln>
          <a:effectLst/>
        </p:spPr>
      </p:cxnSp>
      <p:pic>
        <p:nvPicPr>
          <p:cNvPr id="119" name="Picture 3" descr="C:\Documents and Settings\Downloads\dataset\ActivityDataset\seq13\frame0018.jpg"/>
          <p:cNvPicPr>
            <a:picLocks noChangeAspect="1" noChangeArrowheads="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rot="1931840">
            <a:off x="3310456" y="4236876"/>
            <a:ext cx="6987469" cy="1823163"/>
          </a:xfrm>
          <a:prstGeom prst="rect">
            <a:avLst/>
          </a:prstGeom>
          <a:noFill/>
          <a:effectLst/>
          <a:scene3d>
            <a:camera prst="isometricOffAxis2Right"/>
            <a:lightRig rig="threePt" dir="t"/>
          </a:scene3d>
        </p:spPr>
      </p:pic>
      <p:sp>
        <p:nvSpPr>
          <p:cNvPr id="126" name="TextBox 99"/>
          <p:cNvSpPr txBox="1"/>
          <p:nvPr/>
        </p:nvSpPr>
        <p:spPr>
          <a:xfrm>
            <a:off x="6793541" y="1436971"/>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Activity</a:t>
            </a:r>
            <a:endParaRPr lang="en-US" sz="1700" dirty="0">
              <a:latin typeface="Arial" pitchFamily="34" charset="0"/>
              <a:cs typeface="Arial" pitchFamily="34" charset="0"/>
            </a:endParaRPr>
          </a:p>
        </p:txBody>
      </p:sp>
      <p:sp>
        <p:nvSpPr>
          <p:cNvPr id="128" name="Rectangle 126"/>
          <p:cNvSpPr/>
          <p:nvPr/>
        </p:nvSpPr>
        <p:spPr>
          <a:xfrm>
            <a:off x="4519857" y="4339773"/>
            <a:ext cx="4495800" cy="155610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TextBox 105"/>
          <p:cNvSpPr txBox="1"/>
          <p:nvPr/>
        </p:nvSpPr>
        <p:spPr>
          <a:xfrm>
            <a:off x="4647620" y="5457192"/>
            <a:ext cx="17526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Image evidence</a:t>
            </a:r>
            <a:endParaRPr lang="en-US" sz="1700" dirty="0">
              <a:latin typeface="Arial" pitchFamily="34" charset="0"/>
              <a:cs typeface="Arial" pitchFamily="34" charset="0"/>
            </a:endParaRPr>
          </a:p>
        </p:txBody>
      </p:sp>
      <p:cxnSp>
        <p:nvCxnSpPr>
          <p:cNvPr id="130" name="Straight Connector 79"/>
          <p:cNvCxnSpPr/>
          <p:nvPr/>
        </p:nvCxnSpPr>
        <p:spPr>
          <a:xfrm flipV="1">
            <a:off x="6290162" y="3538149"/>
            <a:ext cx="0" cy="1273355"/>
          </a:xfrm>
          <a:prstGeom prst="line">
            <a:avLst/>
          </a:prstGeom>
          <a:ln w="38100" cmpd="sng">
            <a:solidFill>
              <a:srgbClr val="0000FF"/>
            </a:solidFill>
            <a:prstDash val="solid"/>
          </a:ln>
        </p:spPr>
        <p:style>
          <a:lnRef idx="1">
            <a:schemeClr val="accent1"/>
          </a:lnRef>
          <a:fillRef idx="0">
            <a:schemeClr val="accent1"/>
          </a:fillRef>
          <a:effectRef idx="0">
            <a:schemeClr val="accent1"/>
          </a:effectRef>
          <a:fontRef idx="minor">
            <a:schemeClr val="tx1"/>
          </a:fontRef>
        </p:style>
      </p:cxnSp>
      <p:cxnSp>
        <p:nvCxnSpPr>
          <p:cNvPr id="131" name="Straight Connector 80"/>
          <p:cNvCxnSpPr/>
          <p:nvPr/>
        </p:nvCxnSpPr>
        <p:spPr>
          <a:xfrm flipV="1">
            <a:off x="6985106" y="3538149"/>
            <a:ext cx="0" cy="1273355"/>
          </a:xfrm>
          <a:prstGeom prst="line">
            <a:avLst/>
          </a:prstGeom>
          <a:ln w="38100" cmpd="sng">
            <a:solidFill>
              <a:srgbClr val="0000FF"/>
            </a:solidFill>
            <a:prstDash val="solid"/>
          </a:ln>
        </p:spPr>
        <p:style>
          <a:lnRef idx="1">
            <a:schemeClr val="accent1"/>
          </a:lnRef>
          <a:fillRef idx="0">
            <a:schemeClr val="accent1"/>
          </a:fillRef>
          <a:effectRef idx="0">
            <a:schemeClr val="accent1"/>
          </a:effectRef>
          <a:fontRef idx="minor">
            <a:schemeClr val="tx1"/>
          </a:fontRef>
        </p:style>
      </p:cxnSp>
      <p:cxnSp>
        <p:nvCxnSpPr>
          <p:cNvPr id="132" name="Straight Connector 81"/>
          <p:cNvCxnSpPr>
            <a:stCxn id="158" idx="0"/>
          </p:cNvCxnSpPr>
          <p:nvPr/>
        </p:nvCxnSpPr>
        <p:spPr>
          <a:xfrm flipV="1">
            <a:off x="8166512" y="3538149"/>
            <a:ext cx="0" cy="1273355"/>
          </a:xfrm>
          <a:prstGeom prst="line">
            <a:avLst/>
          </a:prstGeom>
          <a:ln w="38100" cmpd="sng">
            <a:solidFill>
              <a:srgbClr val="0000FF"/>
            </a:solidFill>
            <a:prstDash val="solid"/>
          </a:ln>
        </p:spPr>
        <p:style>
          <a:lnRef idx="1">
            <a:schemeClr val="accent1"/>
          </a:lnRef>
          <a:fillRef idx="0">
            <a:schemeClr val="accent1"/>
          </a:fillRef>
          <a:effectRef idx="0">
            <a:schemeClr val="accent1"/>
          </a:effectRef>
          <a:fontRef idx="minor">
            <a:schemeClr val="tx1"/>
          </a:fontRef>
        </p:style>
      </p:cxnSp>
      <p:sp>
        <p:nvSpPr>
          <p:cNvPr id="138" name="Oval 95"/>
          <p:cNvSpPr>
            <a:spLocks noChangeAspect="1"/>
          </p:cNvSpPr>
          <p:nvPr/>
        </p:nvSpPr>
        <p:spPr>
          <a:xfrm>
            <a:off x="5345038" y="4697107"/>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i="1" dirty="0">
              <a:solidFill>
                <a:schemeClr val="tx1"/>
              </a:solidFill>
              <a:latin typeface="Times New Roman" pitchFamily="18" charset="0"/>
              <a:cs typeface="Times New Roman" pitchFamily="18" charset="0"/>
            </a:endParaRPr>
          </a:p>
        </p:txBody>
      </p:sp>
      <p:sp>
        <p:nvSpPr>
          <p:cNvPr id="158" name="Oval 89"/>
          <p:cNvSpPr>
            <a:spLocks noChangeAspect="1"/>
          </p:cNvSpPr>
          <p:nvPr/>
        </p:nvSpPr>
        <p:spPr>
          <a:xfrm>
            <a:off x="7999725" y="4811504"/>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159" name="曲线连接符 158"/>
          <p:cNvCxnSpPr/>
          <p:nvPr/>
        </p:nvCxnSpPr>
        <p:spPr>
          <a:xfrm rot="5400000" flipH="1" flipV="1">
            <a:off x="6653711" y="2857104"/>
            <a:ext cx="12700" cy="694944"/>
          </a:xfrm>
          <a:prstGeom prst="curvedConnector3">
            <a:avLst>
              <a:gd name="adj1" fmla="val 966559"/>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0" name="曲线连接符 159"/>
          <p:cNvCxnSpPr/>
          <p:nvPr/>
        </p:nvCxnSpPr>
        <p:spPr>
          <a:xfrm rot="5400000" flipH="1" flipV="1">
            <a:off x="7499575" y="2626669"/>
            <a:ext cx="70101" cy="1112774"/>
          </a:xfrm>
          <a:prstGeom prst="curvedConnector3">
            <a:avLst>
              <a:gd name="adj1" fmla="val 401071"/>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2" name="曲线连接符 161"/>
          <p:cNvCxnSpPr>
            <a:stCxn id="138" idx="0"/>
            <a:endCxn id="175" idx="2"/>
          </p:cNvCxnSpPr>
          <p:nvPr/>
        </p:nvCxnSpPr>
        <p:spPr>
          <a:xfrm rot="5400000" flipH="1" flipV="1">
            <a:off x="4971083" y="2607219"/>
            <a:ext cx="2630630" cy="1549146"/>
          </a:xfrm>
          <a:prstGeom prst="curvedConnector2">
            <a:avLst/>
          </a:prstGeom>
          <a:ln w="38100" cmpd="sng">
            <a:solidFill>
              <a:srgbClr val="0000FF"/>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63"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87925633"/>
              </p:ext>
            </p:extLst>
          </p:nvPr>
        </p:nvGraphicFramePr>
        <p:xfrm>
          <a:off x="7395656" y="3294384"/>
          <a:ext cx="347472" cy="156362"/>
        </p:xfrm>
        <a:graphic>
          <a:graphicData uri="http://schemas.openxmlformats.org/presentationml/2006/ole">
            <p:oleObj spid="_x0000_s374375" name="公式" r:id="rId6" imgW="330200" imgH="165100" progId="Equation.3">
              <p:embed/>
            </p:oleObj>
          </a:graphicData>
        </a:graphic>
      </p:graphicFrame>
      <p:graphicFrame>
        <p:nvGraphicFramePr>
          <p:cNvPr id="164"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76934645"/>
              </p:ext>
            </p:extLst>
          </p:nvPr>
        </p:nvGraphicFramePr>
        <p:xfrm>
          <a:off x="7424576" y="4928628"/>
          <a:ext cx="347472" cy="156362"/>
        </p:xfrm>
        <a:graphic>
          <a:graphicData uri="http://schemas.openxmlformats.org/presentationml/2006/ole">
            <p:oleObj spid="_x0000_s374376" name="公式" r:id="rId7" imgW="330200" imgH="165100" progId="Equation.3">
              <p:embed/>
            </p:oleObj>
          </a:graphicData>
        </a:graphic>
      </p:graphicFrame>
      <p:grpSp>
        <p:nvGrpSpPr>
          <p:cNvPr id="165" name="Group 158"/>
          <p:cNvGrpSpPr/>
          <p:nvPr/>
        </p:nvGrpSpPr>
        <p:grpSpPr>
          <a:xfrm>
            <a:off x="7985826" y="3175309"/>
            <a:ext cx="416966" cy="347472"/>
            <a:chOff x="7467600" y="3810000"/>
            <a:chExt cx="457200" cy="381000"/>
          </a:xfrm>
        </p:grpSpPr>
        <p:sp>
          <p:nvSpPr>
            <p:cNvPr id="166"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167"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68" name="Group 157"/>
          <p:cNvGrpSpPr/>
          <p:nvPr/>
        </p:nvGrpSpPr>
        <p:grpSpPr>
          <a:xfrm>
            <a:off x="6808144" y="3172720"/>
            <a:ext cx="416966" cy="347472"/>
            <a:chOff x="6172200" y="3733800"/>
            <a:chExt cx="457200" cy="381000"/>
          </a:xfrm>
        </p:grpSpPr>
        <p:sp>
          <p:nvSpPr>
            <p:cNvPr id="169"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170"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71" name="Group 156"/>
          <p:cNvGrpSpPr/>
          <p:nvPr/>
        </p:nvGrpSpPr>
        <p:grpSpPr>
          <a:xfrm>
            <a:off x="6109476" y="3174602"/>
            <a:ext cx="416966" cy="347472"/>
            <a:chOff x="5410200" y="3790950"/>
            <a:chExt cx="457200" cy="381000"/>
          </a:xfrm>
        </p:grpSpPr>
        <p:sp>
          <p:nvSpPr>
            <p:cNvPr id="172"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173" name="TextBox 87"/>
            <p:cNvSpPr txBox="1"/>
            <p:nvPr/>
          </p:nvSpPr>
          <p:spPr>
            <a:xfrm>
              <a:off x="5410200" y="37909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174" name="TextBox 100"/>
          <p:cNvSpPr txBox="1"/>
          <p:nvPr/>
        </p:nvSpPr>
        <p:spPr>
          <a:xfrm>
            <a:off x="8216135" y="2783047"/>
            <a:ext cx="8382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sp>
        <p:nvSpPr>
          <p:cNvPr id="175" name="Oval 55"/>
          <p:cNvSpPr>
            <a:spLocks noChangeAspect="1"/>
          </p:cNvSpPr>
          <p:nvPr/>
        </p:nvSpPr>
        <p:spPr>
          <a:xfrm>
            <a:off x="7060971" y="189969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176" name="曲线连接符 175"/>
          <p:cNvCxnSpPr/>
          <p:nvPr/>
        </p:nvCxnSpPr>
        <p:spPr>
          <a:xfrm rot="5400000" flipH="1" flipV="1">
            <a:off x="7170095" y="2300554"/>
            <a:ext cx="70100" cy="1743710"/>
          </a:xfrm>
          <a:prstGeom prst="curvedConnector3">
            <a:avLst>
              <a:gd name="adj1" fmla="val 549458"/>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2" name="Subtitle 2"/>
          <p:cNvSpPr txBox="1">
            <a:spLocks/>
          </p:cNvSpPr>
          <p:nvPr/>
        </p:nvSpPr>
        <p:spPr>
          <a:xfrm>
            <a:off x="0" y="50091"/>
            <a:ext cx="9144000"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4400" dirty="0">
                <a:solidFill>
                  <a:srgbClr val="800000"/>
                </a:solidFill>
              </a:rPr>
              <a:t>Model of Group Activities</a:t>
            </a:r>
            <a:endParaRPr kumimoji="0" lang="en-US" sz="4400" i="0" u="none" strike="noStrike" kern="1200" cap="none" spc="0" normalizeH="0" baseline="0" noProof="0" dirty="0">
              <a:ln>
                <a:noFill/>
              </a:ln>
              <a:solidFill>
                <a:srgbClr val="800000"/>
              </a:solidFill>
              <a:effectLst/>
              <a:uLnTx/>
              <a:uFillTx/>
              <a:latin typeface="+mj-lt"/>
              <a:cs typeface="Arial" pitchFamily="34" charset="0"/>
            </a:endParaRPr>
          </a:p>
        </p:txBody>
      </p:sp>
      <p:grpSp>
        <p:nvGrpSpPr>
          <p:cNvPr id="3" name="组 2"/>
          <p:cNvGrpSpPr/>
          <p:nvPr/>
        </p:nvGrpSpPr>
        <p:grpSpPr>
          <a:xfrm>
            <a:off x="424058" y="1539490"/>
            <a:ext cx="4920980" cy="685800"/>
            <a:chOff x="424058" y="1539490"/>
            <a:chExt cx="4191000" cy="685800"/>
          </a:xfrm>
        </p:grpSpPr>
        <p:sp>
          <p:nvSpPr>
            <p:cNvPr id="77" name="Rectangle 103"/>
            <p:cNvSpPr/>
            <p:nvPr/>
          </p:nvSpPr>
          <p:spPr>
            <a:xfrm>
              <a:off x="424058" y="1539490"/>
              <a:ext cx="4191000" cy="685800"/>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Box 107"/>
            <p:cNvSpPr txBox="1"/>
            <p:nvPr/>
          </p:nvSpPr>
          <p:spPr>
            <a:xfrm>
              <a:off x="424058" y="1553798"/>
              <a:ext cx="4191000" cy="661720"/>
            </a:xfrm>
            <a:prstGeom prst="rect">
              <a:avLst/>
            </a:prstGeom>
            <a:solidFill>
              <a:srgbClr val="FFFFFF"/>
            </a:solidFill>
            <a:ln w="25400">
              <a:solidFill>
                <a:schemeClr val="bg1"/>
              </a:solidFill>
              <a:miter lim="800000"/>
            </a:ln>
          </p:spPr>
          <p:txBody>
            <a:bodyPr wrap="square" rtlCol="0">
              <a:spAutoFit/>
            </a:bodyPr>
            <a:lstStyle/>
            <a:p>
              <a:pPr>
                <a:buFont typeface="Arial" pitchFamily="34" charset="0"/>
                <a:buChar char="•"/>
              </a:pPr>
              <a:r>
                <a:rPr lang="en-US" sz="1500" dirty="0" smtClean="0">
                  <a:latin typeface="Arial" pitchFamily="34" charset="0"/>
                  <a:cs typeface="Arial" pitchFamily="34" charset="0"/>
                </a:rPr>
                <a:t> </a:t>
              </a:r>
              <a:r>
                <a:rPr lang="en-US" dirty="0" smtClean="0">
                  <a:latin typeface="Arial" pitchFamily="34" charset="0"/>
                  <a:cs typeface="Arial" pitchFamily="34" charset="0"/>
                </a:rPr>
                <a:t>Activity-Action Potential                </a:t>
              </a:r>
              <a:r>
                <a:rPr lang="en-US" sz="2000" dirty="0" smtClean="0">
                  <a:latin typeface="Arial" pitchFamily="34" charset="0"/>
                  <a:cs typeface="Arial" pitchFamily="34" charset="0"/>
                </a:rPr>
                <a:t>: </a:t>
              </a:r>
            </a:p>
            <a:p>
              <a:r>
                <a:rPr lang="en-US" sz="1700" dirty="0">
                  <a:solidFill>
                    <a:srgbClr val="FF0000"/>
                  </a:solidFill>
                  <a:latin typeface="Arial" pitchFamily="34" charset="0"/>
                  <a:cs typeface="Arial" pitchFamily="34" charset="0"/>
                </a:rPr>
                <a:t> </a:t>
              </a:r>
              <a:r>
                <a:rPr lang="en-US" sz="1700" dirty="0" smtClean="0">
                  <a:solidFill>
                    <a:srgbClr val="FF0000"/>
                  </a:solidFill>
                  <a:latin typeface="Arial" pitchFamily="34" charset="0"/>
                  <a:cs typeface="Arial" pitchFamily="34" charset="0"/>
                </a:rPr>
                <a:t> Co-occurrence</a:t>
              </a:r>
              <a:r>
                <a:rPr lang="en-US" sz="1700" dirty="0" smtClean="0">
                  <a:latin typeface="Arial" pitchFamily="34" charset="0"/>
                  <a:cs typeface="Arial" pitchFamily="34" charset="0"/>
                </a:rPr>
                <a:t> between </a:t>
              </a:r>
              <a:r>
                <a:rPr lang="en-US" sz="1700" i="1" dirty="0" smtClean="0">
                  <a:latin typeface="Times New Roman" pitchFamily="18" charset="0"/>
                  <a:cs typeface="Times New Roman" pitchFamily="18" charset="0"/>
                </a:rPr>
                <a:t>Y</a:t>
              </a:r>
              <a:r>
                <a:rPr lang="en-US" sz="1700" dirty="0" smtClean="0">
                  <a:latin typeface="Arial" pitchFamily="34" charset="0"/>
                  <a:cs typeface="Arial" pitchFamily="34" charset="0"/>
                </a:rPr>
                <a:t> and </a:t>
              </a:r>
              <a:r>
                <a:rPr lang="en-US" altLang="zh-CN" sz="1600" i="1" dirty="0" smtClean="0">
                  <a:latin typeface="Times New Roman" pitchFamily="18" charset="0"/>
                  <a:cs typeface="Times New Roman" pitchFamily="18" charset="0"/>
                </a:rPr>
                <a:t>h</a:t>
              </a:r>
              <a:r>
                <a:rPr lang="en-US" altLang="zh-CN" sz="1600" baseline="-25000" dirty="0">
                  <a:latin typeface="Times New Roman" pitchFamily="18" charset="0"/>
                  <a:cs typeface="Times New Roman" pitchFamily="18" charset="0"/>
                </a:rPr>
                <a:t>i</a:t>
              </a:r>
            </a:p>
          </p:txBody>
        </p:sp>
        <p:graphicFrame>
          <p:nvGraphicFramePr>
            <p:cNvPr id="183" name="Object 10"/>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380599011"/>
                </p:ext>
              </p:extLst>
            </p:nvPr>
          </p:nvGraphicFramePr>
          <p:xfrm>
            <a:off x="2675694" y="1590898"/>
            <a:ext cx="787400" cy="330200"/>
          </p:xfrm>
          <a:graphic>
            <a:graphicData uri="http://schemas.openxmlformats.org/presentationml/2006/ole">
              <p:oleObj spid="_x0000_s374377" name="公式" r:id="rId8" imgW="787400" imgH="330200" progId="Equation.3">
                <p:embed/>
              </p:oleObj>
            </a:graphicData>
          </a:graphic>
        </p:graphicFrame>
      </p:grpSp>
      <p:cxnSp>
        <p:nvCxnSpPr>
          <p:cNvPr id="121" name="Straight Connector 17"/>
          <p:cNvCxnSpPr>
            <a:stCxn id="175" idx="4"/>
            <a:endCxn id="170" idx="0"/>
          </p:cNvCxnSpPr>
          <p:nvPr/>
        </p:nvCxnSpPr>
        <p:spPr>
          <a:xfrm flipH="1">
            <a:off x="6988830" y="2233263"/>
            <a:ext cx="238928" cy="95335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0" name="Straight Connector 16"/>
          <p:cNvCxnSpPr>
            <a:stCxn id="173" idx="0"/>
            <a:endCxn id="175" idx="3"/>
          </p:cNvCxnSpPr>
          <p:nvPr/>
        </p:nvCxnSpPr>
        <p:spPr>
          <a:xfrm flipV="1">
            <a:off x="6317959" y="2184412"/>
            <a:ext cx="791863" cy="9901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61" name="Straight Connector 17"/>
          <p:cNvCxnSpPr>
            <a:stCxn id="175" idx="5"/>
            <a:endCxn id="167" idx="0"/>
          </p:cNvCxnSpPr>
          <p:nvPr/>
        </p:nvCxnSpPr>
        <p:spPr>
          <a:xfrm>
            <a:off x="7345693" y="2184412"/>
            <a:ext cx="820819" cy="100479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9" name="TextBox 94"/>
          <p:cNvSpPr txBox="1"/>
          <p:nvPr/>
        </p:nvSpPr>
        <p:spPr>
          <a:xfrm>
            <a:off x="5345036" y="4653900"/>
            <a:ext cx="416966" cy="338554"/>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x</a:t>
            </a:r>
            <a:r>
              <a:rPr lang="en-US" sz="1600" i="1" baseline="-25000" dirty="0">
                <a:latin typeface="Times New Roman" pitchFamily="18" charset="0"/>
                <a:cs typeface="Times New Roman" pitchFamily="18" charset="0"/>
              </a:rPr>
              <a:t>0</a:t>
            </a:r>
          </a:p>
        </p:txBody>
      </p:sp>
      <p:grpSp>
        <p:nvGrpSpPr>
          <p:cNvPr id="60" name="Group 183"/>
          <p:cNvGrpSpPr/>
          <p:nvPr/>
        </p:nvGrpSpPr>
        <p:grpSpPr>
          <a:xfrm>
            <a:off x="6109476" y="4797605"/>
            <a:ext cx="416966" cy="347472"/>
            <a:chOff x="5410200" y="5010150"/>
            <a:chExt cx="457200" cy="381000"/>
          </a:xfrm>
        </p:grpSpPr>
        <p:sp>
          <p:nvSpPr>
            <p:cNvPr id="61" name="TextBox 92"/>
            <p:cNvSpPr txBox="1"/>
            <p:nvPr/>
          </p:nvSpPr>
          <p:spPr>
            <a:xfrm>
              <a:off x="5410200" y="50101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62" name="Oval 93"/>
            <p:cNvSpPr>
              <a:spLocks noChangeAspect="1"/>
            </p:cNvSpPr>
            <p:nvPr/>
          </p:nvSpPr>
          <p:spPr>
            <a:xfrm>
              <a:off x="5425440" y="50253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63" name="Group 184"/>
          <p:cNvGrpSpPr/>
          <p:nvPr/>
        </p:nvGrpSpPr>
        <p:grpSpPr>
          <a:xfrm>
            <a:off x="6804420" y="4797605"/>
            <a:ext cx="416966" cy="347472"/>
            <a:chOff x="6172200" y="4953000"/>
            <a:chExt cx="457200" cy="381000"/>
          </a:xfrm>
        </p:grpSpPr>
        <p:sp>
          <p:nvSpPr>
            <p:cNvPr id="64"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65"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66" name="TextBox 88"/>
          <p:cNvSpPr txBox="1"/>
          <p:nvPr/>
        </p:nvSpPr>
        <p:spPr>
          <a:xfrm>
            <a:off x="7985826" y="4797605"/>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68" name="Rectangle 103"/>
          <p:cNvSpPr/>
          <p:nvPr/>
        </p:nvSpPr>
        <p:spPr>
          <a:xfrm>
            <a:off x="437290" y="2544245"/>
            <a:ext cx="4429547"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107"/>
          <p:cNvSpPr txBox="1"/>
          <p:nvPr/>
        </p:nvSpPr>
        <p:spPr>
          <a:xfrm>
            <a:off x="437290" y="2522777"/>
            <a:ext cx="4429547" cy="630942"/>
          </a:xfrm>
          <a:prstGeom prst="rect">
            <a:avLst/>
          </a:prstGeom>
          <a:noFill/>
          <a:ln w="25400">
            <a:noFill/>
            <a:miter lim="800000"/>
          </a:ln>
        </p:spPr>
        <p:txBody>
          <a:bodyPr wrap="square" rtlCol="0">
            <a:spAutoFit/>
          </a:bodyPr>
          <a:lstStyle/>
          <a:p>
            <a:pPr>
              <a:buFont typeface="Arial" pitchFamily="34" charset="0"/>
              <a:buChar char="•"/>
            </a:pPr>
            <a:r>
              <a:rPr lang="en-US" dirty="0" smtClean="0">
                <a:latin typeface="Arial" pitchFamily="34" charset="0"/>
                <a:cs typeface="Arial" pitchFamily="34" charset="0"/>
              </a:rPr>
              <a:t> Action-Action Potential               : </a:t>
            </a:r>
          </a:p>
          <a:p>
            <a:r>
              <a:rPr lang="en-US" sz="1700" dirty="0">
                <a:solidFill>
                  <a:srgbClr val="FF0000"/>
                </a:solidFill>
                <a:latin typeface="Arial" pitchFamily="34" charset="0"/>
                <a:cs typeface="Arial" pitchFamily="34" charset="0"/>
              </a:rPr>
              <a:t> </a:t>
            </a:r>
            <a:r>
              <a:rPr lang="en-US" sz="1700" dirty="0" smtClean="0">
                <a:solidFill>
                  <a:srgbClr val="FF0000"/>
                </a:solidFill>
                <a:latin typeface="Arial" pitchFamily="34" charset="0"/>
                <a:cs typeface="Arial" pitchFamily="34" charset="0"/>
              </a:rPr>
              <a:t> Co-occurrence</a:t>
            </a:r>
            <a:r>
              <a:rPr lang="en-US" sz="1700" dirty="0" smtClean="0">
                <a:latin typeface="Arial" pitchFamily="34" charset="0"/>
                <a:cs typeface="Arial" pitchFamily="34" charset="0"/>
              </a:rPr>
              <a:t> between </a:t>
            </a:r>
            <a:r>
              <a:rPr lang="en-US" altLang="zh-CN" sz="1600" i="1" dirty="0">
                <a:latin typeface="Times New Roman" pitchFamily="18" charset="0"/>
                <a:cs typeface="Times New Roman" pitchFamily="18" charset="0"/>
              </a:rPr>
              <a:t>h</a:t>
            </a:r>
            <a:r>
              <a:rPr lang="en-US" altLang="zh-CN" sz="1600" baseline="-25000" dirty="0">
                <a:latin typeface="Times New Roman" pitchFamily="18" charset="0"/>
                <a:cs typeface="Times New Roman" pitchFamily="18" charset="0"/>
              </a:rPr>
              <a:t>i</a:t>
            </a:r>
            <a:r>
              <a:rPr lang="en-US" sz="1700" dirty="0" smtClean="0">
                <a:latin typeface="Arial" pitchFamily="34" charset="0"/>
                <a:cs typeface="Arial" pitchFamily="34" charset="0"/>
              </a:rPr>
              <a:t> and </a:t>
            </a:r>
            <a:r>
              <a:rPr lang="en-US" altLang="zh-CN" sz="1600" i="1" dirty="0" smtClean="0">
                <a:latin typeface="Times New Roman" pitchFamily="18" charset="0"/>
                <a:cs typeface="Times New Roman" pitchFamily="18" charset="0"/>
              </a:rPr>
              <a:t>h</a:t>
            </a:r>
            <a:r>
              <a:rPr lang="en-US" altLang="zh-CN" sz="1600" baseline="-25000" dirty="0" smtClean="0">
                <a:latin typeface="Times New Roman" pitchFamily="18" charset="0"/>
                <a:cs typeface="Times New Roman" pitchFamily="18" charset="0"/>
              </a:rPr>
              <a:t>j</a:t>
            </a:r>
            <a:endParaRPr lang="en-US" altLang="zh-CN" sz="1600" baseline="-25000" dirty="0">
              <a:latin typeface="Times New Roman" pitchFamily="18" charset="0"/>
              <a:cs typeface="Times New Roman" pitchFamily="18" charset="0"/>
            </a:endParaRPr>
          </a:p>
        </p:txBody>
      </p:sp>
      <p:graphicFrame>
        <p:nvGraphicFramePr>
          <p:cNvPr id="70" name="Object 10"/>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08723631"/>
              </p:ext>
            </p:extLst>
          </p:nvPr>
        </p:nvGraphicFramePr>
        <p:xfrm>
          <a:off x="2989520" y="2529557"/>
          <a:ext cx="871538" cy="355600"/>
        </p:xfrm>
        <a:graphic>
          <a:graphicData uri="http://schemas.openxmlformats.org/presentationml/2006/ole">
            <p:oleObj spid="_x0000_s374378" name="公式" r:id="rId9" imgW="825500" imgH="355600" progId="Equation.3">
              <p:embed/>
            </p:oleObj>
          </a:graphicData>
        </a:graphic>
      </p:graphicFrame>
      <p:sp>
        <p:nvSpPr>
          <p:cNvPr id="67" name="TextBox 131"/>
          <p:cNvSpPr txBox="1"/>
          <p:nvPr/>
        </p:nvSpPr>
        <p:spPr>
          <a:xfrm>
            <a:off x="713976" y="3148956"/>
            <a:ext cx="3886200" cy="646331"/>
          </a:xfrm>
          <a:prstGeom prst="rect">
            <a:avLst/>
          </a:prstGeom>
          <a:noFill/>
          <a:ln w="25400">
            <a:noFill/>
            <a:miter lim="800000"/>
          </a:ln>
        </p:spPr>
        <p:txBody>
          <a:bodyPr wrap="square" rtlCol="0">
            <a:spAutoFit/>
          </a:bodyPr>
          <a:lstStyle/>
          <a:p>
            <a:pPr>
              <a:buFont typeface="Arial" pitchFamily="34" charset="0"/>
              <a:buChar char="•"/>
            </a:pPr>
            <a:r>
              <a:rPr lang="en-US" dirty="0" smtClean="0">
                <a:latin typeface="Arial" pitchFamily="34" charset="0"/>
                <a:cs typeface="Arial" pitchFamily="34" charset="0"/>
              </a:rPr>
              <a:t> </a:t>
            </a:r>
            <a:r>
              <a:rPr lang="en-US" dirty="0" smtClean="0">
                <a:solidFill>
                  <a:srgbClr val="FF0000"/>
                </a:solidFill>
                <a:latin typeface="Arial" pitchFamily="34" charset="0"/>
                <a:cs typeface="Arial" pitchFamily="34" charset="0"/>
              </a:rPr>
              <a:t>Learn structural connectivity</a:t>
            </a:r>
            <a:r>
              <a:rPr lang="en-US" dirty="0" smtClean="0">
                <a:latin typeface="Arial" pitchFamily="34" charset="0"/>
                <a:cs typeface="Arial" pitchFamily="34" charset="0"/>
              </a:rPr>
              <a:t> among the actions.</a:t>
            </a:r>
            <a:endParaRPr lang="en-US" dirty="0">
              <a:latin typeface="Arial" pitchFamily="34" charset="0"/>
              <a:cs typeface="Arial" pitchFamily="34" charset="0"/>
            </a:endParaRPr>
          </a:p>
        </p:txBody>
      </p:sp>
      <p:sp>
        <p:nvSpPr>
          <p:cNvPr id="72" name="Rectangle 108"/>
          <p:cNvSpPr/>
          <p:nvPr/>
        </p:nvSpPr>
        <p:spPr>
          <a:xfrm>
            <a:off x="390312" y="4026064"/>
            <a:ext cx="4038600" cy="945178"/>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Box 104"/>
          <p:cNvSpPr txBox="1"/>
          <p:nvPr/>
        </p:nvSpPr>
        <p:spPr>
          <a:xfrm>
            <a:off x="466512" y="4061840"/>
            <a:ext cx="3962400" cy="923330"/>
          </a:xfrm>
          <a:prstGeom prst="rect">
            <a:avLst/>
          </a:prstGeom>
          <a:noFill/>
          <a:ln w="25400">
            <a:noFill/>
            <a:miter lim="800000"/>
          </a:ln>
        </p:spPr>
        <p:txBody>
          <a:bodyPr wrap="square" rtlCol="0">
            <a:spAutoFit/>
          </a:bodyPr>
          <a:lstStyle/>
          <a:p>
            <a:pPr>
              <a:buFont typeface="Arial" pitchFamily="34" charset="0"/>
              <a:buChar char="•"/>
            </a:pPr>
            <a:r>
              <a:rPr lang="en-US" sz="1500" dirty="0" smtClean="0">
                <a:latin typeface="Arial" pitchFamily="34" charset="0"/>
                <a:cs typeface="Arial" pitchFamily="34" charset="0"/>
              </a:rPr>
              <a:t>                    </a:t>
            </a:r>
            <a:r>
              <a:rPr lang="en-US" dirty="0" smtClean="0">
                <a:latin typeface="Arial" pitchFamily="34" charset="0"/>
                <a:cs typeface="Arial" pitchFamily="34" charset="0"/>
              </a:rPr>
              <a:t>and                </a:t>
            </a:r>
            <a:r>
              <a:rPr lang="en-US" sz="1500" dirty="0" smtClean="0">
                <a:latin typeface="Arial" pitchFamily="34" charset="0"/>
                <a:cs typeface="Arial" pitchFamily="34" charset="0"/>
              </a:rPr>
              <a:t>: </a:t>
            </a:r>
            <a:r>
              <a:rPr lang="en-US" sz="1700" dirty="0" smtClean="0">
                <a:solidFill>
                  <a:srgbClr val="FF0000"/>
                </a:solidFill>
                <a:latin typeface="Arial" pitchFamily="34" charset="0"/>
                <a:cs typeface="Arial" pitchFamily="34" charset="0"/>
              </a:rPr>
              <a:t>Discriminative action template</a:t>
            </a:r>
            <a:r>
              <a:rPr lang="en-US" sz="1700" dirty="0" smtClean="0">
                <a:latin typeface="Arial" pitchFamily="34" charset="0"/>
                <a:cs typeface="Arial" pitchFamily="34" charset="0"/>
              </a:rPr>
              <a:t> scores</a:t>
            </a:r>
            <a:r>
              <a:rPr lang="en-US" sz="1700" dirty="0">
                <a:latin typeface="Arial" pitchFamily="34" charset="0"/>
                <a:cs typeface="Arial" pitchFamily="34" charset="0"/>
              </a:rPr>
              <a:t> </a:t>
            </a:r>
            <a:r>
              <a:rPr lang="en-US" sz="1700" dirty="0" smtClean="0">
                <a:latin typeface="Arial" pitchFamily="34" charset="0"/>
                <a:cs typeface="Arial" pitchFamily="34" charset="0"/>
              </a:rPr>
              <a:t>(HOG + SVM).</a:t>
            </a:r>
          </a:p>
        </p:txBody>
      </p:sp>
      <p:graphicFrame>
        <p:nvGraphicFramePr>
          <p:cNvPr id="82" name="Object 10"/>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09668628"/>
              </p:ext>
            </p:extLst>
          </p:nvPr>
        </p:nvGraphicFramePr>
        <p:xfrm>
          <a:off x="2115069" y="4027873"/>
          <a:ext cx="952809" cy="387079"/>
        </p:xfrm>
        <a:graphic>
          <a:graphicData uri="http://schemas.openxmlformats.org/presentationml/2006/ole">
            <p:oleObj spid="_x0000_s374379" name="公式" r:id="rId10" imgW="812800" imgH="330200" progId="Equation.3">
              <p:embed/>
            </p:oleObj>
          </a:graphicData>
        </a:graphic>
      </p:graphicFrame>
      <p:graphicFrame>
        <p:nvGraphicFramePr>
          <p:cNvPr id="83" name="Object 10"/>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14475230"/>
              </p:ext>
            </p:extLst>
          </p:nvPr>
        </p:nvGraphicFramePr>
        <p:xfrm>
          <a:off x="661247" y="4067175"/>
          <a:ext cx="954088" cy="330200"/>
        </p:xfrm>
        <a:graphic>
          <a:graphicData uri="http://schemas.openxmlformats.org/presentationml/2006/ole">
            <p:oleObj spid="_x0000_s374380" name="公式" r:id="rId11" imgW="812800" imgH="330200" progId="Equation.3">
              <p:embed/>
            </p:oleObj>
          </a:graphicData>
        </a:graphic>
      </p:graphicFrame>
      <p:graphicFrame>
        <p:nvGraphicFramePr>
          <p:cNvPr id="86" name="Object 1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05171836"/>
              </p:ext>
            </p:extLst>
          </p:nvPr>
        </p:nvGraphicFramePr>
        <p:xfrm>
          <a:off x="6578600" y="3902075"/>
          <a:ext cx="812800" cy="330200"/>
        </p:xfrm>
        <a:graphic>
          <a:graphicData uri="http://schemas.openxmlformats.org/presentationml/2006/ole">
            <p:oleObj spid="_x0000_s374381" name="公式" r:id="rId12" imgW="812800" imgH="330200" progId="Equation.3">
              <p:embed/>
            </p:oleObj>
          </a:graphicData>
        </a:graphic>
      </p:graphicFrame>
      <p:graphicFrame>
        <p:nvGraphicFramePr>
          <p:cNvPr id="87" name="Object 1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63037901"/>
              </p:ext>
            </p:extLst>
          </p:nvPr>
        </p:nvGraphicFramePr>
        <p:xfrm>
          <a:off x="5272211" y="3450746"/>
          <a:ext cx="812800" cy="330200"/>
        </p:xfrm>
        <a:graphic>
          <a:graphicData uri="http://schemas.openxmlformats.org/presentationml/2006/ole">
            <p:oleObj spid="_x0000_s374382" name="公式" r:id="rId13" imgW="812800" imgH="330200" progId="Equation.3">
              <p:embed/>
            </p:oleObj>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23386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500" fill="hold"/>
                                        <p:tgtEl>
                                          <p:spTgt spid="86"/>
                                        </p:tgtEl>
                                        <p:attrNameLst>
                                          <p:attrName>ppt_w</p:attrName>
                                        </p:attrNameLst>
                                      </p:cBhvr>
                                      <p:tavLst>
                                        <p:tav tm="0">
                                          <p:val>
                                            <p:fltVal val="0"/>
                                          </p:val>
                                        </p:tav>
                                        <p:tav tm="100000">
                                          <p:val>
                                            <p:strVal val="#ppt_w"/>
                                          </p:val>
                                        </p:tav>
                                      </p:tavLst>
                                    </p:anim>
                                    <p:anim calcmode="lin" valueType="num">
                                      <p:cBhvr>
                                        <p:cTn id="8" dur="500" fill="hold"/>
                                        <p:tgtEl>
                                          <p:spTgt spid="86"/>
                                        </p:tgtEl>
                                        <p:attrNameLst>
                                          <p:attrName>ppt_h</p:attrName>
                                        </p:attrNameLst>
                                      </p:cBhvr>
                                      <p:tavLst>
                                        <p:tav tm="0">
                                          <p:val>
                                            <p:fltVal val="0"/>
                                          </p:val>
                                        </p:tav>
                                        <p:tav tm="100000">
                                          <p:val>
                                            <p:strVal val="#ppt_h"/>
                                          </p:val>
                                        </p:tav>
                                      </p:tavLst>
                                    </p:anim>
                                    <p:animEffect transition="in" filter="fade">
                                      <p:cBhvr>
                                        <p:cTn id="9" dur="500"/>
                                        <p:tgtEl>
                                          <p:spTgt spid="86"/>
                                        </p:tgtEl>
                                      </p:cBhvr>
                                    </p:animEffect>
                                  </p:childTnLst>
                                </p:cTn>
                              </p:par>
                              <p:par>
                                <p:cTn id="10" presetID="53" presetClass="entr" presetSubtype="16" fill="hold" nodeType="with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cxnSp>
        <p:nvCxnSpPr>
          <p:cNvPr id="74" name="Straight Connector 16"/>
          <p:cNvCxnSpPr>
            <a:stCxn id="225" idx="0"/>
            <a:endCxn id="56" idx="3"/>
          </p:cNvCxnSpPr>
          <p:nvPr/>
        </p:nvCxnSpPr>
        <p:spPr>
          <a:xfrm flipV="1">
            <a:off x="1538567" y="2174053"/>
            <a:ext cx="791863" cy="9901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7"/>
          <p:cNvCxnSpPr>
            <a:stCxn id="56" idx="4"/>
            <a:endCxn id="219" idx="0"/>
          </p:cNvCxnSpPr>
          <p:nvPr/>
        </p:nvCxnSpPr>
        <p:spPr>
          <a:xfrm flipH="1">
            <a:off x="2209438" y="2222904"/>
            <a:ext cx="238928" cy="95335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03" name="Subtitle 2"/>
          <p:cNvSpPr txBox="1">
            <a:spLocks/>
          </p:cNvSpPr>
          <p:nvPr/>
        </p:nvSpPr>
        <p:spPr>
          <a:xfrm>
            <a:off x="0" y="50091"/>
            <a:ext cx="9144000"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4400" dirty="0">
                <a:solidFill>
                  <a:srgbClr val="800000"/>
                </a:solidFill>
              </a:rPr>
              <a:t>Model </a:t>
            </a:r>
            <a:r>
              <a:rPr lang="en-US" altLang="zh-CN" sz="4400" dirty="0" smtClean="0">
                <a:solidFill>
                  <a:srgbClr val="800000"/>
                </a:solidFill>
              </a:rPr>
              <a:t>Learning</a:t>
            </a:r>
            <a:endParaRPr kumimoji="0" lang="en-US" sz="4400" i="0" u="none" strike="noStrike" kern="1200" cap="none" spc="0" normalizeH="0" baseline="0" noProof="0" dirty="0">
              <a:ln>
                <a:noFill/>
              </a:ln>
              <a:solidFill>
                <a:srgbClr val="800000"/>
              </a:solidFill>
              <a:effectLst/>
              <a:uLnTx/>
              <a:uFillTx/>
              <a:latin typeface="+mj-lt"/>
              <a:cs typeface="Arial" pitchFamily="34" charset="0"/>
            </a:endParaRPr>
          </a:p>
        </p:txBody>
      </p:sp>
      <p:sp>
        <p:nvSpPr>
          <p:cNvPr id="100" name="TextBox 99"/>
          <p:cNvSpPr txBox="1"/>
          <p:nvPr/>
        </p:nvSpPr>
        <p:spPr>
          <a:xfrm>
            <a:off x="2014149" y="1426612"/>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Activity</a:t>
            </a:r>
            <a:endParaRPr lang="en-US" sz="1700" dirty="0">
              <a:latin typeface="Arial" pitchFamily="34" charset="0"/>
              <a:cs typeface="Arial" pitchFamily="34" charset="0"/>
            </a:endParaRPr>
          </a:p>
        </p:txBody>
      </p:sp>
      <p:cxnSp>
        <p:nvCxnSpPr>
          <p:cNvPr id="80" name="Straight Connector 79"/>
          <p:cNvCxnSpPr>
            <a:stCxn id="71" idx="0"/>
          </p:cNvCxnSpPr>
          <p:nvPr/>
        </p:nvCxnSpPr>
        <p:spPr>
          <a:xfrm flipV="1">
            <a:off x="1510770" y="3527792"/>
            <a:ext cx="13900"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76" idx="0"/>
          </p:cNvCxnSpPr>
          <p:nvPr/>
        </p:nvCxnSpPr>
        <p:spPr>
          <a:xfrm flipV="1">
            <a:off x="2205714" y="3527792"/>
            <a:ext cx="1"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90" idx="0"/>
            <a:endCxn id="212" idx="2"/>
          </p:cNvCxnSpPr>
          <p:nvPr/>
        </p:nvCxnSpPr>
        <p:spPr>
          <a:xfrm flipH="1" flipV="1">
            <a:off x="3414917" y="3503504"/>
            <a:ext cx="7975" cy="79677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10" name="组 9"/>
          <p:cNvGrpSpPr/>
          <p:nvPr/>
        </p:nvGrpSpPr>
        <p:grpSpPr>
          <a:xfrm>
            <a:off x="655074" y="3892245"/>
            <a:ext cx="416966" cy="376780"/>
            <a:chOff x="5345036" y="4653900"/>
            <a:chExt cx="416966" cy="376780"/>
          </a:xfrm>
        </p:grpSpPr>
        <p:sp>
          <p:nvSpPr>
            <p:cNvPr id="95" name="TextBox 94"/>
            <p:cNvSpPr txBox="1"/>
            <p:nvPr/>
          </p:nvSpPr>
          <p:spPr>
            <a:xfrm>
              <a:off x="5345036" y="465390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O</a:t>
              </a:r>
              <a:endParaRPr lang="en-US" sz="1600" i="1" baseline="-25000" dirty="0">
                <a:latin typeface="Times New Roman" pitchFamily="18" charset="0"/>
                <a:cs typeface="Times New Roman" pitchFamily="18" charset="0"/>
              </a:endParaRPr>
            </a:p>
          </p:txBody>
        </p:sp>
        <p:sp>
          <p:nvSpPr>
            <p:cNvPr id="96" name="Oval 95"/>
            <p:cNvSpPr>
              <a:spLocks noChangeAspect="1"/>
            </p:cNvSpPr>
            <p:nvPr/>
          </p:nvSpPr>
          <p:spPr>
            <a:xfrm>
              <a:off x="5345038" y="4697107"/>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i="1" dirty="0">
                <a:solidFill>
                  <a:schemeClr val="tx1"/>
                </a:solidFill>
                <a:latin typeface="Times New Roman" pitchFamily="18" charset="0"/>
                <a:cs typeface="Times New Roman" pitchFamily="18" charset="0"/>
              </a:endParaRPr>
            </a:p>
          </p:txBody>
        </p:sp>
      </p:grpSp>
      <p:sp>
        <p:nvSpPr>
          <p:cNvPr id="90" name="Oval 89"/>
          <p:cNvSpPr>
            <a:spLocks noChangeAspect="1"/>
          </p:cNvSpPr>
          <p:nvPr/>
        </p:nvSpPr>
        <p:spPr>
          <a:xfrm>
            <a:off x="3256105" y="4300281"/>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39" name="曲线连接符 38"/>
          <p:cNvCxnSpPr/>
          <p:nvPr/>
        </p:nvCxnSpPr>
        <p:spPr>
          <a:xfrm rot="5400000" flipH="1" flipV="1">
            <a:off x="1874319" y="2846745"/>
            <a:ext cx="12700" cy="694944"/>
          </a:xfrm>
          <a:prstGeom prst="curvedConnector3">
            <a:avLst>
              <a:gd name="adj1" fmla="val 966559"/>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8" name="曲线连接符 177"/>
          <p:cNvCxnSpPr/>
          <p:nvPr/>
        </p:nvCxnSpPr>
        <p:spPr>
          <a:xfrm rot="5400000" flipH="1" flipV="1">
            <a:off x="2720183" y="2616310"/>
            <a:ext cx="70101" cy="1112774"/>
          </a:xfrm>
          <a:prstGeom prst="curvedConnector3">
            <a:avLst>
              <a:gd name="adj1" fmla="val 401071"/>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17"/>
          <p:cNvCxnSpPr>
            <a:stCxn id="56" idx="5"/>
            <a:endCxn id="213" idx="0"/>
          </p:cNvCxnSpPr>
          <p:nvPr/>
        </p:nvCxnSpPr>
        <p:spPr>
          <a:xfrm>
            <a:off x="2566301" y="2174053"/>
            <a:ext cx="820819" cy="100479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2" name="曲线连接符 201"/>
          <p:cNvCxnSpPr>
            <a:stCxn id="96" idx="0"/>
            <a:endCxn id="56" idx="2"/>
          </p:cNvCxnSpPr>
          <p:nvPr/>
        </p:nvCxnSpPr>
        <p:spPr>
          <a:xfrm rot="5400000" flipH="1" flipV="1">
            <a:off x="612054" y="2265927"/>
            <a:ext cx="1879334" cy="1459716"/>
          </a:xfrm>
          <a:prstGeom prst="curvedConnector2">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6133227" y="1889331"/>
            <a:ext cx="535125" cy="461665"/>
          </a:xfrm>
          <a:prstGeom prst="rect">
            <a:avLst/>
          </a:prstGeom>
          <a:noFill/>
          <a:ln w="25400">
            <a:noFill/>
            <a:miter lim="800000"/>
          </a:ln>
        </p:spPr>
        <p:txBody>
          <a:bodyPr wrap="square" rtlCol="0">
            <a:spAutoFit/>
          </a:bodyPr>
          <a:lstStyle/>
          <a:p>
            <a:r>
              <a:rPr lang="en-US" sz="2400" i="1" dirty="0" smtClean="0">
                <a:latin typeface="Times New Roman" pitchFamily="18" charset="0"/>
                <a:cs typeface="Times New Roman" pitchFamily="18" charset="0"/>
              </a:rPr>
              <a:t>Y</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117" name="TextBox 116"/>
          <p:cNvSpPr txBox="1"/>
          <p:nvPr/>
        </p:nvSpPr>
        <p:spPr>
          <a:xfrm>
            <a:off x="6461562" y="1900962"/>
            <a:ext cx="1159437" cy="461665"/>
          </a:xfrm>
          <a:prstGeom prst="rect">
            <a:avLst/>
          </a:prstGeom>
          <a:noFill/>
        </p:spPr>
        <p:txBody>
          <a:bodyPr wrap="square" rtlCol="0">
            <a:spAutoFit/>
          </a:bodyPr>
          <a:lstStyle/>
          <a:p>
            <a:pPr algn="ctr"/>
            <a:r>
              <a:rPr lang="en-US" sz="2400" dirty="0">
                <a:latin typeface="Arial" pitchFamily="34" charset="0"/>
                <a:cs typeface="Arial" pitchFamily="34" charset="0"/>
              </a:rPr>
              <a:t>t</a:t>
            </a:r>
            <a:r>
              <a:rPr lang="en-US" sz="2400" dirty="0" smtClean="0">
                <a:latin typeface="Arial" pitchFamily="34" charset="0"/>
                <a:cs typeface="Arial" pitchFamily="34" charset="0"/>
              </a:rPr>
              <a:t>alk</a:t>
            </a:r>
            <a:endParaRPr lang="en-US" sz="2400" dirty="0">
              <a:latin typeface="Arial" pitchFamily="34" charset="0"/>
              <a:cs typeface="Arial" pitchFamily="34" charset="0"/>
            </a:endParaRPr>
          </a:p>
        </p:txBody>
      </p:sp>
      <p:pic>
        <p:nvPicPr>
          <p:cNvPr id="203" name="Picture 5"/>
          <p:cNvPicPr>
            <a:picLocks noChangeAspect="1" noChangeArrowheads="1"/>
          </p:cNvPicPr>
          <p:nvPr/>
        </p:nvPicPr>
        <p:blipFill rotWithShape="1">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5603348" y="2473526"/>
            <a:ext cx="2817581" cy="205477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graphicFrame>
        <p:nvGraphicFramePr>
          <p:cNvPr id="207"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75313070"/>
              </p:ext>
            </p:extLst>
          </p:nvPr>
        </p:nvGraphicFramePr>
        <p:xfrm>
          <a:off x="2616264" y="3284025"/>
          <a:ext cx="347472" cy="156362"/>
        </p:xfrm>
        <a:graphic>
          <a:graphicData uri="http://schemas.openxmlformats.org/presentationml/2006/ole">
            <p:oleObj spid="_x0000_s321224" name="公式" r:id="rId5" imgW="330200" imgH="165100" progId="Equation.3">
              <p:embed/>
            </p:oleObj>
          </a:graphicData>
        </a:graphic>
      </p:graphicFrame>
      <p:graphicFrame>
        <p:nvGraphicFramePr>
          <p:cNvPr id="20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42483521"/>
              </p:ext>
            </p:extLst>
          </p:nvPr>
        </p:nvGraphicFramePr>
        <p:xfrm>
          <a:off x="2645184" y="4417405"/>
          <a:ext cx="347472" cy="156362"/>
        </p:xfrm>
        <a:graphic>
          <a:graphicData uri="http://schemas.openxmlformats.org/presentationml/2006/ole">
            <p:oleObj spid="_x0000_s321225" name="公式" r:id="rId6" imgW="330200" imgH="165100" progId="Equation.3">
              <p:embed/>
            </p:oleObj>
          </a:graphicData>
        </a:graphic>
      </p:graphicFrame>
      <p:grpSp>
        <p:nvGrpSpPr>
          <p:cNvPr id="211" name="Group 158"/>
          <p:cNvGrpSpPr/>
          <p:nvPr/>
        </p:nvGrpSpPr>
        <p:grpSpPr>
          <a:xfrm>
            <a:off x="3206434" y="3164950"/>
            <a:ext cx="416966" cy="347472"/>
            <a:chOff x="7467600" y="3810000"/>
            <a:chExt cx="457200" cy="381000"/>
          </a:xfrm>
        </p:grpSpPr>
        <p:sp>
          <p:nvSpPr>
            <p:cNvPr id="212"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213"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17" name="Group 157"/>
          <p:cNvGrpSpPr/>
          <p:nvPr/>
        </p:nvGrpSpPr>
        <p:grpSpPr>
          <a:xfrm>
            <a:off x="2028752" y="3162361"/>
            <a:ext cx="416966" cy="347472"/>
            <a:chOff x="6172200" y="3733800"/>
            <a:chExt cx="457200" cy="381000"/>
          </a:xfrm>
        </p:grpSpPr>
        <p:sp>
          <p:nvSpPr>
            <p:cNvPr id="218"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219"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22" name="Group 156"/>
          <p:cNvGrpSpPr/>
          <p:nvPr/>
        </p:nvGrpSpPr>
        <p:grpSpPr>
          <a:xfrm>
            <a:off x="1330084" y="3164243"/>
            <a:ext cx="416966" cy="347472"/>
            <a:chOff x="5410200" y="3790950"/>
            <a:chExt cx="457200" cy="381000"/>
          </a:xfrm>
        </p:grpSpPr>
        <p:sp>
          <p:nvSpPr>
            <p:cNvPr id="224"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225" name="TextBox 87"/>
            <p:cNvSpPr txBox="1"/>
            <p:nvPr/>
          </p:nvSpPr>
          <p:spPr>
            <a:xfrm>
              <a:off x="5410200" y="37909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101" name="TextBox 100"/>
          <p:cNvSpPr txBox="1"/>
          <p:nvPr/>
        </p:nvSpPr>
        <p:spPr>
          <a:xfrm>
            <a:off x="3448629" y="2762017"/>
            <a:ext cx="8382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sp>
        <p:nvSpPr>
          <p:cNvPr id="56" name="Oval 55"/>
          <p:cNvSpPr>
            <a:spLocks noChangeAspect="1"/>
          </p:cNvSpPr>
          <p:nvPr/>
        </p:nvSpPr>
        <p:spPr>
          <a:xfrm>
            <a:off x="2281579" y="1889331"/>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279" name="曲线连接符 278"/>
          <p:cNvCxnSpPr/>
          <p:nvPr/>
        </p:nvCxnSpPr>
        <p:spPr>
          <a:xfrm rot="5400000" flipH="1" flipV="1">
            <a:off x="2390703" y="2290195"/>
            <a:ext cx="70100" cy="1743710"/>
          </a:xfrm>
          <a:prstGeom prst="curvedConnector3">
            <a:avLst>
              <a:gd name="adj1" fmla="val 549458"/>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70" name="Object 14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72977855"/>
              </p:ext>
            </p:extLst>
          </p:nvPr>
        </p:nvGraphicFramePr>
        <p:xfrm>
          <a:off x="189970" y="1494977"/>
          <a:ext cx="1320800" cy="571500"/>
        </p:xfrm>
        <a:graphic>
          <a:graphicData uri="http://schemas.openxmlformats.org/presentationml/2006/ole">
            <p:oleObj spid="_x0000_s321226" name="公式" r:id="rId7" imgW="1320800" imgH="571500" progId="Equation.3">
              <p:embed/>
            </p:oleObj>
          </a:graphicData>
        </a:graphic>
      </p:graphicFrame>
      <p:grpSp>
        <p:nvGrpSpPr>
          <p:cNvPr id="7" name="组 6"/>
          <p:cNvGrpSpPr/>
          <p:nvPr/>
        </p:nvGrpSpPr>
        <p:grpSpPr>
          <a:xfrm>
            <a:off x="1330084" y="4286388"/>
            <a:ext cx="416966" cy="347466"/>
            <a:chOff x="6109476" y="4296747"/>
            <a:chExt cx="416966" cy="347466"/>
          </a:xfrm>
        </p:grpSpPr>
        <p:sp>
          <p:nvSpPr>
            <p:cNvPr id="93" name="TextBox 92"/>
            <p:cNvSpPr txBox="1"/>
            <p:nvPr/>
          </p:nvSpPr>
          <p:spPr>
            <a:xfrm>
              <a:off x="6109476" y="4296747"/>
              <a:ext cx="416966" cy="338554"/>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71" name="Oval 93"/>
            <p:cNvSpPr>
              <a:spLocks noChangeAspect="1"/>
            </p:cNvSpPr>
            <p:nvPr/>
          </p:nvSpPr>
          <p:spPr>
            <a:xfrm>
              <a:off x="6123375" y="431064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2" name="Group 184"/>
          <p:cNvGrpSpPr/>
          <p:nvPr/>
        </p:nvGrpSpPr>
        <p:grpSpPr>
          <a:xfrm>
            <a:off x="2025028" y="4286382"/>
            <a:ext cx="416966" cy="347472"/>
            <a:chOff x="6172200" y="4953000"/>
            <a:chExt cx="457200" cy="381000"/>
          </a:xfrm>
        </p:grpSpPr>
        <p:sp>
          <p:nvSpPr>
            <p:cNvPr id="73"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76"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77" name="TextBox 88"/>
          <p:cNvSpPr txBox="1"/>
          <p:nvPr/>
        </p:nvSpPr>
        <p:spPr>
          <a:xfrm>
            <a:off x="3242206" y="4286382"/>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84" name="Subtitle 2"/>
          <p:cNvSpPr txBox="1">
            <a:spLocks/>
          </p:cNvSpPr>
          <p:nvPr/>
        </p:nvSpPr>
        <p:spPr>
          <a:xfrm>
            <a:off x="533400" y="4906520"/>
            <a:ext cx="1066800" cy="3810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200" b="1" i="0" u="sng" strike="noStrike" kern="1200" cap="none" spc="0" normalizeH="0" baseline="0" noProof="0" dirty="0" smtClean="0">
                <a:ln>
                  <a:noFill/>
                </a:ln>
                <a:solidFill>
                  <a:schemeClr val="tx1"/>
                </a:solidFill>
                <a:effectLst/>
                <a:uLnTx/>
                <a:uFillTx/>
                <a:latin typeface="Arial" pitchFamily="34" charset="0"/>
                <a:cs typeface="Arial" pitchFamily="34" charset="0"/>
              </a:rPr>
              <a:t>Goals:</a:t>
            </a:r>
            <a:endParaRPr kumimoji="0" lang="en-US" sz="2200" b="1" i="0" u="sng" strike="noStrike" kern="1200" cap="none" spc="0" normalizeH="0" baseline="0" noProof="0" dirty="0">
              <a:ln>
                <a:noFill/>
              </a:ln>
              <a:solidFill>
                <a:schemeClr val="tx1"/>
              </a:solidFill>
              <a:effectLst/>
              <a:uLnTx/>
              <a:uFillTx/>
              <a:latin typeface="Arial" pitchFamily="34" charset="0"/>
              <a:cs typeface="Arial" pitchFamily="34" charset="0"/>
            </a:endParaRPr>
          </a:p>
        </p:txBody>
      </p:sp>
      <p:sp>
        <p:nvSpPr>
          <p:cNvPr id="111" name="Subtitle 2"/>
          <p:cNvSpPr txBox="1">
            <a:spLocks/>
          </p:cNvSpPr>
          <p:nvPr/>
        </p:nvSpPr>
        <p:spPr>
          <a:xfrm>
            <a:off x="5068152" y="1366952"/>
            <a:ext cx="1600200" cy="3810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200" b="1" i="0" u="sng" strike="noStrike" kern="1200" cap="none" spc="0" normalizeH="0" baseline="0" noProof="0" dirty="0" smtClean="0">
                <a:ln>
                  <a:noFill/>
                </a:ln>
                <a:solidFill>
                  <a:schemeClr val="tx1"/>
                </a:solidFill>
                <a:effectLst/>
                <a:uLnTx/>
                <a:uFillTx/>
                <a:latin typeface="Arial" pitchFamily="34" charset="0"/>
                <a:cs typeface="Arial" pitchFamily="34" charset="0"/>
              </a:rPr>
              <a:t>Input:</a:t>
            </a:r>
            <a:endParaRPr kumimoji="0" lang="en-US" sz="2200" b="1" i="0" u="sng" strike="noStrike" kern="1200" cap="none" spc="0" normalizeH="0" baseline="0" noProof="0" dirty="0">
              <a:ln>
                <a:noFill/>
              </a:ln>
              <a:solidFill>
                <a:schemeClr val="tx1"/>
              </a:solidFill>
              <a:effectLst/>
              <a:uLnTx/>
              <a:uFillTx/>
              <a:latin typeface="Arial" pitchFamily="34" charset="0"/>
              <a:cs typeface="Arial" pitchFamily="34" charset="0"/>
            </a:endParaRPr>
          </a:p>
        </p:txBody>
      </p:sp>
      <p:sp>
        <p:nvSpPr>
          <p:cNvPr id="61" name="Rectangle 35"/>
          <p:cNvSpPr/>
          <p:nvPr/>
        </p:nvSpPr>
        <p:spPr>
          <a:xfrm>
            <a:off x="5651361" y="2980266"/>
            <a:ext cx="481866" cy="1032935"/>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35"/>
          <p:cNvSpPr/>
          <p:nvPr/>
        </p:nvSpPr>
        <p:spPr>
          <a:xfrm>
            <a:off x="6142421" y="2878671"/>
            <a:ext cx="481866" cy="1032935"/>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35"/>
          <p:cNvSpPr/>
          <p:nvPr/>
        </p:nvSpPr>
        <p:spPr>
          <a:xfrm>
            <a:off x="6921342" y="2861741"/>
            <a:ext cx="481866" cy="1032935"/>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35"/>
          <p:cNvSpPr/>
          <p:nvPr/>
        </p:nvSpPr>
        <p:spPr>
          <a:xfrm>
            <a:off x="7620999" y="2929477"/>
            <a:ext cx="391800" cy="979701"/>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35"/>
          <p:cNvSpPr/>
          <p:nvPr/>
        </p:nvSpPr>
        <p:spPr>
          <a:xfrm>
            <a:off x="7874997" y="2912547"/>
            <a:ext cx="391800" cy="979701"/>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5257361" y="3979335"/>
            <a:ext cx="1216762" cy="369332"/>
          </a:xfrm>
          <a:prstGeom prst="rect">
            <a:avLst/>
          </a:prstGeom>
          <a:noFill/>
        </p:spPr>
        <p:txBody>
          <a:bodyPr wrap="none" rtlCol="0">
            <a:spAutoFit/>
          </a:bodyPr>
          <a:lstStyle/>
          <a:p>
            <a:r>
              <a:rPr kumimoji="1" lang="en-US" altLang="zh-CN" dirty="0">
                <a:solidFill>
                  <a:srgbClr val="FF0000"/>
                </a:solidFill>
              </a:rPr>
              <a:t>s</a:t>
            </a:r>
            <a:r>
              <a:rPr kumimoji="1" lang="en-US" altLang="zh-CN" dirty="0" smtClean="0">
                <a:solidFill>
                  <a:srgbClr val="FF0000"/>
                </a:solidFill>
              </a:rPr>
              <a:t>tand-right</a:t>
            </a:r>
            <a:endParaRPr kumimoji="1" lang="zh-CN" altLang="en-US" dirty="0">
              <a:solidFill>
                <a:srgbClr val="FF0000"/>
              </a:solidFill>
            </a:endParaRPr>
          </a:p>
        </p:txBody>
      </p:sp>
      <p:sp>
        <p:nvSpPr>
          <p:cNvPr id="66" name="文本框 65"/>
          <p:cNvSpPr txBox="1"/>
          <p:nvPr/>
        </p:nvSpPr>
        <p:spPr>
          <a:xfrm>
            <a:off x="5853181" y="2473526"/>
            <a:ext cx="1086017" cy="369332"/>
          </a:xfrm>
          <a:prstGeom prst="rect">
            <a:avLst/>
          </a:prstGeom>
          <a:noFill/>
        </p:spPr>
        <p:txBody>
          <a:bodyPr wrap="none" rtlCol="0">
            <a:spAutoFit/>
          </a:bodyPr>
          <a:lstStyle/>
          <a:p>
            <a:r>
              <a:rPr kumimoji="1" lang="en-US" altLang="zh-CN" dirty="0">
                <a:solidFill>
                  <a:srgbClr val="FFF125"/>
                </a:solidFill>
              </a:rPr>
              <a:t>s</a:t>
            </a:r>
            <a:r>
              <a:rPr kumimoji="1" lang="en-US" altLang="zh-CN" dirty="0" smtClean="0">
                <a:solidFill>
                  <a:srgbClr val="FFF125"/>
                </a:solidFill>
              </a:rPr>
              <a:t>tand-left</a:t>
            </a:r>
            <a:endParaRPr kumimoji="1" lang="zh-CN" altLang="en-US" dirty="0">
              <a:solidFill>
                <a:srgbClr val="FFF125"/>
              </a:solidFill>
            </a:endParaRPr>
          </a:p>
        </p:txBody>
      </p:sp>
      <p:sp>
        <p:nvSpPr>
          <p:cNvPr id="67" name="文本框 66"/>
          <p:cNvSpPr txBox="1"/>
          <p:nvPr/>
        </p:nvSpPr>
        <p:spPr>
          <a:xfrm>
            <a:off x="6600620" y="3846284"/>
            <a:ext cx="1216762" cy="369332"/>
          </a:xfrm>
          <a:prstGeom prst="rect">
            <a:avLst/>
          </a:prstGeom>
          <a:noFill/>
        </p:spPr>
        <p:txBody>
          <a:bodyPr wrap="none" rtlCol="0">
            <a:spAutoFit/>
          </a:bodyPr>
          <a:lstStyle/>
          <a:p>
            <a:r>
              <a:rPr kumimoji="1" lang="en-US" altLang="zh-CN" dirty="0">
                <a:solidFill>
                  <a:srgbClr val="FF0000"/>
                </a:solidFill>
              </a:rPr>
              <a:t>s</a:t>
            </a:r>
            <a:r>
              <a:rPr kumimoji="1" lang="en-US" altLang="zh-CN" dirty="0" smtClean="0">
                <a:solidFill>
                  <a:srgbClr val="FF0000"/>
                </a:solidFill>
              </a:rPr>
              <a:t>tand-right</a:t>
            </a:r>
            <a:endParaRPr kumimoji="1" lang="zh-CN" altLang="en-US" dirty="0">
              <a:solidFill>
                <a:srgbClr val="FF0000"/>
              </a:solidFill>
            </a:endParaRPr>
          </a:p>
        </p:txBody>
      </p:sp>
      <p:sp>
        <p:nvSpPr>
          <p:cNvPr id="68" name="文本框 67"/>
          <p:cNvSpPr txBox="1"/>
          <p:nvPr/>
        </p:nvSpPr>
        <p:spPr>
          <a:xfrm>
            <a:off x="7304376" y="2493665"/>
            <a:ext cx="1086017" cy="369332"/>
          </a:xfrm>
          <a:prstGeom prst="rect">
            <a:avLst/>
          </a:prstGeom>
          <a:noFill/>
        </p:spPr>
        <p:txBody>
          <a:bodyPr wrap="none" rtlCol="0">
            <a:spAutoFit/>
          </a:bodyPr>
          <a:lstStyle/>
          <a:p>
            <a:r>
              <a:rPr kumimoji="1" lang="en-US" altLang="zh-CN" dirty="0">
                <a:solidFill>
                  <a:srgbClr val="FFF125"/>
                </a:solidFill>
              </a:rPr>
              <a:t>s</a:t>
            </a:r>
            <a:r>
              <a:rPr kumimoji="1" lang="en-US" altLang="zh-CN" dirty="0" smtClean="0">
                <a:solidFill>
                  <a:srgbClr val="FFF125"/>
                </a:solidFill>
              </a:rPr>
              <a:t>tand-left</a:t>
            </a:r>
            <a:endParaRPr kumimoji="1" lang="zh-CN" altLang="en-US" dirty="0">
              <a:solidFill>
                <a:srgbClr val="FFF125"/>
              </a:solidFill>
            </a:endParaRPr>
          </a:p>
        </p:txBody>
      </p:sp>
      <p:sp>
        <p:nvSpPr>
          <p:cNvPr id="69" name="TextBox 109"/>
          <p:cNvSpPr txBox="1"/>
          <p:nvPr/>
        </p:nvSpPr>
        <p:spPr>
          <a:xfrm>
            <a:off x="5074463" y="3041132"/>
            <a:ext cx="535125" cy="461665"/>
          </a:xfrm>
          <a:prstGeom prst="rect">
            <a:avLst/>
          </a:prstGeom>
          <a:noFill/>
          <a:ln w="25400">
            <a:noFill/>
            <a:miter lim="800000"/>
          </a:ln>
        </p:spPr>
        <p:txBody>
          <a:bodyPr wrap="square" rtlCol="0">
            <a:spAutoFit/>
          </a:bodyPr>
          <a:lstStyle/>
          <a:p>
            <a:r>
              <a:rPr lang="en-US" sz="2400" i="1" dirty="0">
                <a:latin typeface="Times New Roman" pitchFamily="18" charset="0"/>
                <a:cs typeface="Times New Roman" pitchFamily="18" charset="0"/>
              </a:rPr>
              <a:t>h</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65655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内容占位符 3" descr="img001371.jpg"/>
          <p:cNvPicPr>
            <a:picLocks noGrp="1" noChangeAspect="1"/>
          </p:cNvPicPr>
          <p:nvPr>
            <p:ph idx="1"/>
          </p:nvPr>
        </p:nvPicPr>
        <p:blipFill rotWithShape="1">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440" r="135"/>
          <a:stretch/>
        </p:blipFill>
        <p:spPr>
          <a:xfrm>
            <a:off x="-39692" y="-19841"/>
            <a:ext cx="9326880" cy="6973915"/>
          </a:xfrm>
        </p:spPr>
      </p:pic>
      <p:sp>
        <p:nvSpPr>
          <p:cNvPr id="5" name="Rectangle 3"/>
          <p:cNvSpPr>
            <a:spLocks/>
          </p:cNvSpPr>
          <p:nvPr/>
        </p:nvSpPr>
        <p:spPr bwMode="auto">
          <a:xfrm>
            <a:off x="2441048" y="-1328"/>
            <a:ext cx="6812220" cy="558800"/>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miter lim="800000"/>
                <a:headEnd/>
                <a:tailEnd/>
              </a14:hiddenLine>
            </a:ext>
          </a:extLst>
        </p:spPr>
        <p:txBody>
          <a:bodyPr lIns="0" tIns="0" rIns="40639" bIns="0" anchor="ctr"/>
          <a:lstStyle/>
          <a:p>
            <a:pPr marL="39688" algn="ctr"/>
            <a:r>
              <a:rPr lang="en-US" altLang="zh-CN" sz="3200" dirty="0">
                <a:solidFill>
                  <a:schemeClr val="tx1"/>
                </a:solidFill>
                <a:cs typeface="Arial" charset="0"/>
              </a:rPr>
              <a:t>What </a:t>
            </a:r>
            <a:r>
              <a:rPr lang="en-US" altLang="zh-CN" sz="3200" dirty="0" smtClean="0">
                <a:solidFill>
                  <a:schemeClr val="tx1"/>
                </a:solidFill>
                <a:cs typeface="Arial" charset="0"/>
              </a:rPr>
              <a:t>does activity recognition </a:t>
            </a:r>
            <a:r>
              <a:rPr lang="en-US" altLang="zh-CN" sz="3200" dirty="0">
                <a:solidFill>
                  <a:schemeClr val="tx1"/>
                </a:solidFill>
                <a:cs typeface="Arial" charset="0"/>
              </a:rPr>
              <a:t>involve?</a:t>
            </a:r>
          </a:p>
        </p:txBody>
      </p:sp>
      <p:sp>
        <p:nvSpPr>
          <p:cNvPr id="3" name="椭圆 2"/>
          <p:cNvSpPr/>
          <p:nvPr/>
        </p:nvSpPr>
        <p:spPr>
          <a:xfrm>
            <a:off x="5051702" y="1591070"/>
            <a:ext cx="404695" cy="348919"/>
          </a:xfrm>
          <a:prstGeom prst="ellipse">
            <a:avLst/>
          </a:prstGeom>
          <a:solidFill>
            <a:schemeClr val="accent3">
              <a:lumMod val="60000"/>
              <a:lumOff val="40000"/>
              <a:alpha val="5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834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cxnSp>
        <p:nvCxnSpPr>
          <p:cNvPr id="74" name="Straight Connector 16"/>
          <p:cNvCxnSpPr>
            <a:stCxn id="225" idx="0"/>
            <a:endCxn id="56" idx="3"/>
          </p:cNvCxnSpPr>
          <p:nvPr/>
        </p:nvCxnSpPr>
        <p:spPr>
          <a:xfrm flipV="1">
            <a:off x="1538567" y="2174053"/>
            <a:ext cx="791863" cy="9901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7"/>
          <p:cNvCxnSpPr>
            <a:stCxn id="56" idx="4"/>
            <a:endCxn id="219" idx="0"/>
          </p:cNvCxnSpPr>
          <p:nvPr/>
        </p:nvCxnSpPr>
        <p:spPr>
          <a:xfrm flipH="1">
            <a:off x="2209438" y="2222904"/>
            <a:ext cx="238928" cy="95335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03" name="Subtitle 2"/>
          <p:cNvSpPr txBox="1">
            <a:spLocks/>
          </p:cNvSpPr>
          <p:nvPr/>
        </p:nvSpPr>
        <p:spPr>
          <a:xfrm>
            <a:off x="0" y="50091"/>
            <a:ext cx="9144000"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4400" dirty="0">
                <a:solidFill>
                  <a:srgbClr val="800000"/>
                </a:solidFill>
              </a:rPr>
              <a:t>Model </a:t>
            </a:r>
            <a:r>
              <a:rPr lang="en-US" altLang="zh-CN" sz="4400" dirty="0" smtClean="0">
                <a:solidFill>
                  <a:srgbClr val="800000"/>
                </a:solidFill>
              </a:rPr>
              <a:t>Learning</a:t>
            </a:r>
            <a:endParaRPr kumimoji="0" lang="en-US" sz="4400" i="0" u="none" strike="noStrike" kern="1200" cap="none" spc="0" normalizeH="0" baseline="0" noProof="0" dirty="0">
              <a:ln>
                <a:noFill/>
              </a:ln>
              <a:solidFill>
                <a:srgbClr val="800000"/>
              </a:solidFill>
              <a:effectLst/>
              <a:uLnTx/>
              <a:uFillTx/>
              <a:latin typeface="+mj-lt"/>
              <a:cs typeface="Arial" pitchFamily="34" charset="0"/>
            </a:endParaRPr>
          </a:p>
        </p:txBody>
      </p:sp>
      <p:sp>
        <p:nvSpPr>
          <p:cNvPr id="100" name="TextBox 99"/>
          <p:cNvSpPr txBox="1"/>
          <p:nvPr/>
        </p:nvSpPr>
        <p:spPr>
          <a:xfrm>
            <a:off x="2014149" y="1426612"/>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Activity</a:t>
            </a:r>
            <a:endParaRPr lang="en-US" sz="1700" dirty="0">
              <a:latin typeface="Arial" pitchFamily="34" charset="0"/>
              <a:cs typeface="Arial" pitchFamily="34" charset="0"/>
            </a:endParaRPr>
          </a:p>
        </p:txBody>
      </p:sp>
      <p:cxnSp>
        <p:nvCxnSpPr>
          <p:cNvPr id="80" name="Straight Connector 79"/>
          <p:cNvCxnSpPr>
            <a:stCxn id="71" idx="0"/>
          </p:cNvCxnSpPr>
          <p:nvPr/>
        </p:nvCxnSpPr>
        <p:spPr>
          <a:xfrm flipV="1">
            <a:off x="1510770" y="3527792"/>
            <a:ext cx="13900"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76" idx="0"/>
          </p:cNvCxnSpPr>
          <p:nvPr/>
        </p:nvCxnSpPr>
        <p:spPr>
          <a:xfrm flipV="1">
            <a:off x="2205714" y="3527792"/>
            <a:ext cx="1"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90" idx="0"/>
            <a:endCxn id="212" idx="2"/>
          </p:cNvCxnSpPr>
          <p:nvPr/>
        </p:nvCxnSpPr>
        <p:spPr>
          <a:xfrm flipH="1" flipV="1">
            <a:off x="3414917" y="3503504"/>
            <a:ext cx="7975" cy="79677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10" name="组 9"/>
          <p:cNvGrpSpPr/>
          <p:nvPr/>
        </p:nvGrpSpPr>
        <p:grpSpPr>
          <a:xfrm>
            <a:off x="655074" y="3892245"/>
            <a:ext cx="416966" cy="376780"/>
            <a:chOff x="5345036" y="4653900"/>
            <a:chExt cx="416966" cy="376780"/>
          </a:xfrm>
        </p:grpSpPr>
        <p:sp>
          <p:nvSpPr>
            <p:cNvPr id="95" name="TextBox 94"/>
            <p:cNvSpPr txBox="1"/>
            <p:nvPr/>
          </p:nvSpPr>
          <p:spPr>
            <a:xfrm>
              <a:off x="5345036" y="465390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O</a:t>
              </a:r>
              <a:endParaRPr lang="en-US" sz="1600" i="1" baseline="-25000" dirty="0">
                <a:latin typeface="Times New Roman" pitchFamily="18" charset="0"/>
                <a:cs typeface="Times New Roman" pitchFamily="18" charset="0"/>
              </a:endParaRPr>
            </a:p>
          </p:txBody>
        </p:sp>
        <p:sp>
          <p:nvSpPr>
            <p:cNvPr id="96" name="Oval 95"/>
            <p:cNvSpPr>
              <a:spLocks noChangeAspect="1"/>
            </p:cNvSpPr>
            <p:nvPr/>
          </p:nvSpPr>
          <p:spPr>
            <a:xfrm>
              <a:off x="5345038" y="4697107"/>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i="1" dirty="0">
                <a:solidFill>
                  <a:schemeClr val="tx1"/>
                </a:solidFill>
                <a:latin typeface="Times New Roman" pitchFamily="18" charset="0"/>
                <a:cs typeface="Times New Roman" pitchFamily="18" charset="0"/>
              </a:endParaRPr>
            </a:p>
          </p:txBody>
        </p:sp>
      </p:grpSp>
      <p:sp>
        <p:nvSpPr>
          <p:cNvPr id="90" name="Oval 89"/>
          <p:cNvSpPr>
            <a:spLocks noChangeAspect="1"/>
          </p:cNvSpPr>
          <p:nvPr/>
        </p:nvSpPr>
        <p:spPr>
          <a:xfrm>
            <a:off x="3256105" y="4300281"/>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39" name="曲线连接符 38"/>
          <p:cNvCxnSpPr/>
          <p:nvPr/>
        </p:nvCxnSpPr>
        <p:spPr>
          <a:xfrm rot="5400000" flipH="1" flipV="1">
            <a:off x="1874319" y="2846745"/>
            <a:ext cx="12700" cy="694944"/>
          </a:xfrm>
          <a:prstGeom prst="curvedConnector3">
            <a:avLst>
              <a:gd name="adj1" fmla="val 966559"/>
            </a:avLst>
          </a:prstGeom>
          <a:ln w="38100" cmpd="sng">
            <a:solidFill>
              <a:srgbClr val="2127FF"/>
            </a:solidFill>
            <a:prstDash val="dash"/>
          </a:ln>
        </p:spPr>
        <p:style>
          <a:lnRef idx="1">
            <a:schemeClr val="accent1"/>
          </a:lnRef>
          <a:fillRef idx="0">
            <a:schemeClr val="accent1"/>
          </a:fillRef>
          <a:effectRef idx="0">
            <a:schemeClr val="accent1"/>
          </a:effectRef>
          <a:fontRef idx="minor">
            <a:schemeClr val="tx1"/>
          </a:fontRef>
        </p:style>
      </p:cxnSp>
      <p:cxnSp>
        <p:nvCxnSpPr>
          <p:cNvPr id="178" name="曲线连接符 177"/>
          <p:cNvCxnSpPr/>
          <p:nvPr/>
        </p:nvCxnSpPr>
        <p:spPr>
          <a:xfrm rot="5400000" flipH="1" flipV="1">
            <a:off x="2720183" y="2616310"/>
            <a:ext cx="70101" cy="1112774"/>
          </a:xfrm>
          <a:prstGeom prst="curvedConnector3">
            <a:avLst>
              <a:gd name="adj1" fmla="val 401071"/>
            </a:avLst>
          </a:prstGeom>
          <a:ln w="38100" cmpd="sng">
            <a:solidFill>
              <a:srgbClr val="2127FF"/>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17"/>
          <p:cNvCxnSpPr>
            <a:stCxn id="56" idx="5"/>
            <a:endCxn id="213" idx="0"/>
          </p:cNvCxnSpPr>
          <p:nvPr/>
        </p:nvCxnSpPr>
        <p:spPr>
          <a:xfrm>
            <a:off x="2566301" y="2174053"/>
            <a:ext cx="820819" cy="100479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2" name="曲线连接符 201"/>
          <p:cNvCxnSpPr>
            <a:stCxn id="96" idx="0"/>
            <a:endCxn id="56" idx="2"/>
          </p:cNvCxnSpPr>
          <p:nvPr/>
        </p:nvCxnSpPr>
        <p:spPr>
          <a:xfrm rot="5400000" flipH="1" flipV="1">
            <a:off x="612054" y="2265927"/>
            <a:ext cx="1879334" cy="1459716"/>
          </a:xfrm>
          <a:prstGeom prst="curvedConnector2">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6133227" y="1889331"/>
            <a:ext cx="535125" cy="461665"/>
          </a:xfrm>
          <a:prstGeom prst="rect">
            <a:avLst/>
          </a:prstGeom>
          <a:noFill/>
          <a:ln w="25400">
            <a:noFill/>
            <a:miter lim="800000"/>
          </a:ln>
        </p:spPr>
        <p:txBody>
          <a:bodyPr wrap="square" rtlCol="0">
            <a:spAutoFit/>
          </a:bodyPr>
          <a:lstStyle/>
          <a:p>
            <a:r>
              <a:rPr lang="en-US" sz="2400" i="1" dirty="0" smtClean="0">
                <a:latin typeface="Times New Roman" pitchFamily="18" charset="0"/>
                <a:cs typeface="Times New Roman" pitchFamily="18" charset="0"/>
              </a:rPr>
              <a:t>Y</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117" name="TextBox 116"/>
          <p:cNvSpPr txBox="1"/>
          <p:nvPr/>
        </p:nvSpPr>
        <p:spPr>
          <a:xfrm>
            <a:off x="6461562" y="1900962"/>
            <a:ext cx="1159437" cy="461665"/>
          </a:xfrm>
          <a:prstGeom prst="rect">
            <a:avLst/>
          </a:prstGeom>
          <a:noFill/>
        </p:spPr>
        <p:txBody>
          <a:bodyPr wrap="square" rtlCol="0">
            <a:spAutoFit/>
          </a:bodyPr>
          <a:lstStyle/>
          <a:p>
            <a:pPr algn="ctr"/>
            <a:r>
              <a:rPr lang="en-US" sz="2400" dirty="0">
                <a:latin typeface="Arial" pitchFamily="34" charset="0"/>
                <a:cs typeface="Arial" pitchFamily="34" charset="0"/>
              </a:rPr>
              <a:t>t</a:t>
            </a:r>
            <a:r>
              <a:rPr lang="en-US" sz="2400" dirty="0" smtClean="0">
                <a:latin typeface="Arial" pitchFamily="34" charset="0"/>
                <a:cs typeface="Arial" pitchFamily="34" charset="0"/>
              </a:rPr>
              <a:t>alk</a:t>
            </a:r>
            <a:endParaRPr lang="en-US" sz="2400" dirty="0">
              <a:latin typeface="Arial" pitchFamily="34" charset="0"/>
              <a:cs typeface="Arial" pitchFamily="34" charset="0"/>
            </a:endParaRPr>
          </a:p>
        </p:txBody>
      </p:sp>
      <p:pic>
        <p:nvPicPr>
          <p:cNvPr id="203" name="Picture 5"/>
          <p:cNvPicPr>
            <a:picLocks noChangeAspect="1" noChangeArrowheads="1"/>
          </p:cNvPicPr>
          <p:nvPr/>
        </p:nvPicPr>
        <p:blipFill rotWithShape="1">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5603348" y="2473526"/>
            <a:ext cx="2817581" cy="205477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graphicFrame>
        <p:nvGraphicFramePr>
          <p:cNvPr id="207"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40775773"/>
              </p:ext>
            </p:extLst>
          </p:nvPr>
        </p:nvGraphicFramePr>
        <p:xfrm>
          <a:off x="2616264" y="3284025"/>
          <a:ext cx="347472" cy="156362"/>
        </p:xfrm>
        <a:graphic>
          <a:graphicData uri="http://schemas.openxmlformats.org/presentationml/2006/ole">
            <p:oleObj spid="_x0000_s324270" name="公式" r:id="rId5" imgW="330200" imgH="165100" progId="Equation.3">
              <p:embed/>
            </p:oleObj>
          </a:graphicData>
        </a:graphic>
      </p:graphicFrame>
      <p:graphicFrame>
        <p:nvGraphicFramePr>
          <p:cNvPr id="20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47459084"/>
              </p:ext>
            </p:extLst>
          </p:nvPr>
        </p:nvGraphicFramePr>
        <p:xfrm>
          <a:off x="2645184" y="4417405"/>
          <a:ext cx="347472" cy="156362"/>
        </p:xfrm>
        <a:graphic>
          <a:graphicData uri="http://schemas.openxmlformats.org/presentationml/2006/ole">
            <p:oleObj spid="_x0000_s324271" name="公式" r:id="rId6" imgW="330200" imgH="165100" progId="Equation.3">
              <p:embed/>
            </p:oleObj>
          </a:graphicData>
        </a:graphic>
      </p:graphicFrame>
      <p:grpSp>
        <p:nvGrpSpPr>
          <p:cNvPr id="211" name="Group 158"/>
          <p:cNvGrpSpPr/>
          <p:nvPr/>
        </p:nvGrpSpPr>
        <p:grpSpPr>
          <a:xfrm>
            <a:off x="3206434" y="3164950"/>
            <a:ext cx="416966" cy="347472"/>
            <a:chOff x="7467600" y="3810000"/>
            <a:chExt cx="457200" cy="381000"/>
          </a:xfrm>
        </p:grpSpPr>
        <p:sp>
          <p:nvSpPr>
            <p:cNvPr id="212"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213"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17" name="Group 157"/>
          <p:cNvGrpSpPr/>
          <p:nvPr/>
        </p:nvGrpSpPr>
        <p:grpSpPr>
          <a:xfrm>
            <a:off x="2028752" y="3162361"/>
            <a:ext cx="416966" cy="347472"/>
            <a:chOff x="6172200" y="3733800"/>
            <a:chExt cx="457200" cy="381000"/>
          </a:xfrm>
        </p:grpSpPr>
        <p:sp>
          <p:nvSpPr>
            <p:cNvPr id="218"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219"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22" name="Group 156"/>
          <p:cNvGrpSpPr/>
          <p:nvPr/>
        </p:nvGrpSpPr>
        <p:grpSpPr>
          <a:xfrm>
            <a:off x="1330084" y="3164243"/>
            <a:ext cx="416966" cy="347472"/>
            <a:chOff x="5410200" y="3790950"/>
            <a:chExt cx="457200" cy="381000"/>
          </a:xfrm>
        </p:grpSpPr>
        <p:sp>
          <p:nvSpPr>
            <p:cNvPr id="224"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225" name="TextBox 87"/>
            <p:cNvSpPr txBox="1"/>
            <p:nvPr/>
          </p:nvSpPr>
          <p:spPr>
            <a:xfrm>
              <a:off x="5410200" y="37909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101" name="TextBox 100"/>
          <p:cNvSpPr txBox="1"/>
          <p:nvPr/>
        </p:nvSpPr>
        <p:spPr>
          <a:xfrm>
            <a:off x="3448629" y="2762017"/>
            <a:ext cx="8382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sp>
        <p:nvSpPr>
          <p:cNvPr id="56" name="Oval 55"/>
          <p:cNvSpPr>
            <a:spLocks noChangeAspect="1"/>
          </p:cNvSpPr>
          <p:nvPr/>
        </p:nvSpPr>
        <p:spPr>
          <a:xfrm>
            <a:off x="2281579" y="1889331"/>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279" name="曲线连接符 278"/>
          <p:cNvCxnSpPr/>
          <p:nvPr/>
        </p:nvCxnSpPr>
        <p:spPr>
          <a:xfrm rot="5400000" flipH="1" flipV="1">
            <a:off x="2390703" y="2290195"/>
            <a:ext cx="70100" cy="1743710"/>
          </a:xfrm>
          <a:prstGeom prst="curvedConnector3">
            <a:avLst>
              <a:gd name="adj1" fmla="val 549458"/>
            </a:avLst>
          </a:prstGeom>
          <a:ln w="38100" cmpd="sng">
            <a:solidFill>
              <a:srgbClr val="2127FF"/>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70" name="Object 14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66979273"/>
              </p:ext>
            </p:extLst>
          </p:nvPr>
        </p:nvGraphicFramePr>
        <p:xfrm>
          <a:off x="189970" y="1494977"/>
          <a:ext cx="1320800" cy="571500"/>
        </p:xfrm>
        <a:graphic>
          <a:graphicData uri="http://schemas.openxmlformats.org/presentationml/2006/ole">
            <p:oleObj spid="_x0000_s324272" name="公式" r:id="rId7" imgW="1320800" imgH="571500" progId="Equation.3">
              <p:embed/>
            </p:oleObj>
          </a:graphicData>
        </a:graphic>
      </p:graphicFrame>
      <p:grpSp>
        <p:nvGrpSpPr>
          <p:cNvPr id="7" name="组 6"/>
          <p:cNvGrpSpPr/>
          <p:nvPr/>
        </p:nvGrpSpPr>
        <p:grpSpPr>
          <a:xfrm>
            <a:off x="1330084" y="4286388"/>
            <a:ext cx="416966" cy="347466"/>
            <a:chOff x="6109476" y="4296747"/>
            <a:chExt cx="416966" cy="347466"/>
          </a:xfrm>
        </p:grpSpPr>
        <p:sp>
          <p:nvSpPr>
            <p:cNvPr id="93" name="TextBox 92"/>
            <p:cNvSpPr txBox="1"/>
            <p:nvPr/>
          </p:nvSpPr>
          <p:spPr>
            <a:xfrm>
              <a:off x="6109476" y="4296747"/>
              <a:ext cx="416966" cy="338554"/>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71" name="Oval 93"/>
            <p:cNvSpPr>
              <a:spLocks noChangeAspect="1"/>
            </p:cNvSpPr>
            <p:nvPr/>
          </p:nvSpPr>
          <p:spPr>
            <a:xfrm>
              <a:off x="6123375" y="431064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2" name="Group 184"/>
          <p:cNvGrpSpPr/>
          <p:nvPr/>
        </p:nvGrpSpPr>
        <p:grpSpPr>
          <a:xfrm>
            <a:off x="2025028" y="4286382"/>
            <a:ext cx="416966" cy="347472"/>
            <a:chOff x="6172200" y="4953000"/>
            <a:chExt cx="457200" cy="381000"/>
          </a:xfrm>
        </p:grpSpPr>
        <p:sp>
          <p:nvSpPr>
            <p:cNvPr id="73"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76"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77" name="TextBox 88"/>
          <p:cNvSpPr txBox="1"/>
          <p:nvPr/>
        </p:nvSpPr>
        <p:spPr>
          <a:xfrm>
            <a:off x="3242206" y="4286382"/>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84" name="Subtitle 2"/>
          <p:cNvSpPr txBox="1">
            <a:spLocks/>
          </p:cNvSpPr>
          <p:nvPr/>
        </p:nvSpPr>
        <p:spPr>
          <a:xfrm>
            <a:off x="533400" y="4906520"/>
            <a:ext cx="1066800" cy="3810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200" b="1" i="0" u="sng" strike="noStrike" kern="1200" cap="none" spc="0" normalizeH="0" baseline="0" noProof="0" dirty="0" smtClean="0">
                <a:ln>
                  <a:noFill/>
                </a:ln>
                <a:solidFill>
                  <a:schemeClr val="tx1"/>
                </a:solidFill>
                <a:effectLst/>
                <a:uLnTx/>
                <a:uFillTx/>
                <a:latin typeface="Arial" pitchFamily="34" charset="0"/>
                <a:cs typeface="Arial" pitchFamily="34" charset="0"/>
              </a:rPr>
              <a:t>Goals:</a:t>
            </a:r>
            <a:endParaRPr kumimoji="0" lang="en-US" sz="2200" b="1" i="0" u="sng" strike="noStrike" kern="1200" cap="none" spc="0" normalizeH="0" baseline="0" noProof="0" dirty="0">
              <a:ln>
                <a:noFill/>
              </a:ln>
              <a:solidFill>
                <a:schemeClr val="tx1"/>
              </a:solidFill>
              <a:effectLst/>
              <a:uLnTx/>
              <a:uFillTx/>
              <a:latin typeface="Arial" pitchFamily="34" charset="0"/>
              <a:cs typeface="Arial" pitchFamily="34" charset="0"/>
            </a:endParaRPr>
          </a:p>
        </p:txBody>
      </p:sp>
      <p:sp>
        <p:nvSpPr>
          <p:cNvPr id="60" name="TextBox 189"/>
          <p:cNvSpPr txBox="1"/>
          <p:nvPr/>
        </p:nvSpPr>
        <p:spPr>
          <a:xfrm>
            <a:off x="609600" y="5928772"/>
            <a:ext cx="2209800" cy="384721"/>
          </a:xfrm>
          <a:prstGeom prst="rect">
            <a:avLst/>
          </a:prstGeom>
          <a:noFill/>
          <a:ln w="25400">
            <a:noFill/>
            <a:miter lim="800000"/>
          </a:ln>
        </p:spPr>
        <p:txBody>
          <a:bodyPr wrap="square" rtlCol="0">
            <a:spAutoFit/>
          </a:bodyPr>
          <a:lstStyle/>
          <a:p>
            <a:r>
              <a:rPr lang="en-US" sz="1900" dirty="0" smtClean="0">
                <a:latin typeface="Arial" pitchFamily="34" charset="0"/>
                <a:cs typeface="Arial" pitchFamily="34" charset="0"/>
              </a:rPr>
              <a:t>Potential weights</a:t>
            </a:r>
          </a:p>
        </p:txBody>
      </p:sp>
      <p:sp>
        <p:nvSpPr>
          <p:cNvPr id="61" name="Rectangle 35"/>
          <p:cNvSpPr/>
          <p:nvPr/>
        </p:nvSpPr>
        <p:spPr>
          <a:xfrm>
            <a:off x="5651361" y="2980266"/>
            <a:ext cx="481866" cy="1032935"/>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35"/>
          <p:cNvSpPr/>
          <p:nvPr/>
        </p:nvSpPr>
        <p:spPr>
          <a:xfrm>
            <a:off x="6142421" y="2878671"/>
            <a:ext cx="481866" cy="1032935"/>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35"/>
          <p:cNvSpPr/>
          <p:nvPr/>
        </p:nvSpPr>
        <p:spPr>
          <a:xfrm>
            <a:off x="6921342" y="2861741"/>
            <a:ext cx="481866" cy="1032935"/>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35"/>
          <p:cNvSpPr/>
          <p:nvPr/>
        </p:nvSpPr>
        <p:spPr>
          <a:xfrm>
            <a:off x="7620999" y="2929477"/>
            <a:ext cx="391800" cy="979701"/>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35"/>
          <p:cNvSpPr/>
          <p:nvPr/>
        </p:nvSpPr>
        <p:spPr>
          <a:xfrm>
            <a:off x="7874997" y="2912547"/>
            <a:ext cx="391800" cy="979701"/>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5257361" y="3979335"/>
            <a:ext cx="1216762" cy="369332"/>
          </a:xfrm>
          <a:prstGeom prst="rect">
            <a:avLst/>
          </a:prstGeom>
          <a:noFill/>
        </p:spPr>
        <p:txBody>
          <a:bodyPr wrap="none" rtlCol="0">
            <a:spAutoFit/>
          </a:bodyPr>
          <a:lstStyle/>
          <a:p>
            <a:r>
              <a:rPr kumimoji="1" lang="en-US" altLang="zh-CN" dirty="0">
                <a:solidFill>
                  <a:srgbClr val="FF0000"/>
                </a:solidFill>
              </a:rPr>
              <a:t>s</a:t>
            </a:r>
            <a:r>
              <a:rPr kumimoji="1" lang="en-US" altLang="zh-CN" dirty="0" smtClean="0">
                <a:solidFill>
                  <a:srgbClr val="FF0000"/>
                </a:solidFill>
              </a:rPr>
              <a:t>tand-right</a:t>
            </a:r>
            <a:endParaRPr kumimoji="1" lang="zh-CN" altLang="en-US" dirty="0">
              <a:solidFill>
                <a:srgbClr val="FF0000"/>
              </a:solidFill>
            </a:endParaRPr>
          </a:p>
        </p:txBody>
      </p:sp>
      <p:sp>
        <p:nvSpPr>
          <p:cNvPr id="66" name="文本框 65"/>
          <p:cNvSpPr txBox="1"/>
          <p:nvPr/>
        </p:nvSpPr>
        <p:spPr>
          <a:xfrm>
            <a:off x="5853181" y="2473526"/>
            <a:ext cx="1086017" cy="369332"/>
          </a:xfrm>
          <a:prstGeom prst="rect">
            <a:avLst/>
          </a:prstGeom>
          <a:noFill/>
        </p:spPr>
        <p:txBody>
          <a:bodyPr wrap="none" rtlCol="0">
            <a:spAutoFit/>
          </a:bodyPr>
          <a:lstStyle/>
          <a:p>
            <a:r>
              <a:rPr kumimoji="1" lang="en-US" altLang="zh-CN" dirty="0">
                <a:solidFill>
                  <a:srgbClr val="FFF125"/>
                </a:solidFill>
              </a:rPr>
              <a:t>s</a:t>
            </a:r>
            <a:r>
              <a:rPr kumimoji="1" lang="en-US" altLang="zh-CN" dirty="0" smtClean="0">
                <a:solidFill>
                  <a:srgbClr val="FFF125"/>
                </a:solidFill>
              </a:rPr>
              <a:t>tand-left</a:t>
            </a:r>
            <a:endParaRPr kumimoji="1" lang="zh-CN" altLang="en-US" dirty="0">
              <a:solidFill>
                <a:srgbClr val="FFF125"/>
              </a:solidFill>
            </a:endParaRPr>
          </a:p>
        </p:txBody>
      </p:sp>
      <p:sp>
        <p:nvSpPr>
          <p:cNvPr id="67" name="文本框 66"/>
          <p:cNvSpPr txBox="1"/>
          <p:nvPr/>
        </p:nvSpPr>
        <p:spPr>
          <a:xfrm>
            <a:off x="6600620" y="3846284"/>
            <a:ext cx="1216762" cy="369332"/>
          </a:xfrm>
          <a:prstGeom prst="rect">
            <a:avLst/>
          </a:prstGeom>
          <a:noFill/>
        </p:spPr>
        <p:txBody>
          <a:bodyPr wrap="none" rtlCol="0">
            <a:spAutoFit/>
          </a:bodyPr>
          <a:lstStyle/>
          <a:p>
            <a:r>
              <a:rPr kumimoji="1" lang="en-US" altLang="zh-CN" dirty="0">
                <a:solidFill>
                  <a:srgbClr val="FF0000"/>
                </a:solidFill>
              </a:rPr>
              <a:t>s</a:t>
            </a:r>
            <a:r>
              <a:rPr kumimoji="1" lang="en-US" altLang="zh-CN" dirty="0" smtClean="0">
                <a:solidFill>
                  <a:srgbClr val="FF0000"/>
                </a:solidFill>
              </a:rPr>
              <a:t>tand-right</a:t>
            </a:r>
            <a:endParaRPr kumimoji="1" lang="zh-CN" altLang="en-US" dirty="0">
              <a:solidFill>
                <a:srgbClr val="FF0000"/>
              </a:solidFill>
            </a:endParaRPr>
          </a:p>
        </p:txBody>
      </p:sp>
      <p:sp>
        <p:nvSpPr>
          <p:cNvPr id="68" name="文本框 67"/>
          <p:cNvSpPr txBox="1"/>
          <p:nvPr/>
        </p:nvSpPr>
        <p:spPr>
          <a:xfrm>
            <a:off x="7304376" y="2493665"/>
            <a:ext cx="1086017" cy="369332"/>
          </a:xfrm>
          <a:prstGeom prst="rect">
            <a:avLst/>
          </a:prstGeom>
          <a:noFill/>
        </p:spPr>
        <p:txBody>
          <a:bodyPr wrap="none" rtlCol="0">
            <a:spAutoFit/>
          </a:bodyPr>
          <a:lstStyle/>
          <a:p>
            <a:r>
              <a:rPr kumimoji="1" lang="en-US" altLang="zh-CN" dirty="0">
                <a:solidFill>
                  <a:srgbClr val="FFF125"/>
                </a:solidFill>
              </a:rPr>
              <a:t>s</a:t>
            </a:r>
            <a:r>
              <a:rPr kumimoji="1" lang="en-US" altLang="zh-CN" dirty="0" smtClean="0">
                <a:solidFill>
                  <a:srgbClr val="FFF125"/>
                </a:solidFill>
              </a:rPr>
              <a:t>tand-left</a:t>
            </a:r>
            <a:endParaRPr kumimoji="1" lang="zh-CN" altLang="en-US" dirty="0">
              <a:solidFill>
                <a:srgbClr val="FFF125"/>
              </a:solidFill>
            </a:endParaRPr>
          </a:p>
        </p:txBody>
      </p:sp>
      <p:sp>
        <p:nvSpPr>
          <p:cNvPr id="69" name="TextBox 109"/>
          <p:cNvSpPr txBox="1"/>
          <p:nvPr/>
        </p:nvSpPr>
        <p:spPr>
          <a:xfrm>
            <a:off x="5074463" y="3041132"/>
            <a:ext cx="535125" cy="461665"/>
          </a:xfrm>
          <a:prstGeom prst="rect">
            <a:avLst/>
          </a:prstGeom>
          <a:noFill/>
          <a:ln w="25400">
            <a:noFill/>
            <a:miter lim="800000"/>
          </a:ln>
        </p:spPr>
        <p:txBody>
          <a:bodyPr wrap="square" rtlCol="0">
            <a:spAutoFit/>
          </a:bodyPr>
          <a:lstStyle/>
          <a:p>
            <a:r>
              <a:rPr lang="en-US" sz="2400" i="1" dirty="0">
                <a:latin typeface="Times New Roman" pitchFamily="18" charset="0"/>
                <a:cs typeface="Times New Roman" pitchFamily="18" charset="0"/>
              </a:rPr>
              <a:t>h</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78" name="TextBox 187"/>
          <p:cNvSpPr txBox="1"/>
          <p:nvPr/>
        </p:nvSpPr>
        <p:spPr>
          <a:xfrm>
            <a:off x="609599" y="5507658"/>
            <a:ext cx="8060268" cy="384721"/>
          </a:xfrm>
          <a:prstGeom prst="rect">
            <a:avLst/>
          </a:prstGeom>
          <a:noFill/>
          <a:ln w="25400">
            <a:noFill/>
            <a:miter lim="800000"/>
          </a:ln>
        </p:spPr>
        <p:txBody>
          <a:bodyPr wrap="square" rtlCol="0">
            <a:spAutoFit/>
          </a:bodyPr>
          <a:lstStyle/>
          <a:p>
            <a:r>
              <a:rPr lang="en-US" sz="1900" b="1" dirty="0" smtClean="0">
                <a:solidFill>
                  <a:srgbClr val="2127FF"/>
                </a:solidFill>
                <a:latin typeface="Arial" pitchFamily="34" charset="0"/>
                <a:cs typeface="Arial" pitchFamily="34" charset="0"/>
              </a:rPr>
              <a:t>Structural connectivity (hidden human-human interactions)</a:t>
            </a:r>
          </a:p>
        </p:txBody>
      </p:sp>
      <p:sp>
        <p:nvSpPr>
          <p:cNvPr id="57" name="Subtitle 2"/>
          <p:cNvSpPr txBox="1">
            <a:spLocks/>
          </p:cNvSpPr>
          <p:nvPr/>
        </p:nvSpPr>
        <p:spPr>
          <a:xfrm>
            <a:off x="5068152" y="1366952"/>
            <a:ext cx="1600200" cy="3810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200" b="1" i="0" u="sng" strike="noStrike" kern="1200" cap="none" spc="0" normalizeH="0" baseline="0" noProof="0" dirty="0" smtClean="0">
                <a:ln>
                  <a:noFill/>
                </a:ln>
                <a:solidFill>
                  <a:schemeClr val="tx1"/>
                </a:solidFill>
                <a:effectLst/>
                <a:uLnTx/>
                <a:uFillTx/>
                <a:latin typeface="Arial" pitchFamily="34" charset="0"/>
                <a:cs typeface="Arial" pitchFamily="34" charset="0"/>
              </a:rPr>
              <a:t>Input:</a:t>
            </a:r>
            <a:endParaRPr kumimoji="0" lang="en-US" sz="2200" b="1" i="0" u="sng"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458607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 name="Rectangle 271"/>
          <p:cNvSpPr/>
          <p:nvPr/>
        </p:nvSpPr>
        <p:spPr>
          <a:xfrm>
            <a:off x="919794" y="1527944"/>
            <a:ext cx="304800" cy="381000"/>
          </a:xfrm>
          <a:prstGeom prst="rect">
            <a:avLst/>
          </a:prstGeom>
          <a:solidFill>
            <a:schemeClr val="tx2">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4" name="Straight Connector 16"/>
          <p:cNvCxnSpPr>
            <a:stCxn id="225" idx="0"/>
            <a:endCxn id="56" idx="3"/>
          </p:cNvCxnSpPr>
          <p:nvPr/>
        </p:nvCxnSpPr>
        <p:spPr>
          <a:xfrm flipV="1">
            <a:off x="1538567" y="2174053"/>
            <a:ext cx="791863" cy="9901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7"/>
          <p:cNvCxnSpPr>
            <a:stCxn id="56" idx="4"/>
            <a:endCxn id="219" idx="0"/>
          </p:cNvCxnSpPr>
          <p:nvPr/>
        </p:nvCxnSpPr>
        <p:spPr>
          <a:xfrm flipH="1">
            <a:off x="2209438" y="2222904"/>
            <a:ext cx="238928" cy="95335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03" name="Subtitle 2"/>
          <p:cNvSpPr txBox="1">
            <a:spLocks/>
          </p:cNvSpPr>
          <p:nvPr/>
        </p:nvSpPr>
        <p:spPr>
          <a:xfrm>
            <a:off x="0" y="50091"/>
            <a:ext cx="9144000"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4400" dirty="0">
                <a:solidFill>
                  <a:srgbClr val="800000"/>
                </a:solidFill>
              </a:rPr>
              <a:t>Model </a:t>
            </a:r>
            <a:r>
              <a:rPr lang="en-US" altLang="zh-CN" sz="4400" dirty="0" smtClean="0">
                <a:solidFill>
                  <a:srgbClr val="800000"/>
                </a:solidFill>
              </a:rPr>
              <a:t>Learning</a:t>
            </a:r>
            <a:endParaRPr kumimoji="0" lang="en-US" sz="4400" i="0" u="none" strike="noStrike" kern="1200" cap="none" spc="0" normalizeH="0" baseline="0" noProof="0" dirty="0">
              <a:ln>
                <a:noFill/>
              </a:ln>
              <a:solidFill>
                <a:srgbClr val="800000"/>
              </a:solidFill>
              <a:effectLst/>
              <a:uLnTx/>
              <a:uFillTx/>
              <a:latin typeface="+mj-lt"/>
              <a:cs typeface="Arial" pitchFamily="34" charset="0"/>
            </a:endParaRPr>
          </a:p>
        </p:txBody>
      </p:sp>
      <p:sp>
        <p:nvSpPr>
          <p:cNvPr id="100" name="TextBox 99"/>
          <p:cNvSpPr txBox="1"/>
          <p:nvPr/>
        </p:nvSpPr>
        <p:spPr>
          <a:xfrm>
            <a:off x="2014149" y="1426612"/>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Activity</a:t>
            </a:r>
            <a:endParaRPr lang="en-US" sz="1700" dirty="0">
              <a:latin typeface="Arial" pitchFamily="34" charset="0"/>
              <a:cs typeface="Arial" pitchFamily="34" charset="0"/>
            </a:endParaRPr>
          </a:p>
        </p:txBody>
      </p:sp>
      <p:cxnSp>
        <p:nvCxnSpPr>
          <p:cNvPr id="80" name="Straight Connector 79"/>
          <p:cNvCxnSpPr>
            <a:stCxn id="71" idx="0"/>
          </p:cNvCxnSpPr>
          <p:nvPr/>
        </p:nvCxnSpPr>
        <p:spPr>
          <a:xfrm flipV="1">
            <a:off x="1510770" y="3527792"/>
            <a:ext cx="13900"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76" idx="0"/>
          </p:cNvCxnSpPr>
          <p:nvPr/>
        </p:nvCxnSpPr>
        <p:spPr>
          <a:xfrm flipV="1">
            <a:off x="2205714" y="3527792"/>
            <a:ext cx="1"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90" idx="0"/>
            <a:endCxn id="212" idx="2"/>
          </p:cNvCxnSpPr>
          <p:nvPr/>
        </p:nvCxnSpPr>
        <p:spPr>
          <a:xfrm flipH="1" flipV="1">
            <a:off x="3414917" y="3503504"/>
            <a:ext cx="7975" cy="79677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10" name="组 9"/>
          <p:cNvGrpSpPr/>
          <p:nvPr/>
        </p:nvGrpSpPr>
        <p:grpSpPr>
          <a:xfrm>
            <a:off x="655074" y="3892245"/>
            <a:ext cx="416966" cy="376780"/>
            <a:chOff x="5345036" y="4653900"/>
            <a:chExt cx="416966" cy="376780"/>
          </a:xfrm>
        </p:grpSpPr>
        <p:sp>
          <p:nvSpPr>
            <p:cNvPr id="95" name="TextBox 94"/>
            <p:cNvSpPr txBox="1"/>
            <p:nvPr/>
          </p:nvSpPr>
          <p:spPr>
            <a:xfrm>
              <a:off x="5345036" y="465390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O</a:t>
              </a:r>
              <a:endParaRPr lang="en-US" sz="1600" i="1" baseline="-25000" dirty="0">
                <a:latin typeface="Times New Roman" pitchFamily="18" charset="0"/>
                <a:cs typeface="Times New Roman" pitchFamily="18" charset="0"/>
              </a:endParaRPr>
            </a:p>
          </p:txBody>
        </p:sp>
        <p:sp>
          <p:nvSpPr>
            <p:cNvPr id="96" name="Oval 95"/>
            <p:cNvSpPr>
              <a:spLocks noChangeAspect="1"/>
            </p:cNvSpPr>
            <p:nvPr/>
          </p:nvSpPr>
          <p:spPr>
            <a:xfrm>
              <a:off x="5345038" y="4697107"/>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i="1" dirty="0">
                <a:solidFill>
                  <a:schemeClr val="tx1"/>
                </a:solidFill>
                <a:latin typeface="Times New Roman" pitchFamily="18" charset="0"/>
                <a:cs typeface="Times New Roman" pitchFamily="18" charset="0"/>
              </a:endParaRPr>
            </a:p>
          </p:txBody>
        </p:sp>
      </p:grpSp>
      <p:sp>
        <p:nvSpPr>
          <p:cNvPr id="90" name="Oval 89"/>
          <p:cNvSpPr>
            <a:spLocks noChangeAspect="1"/>
          </p:cNvSpPr>
          <p:nvPr/>
        </p:nvSpPr>
        <p:spPr>
          <a:xfrm>
            <a:off x="3256105" y="4300281"/>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39" name="曲线连接符 38"/>
          <p:cNvCxnSpPr/>
          <p:nvPr/>
        </p:nvCxnSpPr>
        <p:spPr>
          <a:xfrm rot="5400000" flipH="1" flipV="1">
            <a:off x="1874319" y="2846745"/>
            <a:ext cx="12700" cy="694944"/>
          </a:xfrm>
          <a:prstGeom prst="curvedConnector3">
            <a:avLst>
              <a:gd name="adj1" fmla="val 966559"/>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8" name="曲线连接符 177"/>
          <p:cNvCxnSpPr/>
          <p:nvPr/>
        </p:nvCxnSpPr>
        <p:spPr>
          <a:xfrm rot="5400000" flipH="1" flipV="1">
            <a:off x="2720183" y="2616310"/>
            <a:ext cx="70101" cy="1112774"/>
          </a:xfrm>
          <a:prstGeom prst="curvedConnector3">
            <a:avLst>
              <a:gd name="adj1" fmla="val 401071"/>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17"/>
          <p:cNvCxnSpPr>
            <a:stCxn id="56" idx="5"/>
            <a:endCxn id="213" idx="0"/>
          </p:cNvCxnSpPr>
          <p:nvPr/>
        </p:nvCxnSpPr>
        <p:spPr>
          <a:xfrm>
            <a:off x="2566301" y="2174053"/>
            <a:ext cx="820819" cy="100479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2" name="曲线连接符 201"/>
          <p:cNvCxnSpPr>
            <a:stCxn id="96" idx="0"/>
            <a:endCxn id="56" idx="2"/>
          </p:cNvCxnSpPr>
          <p:nvPr/>
        </p:nvCxnSpPr>
        <p:spPr>
          <a:xfrm rot="5400000" flipH="1" flipV="1">
            <a:off x="612054" y="2265927"/>
            <a:ext cx="1879334" cy="1459716"/>
          </a:xfrm>
          <a:prstGeom prst="curvedConnector2">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6133227" y="1889331"/>
            <a:ext cx="535125" cy="461665"/>
          </a:xfrm>
          <a:prstGeom prst="rect">
            <a:avLst/>
          </a:prstGeom>
          <a:noFill/>
          <a:ln w="25400">
            <a:noFill/>
            <a:miter lim="800000"/>
          </a:ln>
        </p:spPr>
        <p:txBody>
          <a:bodyPr wrap="square" rtlCol="0">
            <a:spAutoFit/>
          </a:bodyPr>
          <a:lstStyle/>
          <a:p>
            <a:r>
              <a:rPr lang="en-US" sz="2400" i="1" dirty="0" smtClean="0">
                <a:latin typeface="Times New Roman" pitchFamily="18" charset="0"/>
                <a:cs typeface="Times New Roman" pitchFamily="18" charset="0"/>
              </a:rPr>
              <a:t>Y</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117" name="TextBox 116"/>
          <p:cNvSpPr txBox="1"/>
          <p:nvPr/>
        </p:nvSpPr>
        <p:spPr>
          <a:xfrm>
            <a:off x="6461562" y="1900962"/>
            <a:ext cx="1159437" cy="461665"/>
          </a:xfrm>
          <a:prstGeom prst="rect">
            <a:avLst/>
          </a:prstGeom>
          <a:noFill/>
        </p:spPr>
        <p:txBody>
          <a:bodyPr wrap="square" rtlCol="0">
            <a:spAutoFit/>
          </a:bodyPr>
          <a:lstStyle/>
          <a:p>
            <a:pPr algn="ctr"/>
            <a:r>
              <a:rPr lang="en-US" sz="2400" dirty="0">
                <a:latin typeface="Arial" pitchFamily="34" charset="0"/>
                <a:cs typeface="Arial" pitchFamily="34" charset="0"/>
              </a:rPr>
              <a:t>t</a:t>
            </a:r>
            <a:r>
              <a:rPr lang="en-US" sz="2400" dirty="0" smtClean="0">
                <a:latin typeface="Arial" pitchFamily="34" charset="0"/>
                <a:cs typeface="Arial" pitchFamily="34" charset="0"/>
              </a:rPr>
              <a:t>alk</a:t>
            </a:r>
            <a:endParaRPr lang="en-US" sz="2400" dirty="0">
              <a:latin typeface="Arial" pitchFamily="34" charset="0"/>
              <a:cs typeface="Arial" pitchFamily="34" charset="0"/>
            </a:endParaRPr>
          </a:p>
        </p:txBody>
      </p:sp>
      <p:pic>
        <p:nvPicPr>
          <p:cNvPr id="203" name="Picture 5"/>
          <p:cNvPicPr>
            <a:picLocks noChangeAspect="1" noChangeArrowheads="1"/>
          </p:cNvPicPr>
          <p:nvPr/>
        </p:nvPicPr>
        <p:blipFill rotWithShape="1">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5603348" y="2473526"/>
            <a:ext cx="2817581" cy="205477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graphicFrame>
        <p:nvGraphicFramePr>
          <p:cNvPr id="207"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7729299"/>
              </p:ext>
            </p:extLst>
          </p:nvPr>
        </p:nvGraphicFramePr>
        <p:xfrm>
          <a:off x="2616264" y="3284025"/>
          <a:ext cx="347472" cy="156362"/>
        </p:xfrm>
        <a:graphic>
          <a:graphicData uri="http://schemas.openxmlformats.org/presentationml/2006/ole">
            <p:oleObj spid="_x0000_s322234" name="公式" r:id="rId5" imgW="330200" imgH="165100" progId="Equation.3">
              <p:embed/>
            </p:oleObj>
          </a:graphicData>
        </a:graphic>
      </p:graphicFrame>
      <p:graphicFrame>
        <p:nvGraphicFramePr>
          <p:cNvPr id="20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57622216"/>
              </p:ext>
            </p:extLst>
          </p:nvPr>
        </p:nvGraphicFramePr>
        <p:xfrm>
          <a:off x="2645184" y="4417405"/>
          <a:ext cx="347472" cy="156362"/>
        </p:xfrm>
        <a:graphic>
          <a:graphicData uri="http://schemas.openxmlformats.org/presentationml/2006/ole">
            <p:oleObj spid="_x0000_s322235" name="公式" r:id="rId6" imgW="330200" imgH="165100" progId="Equation.3">
              <p:embed/>
            </p:oleObj>
          </a:graphicData>
        </a:graphic>
      </p:graphicFrame>
      <p:grpSp>
        <p:nvGrpSpPr>
          <p:cNvPr id="211" name="Group 158"/>
          <p:cNvGrpSpPr/>
          <p:nvPr/>
        </p:nvGrpSpPr>
        <p:grpSpPr>
          <a:xfrm>
            <a:off x="3206434" y="3164950"/>
            <a:ext cx="416966" cy="347472"/>
            <a:chOff x="7467600" y="3810000"/>
            <a:chExt cx="457200" cy="381000"/>
          </a:xfrm>
        </p:grpSpPr>
        <p:sp>
          <p:nvSpPr>
            <p:cNvPr id="212"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213"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17" name="Group 157"/>
          <p:cNvGrpSpPr/>
          <p:nvPr/>
        </p:nvGrpSpPr>
        <p:grpSpPr>
          <a:xfrm>
            <a:off x="2028752" y="3162361"/>
            <a:ext cx="416966" cy="347472"/>
            <a:chOff x="6172200" y="3733800"/>
            <a:chExt cx="457200" cy="381000"/>
          </a:xfrm>
        </p:grpSpPr>
        <p:sp>
          <p:nvSpPr>
            <p:cNvPr id="218"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219"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22" name="Group 156"/>
          <p:cNvGrpSpPr/>
          <p:nvPr/>
        </p:nvGrpSpPr>
        <p:grpSpPr>
          <a:xfrm>
            <a:off x="1330084" y="3164243"/>
            <a:ext cx="416966" cy="347472"/>
            <a:chOff x="5410200" y="3790950"/>
            <a:chExt cx="457200" cy="381000"/>
          </a:xfrm>
        </p:grpSpPr>
        <p:sp>
          <p:nvSpPr>
            <p:cNvPr id="224"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225" name="TextBox 87"/>
            <p:cNvSpPr txBox="1"/>
            <p:nvPr/>
          </p:nvSpPr>
          <p:spPr>
            <a:xfrm>
              <a:off x="5410200" y="37909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101" name="TextBox 100"/>
          <p:cNvSpPr txBox="1"/>
          <p:nvPr/>
        </p:nvSpPr>
        <p:spPr>
          <a:xfrm>
            <a:off x="3448629" y="2762017"/>
            <a:ext cx="8382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sp>
        <p:nvSpPr>
          <p:cNvPr id="56" name="Oval 55"/>
          <p:cNvSpPr>
            <a:spLocks noChangeAspect="1"/>
          </p:cNvSpPr>
          <p:nvPr/>
        </p:nvSpPr>
        <p:spPr>
          <a:xfrm>
            <a:off x="2281579" y="1889331"/>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279" name="曲线连接符 278"/>
          <p:cNvCxnSpPr/>
          <p:nvPr/>
        </p:nvCxnSpPr>
        <p:spPr>
          <a:xfrm rot="5400000" flipH="1" flipV="1">
            <a:off x="2390703" y="2290195"/>
            <a:ext cx="70100" cy="1743710"/>
          </a:xfrm>
          <a:prstGeom prst="curvedConnector3">
            <a:avLst>
              <a:gd name="adj1" fmla="val 549458"/>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70" name="Object 14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39650386"/>
              </p:ext>
            </p:extLst>
          </p:nvPr>
        </p:nvGraphicFramePr>
        <p:xfrm>
          <a:off x="189970" y="1494977"/>
          <a:ext cx="1320800" cy="571500"/>
        </p:xfrm>
        <a:graphic>
          <a:graphicData uri="http://schemas.openxmlformats.org/presentationml/2006/ole">
            <p:oleObj spid="_x0000_s322236" name="公式" r:id="rId7" imgW="1320800" imgH="571500" progId="Equation.3">
              <p:embed/>
            </p:oleObj>
          </a:graphicData>
        </a:graphic>
      </p:graphicFrame>
      <p:grpSp>
        <p:nvGrpSpPr>
          <p:cNvPr id="7" name="组 6"/>
          <p:cNvGrpSpPr/>
          <p:nvPr/>
        </p:nvGrpSpPr>
        <p:grpSpPr>
          <a:xfrm>
            <a:off x="1330084" y="4286388"/>
            <a:ext cx="416966" cy="347466"/>
            <a:chOff x="6109476" y="4296747"/>
            <a:chExt cx="416966" cy="347466"/>
          </a:xfrm>
        </p:grpSpPr>
        <p:sp>
          <p:nvSpPr>
            <p:cNvPr id="93" name="TextBox 92"/>
            <p:cNvSpPr txBox="1"/>
            <p:nvPr/>
          </p:nvSpPr>
          <p:spPr>
            <a:xfrm>
              <a:off x="6109476" y="4296747"/>
              <a:ext cx="416966" cy="338554"/>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71" name="Oval 93"/>
            <p:cNvSpPr>
              <a:spLocks noChangeAspect="1"/>
            </p:cNvSpPr>
            <p:nvPr/>
          </p:nvSpPr>
          <p:spPr>
            <a:xfrm>
              <a:off x="6123375" y="431064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2" name="Group 184"/>
          <p:cNvGrpSpPr/>
          <p:nvPr/>
        </p:nvGrpSpPr>
        <p:grpSpPr>
          <a:xfrm>
            <a:off x="2025028" y="4286382"/>
            <a:ext cx="416966" cy="347472"/>
            <a:chOff x="6172200" y="4953000"/>
            <a:chExt cx="457200" cy="381000"/>
          </a:xfrm>
        </p:grpSpPr>
        <p:sp>
          <p:nvSpPr>
            <p:cNvPr id="73"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76"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77" name="TextBox 88"/>
          <p:cNvSpPr txBox="1"/>
          <p:nvPr/>
        </p:nvSpPr>
        <p:spPr>
          <a:xfrm>
            <a:off x="3242206" y="4286382"/>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84" name="Subtitle 2"/>
          <p:cNvSpPr txBox="1">
            <a:spLocks/>
          </p:cNvSpPr>
          <p:nvPr/>
        </p:nvSpPr>
        <p:spPr>
          <a:xfrm>
            <a:off x="533400" y="4906520"/>
            <a:ext cx="1066800" cy="3810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200" b="1" i="0" u="sng" strike="noStrike" kern="1200" cap="none" spc="0" normalizeH="0" baseline="0" noProof="0" dirty="0" smtClean="0">
                <a:ln>
                  <a:noFill/>
                </a:ln>
                <a:solidFill>
                  <a:schemeClr val="tx1"/>
                </a:solidFill>
                <a:effectLst/>
                <a:uLnTx/>
                <a:uFillTx/>
                <a:latin typeface="Arial" pitchFamily="34" charset="0"/>
                <a:cs typeface="Arial" pitchFamily="34" charset="0"/>
              </a:rPr>
              <a:t>Goals:</a:t>
            </a:r>
            <a:endParaRPr kumimoji="0" lang="en-US" sz="2200" b="1" i="0" u="sng" strike="noStrike" kern="1200" cap="none" spc="0" normalizeH="0" baseline="0" noProof="0" dirty="0">
              <a:ln>
                <a:noFill/>
              </a:ln>
              <a:solidFill>
                <a:schemeClr val="tx1"/>
              </a:solidFill>
              <a:effectLst/>
              <a:uLnTx/>
              <a:uFillTx/>
              <a:latin typeface="Arial" pitchFamily="34" charset="0"/>
              <a:cs typeface="Arial" pitchFamily="34" charset="0"/>
            </a:endParaRPr>
          </a:p>
        </p:txBody>
      </p:sp>
      <p:sp>
        <p:nvSpPr>
          <p:cNvPr id="59" name="TextBox 187"/>
          <p:cNvSpPr txBox="1"/>
          <p:nvPr/>
        </p:nvSpPr>
        <p:spPr>
          <a:xfrm>
            <a:off x="609599" y="5507658"/>
            <a:ext cx="8060268" cy="384721"/>
          </a:xfrm>
          <a:prstGeom prst="rect">
            <a:avLst/>
          </a:prstGeom>
          <a:noFill/>
          <a:ln w="25400">
            <a:noFill/>
            <a:miter lim="800000"/>
          </a:ln>
        </p:spPr>
        <p:txBody>
          <a:bodyPr wrap="square" rtlCol="0">
            <a:spAutoFit/>
          </a:bodyPr>
          <a:lstStyle/>
          <a:p>
            <a:r>
              <a:rPr lang="en-US" sz="1900" dirty="0" smtClean="0">
                <a:latin typeface="Arial" pitchFamily="34" charset="0"/>
                <a:cs typeface="Arial" pitchFamily="34" charset="0"/>
              </a:rPr>
              <a:t>Structural connectivity (hidden human-human interactions)</a:t>
            </a:r>
          </a:p>
        </p:txBody>
      </p:sp>
      <p:sp>
        <p:nvSpPr>
          <p:cNvPr id="60" name="TextBox 189"/>
          <p:cNvSpPr txBox="1"/>
          <p:nvPr/>
        </p:nvSpPr>
        <p:spPr>
          <a:xfrm>
            <a:off x="609600" y="5928772"/>
            <a:ext cx="2209800" cy="384721"/>
          </a:xfrm>
          <a:prstGeom prst="rect">
            <a:avLst/>
          </a:prstGeom>
          <a:noFill/>
          <a:ln w="25400">
            <a:noFill/>
            <a:miter lim="800000"/>
          </a:ln>
        </p:spPr>
        <p:txBody>
          <a:bodyPr wrap="square" rtlCol="0">
            <a:spAutoFit/>
          </a:bodyPr>
          <a:lstStyle/>
          <a:p>
            <a:r>
              <a:rPr lang="en-US" sz="1900" b="1" dirty="0" smtClean="0">
                <a:solidFill>
                  <a:srgbClr val="2127FF"/>
                </a:solidFill>
                <a:latin typeface="Arial" pitchFamily="34" charset="0"/>
                <a:cs typeface="Arial" pitchFamily="34" charset="0"/>
              </a:rPr>
              <a:t>Potential weights</a:t>
            </a:r>
          </a:p>
        </p:txBody>
      </p:sp>
      <p:sp>
        <p:nvSpPr>
          <p:cNvPr id="61" name="Rectangle 35"/>
          <p:cNvSpPr/>
          <p:nvPr/>
        </p:nvSpPr>
        <p:spPr>
          <a:xfrm>
            <a:off x="5651361" y="2980266"/>
            <a:ext cx="481866" cy="1032935"/>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35"/>
          <p:cNvSpPr/>
          <p:nvPr/>
        </p:nvSpPr>
        <p:spPr>
          <a:xfrm>
            <a:off x="6142421" y="2878671"/>
            <a:ext cx="481866" cy="1032935"/>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35"/>
          <p:cNvSpPr/>
          <p:nvPr/>
        </p:nvSpPr>
        <p:spPr>
          <a:xfrm>
            <a:off x="6921342" y="2861741"/>
            <a:ext cx="481866" cy="1032935"/>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35"/>
          <p:cNvSpPr/>
          <p:nvPr/>
        </p:nvSpPr>
        <p:spPr>
          <a:xfrm>
            <a:off x="7620999" y="2929477"/>
            <a:ext cx="391800" cy="979701"/>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35"/>
          <p:cNvSpPr/>
          <p:nvPr/>
        </p:nvSpPr>
        <p:spPr>
          <a:xfrm>
            <a:off x="7874997" y="2912547"/>
            <a:ext cx="391800" cy="979701"/>
          </a:xfrm>
          <a:prstGeom prst="rect">
            <a:avLst/>
          </a:prstGeom>
          <a:noFill/>
          <a:ln w="38100" cmpd="sng">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p:cNvSpPr txBox="1"/>
          <p:nvPr/>
        </p:nvSpPr>
        <p:spPr>
          <a:xfrm>
            <a:off x="5257361" y="3979335"/>
            <a:ext cx="1216762" cy="369332"/>
          </a:xfrm>
          <a:prstGeom prst="rect">
            <a:avLst/>
          </a:prstGeom>
          <a:noFill/>
        </p:spPr>
        <p:txBody>
          <a:bodyPr wrap="none" rtlCol="0">
            <a:spAutoFit/>
          </a:bodyPr>
          <a:lstStyle/>
          <a:p>
            <a:r>
              <a:rPr kumimoji="1" lang="en-US" altLang="zh-CN" dirty="0">
                <a:solidFill>
                  <a:srgbClr val="FF0000"/>
                </a:solidFill>
              </a:rPr>
              <a:t>s</a:t>
            </a:r>
            <a:r>
              <a:rPr kumimoji="1" lang="en-US" altLang="zh-CN" dirty="0" smtClean="0">
                <a:solidFill>
                  <a:srgbClr val="FF0000"/>
                </a:solidFill>
              </a:rPr>
              <a:t>tand-right</a:t>
            </a:r>
            <a:endParaRPr kumimoji="1" lang="zh-CN" altLang="en-US" dirty="0">
              <a:solidFill>
                <a:srgbClr val="FF0000"/>
              </a:solidFill>
            </a:endParaRPr>
          </a:p>
        </p:txBody>
      </p:sp>
      <p:sp>
        <p:nvSpPr>
          <p:cNvPr id="66" name="文本框 65"/>
          <p:cNvSpPr txBox="1"/>
          <p:nvPr/>
        </p:nvSpPr>
        <p:spPr>
          <a:xfrm>
            <a:off x="5853181" y="2473526"/>
            <a:ext cx="1086017" cy="369332"/>
          </a:xfrm>
          <a:prstGeom prst="rect">
            <a:avLst/>
          </a:prstGeom>
          <a:noFill/>
        </p:spPr>
        <p:txBody>
          <a:bodyPr wrap="none" rtlCol="0">
            <a:spAutoFit/>
          </a:bodyPr>
          <a:lstStyle/>
          <a:p>
            <a:r>
              <a:rPr kumimoji="1" lang="en-US" altLang="zh-CN" dirty="0">
                <a:solidFill>
                  <a:srgbClr val="FFF125"/>
                </a:solidFill>
              </a:rPr>
              <a:t>s</a:t>
            </a:r>
            <a:r>
              <a:rPr kumimoji="1" lang="en-US" altLang="zh-CN" dirty="0" smtClean="0">
                <a:solidFill>
                  <a:srgbClr val="FFF125"/>
                </a:solidFill>
              </a:rPr>
              <a:t>tand-left</a:t>
            </a:r>
            <a:endParaRPr kumimoji="1" lang="zh-CN" altLang="en-US" dirty="0">
              <a:solidFill>
                <a:srgbClr val="FFF125"/>
              </a:solidFill>
            </a:endParaRPr>
          </a:p>
        </p:txBody>
      </p:sp>
      <p:sp>
        <p:nvSpPr>
          <p:cNvPr id="67" name="文本框 66"/>
          <p:cNvSpPr txBox="1"/>
          <p:nvPr/>
        </p:nvSpPr>
        <p:spPr>
          <a:xfrm>
            <a:off x="6600620" y="3846284"/>
            <a:ext cx="1216762" cy="369332"/>
          </a:xfrm>
          <a:prstGeom prst="rect">
            <a:avLst/>
          </a:prstGeom>
          <a:noFill/>
        </p:spPr>
        <p:txBody>
          <a:bodyPr wrap="none" rtlCol="0">
            <a:spAutoFit/>
          </a:bodyPr>
          <a:lstStyle/>
          <a:p>
            <a:r>
              <a:rPr kumimoji="1" lang="en-US" altLang="zh-CN" dirty="0">
                <a:solidFill>
                  <a:srgbClr val="FF0000"/>
                </a:solidFill>
              </a:rPr>
              <a:t>s</a:t>
            </a:r>
            <a:r>
              <a:rPr kumimoji="1" lang="en-US" altLang="zh-CN" dirty="0" smtClean="0">
                <a:solidFill>
                  <a:srgbClr val="FF0000"/>
                </a:solidFill>
              </a:rPr>
              <a:t>tand-right</a:t>
            </a:r>
            <a:endParaRPr kumimoji="1" lang="zh-CN" altLang="en-US" dirty="0">
              <a:solidFill>
                <a:srgbClr val="FF0000"/>
              </a:solidFill>
            </a:endParaRPr>
          </a:p>
        </p:txBody>
      </p:sp>
      <p:sp>
        <p:nvSpPr>
          <p:cNvPr id="68" name="文本框 67"/>
          <p:cNvSpPr txBox="1"/>
          <p:nvPr/>
        </p:nvSpPr>
        <p:spPr>
          <a:xfrm>
            <a:off x="7304376" y="2493665"/>
            <a:ext cx="1086017" cy="369332"/>
          </a:xfrm>
          <a:prstGeom prst="rect">
            <a:avLst/>
          </a:prstGeom>
          <a:noFill/>
        </p:spPr>
        <p:txBody>
          <a:bodyPr wrap="none" rtlCol="0">
            <a:spAutoFit/>
          </a:bodyPr>
          <a:lstStyle/>
          <a:p>
            <a:r>
              <a:rPr kumimoji="1" lang="en-US" altLang="zh-CN" dirty="0">
                <a:solidFill>
                  <a:srgbClr val="FFF125"/>
                </a:solidFill>
              </a:rPr>
              <a:t>s</a:t>
            </a:r>
            <a:r>
              <a:rPr kumimoji="1" lang="en-US" altLang="zh-CN" dirty="0" smtClean="0">
                <a:solidFill>
                  <a:srgbClr val="FFF125"/>
                </a:solidFill>
              </a:rPr>
              <a:t>tand-left</a:t>
            </a:r>
            <a:endParaRPr kumimoji="1" lang="zh-CN" altLang="en-US" dirty="0">
              <a:solidFill>
                <a:srgbClr val="FFF125"/>
              </a:solidFill>
            </a:endParaRPr>
          </a:p>
        </p:txBody>
      </p:sp>
      <p:sp>
        <p:nvSpPr>
          <p:cNvPr id="69" name="TextBox 109"/>
          <p:cNvSpPr txBox="1"/>
          <p:nvPr/>
        </p:nvSpPr>
        <p:spPr>
          <a:xfrm>
            <a:off x="5074463" y="3041132"/>
            <a:ext cx="535125" cy="461665"/>
          </a:xfrm>
          <a:prstGeom prst="rect">
            <a:avLst/>
          </a:prstGeom>
          <a:noFill/>
          <a:ln w="25400">
            <a:noFill/>
            <a:miter lim="800000"/>
          </a:ln>
        </p:spPr>
        <p:txBody>
          <a:bodyPr wrap="square" rtlCol="0">
            <a:spAutoFit/>
          </a:bodyPr>
          <a:lstStyle/>
          <a:p>
            <a:r>
              <a:rPr lang="en-US" sz="2400" i="1" dirty="0">
                <a:latin typeface="Times New Roman" pitchFamily="18" charset="0"/>
                <a:cs typeface="Times New Roman" pitchFamily="18" charset="0"/>
              </a:rPr>
              <a:t>h</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57" name="Subtitle 2"/>
          <p:cNvSpPr txBox="1">
            <a:spLocks/>
          </p:cNvSpPr>
          <p:nvPr/>
        </p:nvSpPr>
        <p:spPr>
          <a:xfrm>
            <a:off x="5068152" y="1366952"/>
            <a:ext cx="1600200" cy="3810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200" b="1" i="0" u="sng" strike="noStrike" kern="1200" cap="none" spc="0" normalizeH="0" baseline="0" noProof="0" dirty="0" smtClean="0">
                <a:ln>
                  <a:noFill/>
                </a:ln>
                <a:solidFill>
                  <a:schemeClr val="tx1"/>
                </a:solidFill>
                <a:effectLst/>
                <a:uLnTx/>
                <a:uFillTx/>
                <a:latin typeface="Arial" pitchFamily="34" charset="0"/>
                <a:cs typeface="Arial" pitchFamily="34" charset="0"/>
              </a:rPr>
              <a:t>Input:</a:t>
            </a:r>
            <a:endParaRPr kumimoji="0" lang="en-US" sz="2200" b="1" i="0" u="sng" strike="noStrike" kern="1200" cap="none" spc="0" normalizeH="0" baseline="0" noProof="0" dirty="0">
              <a:ln>
                <a:noFill/>
              </a:ln>
              <a:solidFill>
                <a:schemeClr val="tx1"/>
              </a:solidFill>
              <a:effectLst/>
              <a:uLnTx/>
              <a:uFillTx/>
              <a:latin typeface="Arial" pitchFamily="34" charset="0"/>
              <a:cs typeface="Arial" pitchFamily="34"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144464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cxnSp>
        <p:nvCxnSpPr>
          <p:cNvPr id="74" name="Straight Connector 16"/>
          <p:cNvCxnSpPr>
            <a:stCxn id="225" idx="0"/>
            <a:endCxn id="56" idx="3"/>
          </p:cNvCxnSpPr>
          <p:nvPr/>
        </p:nvCxnSpPr>
        <p:spPr>
          <a:xfrm flipV="1">
            <a:off x="1538567" y="2174053"/>
            <a:ext cx="791863" cy="9901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7"/>
          <p:cNvCxnSpPr>
            <a:stCxn id="56" idx="4"/>
            <a:endCxn id="219" idx="0"/>
          </p:cNvCxnSpPr>
          <p:nvPr/>
        </p:nvCxnSpPr>
        <p:spPr>
          <a:xfrm flipH="1">
            <a:off x="2209438" y="2222904"/>
            <a:ext cx="238928" cy="95335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03" name="Subtitle 2"/>
          <p:cNvSpPr txBox="1">
            <a:spLocks/>
          </p:cNvSpPr>
          <p:nvPr/>
        </p:nvSpPr>
        <p:spPr>
          <a:xfrm>
            <a:off x="0" y="50091"/>
            <a:ext cx="9144000"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4400" dirty="0">
                <a:solidFill>
                  <a:srgbClr val="800000"/>
                </a:solidFill>
              </a:rPr>
              <a:t>Model </a:t>
            </a:r>
            <a:r>
              <a:rPr lang="en-US" altLang="zh-CN" sz="4400" dirty="0" smtClean="0">
                <a:solidFill>
                  <a:srgbClr val="800000"/>
                </a:solidFill>
              </a:rPr>
              <a:t>Learning</a:t>
            </a:r>
            <a:endParaRPr kumimoji="0" lang="en-US" sz="4400" i="0" u="none" strike="noStrike" kern="1200" cap="none" spc="0" normalizeH="0" baseline="0" noProof="0" dirty="0">
              <a:ln>
                <a:noFill/>
              </a:ln>
              <a:solidFill>
                <a:srgbClr val="800000"/>
              </a:solidFill>
              <a:effectLst/>
              <a:uLnTx/>
              <a:uFillTx/>
              <a:latin typeface="+mj-lt"/>
              <a:cs typeface="Arial" pitchFamily="34" charset="0"/>
            </a:endParaRPr>
          </a:p>
        </p:txBody>
      </p:sp>
      <p:sp>
        <p:nvSpPr>
          <p:cNvPr id="100" name="TextBox 99"/>
          <p:cNvSpPr txBox="1"/>
          <p:nvPr/>
        </p:nvSpPr>
        <p:spPr>
          <a:xfrm>
            <a:off x="2014149" y="1426612"/>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Activity</a:t>
            </a:r>
            <a:endParaRPr lang="en-US" sz="1700" dirty="0">
              <a:latin typeface="Arial" pitchFamily="34" charset="0"/>
              <a:cs typeface="Arial" pitchFamily="34" charset="0"/>
            </a:endParaRPr>
          </a:p>
        </p:txBody>
      </p:sp>
      <p:cxnSp>
        <p:nvCxnSpPr>
          <p:cNvPr id="80" name="Straight Connector 79"/>
          <p:cNvCxnSpPr>
            <a:stCxn id="71" idx="0"/>
          </p:cNvCxnSpPr>
          <p:nvPr/>
        </p:nvCxnSpPr>
        <p:spPr>
          <a:xfrm flipV="1">
            <a:off x="1510770" y="3527792"/>
            <a:ext cx="13900"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76" idx="0"/>
          </p:cNvCxnSpPr>
          <p:nvPr/>
        </p:nvCxnSpPr>
        <p:spPr>
          <a:xfrm flipV="1">
            <a:off x="2205714" y="3527792"/>
            <a:ext cx="1"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90" idx="0"/>
            <a:endCxn id="212" idx="2"/>
          </p:cNvCxnSpPr>
          <p:nvPr/>
        </p:nvCxnSpPr>
        <p:spPr>
          <a:xfrm flipH="1" flipV="1">
            <a:off x="3414917" y="3503504"/>
            <a:ext cx="7975" cy="79677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10" name="组 9"/>
          <p:cNvGrpSpPr/>
          <p:nvPr/>
        </p:nvGrpSpPr>
        <p:grpSpPr>
          <a:xfrm>
            <a:off x="655074" y="3892245"/>
            <a:ext cx="416966" cy="376780"/>
            <a:chOff x="5345036" y="4653900"/>
            <a:chExt cx="416966" cy="376780"/>
          </a:xfrm>
        </p:grpSpPr>
        <p:sp>
          <p:nvSpPr>
            <p:cNvPr id="95" name="TextBox 94"/>
            <p:cNvSpPr txBox="1"/>
            <p:nvPr/>
          </p:nvSpPr>
          <p:spPr>
            <a:xfrm>
              <a:off x="5345036" y="465390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O</a:t>
              </a:r>
              <a:endParaRPr lang="en-US" sz="1600" i="1" baseline="-25000" dirty="0">
                <a:latin typeface="Times New Roman" pitchFamily="18" charset="0"/>
                <a:cs typeface="Times New Roman" pitchFamily="18" charset="0"/>
              </a:endParaRPr>
            </a:p>
          </p:txBody>
        </p:sp>
        <p:sp>
          <p:nvSpPr>
            <p:cNvPr id="96" name="Oval 95"/>
            <p:cNvSpPr>
              <a:spLocks noChangeAspect="1"/>
            </p:cNvSpPr>
            <p:nvPr/>
          </p:nvSpPr>
          <p:spPr>
            <a:xfrm>
              <a:off x="5345038" y="4697107"/>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i="1" dirty="0">
                <a:solidFill>
                  <a:schemeClr val="tx1"/>
                </a:solidFill>
                <a:latin typeface="Times New Roman" pitchFamily="18" charset="0"/>
                <a:cs typeface="Times New Roman" pitchFamily="18" charset="0"/>
              </a:endParaRPr>
            </a:p>
          </p:txBody>
        </p:sp>
      </p:grpSp>
      <p:sp>
        <p:nvSpPr>
          <p:cNvPr id="90" name="Oval 89"/>
          <p:cNvSpPr>
            <a:spLocks noChangeAspect="1"/>
          </p:cNvSpPr>
          <p:nvPr/>
        </p:nvSpPr>
        <p:spPr>
          <a:xfrm>
            <a:off x="3256105" y="4300281"/>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39" name="曲线连接符 38"/>
          <p:cNvCxnSpPr/>
          <p:nvPr/>
        </p:nvCxnSpPr>
        <p:spPr>
          <a:xfrm rot="5400000" flipH="1" flipV="1">
            <a:off x="1874319" y="2846745"/>
            <a:ext cx="12700" cy="694944"/>
          </a:xfrm>
          <a:prstGeom prst="curvedConnector3">
            <a:avLst>
              <a:gd name="adj1" fmla="val 966559"/>
            </a:avLst>
          </a:prstGeom>
          <a:ln w="38100" cmpd="sng">
            <a:solidFill>
              <a:srgbClr val="2127FF"/>
            </a:solidFill>
            <a:prstDash val="dash"/>
          </a:ln>
        </p:spPr>
        <p:style>
          <a:lnRef idx="1">
            <a:schemeClr val="accent1"/>
          </a:lnRef>
          <a:fillRef idx="0">
            <a:schemeClr val="accent1"/>
          </a:fillRef>
          <a:effectRef idx="0">
            <a:schemeClr val="accent1"/>
          </a:effectRef>
          <a:fontRef idx="minor">
            <a:schemeClr val="tx1"/>
          </a:fontRef>
        </p:style>
      </p:cxnSp>
      <p:cxnSp>
        <p:nvCxnSpPr>
          <p:cNvPr id="178" name="曲线连接符 177"/>
          <p:cNvCxnSpPr/>
          <p:nvPr/>
        </p:nvCxnSpPr>
        <p:spPr>
          <a:xfrm rot="5400000" flipH="1" flipV="1">
            <a:off x="2720183" y="2616310"/>
            <a:ext cx="70101" cy="1112774"/>
          </a:xfrm>
          <a:prstGeom prst="curvedConnector3">
            <a:avLst>
              <a:gd name="adj1" fmla="val 401071"/>
            </a:avLst>
          </a:prstGeom>
          <a:ln w="38100" cmpd="sng">
            <a:solidFill>
              <a:srgbClr val="2127FF"/>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17"/>
          <p:cNvCxnSpPr>
            <a:stCxn id="56" idx="5"/>
            <a:endCxn id="213" idx="0"/>
          </p:cNvCxnSpPr>
          <p:nvPr/>
        </p:nvCxnSpPr>
        <p:spPr>
          <a:xfrm>
            <a:off x="2566301" y="2174053"/>
            <a:ext cx="820819" cy="100479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2" name="曲线连接符 201"/>
          <p:cNvCxnSpPr>
            <a:stCxn id="96" idx="0"/>
            <a:endCxn id="56" idx="2"/>
          </p:cNvCxnSpPr>
          <p:nvPr/>
        </p:nvCxnSpPr>
        <p:spPr>
          <a:xfrm rot="5400000" flipH="1" flipV="1">
            <a:off x="612054" y="2265927"/>
            <a:ext cx="1879334" cy="1459716"/>
          </a:xfrm>
          <a:prstGeom prst="curvedConnector2">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207"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1335632"/>
              </p:ext>
            </p:extLst>
          </p:nvPr>
        </p:nvGraphicFramePr>
        <p:xfrm>
          <a:off x="2616264" y="3284025"/>
          <a:ext cx="347472" cy="156362"/>
        </p:xfrm>
        <a:graphic>
          <a:graphicData uri="http://schemas.openxmlformats.org/presentationml/2006/ole">
            <p:oleObj spid="_x0000_s357839" name="公式" r:id="rId4" imgW="330200" imgH="165100" progId="Equation.3">
              <p:embed/>
            </p:oleObj>
          </a:graphicData>
        </a:graphic>
      </p:graphicFrame>
      <p:graphicFrame>
        <p:nvGraphicFramePr>
          <p:cNvPr id="20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612890282"/>
              </p:ext>
            </p:extLst>
          </p:nvPr>
        </p:nvGraphicFramePr>
        <p:xfrm>
          <a:off x="2645184" y="4417405"/>
          <a:ext cx="347472" cy="156362"/>
        </p:xfrm>
        <a:graphic>
          <a:graphicData uri="http://schemas.openxmlformats.org/presentationml/2006/ole">
            <p:oleObj spid="_x0000_s357840" name="公式" r:id="rId5" imgW="330200" imgH="165100" progId="Equation.3">
              <p:embed/>
            </p:oleObj>
          </a:graphicData>
        </a:graphic>
      </p:graphicFrame>
      <p:grpSp>
        <p:nvGrpSpPr>
          <p:cNvPr id="211" name="Group 158"/>
          <p:cNvGrpSpPr/>
          <p:nvPr/>
        </p:nvGrpSpPr>
        <p:grpSpPr>
          <a:xfrm>
            <a:off x="3206434" y="3164950"/>
            <a:ext cx="416966" cy="347472"/>
            <a:chOff x="7467600" y="3810000"/>
            <a:chExt cx="457200" cy="381000"/>
          </a:xfrm>
        </p:grpSpPr>
        <p:sp>
          <p:nvSpPr>
            <p:cNvPr id="212"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213"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17" name="Group 157"/>
          <p:cNvGrpSpPr/>
          <p:nvPr/>
        </p:nvGrpSpPr>
        <p:grpSpPr>
          <a:xfrm>
            <a:off x="2028752" y="3162361"/>
            <a:ext cx="416966" cy="347472"/>
            <a:chOff x="6172200" y="3733800"/>
            <a:chExt cx="457200" cy="381000"/>
          </a:xfrm>
        </p:grpSpPr>
        <p:sp>
          <p:nvSpPr>
            <p:cNvPr id="218"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219"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22" name="Group 156"/>
          <p:cNvGrpSpPr/>
          <p:nvPr/>
        </p:nvGrpSpPr>
        <p:grpSpPr>
          <a:xfrm>
            <a:off x="1330084" y="3164243"/>
            <a:ext cx="416966" cy="347472"/>
            <a:chOff x="5410200" y="3790950"/>
            <a:chExt cx="457200" cy="381000"/>
          </a:xfrm>
        </p:grpSpPr>
        <p:sp>
          <p:nvSpPr>
            <p:cNvPr id="224"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225" name="TextBox 87"/>
            <p:cNvSpPr txBox="1"/>
            <p:nvPr/>
          </p:nvSpPr>
          <p:spPr>
            <a:xfrm>
              <a:off x="5410200" y="37909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101" name="TextBox 100"/>
          <p:cNvSpPr txBox="1"/>
          <p:nvPr/>
        </p:nvSpPr>
        <p:spPr>
          <a:xfrm>
            <a:off x="3448629" y="2762017"/>
            <a:ext cx="8382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sp>
        <p:nvSpPr>
          <p:cNvPr id="56" name="Oval 55"/>
          <p:cNvSpPr>
            <a:spLocks noChangeAspect="1"/>
          </p:cNvSpPr>
          <p:nvPr/>
        </p:nvSpPr>
        <p:spPr>
          <a:xfrm>
            <a:off x="2281579" y="1889331"/>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279" name="曲线连接符 278"/>
          <p:cNvCxnSpPr/>
          <p:nvPr/>
        </p:nvCxnSpPr>
        <p:spPr>
          <a:xfrm rot="5400000" flipH="1" flipV="1">
            <a:off x="2390703" y="2290195"/>
            <a:ext cx="70100" cy="1743710"/>
          </a:xfrm>
          <a:prstGeom prst="curvedConnector3">
            <a:avLst>
              <a:gd name="adj1" fmla="val 549458"/>
            </a:avLst>
          </a:prstGeom>
          <a:ln w="38100" cmpd="sng">
            <a:solidFill>
              <a:srgbClr val="2127FF"/>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70" name="Object 14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36359719"/>
              </p:ext>
            </p:extLst>
          </p:nvPr>
        </p:nvGraphicFramePr>
        <p:xfrm>
          <a:off x="189970" y="1494977"/>
          <a:ext cx="1320800" cy="571500"/>
        </p:xfrm>
        <a:graphic>
          <a:graphicData uri="http://schemas.openxmlformats.org/presentationml/2006/ole">
            <p:oleObj spid="_x0000_s357841" name="公式" r:id="rId6" imgW="1320800" imgH="571500" progId="Equation.3">
              <p:embed/>
            </p:oleObj>
          </a:graphicData>
        </a:graphic>
      </p:graphicFrame>
      <p:grpSp>
        <p:nvGrpSpPr>
          <p:cNvPr id="7" name="组 6"/>
          <p:cNvGrpSpPr/>
          <p:nvPr/>
        </p:nvGrpSpPr>
        <p:grpSpPr>
          <a:xfrm>
            <a:off x="1330084" y="4286388"/>
            <a:ext cx="416966" cy="347466"/>
            <a:chOff x="6109476" y="4296747"/>
            <a:chExt cx="416966" cy="347466"/>
          </a:xfrm>
        </p:grpSpPr>
        <p:sp>
          <p:nvSpPr>
            <p:cNvPr id="93" name="TextBox 92"/>
            <p:cNvSpPr txBox="1"/>
            <p:nvPr/>
          </p:nvSpPr>
          <p:spPr>
            <a:xfrm>
              <a:off x="6109476" y="4296747"/>
              <a:ext cx="416966" cy="338554"/>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71" name="Oval 93"/>
            <p:cNvSpPr>
              <a:spLocks noChangeAspect="1"/>
            </p:cNvSpPr>
            <p:nvPr/>
          </p:nvSpPr>
          <p:spPr>
            <a:xfrm>
              <a:off x="6123375" y="431064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2" name="Group 184"/>
          <p:cNvGrpSpPr/>
          <p:nvPr/>
        </p:nvGrpSpPr>
        <p:grpSpPr>
          <a:xfrm>
            <a:off x="2025028" y="4286382"/>
            <a:ext cx="416966" cy="347472"/>
            <a:chOff x="6172200" y="4953000"/>
            <a:chExt cx="457200" cy="381000"/>
          </a:xfrm>
        </p:grpSpPr>
        <p:sp>
          <p:nvSpPr>
            <p:cNvPr id="73"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76"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77" name="TextBox 88"/>
          <p:cNvSpPr txBox="1"/>
          <p:nvPr/>
        </p:nvSpPr>
        <p:spPr>
          <a:xfrm>
            <a:off x="3242206" y="4286382"/>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84" name="Subtitle 2"/>
          <p:cNvSpPr txBox="1">
            <a:spLocks/>
          </p:cNvSpPr>
          <p:nvPr/>
        </p:nvSpPr>
        <p:spPr>
          <a:xfrm>
            <a:off x="533400" y="4906520"/>
            <a:ext cx="1066800" cy="3810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200" b="1" i="0" u="sng" strike="noStrike" kern="1200" cap="none" spc="0" normalizeH="0" baseline="0" noProof="0" dirty="0" smtClean="0">
                <a:ln>
                  <a:noFill/>
                </a:ln>
                <a:solidFill>
                  <a:schemeClr val="tx1"/>
                </a:solidFill>
                <a:effectLst/>
                <a:uLnTx/>
                <a:uFillTx/>
                <a:latin typeface="Arial" pitchFamily="34" charset="0"/>
                <a:cs typeface="Arial" pitchFamily="34" charset="0"/>
              </a:rPr>
              <a:t>Goals:</a:t>
            </a:r>
            <a:endParaRPr kumimoji="0" lang="en-US" sz="2200" b="1" i="0" u="sng" strike="noStrike" kern="1200" cap="none" spc="0" normalizeH="0" baseline="0" noProof="0" dirty="0">
              <a:ln>
                <a:noFill/>
              </a:ln>
              <a:solidFill>
                <a:schemeClr val="tx1"/>
              </a:solidFill>
              <a:effectLst/>
              <a:uLnTx/>
              <a:uFillTx/>
              <a:latin typeface="Arial" pitchFamily="34" charset="0"/>
              <a:cs typeface="Arial" pitchFamily="34" charset="0"/>
            </a:endParaRPr>
          </a:p>
        </p:txBody>
      </p:sp>
      <p:sp>
        <p:nvSpPr>
          <p:cNvPr id="86" name="TextBox 187"/>
          <p:cNvSpPr txBox="1"/>
          <p:nvPr/>
        </p:nvSpPr>
        <p:spPr>
          <a:xfrm>
            <a:off x="609600" y="5507658"/>
            <a:ext cx="2944306" cy="384721"/>
          </a:xfrm>
          <a:prstGeom prst="rect">
            <a:avLst/>
          </a:prstGeom>
          <a:noFill/>
          <a:ln w="25400">
            <a:noFill/>
            <a:miter lim="800000"/>
          </a:ln>
        </p:spPr>
        <p:txBody>
          <a:bodyPr wrap="square" rtlCol="0">
            <a:spAutoFit/>
          </a:bodyPr>
          <a:lstStyle/>
          <a:p>
            <a:r>
              <a:rPr lang="en-US" sz="1900" b="1" dirty="0" smtClean="0">
                <a:solidFill>
                  <a:srgbClr val="2127FF"/>
                </a:solidFill>
                <a:latin typeface="Arial" pitchFamily="34" charset="0"/>
                <a:cs typeface="Arial" pitchFamily="34" charset="0"/>
              </a:rPr>
              <a:t>Structural connectivity</a:t>
            </a:r>
          </a:p>
        </p:txBody>
      </p:sp>
      <p:sp>
        <p:nvSpPr>
          <p:cNvPr id="88" name="TextBox 189"/>
          <p:cNvSpPr txBox="1"/>
          <p:nvPr/>
        </p:nvSpPr>
        <p:spPr>
          <a:xfrm>
            <a:off x="609600" y="5928772"/>
            <a:ext cx="2209800" cy="384721"/>
          </a:xfrm>
          <a:prstGeom prst="rect">
            <a:avLst/>
          </a:prstGeom>
          <a:noFill/>
          <a:ln w="25400">
            <a:noFill/>
            <a:miter lim="800000"/>
          </a:ln>
        </p:spPr>
        <p:txBody>
          <a:bodyPr wrap="square" rtlCol="0">
            <a:spAutoFit/>
          </a:bodyPr>
          <a:lstStyle/>
          <a:p>
            <a:r>
              <a:rPr lang="en-US" sz="1900" dirty="0" smtClean="0">
                <a:latin typeface="Arial" pitchFamily="34" charset="0"/>
                <a:cs typeface="Arial" pitchFamily="34" charset="0"/>
              </a:rPr>
              <a:t>Potential weights</a:t>
            </a:r>
          </a:p>
        </p:txBody>
      </p:sp>
      <p:sp>
        <p:nvSpPr>
          <p:cNvPr id="111" name="Subtitle 2"/>
          <p:cNvSpPr txBox="1">
            <a:spLocks/>
          </p:cNvSpPr>
          <p:nvPr/>
        </p:nvSpPr>
        <p:spPr>
          <a:xfrm>
            <a:off x="5068152" y="1366952"/>
            <a:ext cx="1600200" cy="3810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200" b="1" i="0" u="sng" strike="noStrike" kern="1200" cap="none" spc="0" normalizeH="0" baseline="0" noProof="0" dirty="0" smtClean="0">
                <a:ln>
                  <a:noFill/>
                </a:ln>
                <a:solidFill>
                  <a:schemeClr val="tx1"/>
                </a:solidFill>
                <a:effectLst/>
                <a:uLnTx/>
                <a:uFillTx/>
                <a:latin typeface="Arial" pitchFamily="34" charset="0"/>
                <a:cs typeface="Arial" pitchFamily="34" charset="0"/>
              </a:rPr>
              <a:t>Approach:</a:t>
            </a:r>
            <a:endParaRPr kumimoji="0" lang="en-US" sz="2200" b="1" i="0" u="sng" strike="noStrike" kern="1200" cap="none" spc="0" normalizeH="0" baseline="0" noProof="0" dirty="0">
              <a:ln>
                <a:noFill/>
              </a:ln>
              <a:solidFill>
                <a:schemeClr val="tx1"/>
              </a:solidFill>
              <a:effectLst/>
              <a:uLnTx/>
              <a:uFillTx/>
              <a:latin typeface="Arial" pitchFamily="34" charset="0"/>
              <a:cs typeface="Arial" pitchFamily="34" charset="0"/>
            </a:endParaRPr>
          </a:p>
        </p:txBody>
      </p:sp>
      <p:grpSp>
        <p:nvGrpSpPr>
          <p:cNvPr id="55" name="Group 11"/>
          <p:cNvGrpSpPr/>
          <p:nvPr/>
        </p:nvGrpSpPr>
        <p:grpSpPr>
          <a:xfrm>
            <a:off x="5752436" y="3717943"/>
            <a:ext cx="2270771" cy="1402535"/>
            <a:chOff x="3505200" y="1676400"/>
            <a:chExt cx="2590800" cy="1600200"/>
          </a:xfrm>
        </p:grpSpPr>
        <p:pic>
          <p:nvPicPr>
            <p:cNvPr id="57" name="Picture 5" descr="C:\Documents and Settings\Downloads\dataset\ActivityDataset\seq11\frame1004.jpg"/>
            <p:cNvPicPr>
              <a:picLocks noChangeArrowheads="1"/>
            </p:cNvPicPr>
            <p:nvPr/>
          </p:nvPicPr>
          <p:blipFill>
            <a:blip r:embed="rId7"/>
            <a:srcRect l="5556" t="22222" r="79629" b="25000"/>
            <a:stretch>
              <a:fillRect/>
            </a:stretch>
          </p:blipFill>
          <p:spPr bwMode="auto">
            <a:xfrm>
              <a:off x="3581400" y="1752600"/>
              <a:ext cx="457200" cy="1447800"/>
            </a:xfrm>
            <a:prstGeom prst="rect">
              <a:avLst/>
            </a:prstGeom>
            <a:noFill/>
          </p:spPr>
        </p:pic>
        <p:cxnSp>
          <p:nvCxnSpPr>
            <p:cNvPr id="58" name="Straight Connector 13"/>
            <p:cNvCxnSpPr/>
            <p:nvPr/>
          </p:nvCxnSpPr>
          <p:spPr>
            <a:xfrm rot="16200000" flipH="1">
              <a:off x="4610100" y="2247900"/>
              <a:ext cx="304800" cy="228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14"/>
            <p:cNvCxnSpPr/>
            <p:nvPr/>
          </p:nvCxnSpPr>
          <p:spPr>
            <a:xfrm rot="5400000" flipH="1" flipV="1">
              <a:off x="4610100" y="2247900"/>
              <a:ext cx="304800" cy="228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60" name="Picture 5" descr="C:\Documents and Settings\Downloads\dataset\ActivityDataset\seq11\frame1004.jpg"/>
            <p:cNvPicPr>
              <a:picLocks noChangeArrowheads="1"/>
            </p:cNvPicPr>
            <p:nvPr/>
          </p:nvPicPr>
          <p:blipFill>
            <a:blip r:embed="rId7"/>
            <a:srcRect l="48148" t="19445" r="38889" b="30555"/>
            <a:stretch>
              <a:fillRect/>
            </a:stretch>
          </p:blipFill>
          <p:spPr bwMode="auto">
            <a:xfrm>
              <a:off x="5562600" y="1752600"/>
              <a:ext cx="457200" cy="1444752"/>
            </a:xfrm>
            <a:prstGeom prst="rect">
              <a:avLst/>
            </a:prstGeom>
            <a:noFill/>
          </p:spPr>
        </p:pic>
        <p:sp>
          <p:nvSpPr>
            <p:cNvPr id="61" name="Rectangle 16"/>
            <p:cNvSpPr/>
            <p:nvPr/>
          </p:nvSpPr>
          <p:spPr>
            <a:xfrm>
              <a:off x="5562600" y="1752600"/>
              <a:ext cx="457200" cy="1447800"/>
            </a:xfrm>
            <a:prstGeom prst="rect">
              <a:avLst/>
            </a:prstGeom>
            <a:noFill/>
            <a:ln>
              <a:solidFill>
                <a:srgbClr val="0FE1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Straight Connector 17"/>
            <p:cNvCxnSpPr/>
            <p:nvPr/>
          </p:nvCxnSpPr>
          <p:spPr>
            <a:xfrm>
              <a:off x="3886200" y="2360612"/>
              <a:ext cx="1828800"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63" name="Rectangle 18"/>
            <p:cNvSpPr/>
            <p:nvPr/>
          </p:nvSpPr>
          <p:spPr>
            <a:xfrm>
              <a:off x="3581400" y="1752600"/>
              <a:ext cx="457200" cy="1447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19"/>
            <p:cNvSpPr/>
            <p:nvPr/>
          </p:nvSpPr>
          <p:spPr>
            <a:xfrm>
              <a:off x="3505200" y="1676400"/>
              <a:ext cx="2590800" cy="1600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20"/>
            <p:cNvSpPr txBox="1"/>
            <p:nvPr/>
          </p:nvSpPr>
          <p:spPr>
            <a:xfrm>
              <a:off x="4343400" y="1840468"/>
              <a:ext cx="974947" cy="369332"/>
            </a:xfrm>
            <a:prstGeom prst="rect">
              <a:avLst/>
            </a:prstGeom>
            <a:noFill/>
          </p:spPr>
          <p:txBody>
            <a:bodyPr wrap="none" rtlCol="0">
              <a:spAutoFit/>
            </a:bodyPr>
            <a:lstStyle/>
            <a:p>
              <a:r>
                <a:rPr lang="en-US" b="1" dirty="0" smtClean="0"/>
                <a:t>Queue ?</a:t>
              </a:r>
              <a:endParaRPr lang="en-US" b="1" dirty="0"/>
            </a:p>
          </p:txBody>
        </p:sp>
        <p:sp>
          <p:nvSpPr>
            <p:cNvPr id="66" name="Rectangle 21"/>
            <p:cNvSpPr/>
            <p:nvPr/>
          </p:nvSpPr>
          <p:spPr>
            <a:xfrm>
              <a:off x="4419600" y="2590800"/>
              <a:ext cx="757708" cy="461665"/>
            </a:xfrm>
            <a:prstGeom prst="rect">
              <a:avLst/>
            </a:prstGeom>
          </p:spPr>
          <p:txBody>
            <a:bodyPr wrap="none">
              <a:spAutoFit/>
            </a:bodyPr>
            <a:lstStyle/>
            <a:p>
              <a:r>
                <a:rPr lang="en-US" sz="2400" b="1" dirty="0" smtClean="0"/>
                <a:t>Talk </a:t>
              </a:r>
              <a:endParaRPr lang="en-US" sz="2000" b="1" dirty="0"/>
            </a:p>
          </p:txBody>
        </p:sp>
      </p:grpSp>
      <p:grpSp>
        <p:nvGrpSpPr>
          <p:cNvPr id="67" name="Group 28"/>
          <p:cNvGrpSpPr/>
          <p:nvPr/>
        </p:nvGrpSpPr>
        <p:grpSpPr>
          <a:xfrm>
            <a:off x="5717205" y="2094829"/>
            <a:ext cx="2306002" cy="1423008"/>
            <a:chOff x="5540148" y="1749552"/>
            <a:chExt cx="2889504" cy="1783080"/>
          </a:xfrm>
        </p:grpSpPr>
        <p:grpSp>
          <p:nvGrpSpPr>
            <p:cNvPr id="68" name="Group 22"/>
            <p:cNvGrpSpPr/>
            <p:nvPr/>
          </p:nvGrpSpPr>
          <p:grpSpPr>
            <a:xfrm>
              <a:off x="7846150" y="1825752"/>
              <a:ext cx="512064" cy="1618488"/>
              <a:chOff x="7053274" y="1825752"/>
              <a:chExt cx="457200" cy="1447800"/>
            </a:xfrm>
          </p:grpSpPr>
          <p:pic>
            <p:nvPicPr>
              <p:cNvPr id="92" name="Picture 5" descr="C:\Documents and Settings\Downloads\dataset\ActivityDataset\seq11\frame1004.jpg"/>
              <p:cNvPicPr>
                <a:picLocks noChangeAspect="1" noChangeArrowheads="1"/>
              </p:cNvPicPr>
              <p:nvPr/>
            </p:nvPicPr>
            <p:blipFill>
              <a:blip r:embed="rId7"/>
              <a:srcRect l="79629" t="22222" r="9260" b="25000"/>
              <a:stretch>
                <a:fillRect/>
              </a:stretch>
            </p:blipFill>
            <p:spPr bwMode="auto">
              <a:xfrm>
                <a:off x="7053274" y="1825752"/>
                <a:ext cx="457200" cy="1447800"/>
              </a:xfrm>
              <a:prstGeom prst="rect">
                <a:avLst/>
              </a:prstGeom>
              <a:noFill/>
            </p:spPr>
          </p:pic>
          <p:sp>
            <p:nvSpPr>
              <p:cNvPr id="94" name="Rectangle 8"/>
              <p:cNvSpPr/>
              <p:nvPr/>
            </p:nvSpPr>
            <p:spPr>
              <a:xfrm>
                <a:off x="7053274" y="1825752"/>
                <a:ext cx="457200" cy="1447800"/>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9" name="Group 25"/>
            <p:cNvGrpSpPr/>
            <p:nvPr/>
          </p:nvGrpSpPr>
          <p:grpSpPr>
            <a:xfrm>
              <a:off x="5621118" y="1845798"/>
              <a:ext cx="512064" cy="1618488"/>
              <a:chOff x="6291274" y="1825752"/>
              <a:chExt cx="457200" cy="1447800"/>
            </a:xfrm>
          </p:grpSpPr>
          <p:pic>
            <p:nvPicPr>
              <p:cNvPr id="89" name="Picture 5" descr="C:\Documents and Settings\Downloads\dataset\ActivityDataset\seq11\frame1004.jpg"/>
              <p:cNvPicPr>
                <a:picLocks noChangeArrowheads="1"/>
              </p:cNvPicPr>
              <p:nvPr/>
            </p:nvPicPr>
            <p:blipFill>
              <a:blip r:embed="rId7"/>
              <a:srcRect l="48148" t="19445" r="38889" b="30555"/>
              <a:stretch>
                <a:fillRect/>
              </a:stretch>
            </p:blipFill>
            <p:spPr bwMode="auto">
              <a:xfrm>
                <a:off x="6291274" y="1825752"/>
                <a:ext cx="457200" cy="1444752"/>
              </a:xfrm>
              <a:prstGeom prst="rect">
                <a:avLst/>
              </a:prstGeom>
              <a:noFill/>
            </p:spPr>
          </p:pic>
          <p:sp>
            <p:nvSpPr>
              <p:cNvPr id="91" name="Rectangle 9"/>
              <p:cNvSpPr/>
              <p:nvPr/>
            </p:nvSpPr>
            <p:spPr>
              <a:xfrm>
                <a:off x="6291274" y="1825752"/>
                <a:ext cx="457200" cy="1447800"/>
              </a:xfrm>
              <a:prstGeom prst="rect">
                <a:avLst/>
              </a:prstGeom>
              <a:noFill/>
              <a:ln>
                <a:solidFill>
                  <a:srgbClr val="0FE1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8" name="Group 27"/>
            <p:cNvGrpSpPr/>
            <p:nvPr/>
          </p:nvGrpSpPr>
          <p:grpSpPr>
            <a:xfrm>
              <a:off x="5540148" y="1749552"/>
              <a:ext cx="2889504" cy="1783080"/>
              <a:chOff x="5540148" y="1749552"/>
              <a:chExt cx="2889504" cy="1783080"/>
            </a:xfrm>
          </p:grpSpPr>
          <p:sp>
            <p:nvSpPr>
              <p:cNvPr id="83" name="Rectangle 7"/>
              <p:cNvSpPr/>
              <p:nvPr/>
            </p:nvSpPr>
            <p:spPr>
              <a:xfrm>
                <a:off x="5540148" y="1749552"/>
                <a:ext cx="2889504" cy="1783080"/>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7" name="Straight Connector 10"/>
              <p:cNvCxnSpPr/>
              <p:nvPr/>
            </p:nvCxnSpPr>
            <p:spPr>
              <a:xfrm>
                <a:off x="5963340" y="2570156"/>
                <a:ext cx="2041086" cy="158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79" name="Rectangle 24"/>
            <p:cNvSpPr/>
            <p:nvPr/>
          </p:nvSpPr>
          <p:spPr>
            <a:xfrm>
              <a:off x="6643702" y="2056489"/>
              <a:ext cx="845662" cy="515255"/>
            </a:xfrm>
            <a:prstGeom prst="rect">
              <a:avLst/>
            </a:prstGeom>
          </p:spPr>
          <p:txBody>
            <a:bodyPr wrap="none">
              <a:spAutoFit/>
            </a:bodyPr>
            <a:lstStyle/>
            <a:p>
              <a:r>
                <a:rPr lang="en-US" sz="2400" b="1" dirty="0" smtClean="0"/>
                <a:t>Talk </a:t>
              </a:r>
              <a:endParaRPr lang="en-US" sz="2000" b="1" dirty="0"/>
            </a:p>
          </p:txBody>
        </p:sp>
      </p:grpSp>
      <p:graphicFrame>
        <p:nvGraphicFramePr>
          <p:cNvPr id="97" name="Object 72"/>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32341951"/>
              </p:ext>
            </p:extLst>
          </p:nvPr>
        </p:nvGraphicFramePr>
        <p:xfrm>
          <a:off x="6222736" y="5529553"/>
          <a:ext cx="2172008" cy="836920"/>
        </p:xfrm>
        <a:graphic>
          <a:graphicData uri="http://schemas.openxmlformats.org/presentationml/2006/ole">
            <p:oleObj spid="_x0000_s357842" name="公式" r:id="rId8" imgW="1384300" imgH="533400" progId="Equation.3">
              <p:embed/>
            </p:oleObj>
          </a:graphicData>
        </a:graphic>
      </p:graphicFrame>
      <p:sp>
        <p:nvSpPr>
          <p:cNvPr id="98" name="TextBox 275"/>
          <p:cNvSpPr txBox="1"/>
          <p:nvPr/>
        </p:nvSpPr>
        <p:spPr>
          <a:xfrm>
            <a:off x="5152549" y="5641481"/>
            <a:ext cx="1447800" cy="523220"/>
          </a:xfrm>
          <a:prstGeom prst="rect">
            <a:avLst/>
          </a:prstGeom>
          <a:noFill/>
          <a:ln w="25400">
            <a:noFill/>
            <a:miter lim="800000"/>
          </a:ln>
        </p:spPr>
        <p:txBody>
          <a:bodyPr wrap="square" rtlCol="0">
            <a:spAutoFit/>
          </a:bodyPr>
          <a:lstStyle/>
          <a:p>
            <a:r>
              <a:rPr lang="en-US" sz="2800" dirty="0" smtClean="0">
                <a:latin typeface="Arial" pitchFamily="34" charset="0"/>
                <a:cs typeface="Arial" pitchFamily="34" charset="0"/>
              </a:rPr>
              <a:t>ILP</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701302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5" name="Rectangle 271"/>
          <p:cNvSpPr/>
          <p:nvPr/>
        </p:nvSpPr>
        <p:spPr>
          <a:xfrm>
            <a:off x="919794" y="1527944"/>
            <a:ext cx="304800" cy="381000"/>
          </a:xfrm>
          <a:prstGeom prst="rect">
            <a:avLst/>
          </a:prstGeom>
          <a:solidFill>
            <a:schemeClr val="tx2">
              <a:lumMod val="20000"/>
              <a:lumOff val="80000"/>
            </a:schemeClr>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4" name="Straight Connector 16"/>
          <p:cNvCxnSpPr>
            <a:stCxn id="225" idx="0"/>
            <a:endCxn id="56" idx="3"/>
          </p:cNvCxnSpPr>
          <p:nvPr/>
        </p:nvCxnSpPr>
        <p:spPr>
          <a:xfrm flipV="1">
            <a:off x="1538567" y="2174053"/>
            <a:ext cx="791863" cy="9901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7"/>
          <p:cNvCxnSpPr>
            <a:stCxn id="56" idx="4"/>
            <a:endCxn id="219" idx="0"/>
          </p:cNvCxnSpPr>
          <p:nvPr/>
        </p:nvCxnSpPr>
        <p:spPr>
          <a:xfrm flipH="1">
            <a:off x="2209438" y="2222904"/>
            <a:ext cx="238928" cy="95335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03" name="Subtitle 2"/>
          <p:cNvSpPr txBox="1">
            <a:spLocks/>
          </p:cNvSpPr>
          <p:nvPr/>
        </p:nvSpPr>
        <p:spPr>
          <a:xfrm>
            <a:off x="0" y="50091"/>
            <a:ext cx="9144000"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4400" dirty="0">
                <a:solidFill>
                  <a:srgbClr val="800000"/>
                </a:solidFill>
              </a:rPr>
              <a:t>Model </a:t>
            </a:r>
            <a:r>
              <a:rPr lang="en-US" altLang="zh-CN" sz="4400" dirty="0" smtClean="0">
                <a:solidFill>
                  <a:srgbClr val="800000"/>
                </a:solidFill>
              </a:rPr>
              <a:t>Learning</a:t>
            </a:r>
            <a:endParaRPr kumimoji="0" lang="en-US" sz="4400" i="0" u="none" strike="noStrike" kern="1200" cap="none" spc="0" normalizeH="0" baseline="0" noProof="0" dirty="0">
              <a:ln>
                <a:noFill/>
              </a:ln>
              <a:solidFill>
                <a:srgbClr val="800000"/>
              </a:solidFill>
              <a:effectLst/>
              <a:uLnTx/>
              <a:uFillTx/>
              <a:latin typeface="+mj-lt"/>
              <a:cs typeface="Arial" pitchFamily="34" charset="0"/>
            </a:endParaRPr>
          </a:p>
        </p:txBody>
      </p:sp>
      <p:sp>
        <p:nvSpPr>
          <p:cNvPr id="100" name="TextBox 99"/>
          <p:cNvSpPr txBox="1"/>
          <p:nvPr/>
        </p:nvSpPr>
        <p:spPr>
          <a:xfrm>
            <a:off x="2014149" y="1426612"/>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Activity</a:t>
            </a:r>
            <a:endParaRPr lang="en-US" sz="1700" dirty="0">
              <a:latin typeface="Arial" pitchFamily="34" charset="0"/>
              <a:cs typeface="Arial" pitchFamily="34" charset="0"/>
            </a:endParaRPr>
          </a:p>
        </p:txBody>
      </p:sp>
      <p:cxnSp>
        <p:nvCxnSpPr>
          <p:cNvPr id="80" name="Straight Connector 79"/>
          <p:cNvCxnSpPr>
            <a:stCxn id="71" idx="0"/>
          </p:cNvCxnSpPr>
          <p:nvPr/>
        </p:nvCxnSpPr>
        <p:spPr>
          <a:xfrm flipV="1">
            <a:off x="1510770" y="3527792"/>
            <a:ext cx="13900"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76" idx="0"/>
          </p:cNvCxnSpPr>
          <p:nvPr/>
        </p:nvCxnSpPr>
        <p:spPr>
          <a:xfrm flipV="1">
            <a:off x="2205714" y="3527792"/>
            <a:ext cx="1"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90" idx="0"/>
            <a:endCxn id="212" idx="2"/>
          </p:cNvCxnSpPr>
          <p:nvPr/>
        </p:nvCxnSpPr>
        <p:spPr>
          <a:xfrm flipH="1" flipV="1">
            <a:off x="3414917" y="3503504"/>
            <a:ext cx="7975" cy="79677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10" name="组 9"/>
          <p:cNvGrpSpPr/>
          <p:nvPr/>
        </p:nvGrpSpPr>
        <p:grpSpPr>
          <a:xfrm>
            <a:off x="655074" y="3892245"/>
            <a:ext cx="416966" cy="376780"/>
            <a:chOff x="5345036" y="4653900"/>
            <a:chExt cx="416966" cy="376780"/>
          </a:xfrm>
        </p:grpSpPr>
        <p:sp>
          <p:nvSpPr>
            <p:cNvPr id="95" name="TextBox 94"/>
            <p:cNvSpPr txBox="1"/>
            <p:nvPr/>
          </p:nvSpPr>
          <p:spPr>
            <a:xfrm>
              <a:off x="5345036" y="465390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O</a:t>
              </a:r>
              <a:endParaRPr lang="en-US" sz="1600" i="1" baseline="-25000" dirty="0">
                <a:latin typeface="Times New Roman" pitchFamily="18" charset="0"/>
                <a:cs typeface="Times New Roman" pitchFamily="18" charset="0"/>
              </a:endParaRPr>
            </a:p>
          </p:txBody>
        </p:sp>
        <p:sp>
          <p:nvSpPr>
            <p:cNvPr id="96" name="Oval 95"/>
            <p:cNvSpPr>
              <a:spLocks noChangeAspect="1"/>
            </p:cNvSpPr>
            <p:nvPr/>
          </p:nvSpPr>
          <p:spPr>
            <a:xfrm>
              <a:off x="5345038" y="4697107"/>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i="1" dirty="0">
                <a:solidFill>
                  <a:schemeClr val="tx1"/>
                </a:solidFill>
                <a:latin typeface="Times New Roman" pitchFamily="18" charset="0"/>
                <a:cs typeface="Times New Roman" pitchFamily="18" charset="0"/>
              </a:endParaRPr>
            </a:p>
          </p:txBody>
        </p:sp>
      </p:grpSp>
      <p:sp>
        <p:nvSpPr>
          <p:cNvPr id="90" name="Oval 89"/>
          <p:cNvSpPr>
            <a:spLocks noChangeAspect="1"/>
          </p:cNvSpPr>
          <p:nvPr/>
        </p:nvSpPr>
        <p:spPr>
          <a:xfrm>
            <a:off x="3256105" y="4300281"/>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39" name="曲线连接符 38"/>
          <p:cNvCxnSpPr/>
          <p:nvPr/>
        </p:nvCxnSpPr>
        <p:spPr>
          <a:xfrm rot="5400000" flipH="1" flipV="1">
            <a:off x="1874319" y="2846745"/>
            <a:ext cx="12700" cy="694944"/>
          </a:xfrm>
          <a:prstGeom prst="curvedConnector3">
            <a:avLst>
              <a:gd name="adj1" fmla="val 966559"/>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8" name="曲线连接符 177"/>
          <p:cNvCxnSpPr/>
          <p:nvPr/>
        </p:nvCxnSpPr>
        <p:spPr>
          <a:xfrm rot="5400000" flipH="1" flipV="1">
            <a:off x="2720183" y="2616310"/>
            <a:ext cx="70101" cy="1112774"/>
          </a:xfrm>
          <a:prstGeom prst="curvedConnector3">
            <a:avLst>
              <a:gd name="adj1" fmla="val 401071"/>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17"/>
          <p:cNvCxnSpPr>
            <a:stCxn id="56" idx="5"/>
            <a:endCxn id="213" idx="0"/>
          </p:cNvCxnSpPr>
          <p:nvPr/>
        </p:nvCxnSpPr>
        <p:spPr>
          <a:xfrm>
            <a:off x="2566301" y="2174053"/>
            <a:ext cx="820819" cy="100479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2" name="曲线连接符 201"/>
          <p:cNvCxnSpPr>
            <a:stCxn id="96" idx="0"/>
            <a:endCxn id="56" idx="2"/>
          </p:cNvCxnSpPr>
          <p:nvPr/>
        </p:nvCxnSpPr>
        <p:spPr>
          <a:xfrm rot="5400000" flipH="1" flipV="1">
            <a:off x="612054" y="2265927"/>
            <a:ext cx="1879334" cy="1459716"/>
          </a:xfrm>
          <a:prstGeom prst="curvedConnector2">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207"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288617518"/>
              </p:ext>
            </p:extLst>
          </p:nvPr>
        </p:nvGraphicFramePr>
        <p:xfrm>
          <a:off x="2616264" y="3284025"/>
          <a:ext cx="347472" cy="156362"/>
        </p:xfrm>
        <a:graphic>
          <a:graphicData uri="http://schemas.openxmlformats.org/presentationml/2006/ole">
            <p:oleObj spid="_x0000_s353101" name="公式" r:id="rId4" imgW="330200" imgH="165100" progId="Equation.3">
              <p:embed/>
            </p:oleObj>
          </a:graphicData>
        </a:graphic>
      </p:graphicFrame>
      <p:graphicFrame>
        <p:nvGraphicFramePr>
          <p:cNvPr id="20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13196931"/>
              </p:ext>
            </p:extLst>
          </p:nvPr>
        </p:nvGraphicFramePr>
        <p:xfrm>
          <a:off x="2645184" y="4417405"/>
          <a:ext cx="347472" cy="156362"/>
        </p:xfrm>
        <a:graphic>
          <a:graphicData uri="http://schemas.openxmlformats.org/presentationml/2006/ole">
            <p:oleObj spid="_x0000_s353102" name="公式" r:id="rId5" imgW="330200" imgH="165100" progId="Equation.3">
              <p:embed/>
            </p:oleObj>
          </a:graphicData>
        </a:graphic>
      </p:graphicFrame>
      <p:grpSp>
        <p:nvGrpSpPr>
          <p:cNvPr id="211" name="Group 158"/>
          <p:cNvGrpSpPr/>
          <p:nvPr/>
        </p:nvGrpSpPr>
        <p:grpSpPr>
          <a:xfrm>
            <a:off x="3206434" y="3164950"/>
            <a:ext cx="416966" cy="347472"/>
            <a:chOff x="7467600" y="3810000"/>
            <a:chExt cx="457200" cy="381000"/>
          </a:xfrm>
        </p:grpSpPr>
        <p:sp>
          <p:nvSpPr>
            <p:cNvPr id="212"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213"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17" name="Group 157"/>
          <p:cNvGrpSpPr/>
          <p:nvPr/>
        </p:nvGrpSpPr>
        <p:grpSpPr>
          <a:xfrm>
            <a:off x="2028752" y="3162361"/>
            <a:ext cx="416966" cy="347472"/>
            <a:chOff x="6172200" y="3733800"/>
            <a:chExt cx="457200" cy="381000"/>
          </a:xfrm>
        </p:grpSpPr>
        <p:sp>
          <p:nvSpPr>
            <p:cNvPr id="218"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219"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22" name="Group 156"/>
          <p:cNvGrpSpPr/>
          <p:nvPr/>
        </p:nvGrpSpPr>
        <p:grpSpPr>
          <a:xfrm>
            <a:off x="1330084" y="3164243"/>
            <a:ext cx="416966" cy="347472"/>
            <a:chOff x="5410200" y="3790950"/>
            <a:chExt cx="457200" cy="381000"/>
          </a:xfrm>
        </p:grpSpPr>
        <p:sp>
          <p:nvSpPr>
            <p:cNvPr id="224"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225" name="TextBox 87"/>
            <p:cNvSpPr txBox="1"/>
            <p:nvPr/>
          </p:nvSpPr>
          <p:spPr>
            <a:xfrm>
              <a:off x="5410200" y="37909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101" name="TextBox 100"/>
          <p:cNvSpPr txBox="1"/>
          <p:nvPr/>
        </p:nvSpPr>
        <p:spPr>
          <a:xfrm>
            <a:off x="3448629" y="2762017"/>
            <a:ext cx="8382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sp>
        <p:nvSpPr>
          <p:cNvPr id="56" name="Oval 55"/>
          <p:cNvSpPr>
            <a:spLocks noChangeAspect="1"/>
          </p:cNvSpPr>
          <p:nvPr/>
        </p:nvSpPr>
        <p:spPr>
          <a:xfrm>
            <a:off x="2281579" y="1889331"/>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279" name="曲线连接符 278"/>
          <p:cNvCxnSpPr/>
          <p:nvPr/>
        </p:nvCxnSpPr>
        <p:spPr>
          <a:xfrm rot="5400000" flipH="1" flipV="1">
            <a:off x="2390703" y="2290195"/>
            <a:ext cx="70100" cy="1743710"/>
          </a:xfrm>
          <a:prstGeom prst="curvedConnector3">
            <a:avLst>
              <a:gd name="adj1" fmla="val 549458"/>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70" name="Object 14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22823000"/>
              </p:ext>
            </p:extLst>
          </p:nvPr>
        </p:nvGraphicFramePr>
        <p:xfrm>
          <a:off x="190500" y="1495425"/>
          <a:ext cx="1320800" cy="571500"/>
        </p:xfrm>
        <a:graphic>
          <a:graphicData uri="http://schemas.openxmlformats.org/presentationml/2006/ole">
            <p:oleObj spid="_x0000_s353103" name="公式" r:id="rId6" imgW="1320800" imgH="571500" progId="Equation.3">
              <p:embed/>
            </p:oleObj>
          </a:graphicData>
        </a:graphic>
      </p:graphicFrame>
      <p:grpSp>
        <p:nvGrpSpPr>
          <p:cNvPr id="7" name="组 6"/>
          <p:cNvGrpSpPr/>
          <p:nvPr/>
        </p:nvGrpSpPr>
        <p:grpSpPr>
          <a:xfrm>
            <a:off x="1330084" y="4286388"/>
            <a:ext cx="416966" cy="347466"/>
            <a:chOff x="6109476" y="4296747"/>
            <a:chExt cx="416966" cy="347466"/>
          </a:xfrm>
        </p:grpSpPr>
        <p:sp>
          <p:nvSpPr>
            <p:cNvPr id="93" name="TextBox 92"/>
            <p:cNvSpPr txBox="1"/>
            <p:nvPr/>
          </p:nvSpPr>
          <p:spPr>
            <a:xfrm>
              <a:off x="6109476" y="4296747"/>
              <a:ext cx="416966" cy="338554"/>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71" name="Oval 93"/>
            <p:cNvSpPr>
              <a:spLocks noChangeAspect="1"/>
            </p:cNvSpPr>
            <p:nvPr/>
          </p:nvSpPr>
          <p:spPr>
            <a:xfrm>
              <a:off x="6123375" y="431064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2" name="Group 184"/>
          <p:cNvGrpSpPr/>
          <p:nvPr/>
        </p:nvGrpSpPr>
        <p:grpSpPr>
          <a:xfrm>
            <a:off x="2025028" y="4286382"/>
            <a:ext cx="416966" cy="347472"/>
            <a:chOff x="6172200" y="4953000"/>
            <a:chExt cx="457200" cy="381000"/>
          </a:xfrm>
        </p:grpSpPr>
        <p:sp>
          <p:nvSpPr>
            <p:cNvPr id="73"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76"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77" name="TextBox 88"/>
          <p:cNvSpPr txBox="1"/>
          <p:nvPr/>
        </p:nvSpPr>
        <p:spPr>
          <a:xfrm>
            <a:off x="3242206" y="4286382"/>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84" name="Subtitle 2"/>
          <p:cNvSpPr txBox="1">
            <a:spLocks/>
          </p:cNvSpPr>
          <p:nvPr/>
        </p:nvSpPr>
        <p:spPr>
          <a:xfrm>
            <a:off x="533400" y="4906520"/>
            <a:ext cx="1066800" cy="3810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200" b="1" i="0" u="sng" strike="noStrike" kern="1200" cap="none" spc="0" normalizeH="0" baseline="0" noProof="0" dirty="0" smtClean="0">
                <a:ln>
                  <a:noFill/>
                </a:ln>
                <a:solidFill>
                  <a:schemeClr val="tx1"/>
                </a:solidFill>
                <a:effectLst/>
                <a:uLnTx/>
                <a:uFillTx/>
                <a:latin typeface="Arial" pitchFamily="34" charset="0"/>
                <a:cs typeface="Arial" pitchFamily="34" charset="0"/>
              </a:rPr>
              <a:t>Goals:</a:t>
            </a:r>
            <a:endParaRPr kumimoji="0" lang="en-US" sz="2200" b="1" i="0" u="sng" strike="noStrike" kern="1200" cap="none" spc="0" normalizeH="0" baseline="0" noProof="0" dirty="0">
              <a:ln>
                <a:noFill/>
              </a:ln>
              <a:solidFill>
                <a:schemeClr val="tx1"/>
              </a:solidFill>
              <a:effectLst/>
              <a:uLnTx/>
              <a:uFillTx/>
              <a:latin typeface="Arial" pitchFamily="34" charset="0"/>
              <a:cs typeface="Arial" pitchFamily="34" charset="0"/>
            </a:endParaRPr>
          </a:p>
        </p:txBody>
      </p:sp>
      <p:sp>
        <p:nvSpPr>
          <p:cNvPr id="111" name="Subtitle 2"/>
          <p:cNvSpPr txBox="1">
            <a:spLocks/>
          </p:cNvSpPr>
          <p:nvPr/>
        </p:nvSpPr>
        <p:spPr>
          <a:xfrm>
            <a:off x="5068152" y="1366952"/>
            <a:ext cx="1600200" cy="3810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2200" b="1" i="0" u="sng" strike="noStrike" kern="1200" cap="none" spc="0" normalizeH="0" baseline="0" noProof="0" dirty="0" smtClean="0">
                <a:ln>
                  <a:noFill/>
                </a:ln>
                <a:solidFill>
                  <a:schemeClr val="tx1"/>
                </a:solidFill>
                <a:effectLst/>
                <a:uLnTx/>
                <a:uFillTx/>
                <a:latin typeface="Arial" pitchFamily="34" charset="0"/>
                <a:cs typeface="Arial" pitchFamily="34" charset="0"/>
              </a:rPr>
              <a:t>Approach:</a:t>
            </a:r>
            <a:endParaRPr kumimoji="0" lang="en-US" sz="2200" b="1" i="0" u="sng" strike="noStrike" kern="1200" cap="none" spc="0" normalizeH="0" baseline="0" noProof="0" dirty="0">
              <a:ln>
                <a:noFill/>
              </a:ln>
              <a:solidFill>
                <a:schemeClr val="tx1"/>
              </a:solidFill>
              <a:effectLst/>
              <a:uLnTx/>
              <a:uFillTx/>
              <a:latin typeface="Arial" pitchFamily="34" charset="0"/>
              <a:cs typeface="Arial" pitchFamily="34" charset="0"/>
            </a:endParaRPr>
          </a:p>
        </p:txBody>
      </p:sp>
      <p:sp>
        <p:nvSpPr>
          <p:cNvPr id="57" name="TextBox 272"/>
          <p:cNvSpPr txBox="1"/>
          <p:nvPr/>
        </p:nvSpPr>
        <p:spPr>
          <a:xfrm>
            <a:off x="4889292" y="2048104"/>
            <a:ext cx="2514600" cy="384721"/>
          </a:xfrm>
          <a:prstGeom prst="rect">
            <a:avLst/>
          </a:prstGeom>
          <a:noFill/>
          <a:ln w="25400">
            <a:noFill/>
            <a:miter lim="800000"/>
          </a:ln>
        </p:spPr>
        <p:txBody>
          <a:bodyPr wrap="square" rtlCol="0">
            <a:spAutoFit/>
          </a:bodyPr>
          <a:lstStyle/>
          <a:p>
            <a:r>
              <a:rPr lang="en-US" sz="1900" dirty="0" smtClean="0">
                <a:latin typeface="Arial" pitchFamily="34" charset="0"/>
                <a:cs typeface="Arial" pitchFamily="34" charset="0"/>
              </a:rPr>
              <a:t>Max-margin learning</a:t>
            </a:r>
          </a:p>
        </p:txBody>
      </p:sp>
      <p:graphicFrame>
        <p:nvGraphicFramePr>
          <p:cNvPr id="58" name="Object 273"/>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34925692"/>
              </p:ext>
            </p:extLst>
          </p:nvPr>
        </p:nvGraphicFramePr>
        <p:xfrm>
          <a:off x="5225842" y="2556104"/>
          <a:ext cx="2425700" cy="660400"/>
        </p:xfrm>
        <a:graphic>
          <a:graphicData uri="http://schemas.openxmlformats.org/presentationml/2006/ole">
            <p:oleObj spid="_x0000_s353104" name="公式" r:id="rId7" imgW="2425680" imgH="660240" progId="Equation.3">
              <p:embed/>
            </p:oleObj>
          </a:graphicData>
        </a:graphic>
      </p:graphicFrame>
      <p:sp>
        <p:nvSpPr>
          <p:cNvPr id="59" name="TextBox 274"/>
          <p:cNvSpPr txBox="1"/>
          <p:nvPr/>
        </p:nvSpPr>
        <p:spPr>
          <a:xfrm>
            <a:off x="4916548" y="5152956"/>
            <a:ext cx="3633088" cy="1077218"/>
          </a:xfrm>
          <a:prstGeom prst="rect">
            <a:avLst/>
          </a:prstGeom>
          <a:noFill/>
        </p:spPr>
        <p:txBody>
          <a:bodyPr wrap="square" rtlCol="0">
            <a:spAutoFit/>
          </a:bodyPr>
          <a:lstStyle/>
          <a:p>
            <a:pPr>
              <a:buFont typeface="Arial" pitchFamily="34" charset="0"/>
              <a:buChar char="•"/>
            </a:pPr>
            <a:r>
              <a:rPr lang="en-US" sz="1500" dirty="0" smtClean="0">
                <a:latin typeface="Arial" pitchFamily="34" charset="0"/>
                <a:cs typeface="Arial" pitchFamily="34" charset="0"/>
              </a:rPr>
              <a:t> </a:t>
            </a:r>
            <a:r>
              <a:rPr lang="en-US" sz="1600" i="1" baseline="-25000" dirty="0" smtClean="0">
                <a:latin typeface="Times New Roman" pitchFamily="18" charset="0"/>
                <a:cs typeface="Times New Roman" pitchFamily="18" charset="0"/>
              </a:rPr>
              <a:t> </a:t>
            </a:r>
            <a:r>
              <a:rPr lang="en-US" sz="1500" dirty="0" smtClean="0">
                <a:latin typeface="Arial" pitchFamily="34" charset="0"/>
                <a:cs typeface="Arial" pitchFamily="34" charset="0"/>
              </a:rPr>
              <a:t>    : Potential values of the </a:t>
            </a:r>
            <a:r>
              <a:rPr lang="en-US" sz="1600" i="1" dirty="0" err="1" smtClean="0">
                <a:latin typeface="Times New Roman" pitchFamily="18" charset="0"/>
                <a:cs typeface="Times New Roman" pitchFamily="18" charset="0"/>
              </a:rPr>
              <a:t>i</a:t>
            </a:r>
            <a:r>
              <a:rPr lang="en-US" sz="1500" dirty="0" err="1" smtClean="0">
                <a:latin typeface="Arial" pitchFamily="34" charset="0"/>
                <a:cs typeface="Arial" pitchFamily="34" charset="0"/>
              </a:rPr>
              <a:t>-th</a:t>
            </a:r>
            <a:r>
              <a:rPr lang="en-US" sz="1500" dirty="0" smtClean="0">
                <a:latin typeface="Arial" pitchFamily="34" charset="0"/>
                <a:cs typeface="Arial" pitchFamily="34" charset="0"/>
              </a:rPr>
              <a:t> image.</a:t>
            </a:r>
          </a:p>
          <a:p>
            <a:pPr>
              <a:buFont typeface="Arial" pitchFamily="34" charset="0"/>
              <a:buChar char="•"/>
            </a:pPr>
            <a:r>
              <a:rPr lang="en-US" sz="1500" b="1" dirty="0" smtClean="0">
                <a:latin typeface="Arial" pitchFamily="34" charset="0"/>
                <a:cs typeface="Arial" pitchFamily="34" charset="0"/>
              </a:rPr>
              <a:t> </a:t>
            </a:r>
            <a:r>
              <a:rPr lang="en-US" sz="1600" b="1" dirty="0" smtClean="0">
                <a:latin typeface="Times New Roman" pitchFamily="18" charset="0"/>
                <a:cs typeface="Times New Roman" pitchFamily="18" charset="0"/>
              </a:rPr>
              <a:t>w</a:t>
            </a:r>
            <a:r>
              <a:rPr lang="en-US" sz="1600" i="1" baseline="-25000" dirty="0" smtClean="0">
                <a:latin typeface="Times New Roman" pitchFamily="18" charset="0"/>
                <a:cs typeface="Times New Roman" pitchFamily="18" charset="0"/>
              </a:rPr>
              <a:t>r</a:t>
            </a:r>
            <a:r>
              <a:rPr lang="en-US" sz="1500" dirty="0" smtClean="0">
                <a:latin typeface="Arial" pitchFamily="34" charset="0"/>
                <a:cs typeface="Arial" pitchFamily="34" charset="0"/>
              </a:rPr>
              <a:t>: Potential weights of the </a:t>
            </a:r>
            <a:r>
              <a:rPr lang="en-US" sz="1600" i="1" dirty="0" smtClean="0">
                <a:latin typeface="Times New Roman" pitchFamily="18" charset="0"/>
                <a:cs typeface="Times New Roman" pitchFamily="18" charset="0"/>
              </a:rPr>
              <a:t>r</a:t>
            </a:r>
            <a:r>
              <a:rPr lang="en-US" sz="1500" dirty="0" smtClean="0">
                <a:latin typeface="Arial" pitchFamily="34" charset="0"/>
                <a:cs typeface="Arial" pitchFamily="34" charset="0"/>
              </a:rPr>
              <a:t>-</a:t>
            </a:r>
            <a:r>
              <a:rPr lang="en-US" sz="1500" dirty="0" err="1" smtClean="0">
                <a:latin typeface="Arial" pitchFamily="34" charset="0"/>
                <a:cs typeface="Arial" pitchFamily="34" charset="0"/>
              </a:rPr>
              <a:t>th</a:t>
            </a:r>
            <a:r>
              <a:rPr lang="en-US" sz="1500" dirty="0" smtClean="0">
                <a:latin typeface="Arial" pitchFamily="34" charset="0"/>
                <a:cs typeface="Arial" pitchFamily="34" charset="0"/>
              </a:rPr>
              <a:t> activity.</a:t>
            </a:r>
          </a:p>
          <a:p>
            <a:pPr>
              <a:buFont typeface="Arial" pitchFamily="34" charset="0"/>
              <a:buChar char="•"/>
            </a:pPr>
            <a:r>
              <a:rPr lang="en-US" sz="1500" dirty="0" smtClean="0">
                <a:latin typeface="Arial" pitchFamily="34" charset="0"/>
                <a:cs typeface="Arial" pitchFamily="34" charset="0"/>
              </a:rPr>
              <a:t> </a:t>
            </a:r>
            <a:r>
              <a:rPr lang="en-US" sz="1600" i="1" dirty="0" smtClean="0">
                <a:latin typeface="Times New Roman" pitchFamily="18" charset="0"/>
                <a:cs typeface="Times New Roman" pitchFamily="18" charset="0"/>
              </a:rPr>
              <a:t>y</a:t>
            </a:r>
            <a:r>
              <a:rPr lang="en-US" sz="1600" dirty="0" smtClean="0">
                <a:latin typeface="Times New Roman" pitchFamily="18" charset="0"/>
                <a:cs typeface="Times New Roman" pitchFamily="18" charset="0"/>
              </a:rPr>
              <a:t>(</a:t>
            </a:r>
            <a:r>
              <a:rPr lang="en-US" sz="1600" i="1" dirty="0" smtClean="0">
                <a:latin typeface="Times New Roman" pitchFamily="18" charset="0"/>
                <a:cs typeface="Times New Roman" pitchFamily="18" charset="0"/>
              </a:rPr>
              <a:t>r</a:t>
            </a:r>
            <a:r>
              <a:rPr lang="en-US" sz="1600" dirty="0" smtClean="0">
                <a:latin typeface="Times New Roman" pitchFamily="18" charset="0"/>
                <a:cs typeface="Times New Roman" pitchFamily="18" charset="0"/>
              </a:rPr>
              <a:t>)</a:t>
            </a:r>
            <a:r>
              <a:rPr lang="en-US" sz="1500" dirty="0" smtClean="0">
                <a:latin typeface="Arial" pitchFamily="34" charset="0"/>
                <a:cs typeface="Arial" pitchFamily="34" charset="0"/>
              </a:rPr>
              <a:t>: </a:t>
            </a:r>
            <a:r>
              <a:rPr lang="en-US" sz="1600" i="1" dirty="0" smtClean="0">
                <a:latin typeface="Times New Roman" pitchFamily="18" charset="0"/>
                <a:cs typeface="Times New Roman" pitchFamily="18" charset="0"/>
              </a:rPr>
              <a:t>r</a:t>
            </a:r>
            <a:r>
              <a:rPr lang="en-US" sz="1500" dirty="0" smtClean="0">
                <a:latin typeface="Arial" pitchFamily="34" charset="0"/>
                <a:cs typeface="Arial" pitchFamily="34" charset="0"/>
              </a:rPr>
              <a:t>-</a:t>
            </a:r>
            <a:r>
              <a:rPr lang="en-US" sz="1500" dirty="0" err="1" smtClean="0">
                <a:latin typeface="Arial" pitchFamily="34" charset="0"/>
                <a:cs typeface="Arial" pitchFamily="34" charset="0"/>
              </a:rPr>
              <a:t>th</a:t>
            </a:r>
            <a:r>
              <a:rPr lang="en-US" sz="1500" dirty="0" smtClean="0">
                <a:latin typeface="Arial" pitchFamily="34" charset="0"/>
                <a:cs typeface="Arial" pitchFamily="34" charset="0"/>
              </a:rPr>
              <a:t> activity class.</a:t>
            </a:r>
          </a:p>
          <a:p>
            <a:pPr>
              <a:buFont typeface="Arial" pitchFamily="34" charset="0"/>
              <a:buChar char="•"/>
            </a:pPr>
            <a:r>
              <a:rPr lang="en-US" sz="1500" dirty="0" smtClean="0">
                <a:latin typeface="Arial" pitchFamily="34" charset="0"/>
                <a:cs typeface="Arial" pitchFamily="34" charset="0"/>
              </a:rPr>
              <a:t> </a:t>
            </a:r>
            <a:r>
              <a:rPr lang="el-GR" sz="1600" i="1" dirty="0" smtClean="0">
                <a:latin typeface="Times New Roman" pitchFamily="18" charset="0"/>
                <a:cs typeface="Times New Roman" pitchFamily="18" charset="0"/>
              </a:rPr>
              <a:t>ξ</a:t>
            </a:r>
            <a:r>
              <a:rPr lang="en-US" sz="1600" i="1" baseline="-25000" dirty="0" smtClean="0">
                <a:latin typeface="Times New Roman" pitchFamily="18" charset="0"/>
                <a:cs typeface="Times New Roman" pitchFamily="18" charset="0"/>
              </a:rPr>
              <a:t>i</a:t>
            </a:r>
            <a:r>
              <a:rPr lang="en-US" sz="1500" dirty="0" smtClean="0">
                <a:latin typeface="Arial" pitchFamily="34" charset="0"/>
                <a:cs typeface="Arial" pitchFamily="34" charset="0"/>
              </a:rPr>
              <a:t>: A slack variable for the </a:t>
            </a:r>
            <a:r>
              <a:rPr lang="en-US" sz="1600" i="1" dirty="0" smtClean="0">
                <a:latin typeface="Times New Roman" pitchFamily="18" charset="0"/>
                <a:cs typeface="Times New Roman" pitchFamily="18" charset="0"/>
              </a:rPr>
              <a:t>i</a:t>
            </a:r>
            <a:r>
              <a:rPr lang="en-US" sz="1500" dirty="0" smtClean="0">
                <a:latin typeface="Arial" pitchFamily="34" charset="0"/>
                <a:cs typeface="Arial" pitchFamily="34" charset="0"/>
              </a:rPr>
              <a:t>-</a:t>
            </a:r>
            <a:r>
              <a:rPr lang="en-US" sz="1500" dirty="0" err="1" smtClean="0">
                <a:latin typeface="Arial" pitchFamily="34" charset="0"/>
                <a:cs typeface="Arial" pitchFamily="34" charset="0"/>
              </a:rPr>
              <a:t>th</a:t>
            </a:r>
            <a:r>
              <a:rPr lang="en-US" sz="1500" dirty="0" smtClean="0">
                <a:latin typeface="Arial" pitchFamily="34" charset="0"/>
                <a:cs typeface="Arial" pitchFamily="34" charset="0"/>
              </a:rPr>
              <a:t> image.</a:t>
            </a:r>
          </a:p>
        </p:txBody>
      </p:sp>
      <p:sp>
        <p:nvSpPr>
          <p:cNvPr id="60" name="TextBox 277"/>
          <p:cNvSpPr txBox="1"/>
          <p:nvPr/>
        </p:nvSpPr>
        <p:spPr>
          <a:xfrm>
            <a:off x="5907148" y="4849139"/>
            <a:ext cx="1219200" cy="353943"/>
          </a:xfrm>
          <a:prstGeom prst="rect">
            <a:avLst/>
          </a:prstGeom>
          <a:noFill/>
        </p:spPr>
        <p:txBody>
          <a:bodyPr wrap="square" rtlCol="0">
            <a:spAutoFit/>
          </a:bodyPr>
          <a:lstStyle/>
          <a:p>
            <a:r>
              <a:rPr lang="en-US" sz="1700" b="1" dirty="0" smtClean="0">
                <a:latin typeface="Arial" pitchFamily="34" charset="0"/>
                <a:cs typeface="Arial" pitchFamily="34" charset="0"/>
              </a:rPr>
              <a:t>Notation</a:t>
            </a:r>
            <a:endParaRPr lang="en-US" sz="1700" b="1" dirty="0">
              <a:latin typeface="Arial" pitchFamily="34" charset="0"/>
              <a:cs typeface="Arial" pitchFamily="34" charset="0"/>
            </a:endParaRPr>
          </a:p>
        </p:txBody>
      </p:sp>
      <p:sp>
        <p:nvSpPr>
          <p:cNvPr id="61" name="Rectangle 278"/>
          <p:cNvSpPr/>
          <p:nvPr/>
        </p:nvSpPr>
        <p:spPr>
          <a:xfrm>
            <a:off x="4840348" y="4806794"/>
            <a:ext cx="3709288" cy="1447800"/>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2" name="Object 23"/>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32624940"/>
              </p:ext>
            </p:extLst>
          </p:nvPr>
        </p:nvGraphicFramePr>
        <p:xfrm>
          <a:off x="5124450" y="3387725"/>
          <a:ext cx="2844800" cy="1181100"/>
        </p:xfrm>
        <a:graphic>
          <a:graphicData uri="http://schemas.openxmlformats.org/presentationml/2006/ole">
            <p:oleObj spid="_x0000_s353105" name="公式" r:id="rId8" imgW="2844800" imgH="1181100" progId="Equation.3">
              <p:embed/>
            </p:oleObj>
          </a:graphicData>
        </a:graphic>
      </p:graphicFrame>
      <p:graphicFrame>
        <p:nvGraphicFramePr>
          <p:cNvPr id="2" name="对象 1"/>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05289792"/>
              </p:ext>
            </p:extLst>
          </p:nvPr>
        </p:nvGraphicFramePr>
        <p:xfrm>
          <a:off x="5103694" y="5109730"/>
          <a:ext cx="254000" cy="368300"/>
        </p:xfrm>
        <a:graphic>
          <a:graphicData uri="http://schemas.openxmlformats.org/presentationml/2006/ole">
            <p:oleObj spid="_x0000_s353106" name="公式" r:id="rId9" imgW="241300" imgH="368300" progId="Equation.3">
              <p:embed/>
            </p:oleObj>
          </a:graphicData>
        </a:graphic>
      </p:graphicFrame>
      <p:sp>
        <p:nvSpPr>
          <p:cNvPr id="52" name="TextBox 187"/>
          <p:cNvSpPr txBox="1"/>
          <p:nvPr/>
        </p:nvSpPr>
        <p:spPr>
          <a:xfrm>
            <a:off x="609600" y="5507658"/>
            <a:ext cx="2944306" cy="384721"/>
          </a:xfrm>
          <a:prstGeom prst="rect">
            <a:avLst/>
          </a:prstGeom>
          <a:noFill/>
          <a:ln w="25400">
            <a:noFill/>
            <a:miter lim="800000"/>
          </a:ln>
        </p:spPr>
        <p:txBody>
          <a:bodyPr wrap="square" rtlCol="0">
            <a:spAutoFit/>
          </a:bodyPr>
          <a:lstStyle/>
          <a:p>
            <a:r>
              <a:rPr lang="en-US" sz="1900" dirty="0" smtClean="0">
                <a:latin typeface="Arial" pitchFamily="34" charset="0"/>
                <a:cs typeface="Arial" pitchFamily="34" charset="0"/>
              </a:rPr>
              <a:t>Structural connectivity</a:t>
            </a:r>
          </a:p>
        </p:txBody>
      </p:sp>
      <p:sp>
        <p:nvSpPr>
          <p:cNvPr id="53" name="TextBox 189"/>
          <p:cNvSpPr txBox="1"/>
          <p:nvPr/>
        </p:nvSpPr>
        <p:spPr>
          <a:xfrm>
            <a:off x="609600" y="5928772"/>
            <a:ext cx="2209800" cy="384721"/>
          </a:xfrm>
          <a:prstGeom prst="rect">
            <a:avLst/>
          </a:prstGeom>
          <a:noFill/>
          <a:ln w="25400">
            <a:noFill/>
            <a:miter lim="800000"/>
          </a:ln>
        </p:spPr>
        <p:txBody>
          <a:bodyPr wrap="square" rtlCol="0">
            <a:spAutoFit/>
          </a:bodyPr>
          <a:lstStyle/>
          <a:p>
            <a:r>
              <a:rPr lang="en-US" sz="1900" b="1" dirty="0" smtClean="0">
                <a:solidFill>
                  <a:srgbClr val="2127FF"/>
                </a:solidFill>
                <a:latin typeface="Arial" pitchFamily="34" charset="0"/>
                <a:cs typeface="Arial" pitchFamily="34" charset="0"/>
              </a:rPr>
              <a:t>Potential weights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526806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13" name="Object 12"/>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76536619"/>
              </p:ext>
            </p:extLst>
          </p:nvPr>
        </p:nvGraphicFramePr>
        <p:xfrm>
          <a:off x="4272486" y="803680"/>
          <a:ext cx="165100" cy="228600"/>
        </p:xfrm>
        <a:graphic>
          <a:graphicData uri="http://schemas.openxmlformats.org/presentationml/2006/ole">
            <p:oleObj spid="_x0000_s2748" name="Equation" r:id="rId4" imgW="164880" imgH="228600" progId="">
              <p:embed/>
            </p:oleObj>
          </a:graphicData>
        </a:graphic>
      </p:graphicFrame>
      <p:sp>
        <p:nvSpPr>
          <p:cNvPr id="69" name="Subtitle 2"/>
          <p:cNvSpPr txBox="1">
            <a:spLocks/>
          </p:cNvSpPr>
          <p:nvPr/>
        </p:nvSpPr>
        <p:spPr>
          <a:xfrm>
            <a:off x="37450" y="53975"/>
            <a:ext cx="3763497"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3600" i="0" u="none" strike="noStrike" kern="1200" cap="none" spc="0" normalizeH="0" baseline="0" noProof="0" dirty="0" smtClean="0">
                <a:ln>
                  <a:noFill/>
                </a:ln>
                <a:solidFill>
                  <a:srgbClr val="800000"/>
                </a:solidFill>
                <a:effectLst/>
                <a:uLnTx/>
                <a:uFillTx/>
                <a:latin typeface="Arial" pitchFamily="34" charset="0"/>
                <a:cs typeface="Arial" pitchFamily="34" charset="0"/>
              </a:rPr>
              <a:t>Model Inference</a:t>
            </a:r>
            <a:endParaRPr kumimoji="0" lang="en-US" sz="3600" i="0" u="none" strike="noStrike" kern="1200" cap="none" spc="0" normalizeH="0" baseline="0" noProof="0" dirty="0">
              <a:ln>
                <a:noFill/>
              </a:ln>
              <a:solidFill>
                <a:srgbClr val="800000"/>
              </a:solidFill>
              <a:effectLst/>
              <a:uLnTx/>
              <a:uFillTx/>
              <a:latin typeface="Arial" pitchFamily="34" charset="0"/>
              <a:cs typeface="Arial" pitchFamily="34" charset="0"/>
            </a:endParaRPr>
          </a:p>
        </p:txBody>
      </p:sp>
      <p:sp>
        <p:nvSpPr>
          <p:cNvPr id="72" name="TextBox 71"/>
          <p:cNvSpPr txBox="1"/>
          <p:nvPr/>
        </p:nvSpPr>
        <p:spPr>
          <a:xfrm>
            <a:off x="337016" y="6377835"/>
            <a:ext cx="4950553" cy="369332"/>
          </a:xfrm>
          <a:prstGeom prst="rect">
            <a:avLst/>
          </a:prstGeom>
          <a:noFill/>
          <a:ln w="25400">
            <a:noFill/>
            <a:miter lim="800000"/>
          </a:ln>
        </p:spPr>
        <p:txBody>
          <a:bodyPr wrap="square" rtlCol="0">
            <a:spAutoFit/>
          </a:bodyPr>
          <a:lstStyle/>
          <a:p>
            <a:r>
              <a:rPr lang="en-US" dirty="0" smtClean="0">
                <a:latin typeface="Arial" pitchFamily="34" charset="0"/>
                <a:cs typeface="Arial" pitchFamily="34" charset="0"/>
              </a:rPr>
              <a:t> Activity, interactions</a:t>
            </a:r>
            <a:r>
              <a:rPr lang="en-US" dirty="0">
                <a:latin typeface="Arial" pitchFamily="34" charset="0"/>
                <a:cs typeface="Arial" pitchFamily="34" charset="0"/>
              </a:rPr>
              <a:t>,</a:t>
            </a:r>
            <a:r>
              <a:rPr lang="en-US" dirty="0" smtClean="0">
                <a:latin typeface="Arial" pitchFamily="34" charset="0"/>
                <a:cs typeface="Arial" pitchFamily="34" charset="0"/>
              </a:rPr>
              <a:t> actions</a:t>
            </a:r>
            <a:endParaRPr lang="en-US" dirty="0">
              <a:latin typeface="Arial" pitchFamily="34" charset="0"/>
              <a:cs typeface="Arial" pitchFamily="34" charset="0"/>
            </a:endParaRPr>
          </a:p>
        </p:txBody>
      </p:sp>
      <p:grpSp>
        <p:nvGrpSpPr>
          <p:cNvPr id="4" name="组 3"/>
          <p:cNvGrpSpPr/>
          <p:nvPr/>
        </p:nvGrpSpPr>
        <p:grpSpPr>
          <a:xfrm>
            <a:off x="3958063" y="4011886"/>
            <a:ext cx="1905000" cy="1676400"/>
            <a:chOff x="3958063" y="4011886"/>
            <a:chExt cx="1905000" cy="1676400"/>
          </a:xfrm>
        </p:grpSpPr>
        <p:sp>
          <p:nvSpPr>
            <p:cNvPr id="82" name="Rounded Rectangle 81"/>
            <p:cNvSpPr/>
            <p:nvPr/>
          </p:nvSpPr>
          <p:spPr>
            <a:xfrm>
              <a:off x="3958063" y="4011886"/>
              <a:ext cx="1905000" cy="1676400"/>
            </a:xfrm>
            <a:prstGeom prst="roundRect">
              <a:avLst>
                <a:gd name="adj" fmla="val 476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TextBox 107"/>
            <p:cNvSpPr txBox="1"/>
            <p:nvPr/>
          </p:nvSpPr>
          <p:spPr>
            <a:xfrm>
              <a:off x="4004528" y="4267310"/>
              <a:ext cx="1828799" cy="1200328"/>
            </a:xfrm>
            <a:prstGeom prst="rect">
              <a:avLst/>
            </a:prstGeom>
            <a:noFill/>
            <a:ln w="25400">
              <a:noFill/>
              <a:miter lim="800000"/>
            </a:ln>
          </p:spPr>
          <p:txBody>
            <a:bodyPr wrap="square" rtlCol="0">
              <a:spAutoFit/>
            </a:bodyPr>
            <a:lstStyle/>
            <a:p>
              <a:pPr algn="ctr"/>
              <a:r>
                <a:rPr lang="en-US" altLang="zh-CN" sz="2400" b="1" dirty="0"/>
                <a:t> coordinate </a:t>
              </a:r>
              <a:r>
                <a:rPr lang="en-US" altLang="zh-CN" sz="2400" b="1" dirty="0" smtClean="0"/>
                <a:t>ascent</a:t>
              </a:r>
            </a:p>
            <a:p>
              <a:pPr algn="ctr"/>
              <a:r>
                <a:rPr lang="en-US" sz="2400" b="1" dirty="0" smtClean="0">
                  <a:cs typeface="Arial" pitchFamily="34" charset="0"/>
                </a:rPr>
                <a:t>inference</a:t>
              </a:r>
              <a:endParaRPr lang="en-US" sz="2400" b="1" dirty="0">
                <a:cs typeface="Arial" pitchFamily="34" charset="0"/>
              </a:endParaRPr>
            </a:p>
          </p:txBody>
        </p:sp>
      </p:grpSp>
      <p:grpSp>
        <p:nvGrpSpPr>
          <p:cNvPr id="2" name="组 1"/>
          <p:cNvGrpSpPr/>
          <p:nvPr/>
        </p:nvGrpSpPr>
        <p:grpSpPr>
          <a:xfrm>
            <a:off x="6494906" y="927640"/>
            <a:ext cx="1423391" cy="3034761"/>
            <a:chOff x="6494906" y="927640"/>
            <a:chExt cx="1423391" cy="3034761"/>
          </a:xfrm>
        </p:grpSpPr>
        <p:cxnSp>
          <p:nvCxnSpPr>
            <p:cNvPr id="111" name="Straight Connector 110"/>
            <p:cNvCxnSpPr/>
            <p:nvPr/>
          </p:nvCxnSpPr>
          <p:spPr>
            <a:xfrm>
              <a:off x="7918296" y="927640"/>
              <a:ext cx="1" cy="3034761"/>
            </a:xfrm>
            <a:prstGeom prst="line">
              <a:avLst/>
            </a:prstGeom>
            <a:ln w="25400">
              <a:solidFill>
                <a:schemeClr val="tx1"/>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6494906" y="927640"/>
              <a:ext cx="1423390" cy="0"/>
            </a:xfrm>
            <a:prstGeom prst="line">
              <a:avLst/>
            </a:prstGeom>
            <a:ln w="31750">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grpSp>
      <p:cxnSp>
        <p:nvCxnSpPr>
          <p:cNvPr id="145" name="Straight Connector 144"/>
          <p:cNvCxnSpPr/>
          <p:nvPr/>
        </p:nvCxnSpPr>
        <p:spPr>
          <a:xfrm flipH="1" flipV="1">
            <a:off x="6032193" y="4850084"/>
            <a:ext cx="746432" cy="1"/>
          </a:xfrm>
          <a:prstGeom prst="line">
            <a:avLst/>
          </a:prstGeom>
          <a:ln w="25400">
            <a:solidFill>
              <a:schemeClr val="tx1"/>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flipH="1">
            <a:off x="2971800" y="4848692"/>
            <a:ext cx="829147" cy="1393"/>
          </a:xfrm>
          <a:prstGeom prst="line">
            <a:avLst/>
          </a:prstGeom>
          <a:ln w="25400">
            <a:solidFill>
              <a:schemeClr val="tx1"/>
            </a:solidFill>
            <a:tailEnd type="arrow" w="med" len="med"/>
          </a:ln>
        </p:spPr>
        <p:style>
          <a:lnRef idx="1">
            <a:schemeClr val="accent1"/>
          </a:lnRef>
          <a:fillRef idx="0">
            <a:schemeClr val="accent1"/>
          </a:fillRef>
          <a:effectRef idx="0">
            <a:schemeClr val="accent1"/>
          </a:effectRef>
          <a:fontRef idx="minor">
            <a:schemeClr val="tx1"/>
          </a:fontRef>
        </p:style>
      </p:cxnSp>
      <p:pic>
        <p:nvPicPr>
          <p:cNvPr id="76" name="Picture 5"/>
          <p:cNvPicPr>
            <a:picLocks noChangeAspect="1" noChangeArrowheads="1"/>
          </p:cNvPicPr>
          <p:nvPr/>
        </p:nvPicPr>
        <p:blipFill rotWithShape="1">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4563597" y="260487"/>
            <a:ext cx="1806541" cy="1317456"/>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grpSp>
        <p:nvGrpSpPr>
          <p:cNvPr id="3" name="组 2"/>
          <p:cNvGrpSpPr/>
          <p:nvPr/>
        </p:nvGrpSpPr>
        <p:grpSpPr>
          <a:xfrm>
            <a:off x="6620184" y="4214909"/>
            <a:ext cx="2590800" cy="1759607"/>
            <a:chOff x="6620184" y="4214909"/>
            <a:chExt cx="2590800" cy="1759607"/>
          </a:xfrm>
        </p:grpSpPr>
        <p:sp>
          <p:nvSpPr>
            <p:cNvPr id="68" name="TextBox 67"/>
            <p:cNvSpPr txBox="1"/>
            <p:nvPr/>
          </p:nvSpPr>
          <p:spPr>
            <a:xfrm>
              <a:off x="6620184" y="5605184"/>
              <a:ext cx="2590800" cy="369332"/>
            </a:xfrm>
            <a:prstGeom prst="rect">
              <a:avLst/>
            </a:prstGeom>
            <a:noFill/>
            <a:ln w="25400">
              <a:noFill/>
              <a:miter lim="800000"/>
            </a:ln>
          </p:spPr>
          <p:txBody>
            <a:bodyPr wrap="square" rtlCol="0">
              <a:spAutoFit/>
            </a:bodyPr>
            <a:lstStyle/>
            <a:p>
              <a:pPr algn="ctr"/>
              <a:r>
                <a:rPr lang="en-US" dirty="0" smtClean="0">
                  <a:latin typeface="Arial" pitchFamily="34" charset="0"/>
                  <a:cs typeface="Arial" pitchFamily="34" charset="0"/>
                </a:rPr>
                <a:t>Person detection</a:t>
              </a:r>
              <a:endParaRPr lang="en-US" dirty="0">
                <a:latin typeface="Arial" pitchFamily="34" charset="0"/>
                <a:cs typeface="Arial" pitchFamily="34" charset="0"/>
              </a:endParaRPr>
            </a:p>
          </p:txBody>
        </p:sp>
        <p:pic>
          <p:nvPicPr>
            <p:cNvPr id="77" name="Picture 5"/>
            <p:cNvPicPr>
              <a:picLocks noChangeAspect="1" noChangeArrowheads="1"/>
            </p:cNvPicPr>
            <p:nvPr/>
          </p:nvPicPr>
          <p:blipFill rotWithShape="1">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6983429" y="4214909"/>
              <a:ext cx="1806541" cy="1317456"/>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sp>
          <p:nvSpPr>
            <p:cNvPr id="80" name="Rectangle 35"/>
            <p:cNvSpPr/>
            <p:nvPr/>
          </p:nvSpPr>
          <p:spPr>
            <a:xfrm>
              <a:off x="7024546" y="4451502"/>
              <a:ext cx="284434" cy="805675"/>
            </a:xfrm>
            <a:prstGeom prst="rect">
              <a:avLst/>
            </a:prstGeom>
            <a:noFill/>
            <a:ln w="19050">
              <a:solidFill>
                <a:srgbClr val="FF00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35"/>
            <p:cNvSpPr/>
            <p:nvPr/>
          </p:nvSpPr>
          <p:spPr>
            <a:xfrm>
              <a:off x="7373666" y="4407237"/>
              <a:ext cx="284434" cy="805675"/>
            </a:xfrm>
            <a:prstGeom prst="rect">
              <a:avLst/>
            </a:prstGeom>
            <a:noFill/>
            <a:ln w="19050">
              <a:solidFill>
                <a:srgbClr val="FF00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35"/>
            <p:cNvSpPr/>
            <p:nvPr/>
          </p:nvSpPr>
          <p:spPr>
            <a:xfrm>
              <a:off x="7835826" y="4451207"/>
              <a:ext cx="284434" cy="715235"/>
            </a:xfrm>
            <a:prstGeom prst="rect">
              <a:avLst/>
            </a:prstGeom>
            <a:noFill/>
            <a:ln w="19050">
              <a:solidFill>
                <a:srgbClr val="FF00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35"/>
            <p:cNvSpPr/>
            <p:nvPr/>
          </p:nvSpPr>
          <p:spPr>
            <a:xfrm>
              <a:off x="8251522" y="4526158"/>
              <a:ext cx="277876" cy="640284"/>
            </a:xfrm>
            <a:prstGeom prst="rect">
              <a:avLst/>
            </a:prstGeom>
            <a:noFill/>
            <a:ln w="19050">
              <a:solidFill>
                <a:srgbClr val="FF00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35"/>
            <p:cNvSpPr/>
            <p:nvPr/>
          </p:nvSpPr>
          <p:spPr>
            <a:xfrm>
              <a:off x="8419410" y="4508168"/>
              <a:ext cx="277876" cy="640284"/>
            </a:xfrm>
            <a:prstGeom prst="rect">
              <a:avLst/>
            </a:prstGeom>
            <a:noFill/>
            <a:ln w="19050">
              <a:solidFill>
                <a:srgbClr val="FF00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组 4"/>
          <p:cNvGrpSpPr/>
          <p:nvPr/>
        </p:nvGrpSpPr>
        <p:grpSpPr>
          <a:xfrm>
            <a:off x="545150" y="3791649"/>
            <a:ext cx="2590800" cy="2586186"/>
            <a:chOff x="545150" y="3791649"/>
            <a:chExt cx="2590800" cy="2586186"/>
          </a:xfrm>
        </p:grpSpPr>
        <p:cxnSp>
          <p:nvCxnSpPr>
            <p:cNvPr id="73" name="Straight Connector 72"/>
            <p:cNvCxnSpPr/>
            <p:nvPr/>
          </p:nvCxnSpPr>
          <p:spPr>
            <a:xfrm flipH="1" flipV="1">
              <a:off x="1852960" y="6083235"/>
              <a:ext cx="50800" cy="263621"/>
            </a:xfrm>
            <a:prstGeom prst="line">
              <a:avLst/>
            </a:prstGeom>
            <a:ln w="19050">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10800000">
              <a:off x="2362200" y="6142889"/>
              <a:ext cx="381000" cy="219456"/>
            </a:xfrm>
            <a:prstGeom prst="line">
              <a:avLst/>
            </a:prstGeom>
            <a:ln w="19050">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graphicFrame>
          <p:nvGraphicFramePr>
            <p:cNvPr id="194569" name="Object 9"/>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6356406"/>
                </p:ext>
              </p:extLst>
            </p:nvPr>
          </p:nvGraphicFramePr>
          <p:xfrm>
            <a:off x="1066800" y="5552625"/>
            <a:ext cx="1727200" cy="546100"/>
          </p:xfrm>
          <a:graphic>
            <a:graphicData uri="http://schemas.openxmlformats.org/presentationml/2006/ole">
              <p:oleObj spid="_x0000_s2749" name="公式" r:id="rId6" imgW="1727200" imgH="533400" progId="Equation.3">
                <p:embed/>
              </p:oleObj>
            </a:graphicData>
          </a:graphic>
        </p:graphicFrame>
        <p:pic>
          <p:nvPicPr>
            <p:cNvPr id="86" name="Picture 5"/>
            <p:cNvPicPr>
              <a:picLocks noChangeAspect="1" noChangeArrowheads="1"/>
            </p:cNvPicPr>
            <p:nvPr/>
          </p:nvPicPr>
          <p:blipFill rotWithShape="1">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988153" y="4191357"/>
              <a:ext cx="1806541" cy="1317456"/>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sp>
          <p:nvSpPr>
            <p:cNvPr id="87" name="Rectangle 35"/>
            <p:cNvSpPr/>
            <p:nvPr/>
          </p:nvSpPr>
          <p:spPr>
            <a:xfrm>
              <a:off x="1029270" y="4427950"/>
              <a:ext cx="284434" cy="805675"/>
            </a:xfrm>
            <a:prstGeom prst="rect">
              <a:avLst/>
            </a:prstGeom>
            <a:noFill/>
            <a:ln w="19050">
              <a:solidFill>
                <a:srgbClr val="FF00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35"/>
            <p:cNvSpPr/>
            <p:nvPr/>
          </p:nvSpPr>
          <p:spPr>
            <a:xfrm>
              <a:off x="1378390" y="4383685"/>
              <a:ext cx="284434" cy="805675"/>
            </a:xfrm>
            <a:prstGeom prst="rect">
              <a:avLst/>
            </a:prstGeom>
            <a:noFill/>
            <a:ln w="19050">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5"/>
            <p:cNvSpPr/>
            <p:nvPr/>
          </p:nvSpPr>
          <p:spPr>
            <a:xfrm>
              <a:off x="1840550" y="4427655"/>
              <a:ext cx="284434" cy="715235"/>
            </a:xfrm>
            <a:prstGeom prst="rect">
              <a:avLst/>
            </a:prstGeom>
            <a:noFill/>
            <a:ln w="19050">
              <a:solidFill>
                <a:srgbClr val="FF00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35"/>
            <p:cNvSpPr/>
            <p:nvPr/>
          </p:nvSpPr>
          <p:spPr>
            <a:xfrm>
              <a:off x="2256246" y="4502606"/>
              <a:ext cx="277876" cy="640284"/>
            </a:xfrm>
            <a:prstGeom prst="rect">
              <a:avLst/>
            </a:prstGeom>
            <a:noFill/>
            <a:ln w="19050">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35"/>
            <p:cNvSpPr/>
            <p:nvPr/>
          </p:nvSpPr>
          <p:spPr>
            <a:xfrm>
              <a:off x="2424134" y="4484616"/>
              <a:ext cx="277876" cy="640284"/>
            </a:xfrm>
            <a:prstGeom prst="rect">
              <a:avLst/>
            </a:prstGeom>
            <a:noFill/>
            <a:ln w="19050">
              <a:solidFill>
                <a:srgbClr val="FF34C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TextBox 67"/>
            <p:cNvSpPr txBox="1"/>
            <p:nvPr/>
          </p:nvSpPr>
          <p:spPr>
            <a:xfrm>
              <a:off x="545150" y="3791649"/>
              <a:ext cx="2590800" cy="369332"/>
            </a:xfrm>
            <a:prstGeom prst="rect">
              <a:avLst/>
            </a:prstGeom>
            <a:noFill/>
            <a:ln w="25400">
              <a:noFill/>
              <a:miter lim="800000"/>
            </a:ln>
          </p:spPr>
          <p:txBody>
            <a:bodyPr wrap="square" rtlCol="0">
              <a:spAutoFit/>
            </a:bodyPr>
            <a:lstStyle/>
            <a:p>
              <a:pPr algn="ctr"/>
              <a:r>
                <a:rPr lang="en-US" dirty="0" smtClean="0">
                  <a:latin typeface="Arial" pitchFamily="34" charset="0"/>
                  <a:cs typeface="Arial" pitchFamily="34" charset="0"/>
                </a:rPr>
                <a:t>Talk</a:t>
              </a:r>
              <a:endParaRPr lang="en-US" dirty="0">
                <a:latin typeface="Arial" pitchFamily="34" charset="0"/>
                <a:cs typeface="Arial" pitchFamily="34" charset="0"/>
              </a:endParaRPr>
            </a:p>
          </p:txBody>
        </p:sp>
        <p:cxnSp>
          <p:nvCxnSpPr>
            <p:cNvPr id="93" name="Straight Connector 17"/>
            <p:cNvCxnSpPr/>
            <p:nvPr/>
          </p:nvCxnSpPr>
          <p:spPr>
            <a:xfrm>
              <a:off x="1099113" y="4848692"/>
              <a:ext cx="434245"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4" name="Straight Connector 17"/>
            <p:cNvCxnSpPr/>
            <p:nvPr/>
          </p:nvCxnSpPr>
          <p:spPr>
            <a:xfrm>
              <a:off x="1981200" y="4722280"/>
              <a:ext cx="434245"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5" name="Straight Connector 17"/>
            <p:cNvCxnSpPr/>
            <p:nvPr/>
          </p:nvCxnSpPr>
          <p:spPr>
            <a:xfrm>
              <a:off x="1981200" y="4722280"/>
              <a:ext cx="552922" cy="126412"/>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0" name="Straight Connector 78"/>
            <p:cNvCxnSpPr/>
            <p:nvPr/>
          </p:nvCxnSpPr>
          <p:spPr>
            <a:xfrm flipV="1">
              <a:off x="1099113" y="6051966"/>
              <a:ext cx="387693" cy="325869"/>
            </a:xfrm>
            <a:prstGeom prst="line">
              <a:avLst/>
            </a:prstGeom>
            <a:ln w="19050">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grpSp>
      <p:sp>
        <p:nvSpPr>
          <p:cNvPr id="35" name="Right Arrow 53"/>
          <p:cNvSpPr/>
          <p:nvPr/>
        </p:nvSpPr>
        <p:spPr>
          <a:xfrm rot="2897034">
            <a:off x="4204011" y="3454713"/>
            <a:ext cx="589051" cy="211539"/>
          </a:xfrm>
          <a:prstGeom prst="rightArrow">
            <a:avLst>
              <a:gd name="adj1" fmla="val 50000"/>
              <a:gd name="adj2" fmla="val 74164"/>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49"/>
          <p:cNvSpPr txBox="1"/>
          <p:nvPr/>
        </p:nvSpPr>
        <p:spPr>
          <a:xfrm>
            <a:off x="1314922" y="1478936"/>
            <a:ext cx="2438400" cy="400110"/>
          </a:xfrm>
          <a:prstGeom prst="rect">
            <a:avLst/>
          </a:prstGeom>
          <a:noFill/>
          <a:ln w="25400">
            <a:noFill/>
            <a:miter lim="800000"/>
          </a:ln>
        </p:spPr>
        <p:txBody>
          <a:bodyPr wrap="square" rtlCol="0">
            <a:spAutoFit/>
          </a:bodyPr>
          <a:lstStyle/>
          <a:p>
            <a:pPr algn="ctr"/>
            <a:r>
              <a:rPr lang="en-US" sz="2000" dirty="0" smtClean="0">
                <a:latin typeface="Arial" pitchFamily="34" charset="0"/>
                <a:cs typeface="Arial" pitchFamily="34" charset="0"/>
              </a:rPr>
              <a:t>The learned models</a:t>
            </a:r>
            <a:endParaRPr lang="en-US" sz="2000" dirty="0">
              <a:latin typeface="Arial" pitchFamily="34" charset="0"/>
              <a:cs typeface="Arial" pitchFamily="34" charset="0"/>
            </a:endParaRPr>
          </a:p>
        </p:txBody>
      </p:sp>
      <p:pic>
        <p:nvPicPr>
          <p:cNvPr id="6" name="图片 5" descr="Screen Shot 2013-02-28 at 10.51.00 PM.png"/>
          <p:cNvPicPr>
            <a:picLocks noChangeAspect="1"/>
          </p:cNvPicPr>
          <p:nvPr/>
        </p:nvPicPr>
        <p:blipFill>
          <a:blip r:embed="rId7">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317500" y="2037173"/>
            <a:ext cx="6737480" cy="1169315"/>
          </a:xfrm>
          <a:prstGeom prst="rect">
            <a:avLst/>
          </a:prstGeom>
        </p:spPr>
      </p:pic>
      <p:sp>
        <p:nvSpPr>
          <p:cNvPr id="40" name="文本框 39"/>
          <p:cNvSpPr txBox="1"/>
          <p:nvPr/>
        </p:nvSpPr>
        <p:spPr>
          <a:xfrm>
            <a:off x="574409" y="5112792"/>
            <a:ext cx="1216762" cy="369332"/>
          </a:xfrm>
          <a:prstGeom prst="rect">
            <a:avLst/>
          </a:prstGeom>
          <a:noFill/>
        </p:spPr>
        <p:txBody>
          <a:bodyPr wrap="none" rtlCol="0">
            <a:spAutoFit/>
          </a:bodyPr>
          <a:lstStyle/>
          <a:p>
            <a:r>
              <a:rPr kumimoji="1" lang="en-US" altLang="zh-CN" dirty="0">
                <a:solidFill>
                  <a:srgbClr val="FF0000"/>
                </a:solidFill>
              </a:rPr>
              <a:t>s</a:t>
            </a:r>
            <a:r>
              <a:rPr kumimoji="1" lang="en-US" altLang="zh-CN" dirty="0" smtClean="0">
                <a:solidFill>
                  <a:srgbClr val="FF0000"/>
                </a:solidFill>
              </a:rPr>
              <a:t>tand-right</a:t>
            </a:r>
            <a:endParaRPr kumimoji="1" lang="zh-CN" altLang="en-US" dirty="0">
              <a:solidFill>
                <a:srgbClr val="FF0000"/>
              </a:solidFill>
            </a:endParaRPr>
          </a:p>
        </p:txBody>
      </p:sp>
      <p:sp>
        <p:nvSpPr>
          <p:cNvPr id="41" name="文本框 40"/>
          <p:cNvSpPr txBox="1"/>
          <p:nvPr/>
        </p:nvSpPr>
        <p:spPr>
          <a:xfrm>
            <a:off x="1059809" y="4096637"/>
            <a:ext cx="1086017" cy="369332"/>
          </a:xfrm>
          <a:prstGeom prst="rect">
            <a:avLst/>
          </a:prstGeom>
          <a:noFill/>
        </p:spPr>
        <p:txBody>
          <a:bodyPr wrap="none" rtlCol="0">
            <a:spAutoFit/>
          </a:bodyPr>
          <a:lstStyle/>
          <a:p>
            <a:r>
              <a:rPr kumimoji="1" lang="en-US" altLang="zh-CN" dirty="0" smtClean="0">
                <a:solidFill>
                  <a:srgbClr val="FFF125"/>
                </a:solidFill>
              </a:rPr>
              <a:t>stand-left</a:t>
            </a:r>
            <a:endParaRPr kumimoji="1" lang="zh-CN" altLang="en-US" dirty="0">
              <a:solidFill>
                <a:srgbClr val="FFF125"/>
              </a:solidFill>
            </a:endParaRPr>
          </a:p>
        </p:txBody>
      </p:sp>
      <p:sp>
        <p:nvSpPr>
          <p:cNvPr id="42" name="文本框 41"/>
          <p:cNvSpPr txBox="1"/>
          <p:nvPr/>
        </p:nvSpPr>
        <p:spPr>
          <a:xfrm>
            <a:off x="1785228" y="5031914"/>
            <a:ext cx="428322" cy="369332"/>
          </a:xfrm>
          <a:prstGeom prst="rect">
            <a:avLst/>
          </a:prstGeom>
          <a:noFill/>
        </p:spPr>
        <p:txBody>
          <a:bodyPr wrap="none" rtlCol="0">
            <a:spAutoFit/>
          </a:bodyPr>
          <a:lstStyle/>
          <a:p>
            <a:r>
              <a:rPr kumimoji="1" lang="en-US" altLang="zh-CN" dirty="0">
                <a:solidFill>
                  <a:srgbClr val="FF0000"/>
                </a:solidFill>
              </a:rPr>
              <a:t>s</a:t>
            </a:r>
            <a:r>
              <a:rPr kumimoji="1" lang="en-US" altLang="zh-CN" dirty="0" smtClean="0">
                <a:solidFill>
                  <a:srgbClr val="FF0000"/>
                </a:solidFill>
              </a:rPr>
              <a:t>-r</a:t>
            </a:r>
            <a:endParaRPr kumimoji="1" lang="zh-CN" altLang="en-US" dirty="0">
              <a:solidFill>
                <a:srgbClr val="FF0000"/>
              </a:solidFill>
            </a:endParaRPr>
          </a:p>
        </p:txBody>
      </p:sp>
      <p:sp>
        <p:nvSpPr>
          <p:cNvPr id="43" name="文本框 42"/>
          <p:cNvSpPr txBox="1"/>
          <p:nvPr/>
        </p:nvSpPr>
        <p:spPr>
          <a:xfrm>
            <a:off x="2293219" y="4089759"/>
            <a:ext cx="428322" cy="369332"/>
          </a:xfrm>
          <a:prstGeom prst="rect">
            <a:avLst/>
          </a:prstGeom>
          <a:noFill/>
        </p:spPr>
        <p:txBody>
          <a:bodyPr wrap="none" rtlCol="0">
            <a:spAutoFit/>
          </a:bodyPr>
          <a:lstStyle/>
          <a:p>
            <a:r>
              <a:rPr kumimoji="1" lang="en-US" altLang="zh-CN" dirty="0">
                <a:solidFill>
                  <a:srgbClr val="FFF125"/>
                </a:solidFill>
              </a:rPr>
              <a:t>s</a:t>
            </a:r>
            <a:r>
              <a:rPr kumimoji="1" lang="en-US" altLang="zh-CN" dirty="0" smtClean="0">
                <a:solidFill>
                  <a:srgbClr val="FFF125"/>
                </a:solidFill>
              </a:rPr>
              <a:t>-r</a:t>
            </a:r>
            <a:endParaRPr kumimoji="1" lang="zh-CN" altLang="en-US" dirty="0">
              <a:solidFill>
                <a:srgbClr val="FFF125"/>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34179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35" grpId="0" animBg="1"/>
      <p:bldP spid="40" grpId="0"/>
      <p:bldP spid="41" grpId="0"/>
      <p:bldP spid="42" grpId="0"/>
      <p:bldP spid="43" grpId="0"/>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3586" name="Rectangle 1"/>
          <p:cNvSpPr>
            <a:spLocks noGrp="1" noChangeArrowheads="1"/>
          </p:cNvSpPr>
          <p:nvPr>
            <p:ph type="title"/>
          </p:nvPr>
        </p:nvSpPr>
        <p:spPr>
          <a:xfrm>
            <a:off x="0" y="0"/>
            <a:ext cx="9144000" cy="1118513"/>
          </a:xfrm>
        </p:spPr>
        <p:txBody>
          <a:bodyPr rIns="132080">
            <a:noAutofit/>
          </a:bodyPr>
          <a:lstStyle/>
          <a:p>
            <a:pPr indent="0" eaLnBrk="1" hangingPunct="1"/>
            <a:r>
              <a:rPr lang="en-US" altLang="zh-CN" dirty="0" smtClean="0">
                <a:solidFill>
                  <a:srgbClr val="800000"/>
                </a:solidFill>
              </a:rPr>
              <a:t>Visualization of the Results</a:t>
            </a:r>
          </a:p>
        </p:txBody>
      </p:sp>
      <p:pic>
        <p:nvPicPr>
          <p:cNvPr id="323587" name="Picture 2"/>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228600" y="1294296"/>
            <a:ext cx="8689975" cy="26797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pic>
        <p:nvPicPr>
          <p:cNvPr id="323588" name="Picture 3"/>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1828800" y="4139096"/>
            <a:ext cx="5614988" cy="25781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sp>
        <p:nvSpPr>
          <p:cNvPr id="323589" name="Rectangle 4"/>
          <p:cNvSpPr>
            <a:spLocks/>
          </p:cNvSpPr>
          <p:nvPr/>
        </p:nvSpPr>
        <p:spPr bwMode="auto">
          <a:xfrm>
            <a:off x="1052286" y="1328705"/>
            <a:ext cx="1188410" cy="369332"/>
          </a:xfrm>
          <a:prstGeom prst="rect">
            <a:avLst/>
          </a:prstGeom>
          <a:solidFill>
            <a:srgbClr val="FFFFFF"/>
          </a:solidFill>
          <a:ln w="12700">
            <a:solidFill>
              <a:schemeClr val="tx1"/>
            </a:solidFill>
            <a:miter lim="800000"/>
            <a:headEnd/>
            <a:tailEnd/>
          </a:ln>
        </p:spPr>
        <p:txBody>
          <a:bodyPr wrap="square" lIns="0" tIns="0" rIns="40639" bIns="0" anchor="ctr">
            <a:spAutoFit/>
          </a:bodyPr>
          <a:lstStyle/>
          <a:p>
            <a:pPr marL="39688" algn="ctr"/>
            <a:r>
              <a:rPr lang="en-US" altLang="zh-CN" sz="2400" dirty="0">
                <a:solidFill>
                  <a:srgbClr val="FF0000"/>
                </a:solidFill>
                <a:cs typeface="Arial" charset="0"/>
              </a:rPr>
              <a:t>crossing</a:t>
            </a:r>
          </a:p>
        </p:txBody>
      </p:sp>
      <p:sp>
        <p:nvSpPr>
          <p:cNvPr id="323590" name="Rectangle 5"/>
          <p:cNvSpPr>
            <a:spLocks/>
          </p:cNvSpPr>
          <p:nvPr/>
        </p:nvSpPr>
        <p:spPr bwMode="auto">
          <a:xfrm>
            <a:off x="3918857" y="1328705"/>
            <a:ext cx="1124575" cy="369332"/>
          </a:xfrm>
          <a:prstGeom prst="rect">
            <a:avLst/>
          </a:prstGeom>
          <a:solidFill>
            <a:srgbClr val="FFFFFF"/>
          </a:solidFill>
          <a:ln w="12700">
            <a:solidFill>
              <a:schemeClr val="tx1"/>
            </a:solidFill>
            <a:miter lim="800000"/>
            <a:headEnd/>
            <a:tailEnd/>
          </a:ln>
        </p:spPr>
        <p:txBody>
          <a:bodyPr wrap="square" lIns="0" tIns="0" rIns="40639" bIns="0" anchor="ctr">
            <a:spAutoFit/>
          </a:bodyPr>
          <a:lstStyle/>
          <a:p>
            <a:pPr marL="39688" algn="ctr"/>
            <a:r>
              <a:rPr lang="en-US" altLang="zh-CN" sz="2400" dirty="0" smtClean="0">
                <a:solidFill>
                  <a:srgbClr val="FF0000"/>
                </a:solidFill>
                <a:cs typeface="Arial" charset="0"/>
              </a:rPr>
              <a:t>waiting</a:t>
            </a:r>
          </a:p>
        </p:txBody>
      </p:sp>
      <p:sp>
        <p:nvSpPr>
          <p:cNvPr id="323591" name="Rectangle 6"/>
          <p:cNvSpPr>
            <a:spLocks/>
          </p:cNvSpPr>
          <p:nvPr/>
        </p:nvSpPr>
        <p:spPr bwMode="auto">
          <a:xfrm>
            <a:off x="6859980" y="1317591"/>
            <a:ext cx="1231733" cy="369332"/>
          </a:xfrm>
          <a:prstGeom prst="rect">
            <a:avLst/>
          </a:prstGeom>
          <a:solidFill>
            <a:srgbClr val="FFFFFF"/>
          </a:solidFill>
          <a:ln w="12700">
            <a:solidFill>
              <a:schemeClr val="tx1"/>
            </a:solidFill>
            <a:miter lim="800000"/>
            <a:headEnd/>
            <a:tailEnd/>
          </a:ln>
        </p:spPr>
        <p:txBody>
          <a:bodyPr wrap="square" lIns="0" tIns="0" rIns="40639" bIns="0" anchor="ctr">
            <a:spAutoFit/>
          </a:bodyPr>
          <a:lstStyle/>
          <a:p>
            <a:pPr marL="39688" algn="ctr"/>
            <a:r>
              <a:rPr lang="en-US" altLang="zh-CN" sz="2400" dirty="0">
                <a:solidFill>
                  <a:srgbClr val="FF0000"/>
                </a:solidFill>
                <a:cs typeface="Arial" charset="0"/>
              </a:rPr>
              <a:t>queuing</a:t>
            </a:r>
          </a:p>
        </p:txBody>
      </p:sp>
      <p:sp>
        <p:nvSpPr>
          <p:cNvPr id="323592" name="Rectangle 7"/>
          <p:cNvSpPr>
            <a:spLocks/>
          </p:cNvSpPr>
          <p:nvPr/>
        </p:nvSpPr>
        <p:spPr bwMode="auto">
          <a:xfrm>
            <a:off x="2540001" y="4151280"/>
            <a:ext cx="1172006" cy="369332"/>
          </a:xfrm>
          <a:prstGeom prst="rect">
            <a:avLst/>
          </a:prstGeom>
          <a:solidFill>
            <a:srgbClr val="FFFFFF"/>
          </a:solidFill>
          <a:ln w="12700">
            <a:solidFill>
              <a:schemeClr val="tx1"/>
            </a:solidFill>
            <a:miter lim="800000"/>
            <a:headEnd/>
            <a:tailEnd/>
          </a:ln>
        </p:spPr>
        <p:txBody>
          <a:bodyPr wrap="square" lIns="0" tIns="0" rIns="40639" bIns="0" anchor="ctr">
            <a:spAutoFit/>
          </a:bodyPr>
          <a:lstStyle/>
          <a:p>
            <a:pPr marL="39688" algn="ctr"/>
            <a:r>
              <a:rPr lang="en-US" altLang="zh-CN" sz="2400" dirty="0">
                <a:solidFill>
                  <a:srgbClr val="FF0000"/>
                </a:solidFill>
                <a:cs typeface="Arial" charset="0"/>
              </a:rPr>
              <a:t>walking</a:t>
            </a:r>
          </a:p>
        </p:txBody>
      </p:sp>
      <p:sp>
        <p:nvSpPr>
          <p:cNvPr id="323593" name="Rectangle 8"/>
          <p:cNvSpPr>
            <a:spLocks/>
          </p:cNvSpPr>
          <p:nvPr/>
        </p:nvSpPr>
        <p:spPr bwMode="auto">
          <a:xfrm>
            <a:off x="5334000" y="4151280"/>
            <a:ext cx="1058778" cy="369332"/>
          </a:xfrm>
          <a:prstGeom prst="rect">
            <a:avLst/>
          </a:prstGeom>
          <a:solidFill>
            <a:srgbClr val="FFFFFF"/>
          </a:solidFill>
          <a:ln w="12700">
            <a:solidFill>
              <a:schemeClr val="tx1"/>
            </a:solidFill>
            <a:miter lim="800000"/>
            <a:headEnd/>
            <a:tailEnd/>
          </a:ln>
        </p:spPr>
        <p:txBody>
          <a:bodyPr wrap="square" lIns="0" tIns="0" rIns="40639" bIns="0" anchor="ctr">
            <a:spAutoFit/>
          </a:bodyPr>
          <a:lstStyle/>
          <a:p>
            <a:pPr marL="39688" algn="ctr"/>
            <a:r>
              <a:rPr lang="en-US" altLang="zh-CN" sz="2400" dirty="0">
                <a:solidFill>
                  <a:srgbClr val="FF0000"/>
                </a:solidFill>
                <a:cs typeface="Arial" charset="0"/>
              </a:rPr>
              <a:t>talking</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351610"/>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
            <a:ext cx="8229600" cy="928958"/>
          </a:xfrm>
        </p:spPr>
        <p:txBody>
          <a:bodyPr/>
          <a:lstStyle/>
          <a:p>
            <a:r>
              <a:rPr lang="en-US" dirty="0" smtClean="0">
                <a:solidFill>
                  <a:srgbClr val="800000"/>
                </a:solidFill>
              </a:rPr>
              <a:t>Baselines</a:t>
            </a:r>
            <a:endParaRPr lang="en-US" dirty="0">
              <a:solidFill>
                <a:srgbClr val="800000"/>
              </a:solidFill>
            </a:endParaRPr>
          </a:p>
        </p:txBody>
      </p:sp>
      <p:sp>
        <p:nvSpPr>
          <p:cNvPr id="3" name="Content Placeholder 2"/>
          <p:cNvSpPr>
            <a:spLocks noGrp="1"/>
          </p:cNvSpPr>
          <p:nvPr>
            <p:ph idx="1"/>
          </p:nvPr>
        </p:nvSpPr>
        <p:spPr>
          <a:xfrm>
            <a:off x="3712777" y="1071546"/>
            <a:ext cx="5359817" cy="2928958"/>
          </a:xfrm>
        </p:spPr>
        <p:txBody>
          <a:bodyPr/>
          <a:lstStyle/>
          <a:p>
            <a:pPr>
              <a:buFont typeface="Arial" pitchFamily="34" charset="0"/>
              <a:buChar char="•"/>
            </a:pPr>
            <a:r>
              <a:rPr lang="en-US" dirty="0" smtClean="0"/>
              <a:t>SVM</a:t>
            </a:r>
          </a:p>
          <a:p>
            <a:pPr>
              <a:buFont typeface="Arial" pitchFamily="34" charset="0"/>
              <a:buChar char="•"/>
            </a:pPr>
            <a:r>
              <a:rPr lang="en-US" dirty="0" smtClean="0"/>
              <a:t>No connection</a:t>
            </a:r>
          </a:p>
          <a:p>
            <a:pPr>
              <a:buFont typeface="Arial" pitchFamily="34" charset="0"/>
              <a:buChar char="•"/>
            </a:pPr>
            <a:r>
              <a:rPr lang="en-US" dirty="0" smtClean="0"/>
              <a:t>Min-spanning tree</a:t>
            </a:r>
          </a:p>
          <a:p>
            <a:pPr>
              <a:buFont typeface="Arial" pitchFamily="34" charset="0"/>
              <a:buChar char="•"/>
            </a:pPr>
            <a:r>
              <a:rPr lang="en-US" dirty="0" smtClean="0"/>
              <a:t>ε-neighborhood graph</a:t>
            </a:r>
          </a:p>
          <a:p>
            <a:pPr>
              <a:buFont typeface="Arial" pitchFamily="34" charset="0"/>
              <a:buChar char="•"/>
            </a:pPr>
            <a:endParaRPr lang="en-US" dirty="0" smtClean="0"/>
          </a:p>
          <a:p>
            <a:pPr>
              <a:buFont typeface="Arial" pitchFamily="34" charset="0"/>
              <a:buChar char="•"/>
            </a:pPr>
            <a:endParaRPr lang="en-US" dirty="0"/>
          </a:p>
        </p:txBody>
      </p:sp>
      <p:grpSp>
        <p:nvGrpSpPr>
          <p:cNvPr id="166" name="Group 165"/>
          <p:cNvGrpSpPr/>
          <p:nvPr/>
        </p:nvGrpSpPr>
        <p:grpSpPr>
          <a:xfrm>
            <a:off x="2071670" y="4650360"/>
            <a:ext cx="1760684" cy="1207532"/>
            <a:chOff x="5325916" y="1524000"/>
            <a:chExt cx="1760684" cy="1207532"/>
          </a:xfrm>
        </p:grpSpPr>
        <p:sp>
          <p:nvSpPr>
            <p:cNvPr id="167" name="Oval 166"/>
            <p:cNvSpPr>
              <a:spLocks noChangeAspect="1"/>
            </p:cNvSpPr>
            <p:nvPr/>
          </p:nvSpPr>
          <p:spPr>
            <a:xfrm>
              <a:off x="5325916" y="1994416"/>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8" name="TextBox 167"/>
            <p:cNvSpPr txBox="1"/>
            <p:nvPr/>
          </p:nvSpPr>
          <p:spPr>
            <a:xfrm>
              <a:off x="5325916" y="1981200"/>
              <a:ext cx="461242" cy="369332"/>
            </a:xfrm>
            <a:prstGeom prst="rect">
              <a:avLst/>
            </a:prstGeom>
            <a:noFill/>
          </p:spPr>
          <p:txBody>
            <a:bodyPr wrap="square" rtlCol="0">
              <a:spAutoFit/>
            </a:bodyPr>
            <a:lstStyle/>
            <a:p>
              <a:pPr algn="ctr"/>
              <a:r>
                <a:rPr lang="en-US" dirty="0" smtClean="0"/>
                <a:t>h</a:t>
              </a:r>
              <a:r>
                <a:rPr lang="en-US" baseline="-20000" dirty="0" smtClean="0"/>
                <a:t>1</a:t>
              </a:r>
              <a:endParaRPr lang="en-US" baseline="-20000" dirty="0"/>
            </a:p>
          </p:txBody>
        </p:sp>
        <p:grpSp>
          <p:nvGrpSpPr>
            <p:cNvPr id="169" name="Group 53"/>
            <p:cNvGrpSpPr/>
            <p:nvPr/>
          </p:nvGrpSpPr>
          <p:grpSpPr>
            <a:xfrm>
              <a:off x="5935516" y="1524000"/>
              <a:ext cx="461242" cy="369332"/>
              <a:chOff x="1676400" y="1611868"/>
              <a:chExt cx="461242" cy="369332"/>
            </a:xfrm>
          </p:grpSpPr>
          <p:sp>
            <p:nvSpPr>
              <p:cNvPr id="178" name="Oval 177"/>
              <p:cNvSpPr>
                <a:spLocks noChangeAspect="1"/>
              </p:cNvSpPr>
              <p:nvPr/>
            </p:nvSpPr>
            <p:spPr>
              <a:xfrm>
                <a:off x="1676400" y="1625084"/>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9" name="TextBox 178"/>
              <p:cNvSpPr txBox="1"/>
              <p:nvPr/>
            </p:nvSpPr>
            <p:spPr>
              <a:xfrm>
                <a:off x="1676400" y="1611868"/>
                <a:ext cx="461242" cy="369332"/>
              </a:xfrm>
              <a:prstGeom prst="rect">
                <a:avLst/>
              </a:prstGeom>
              <a:noFill/>
            </p:spPr>
            <p:txBody>
              <a:bodyPr wrap="square" rtlCol="0">
                <a:spAutoFit/>
              </a:bodyPr>
              <a:lstStyle/>
              <a:p>
                <a:pPr algn="ctr"/>
                <a:r>
                  <a:rPr lang="en-US" dirty="0" smtClean="0"/>
                  <a:t>h</a:t>
                </a:r>
                <a:r>
                  <a:rPr lang="en-US" baseline="-20000" dirty="0"/>
                  <a:t>2</a:t>
                </a:r>
              </a:p>
            </p:txBody>
          </p:sp>
        </p:grpSp>
        <p:sp>
          <p:nvSpPr>
            <p:cNvPr id="170" name="Oval 169"/>
            <p:cNvSpPr>
              <a:spLocks noChangeAspect="1"/>
            </p:cNvSpPr>
            <p:nvPr/>
          </p:nvSpPr>
          <p:spPr>
            <a:xfrm>
              <a:off x="6011716" y="2375416"/>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1" name="TextBox 170"/>
            <p:cNvSpPr txBox="1"/>
            <p:nvPr/>
          </p:nvSpPr>
          <p:spPr>
            <a:xfrm>
              <a:off x="6011716" y="2362200"/>
              <a:ext cx="461242" cy="369332"/>
            </a:xfrm>
            <a:prstGeom prst="rect">
              <a:avLst/>
            </a:prstGeom>
            <a:noFill/>
          </p:spPr>
          <p:txBody>
            <a:bodyPr wrap="square" rtlCol="0">
              <a:spAutoFit/>
            </a:bodyPr>
            <a:lstStyle/>
            <a:p>
              <a:pPr algn="ctr"/>
              <a:r>
                <a:rPr lang="en-US" dirty="0" smtClean="0"/>
                <a:t>h</a:t>
              </a:r>
              <a:r>
                <a:rPr lang="en-US" baseline="-20000" dirty="0"/>
                <a:t>3</a:t>
              </a:r>
            </a:p>
          </p:txBody>
        </p:sp>
        <p:grpSp>
          <p:nvGrpSpPr>
            <p:cNvPr id="172" name="Group 54"/>
            <p:cNvGrpSpPr/>
            <p:nvPr/>
          </p:nvGrpSpPr>
          <p:grpSpPr>
            <a:xfrm>
              <a:off x="6625358" y="1524000"/>
              <a:ext cx="461242" cy="369332"/>
              <a:chOff x="2366242" y="1535668"/>
              <a:chExt cx="461242" cy="369332"/>
            </a:xfrm>
          </p:grpSpPr>
          <p:sp>
            <p:nvSpPr>
              <p:cNvPr id="176" name="Oval 175"/>
              <p:cNvSpPr>
                <a:spLocks noChangeAspect="1"/>
              </p:cNvSpPr>
              <p:nvPr/>
            </p:nvSpPr>
            <p:spPr>
              <a:xfrm>
                <a:off x="2366242" y="1548884"/>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7" name="TextBox 176"/>
              <p:cNvSpPr txBox="1"/>
              <p:nvPr/>
            </p:nvSpPr>
            <p:spPr>
              <a:xfrm>
                <a:off x="2366242" y="1535668"/>
                <a:ext cx="461242" cy="369332"/>
              </a:xfrm>
              <a:prstGeom prst="rect">
                <a:avLst/>
              </a:prstGeom>
              <a:noFill/>
            </p:spPr>
            <p:txBody>
              <a:bodyPr wrap="square" rtlCol="0">
                <a:spAutoFit/>
              </a:bodyPr>
              <a:lstStyle/>
              <a:p>
                <a:pPr algn="ctr"/>
                <a:r>
                  <a:rPr lang="en-US" dirty="0" smtClean="0"/>
                  <a:t>h</a:t>
                </a:r>
                <a:r>
                  <a:rPr lang="en-US" baseline="-20000" dirty="0"/>
                  <a:t>4</a:t>
                </a:r>
              </a:p>
            </p:txBody>
          </p:sp>
        </p:grpSp>
        <p:cxnSp>
          <p:nvCxnSpPr>
            <p:cNvPr id="173" name="Straight Connector 172"/>
            <p:cNvCxnSpPr>
              <a:stCxn id="168" idx="0"/>
              <a:endCxn id="179" idx="1"/>
            </p:cNvCxnSpPr>
            <p:nvPr/>
          </p:nvCxnSpPr>
          <p:spPr>
            <a:xfrm rot="5400000" flipH="1" flipV="1">
              <a:off x="5609759" y="1655444"/>
              <a:ext cx="272534" cy="3789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a:stCxn id="168" idx="2"/>
              <a:endCxn id="171" idx="1"/>
            </p:cNvCxnSpPr>
            <p:nvPr/>
          </p:nvCxnSpPr>
          <p:spPr>
            <a:xfrm rot="16200000" flipH="1">
              <a:off x="5685959" y="2221109"/>
              <a:ext cx="196334" cy="4551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a:stCxn id="179" idx="3"/>
              <a:endCxn id="177" idx="1"/>
            </p:cNvCxnSpPr>
            <p:nvPr/>
          </p:nvCxnSpPr>
          <p:spPr>
            <a:xfrm>
              <a:off x="6396758" y="1708666"/>
              <a:ext cx="22860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0" name="Group 179"/>
          <p:cNvGrpSpPr/>
          <p:nvPr/>
        </p:nvGrpSpPr>
        <p:grpSpPr>
          <a:xfrm>
            <a:off x="3981464" y="4286256"/>
            <a:ext cx="2590800" cy="2057400"/>
            <a:chOff x="914400" y="3657600"/>
            <a:chExt cx="2590800" cy="2057400"/>
          </a:xfrm>
        </p:grpSpPr>
        <p:grpSp>
          <p:nvGrpSpPr>
            <p:cNvPr id="181" name="Group 129"/>
            <p:cNvGrpSpPr/>
            <p:nvPr/>
          </p:nvGrpSpPr>
          <p:grpSpPr>
            <a:xfrm>
              <a:off x="1712479" y="4507468"/>
              <a:ext cx="461242" cy="369332"/>
              <a:chOff x="1287316" y="4507468"/>
              <a:chExt cx="461242" cy="369332"/>
            </a:xfrm>
          </p:grpSpPr>
          <p:sp>
            <p:nvSpPr>
              <p:cNvPr id="198" name="Oval 197"/>
              <p:cNvSpPr>
                <a:spLocks noChangeAspect="1"/>
              </p:cNvSpPr>
              <p:nvPr/>
            </p:nvSpPr>
            <p:spPr>
              <a:xfrm>
                <a:off x="1287316" y="4520684"/>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9" name="TextBox 198"/>
              <p:cNvSpPr txBox="1"/>
              <p:nvPr/>
            </p:nvSpPr>
            <p:spPr>
              <a:xfrm>
                <a:off x="1287316" y="4507468"/>
                <a:ext cx="461242" cy="369332"/>
              </a:xfrm>
              <a:prstGeom prst="rect">
                <a:avLst/>
              </a:prstGeom>
              <a:noFill/>
            </p:spPr>
            <p:txBody>
              <a:bodyPr wrap="square" rtlCol="0">
                <a:spAutoFit/>
              </a:bodyPr>
              <a:lstStyle/>
              <a:p>
                <a:pPr algn="ctr"/>
                <a:r>
                  <a:rPr lang="en-US" dirty="0" smtClean="0"/>
                  <a:t>h</a:t>
                </a:r>
                <a:r>
                  <a:rPr lang="en-US" baseline="-20000" dirty="0" smtClean="0"/>
                  <a:t>1</a:t>
                </a:r>
                <a:endParaRPr lang="en-US" baseline="-20000" dirty="0"/>
              </a:p>
            </p:txBody>
          </p:sp>
        </p:grpSp>
        <p:grpSp>
          <p:nvGrpSpPr>
            <p:cNvPr id="182" name="Group 53"/>
            <p:cNvGrpSpPr/>
            <p:nvPr/>
          </p:nvGrpSpPr>
          <p:grpSpPr>
            <a:xfrm>
              <a:off x="2354116" y="4050268"/>
              <a:ext cx="461242" cy="369332"/>
              <a:chOff x="1676400" y="1611868"/>
              <a:chExt cx="461242" cy="369332"/>
            </a:xfrm>
          </p:grpSpPr>
          <p:sp>
            <p:nvSpPr>
              <p:cNvPr id="196" name="Oval 195"/>
              <p:cNvSpPr>
                <a:spLocks noChangeAspect="1"/>
              </p:cNvSpPr>
              <p:nvPr/>
            </p:nvSpPr>
            <p:spPr>
              <a:xfrm>
                <a:off x="1676400" y="1625084"/>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7" name="TextBox 196"/>
              <p:cNvSpPr txBox="1"/>
              <p:nvPr/>
            </p:nvSpPr>
            <p:spPr>
              <a:xfrm>
                <a:off x="1676400" y="1611868"/>
                <a:ext cx="461242" cy="369332"/>
              </a:xfrm>
              <a:prstGeom prst="rect">
                <a:avLst/>
              </a:prstGeom>
              <a:noFill/>
            </p:spPr>
            <p:txBody>
              <a:bodyPr wrap="square" rtlCol="0">
                <a:spAutoFit/>
              </a:bodyPr>
              <a:lstStyle/>
              <a:p>
                <a:pPr algn="ctr"/>
                <a:r>
                  <a:rPr lang="en-US" dirty="0" smtClean="0"/>
                  <a:t>h</a:t>
                </a:r>
                <a:r>
                  <a:rPr lang="en-US" baseline="-20000" dirty="0"/>
                  <a:t>2</a:t>
                </a:r>
              </a:p>
            </p:txBody>
          </p:sp>
        </p:grpSp>
        <p:sp>
          <p:nvSpPr>
            <p:cNvPr id="183" name="Oval 182"/>
            <p:cNvSpPr>
              <a:spLocks noChangeAspect="1"/>
            </p:cNvSpPr>
            <p:nvPr/>
          </p:nvSpPr>
          <p:spPr>
            <a:xfrm>
              <a:off x="2430316" y="4901684"/>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4" name="TextBox 183"/>
            <p:cNvSpPr txBox="1"/>
            <p:nvPr/>
          </p:nvSpPr>
          <p:spPr>
            <a:xfrm>
              <a:off x="2430316" y="4888468"/>
              <a:ext cx="461242" cy="369332"/>
            </a:xfrm>
            <a:prstGeom prst="rect">
              <a:avLst/>
            </a:prstGeom>
            <a:noFill/>
          </p:spPr>
          <p:txBody>
            <a:bodyPr wrap="square" rtlCol="0">
              <a:spAutoFit/>
            </a:bodyPr>
            <a:lstStyle/>
            <a:p>
              <a:pPr algn="ctr"/>
              <a:r>
                <a:rPr lang="en-US" dirty="0" smtClean="0"/>
                <a:t>h</a:t>
              </a:r>
              <a:r>
                <a:rPr lang="en-US" baseline="-20000" dirty="0"/>
                <a:t>3</a:t>
              </a:r>
            </a:p>
          </p:txBody>
        </p:sp>
        <p:grpSp>
          <p:nvGrpSpPr>
            <p:cNvPr id="185" name="Group 54"/>
            <p:cNvGrpSpPr/>
            <p:nvPr/>
          </p:nvGrpSpPr>
          <p:grpSpPr>
            <a:xfrm>
              <a:off x="3043958" y="4050268"/>
              <a:ext cx="461242" cy="369332"/>
              <a:chOff x="2366242" y="1535668"/>
              <a:chExt cx="461242" cy="369332"/>
            </a:xfrm>
          </p:grpSpPr>
          <p:sp>
            <p:nvSpPr>
              <p:cNvPr id="194" name="Oval 193"/>
              <p:cNvSpPr>
                <a:spLocks noChangeAspect="1"/>
              </p:cNvSpPr>
              <p:nvPr/>
            </p:nvSpPr>
            <p:spPr>
              <a:xfrm>
                <a:off x="2366242" y="1548884"/>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5" name="TextBox 194"/>
              <p:cNvSpPr txBox="1"/>
              <p:nvPr/>
            </p:nvSpPr>
            <p:spPr>
              <a:xfrm>
                <a:off x="2366242" y="1535668"/>
                <a:ext cx="461242" cy="369332"/>
              </a:xfrm>
              <a:prstGeom prst="rect">
                <a:avLst/>
              </a:prstGeom>
              <a:noFill/>
            </p:spPr>
            <p:txBody>
              <a:bodyPr wrap="square" rtlCol="0">
                <a:spAutoFit/>
              </a:bodyPr>
              <a:lstStyle/>
              <a:p>
                <a:pPr algn="ctr"/>
                <a:r>
                  <a:rPr lang="en-US" dirty="0" smtClean="0"/>
                  <a:t>h</a:t>
                </a:r>
                <a:r>
                  <a:rPr lang="en-US" baseline="-20000" dirty="0"/>
                  <a:t>4</a:t>
                </a:r>
              </a:p>
            </p:txBody>
          </p:sp>
        </p:grpSp>
        <p:cxnSp>
          <p:nvCxnSpPr>
            <p:cNvPr id="186" name="Straight Connector 185"/>
            <p:cNvCxnSpPr>
              <a:stCxn id="199" idx="0"/>
              <a:endCxn id="197" idx="1"/>
            </p:cNvCxnSpPr>
            <p:nvPr/>
          </p:nvCxnSpPr>
          <p:spPr>
            <a:xfrm rot="5400000" flipH="1" flipV="1">
              <a:off x="2012341" y="4165693"/>
              <a:ext cx="272534" cy="4110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a:stCxn id="199" idx="2"/>
              <a:endCxn id="184" idx="1"/>
            </p:cNvCxnSpPr>
            <p:nvPr/>
          </p:nvCxnSpPr>
          <p:spPr>
            <a:xfrm rot="16200000" flipH="1">
              <a:off x="2088541" y="4731359"/>
              <a:ext cx="196334" cy="4872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a:stCxn id="197" idx="2"/>
              <a:endCxn id="184" idx="0"/>
            </p:cNvCxnSpPr>
            <p:nvPr/>
          </p:nvCxnSpPr>
          <p:spPr>
            <a:xfrm rot="16200000" flipH="1">
              <a:off x="2388403" y="4615934"/>
              <a:ext cx="468868" cy="76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a:stCxn id="197" idx="3"/>
              <a:endCxn id="195" idx="1"/>
            </p:cNvCxnSpPr>
            <p:nvPr/>
          </p:nvCxnSpPr>
          <p:spPr>
            <a:xfrm>
              <a:off x="2815358" y="4234934"/>
              <a:ext cx="22860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a:stCxn id="195" idx="2"/>
              <a:endCxn id="184" idx="3"/>
            </p:cNvCxnSpPr>
            <p:nvPr/>
          </p:nvCxnSpPr>
          <p:spPr>
            <a:xfrm rot="5400000">
              <a:off x="2756302" y="4554857"/>
              <a:ext cx="653534" cy="3830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91" name="Oval 190"/>
            <p:cNvSpPr/>
            <p:nvPr/>
          </p:nvSpPr>
          <p:spPr>
            <a:xfrm>
              <a:off x="914400" y="3657600"/>
              <a:ext cx="2057400" cy="2057400"/>
            </a:xfrm>
            <a:prstGeom prst="ellipse">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2" name="Straight Connector 191"/>
            <p:cNvCxnSpPr>
              <a:stCxn id="199" idx="1"/>
              <a:endCxn id="191" idx="1"/>
            </p:cNvCxnSpPr>
            <p:nvPr/>
          </p:nvCxnSpPr>
          <p:spPr>
            <a:xfrm rot="10800000">
              <a:off x="1215699" y="3958900"/>
              <a:ext cx="496780" cy="733235"/>
            </a:xfrm>
            <a:prstGeom prst="line">
              <a:avLst/>
            </a:prstGeom>
            <a:ln w="12700">
              <a:solidFill>
                <a:srgbClr val="00B050"/>
              </a:solidFill>
              <a:prstDash val="dash"/>
            </a:ln>
          </p:spPr>
          <p:style>
            <a:lnRef idx="1">
              <a:schemeClr val="accent1"/>
            </a:lnRef>
            <a:fillRef idx="0">
              <a:schemeClr val="accent1"/>
            </a:fillRef>
            <a:effectRef idx="0">
              <a:schemeClr val="accent1"/>
            </a:effectRef>
            <a:fontRef idx="minor">
              <a:schemeClr val="tx1"/>
            </a:fontRef>
          </p:style>
        </p:cxnSp>
        <p:sp>
          <p:nvSpPr>
            <p:cNvPr id="193" name="TextBox 192"/>
            <p:cNvSpPr txBox="1"/>
            <p:nvPr/>
          </p:nvSpPr>
          <p:spPr>
            <a:xfrm>
              <a:off x="1295400" y="4191000"/>
              <a:ext cx="533400" cy="461665"/>
            </a:xfrm>
            <a:prstGeom prst="rect">
              <a:avLst/>
            </a:prstGeom>
            <a:noFill/>
          </p:spPr>
          <p:txBody>
            <a:bodyPr wrap="square" rtlCol="0">
              <a:spAutoFit/>
            </a:bodyPr>
            <a:lstStyle/>
            <a:p>
              <a:r>
                <a:rPr lang="en-US" sz="2400" b="1" dirty="0" smtClean="0">
                  <a:solidFill>
                    <a:srgbClr val="00B050"/>
                  </a:solidFill>
                </a:rPr>
                <a:t>ε</a:t>
              </a:r>
              <a:endParaRPr lang="en-US" sz="2400" b="1" dirty="0">
                <a:solidFill>
                  <a:srgbClr val="00B050"/>
                </a:solidFill>
              </a:endParaRPr>
            </a:p>
          </p:txBody>
        </p:sp>
      </p:grpSp>
      <p:grpSp>
        <p:nvGrpSpPr>
          <p:cNvPr id="200" name="Group 199"/>
          <p:cNvGrpSpPr/>
          <p:nvPr/>
        </p:nvGrpSpPr>
        <p:grpSpPr>
          <a:xfrm>
            <a:off x="142844" y="4650360"/>
            <a:ext cx="1760684" cy="1207532"/>
            <a:chOff x="1744516" y="1371600"/>
            <a:chExt cx="1760684" cy="1207532"/>
          </a:xfrm>
        </p:grpSpPr>
        <p:sp>
          <p:nvSpPr>
            <p:cNvPr id="201" name="Oval 200"/>
            <p:cNvSpPr>
              <a:spLocks noChangeAspect="1"/>
            </p:cNvSpPr>
            <p:nvPr/>
          </p:nvSpPr>
          <p:spPr>
            <a:xfrm>
              <a:off x="1744516" y="1842016"/>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02" name="TextBox 201"/>
            <p:cNvSpPr txBox="1"/>
            <p:nvPr/>
          </p:nvSpPr>
          <p:spPr>
            <a:xfrm>
              <a:off x="1744516" y="1828800"/>
              <a:ext cx="461242" cy="369332"/>
            </a:xfrm>
            <a:prstGeom prst="rect">
              <a:avLst/>
            </a:prstGeom>
            <a:noFill/>
          </p:spPr>
          <p:txBody>
            <a:bodyPr wrap="square" rtlCol="0">
              <a:spAutoFit/>
            </a:bodyPr>
            <a:lstStyle/>
            <a:p>
              <a:pPr algn="ctr"/>
              <a:r>
                <a:rPr lang="en-US" dirty="0" smtClean="0"/>
                <a:t>h</a:t>
              </a:r>
              <a:r>
                <a:rPr lang="en-US" baseline="-20000" dirty="0" smtClean="0"/>
                <a:t>1</a:t>
              </a:r>
              <a:endParaRPr lang="en-US" baseline="-20000" dirty="0"/>
            </a:p>
          </p:txBody>
        </p:sp>
        <p:sp>
          <p:nvSpPr>
            <p:cNvPr id="203" name="Oval 202"/>
            <p:cNvSpPr>
              <a:spLocks noChangeAspect="1"/>
            </p:cNvSpPr>
            <p:nvPr/>
          </p:nvSpPr>
          <p:spPr>
            <a:xfrm>
              <a:off x="2354116" y="1384816"/>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04" name="TextBox 203"/>
            <p:cNvSpPr txBox="1"/>
            <p:nvPr/>
          </p:nvSpPr>
          <p:spPr>
            <a:xfrm>
              <a:off x="2354116" y="1371600"/>
              <a:ext cx="461242" cy="369332"/>
            </a:xfrm>
            <a:prstGeom prst="rect">
              <a:avLst/>
            </a:prstGeom>
            <a:noFill/>
          </p:spPr>
          <p:txBody>
            <a:bodyPr wrap="square" rtlCol="0">
              <a:spAutoFit/>
            </a:bodyPr>
            <a:lstStyle/>
            <a:p>
              <a:pPr algn="ctr"/>
              <a:r>
                <a:rPr lang="en-US" dirty="0" smtClean="0"/>
                <a:t>h</a:t>
              </a:r>
              <a:r>
                <a:rPr lang="en-US" baseline="-20000" dirty="0"/>
                <a:t>2</a:t>
              </a:r>
            </a:p>
          </p:txBody>
        </p:sp>
        <p:sp>
          <p:nvSpPr>
            <p:cNvPr id="205" name="Oval 204"/>
            <p:cNvSpPr>
              <a:spLocks noChangeAspect="1"/>
            </p:cNvSpPr>
            <p:nvPr/>
          </p:nvSpPr>
          <p:spPr>
            <a:xfrm>
              <a:off x="2430316" y="2223016"/>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06" name="TextBox 205"/>
            <p:cNvSpPr txBox="1"/>
            <p:nvPr/>
          </p:nvSpPr>
          <p:spPr>
            <a:xfrm>
              <a:off x="2430316" y="2209800"/>
              <a:ext cx="461242" cy="369332"/>
            </a:xfrm>
            <a:prstGeom prst="rect">
              <a:avLst/>
            </a:prstGeom>
            <a:noFill/>
          </p:spPr>
          <p:txBody>
            <a:bodyPr wrap="square" rtlCol="0">
              <a:spAutoFit/>
            </a:bodyPr>
            <a:lstStyle/>
            <a:p>
              <a:pPr algn="ctr"/>
              <a:r>
                <a:rPr lang="en-US" dirty="0" smtClean="0"/>
                <a:t>h</a:t>
              </a:r>
              <a:r>
                <a:rPr lang="en-US" baseline="-20000" dirty="0"/>
                <a:t>3</a:t>
              </a:r>
            </a:p>
          </p:txBody>
        </p:sp>
        <p:sp>
          <p:nvSpPr>
            <p:cNvPr id="207" name="Oval 206"/>
            <p:cNvSpPr>
              <a:spLocks noChangeAspect="1"/>
            </p:cNvSpPr>
            <p:nvPr/>
          </p:nvSpPr>
          <p:spPr>
            <a:xfrm>
              <a:off x="3043958" y="1384816"/>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08" name="TextBox 207"/>
            <p:cNvSpPr txBox="1"/>
            <p:nvPr/>
          </p:nvSpPr>
          <p:spPr>
            <a:xfrm>
              <a:off x="3043958" y="1371600"/>
              <a:ext cx="461242" cy="369332"/>
            </a:xfrm>
            <a:prstGeom prst="rect">
              <a:avLst/>
            </a:prstGeom>
            <a:noFill/>
          </p:spPr>
          <p:txBody>
            <a:bodyPr wrap="square" rtlCol="0">
              <a:spAutoFit/>
            </a:bodyPr>
            <a:lstStyle/>
            <a:p>
              <a:pPr algn="ctr"/>
              <a:r>
                <a:rPr lang="en-US" dirty="0" smtClean="0"/>
                <a:t>h</a:t>
              </a:r>
              <a:r>
                <a:rPr lang="en-US" baseline="-20000" dirty="0"/>
                <a:t>4</a:t>
              </a:r>
            </a:p>
          </p:txBody>
        </p:sp>
      </p:grpSp>
      <p:grpSp>
        <p:nvGrpSpPr>
          <p:cNvPr id="69" name="Group 68"/>
          <p:cNvGrpSpPr/>
          <p:nvPr/>
        </p:nvGrpSpPr>
        <p:grpSpPr>
          <a:xfrm>
            <a:off x="6888084" y="4286256"/>
            <a:ext cx="1970196" cy="1600200"/>
            <a:chOff x="6888084" y="4286256"/>
            <a:chExt cx="1970196" cy="1600200"/>
          </a:xfrm>
        </p:grpSpPr>
        <p:grpSp>
          <p:nvGrpSpPr>
            <p:cNvPr id="209" name="Group 208"/>
            <p:cNvGrpSpPr/>
            <p:nvPr/>
          </p:nvGrpSpPr>
          <p:grpSpPr>
            <a:xfrm>
              <a:off x="7000892" y="4578922"/>
              <a:ext cx="1760684" cy="1207532"/>
              <a:chOff x="5249716" y="4050268"/>
              <a:chExt cx="1760684" cy="1207532"/>
            </a:xfrm>
          </p:grpSpPr>
          <p:grpSp>
            <p:nvGrpSpPr>
              <p:cNvPr id="210" name="Group 78"/>
              <p:cNvGrpSpPr/>
              <p:nvPr/>
            </p:nvGrpSpPr>
            <p:grpSpPr>
              <a:xfrm>
                <a:off x="5249716" y="4050268"/>
                <a:ext cx="1760684" cy="1207532"/>
                <a:chOff x="1066800" y="1535668"/>
                <a:chExt cx="1760684" cy="1207532"/>
              </a:xfrm>
            </p:grpSpPr>
            <p:sp>
              <p:nvSpPr>
                <p:cNvPr id="217" name="Oval 216"/>
                <p:cNvSpPr>
                  <a:spLocks noChangeAspect="1"/>
                </p:cNvSpPr>
                <p:nvPr/>
              </p:nvSpPr>
              <p:spPr>
                <a:xfrm>
                  <a:off x="1066800" y="2006084"/>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8" name="TextBox 217"/>
                <p:cNvSpPr txBox="1"/>
                <p:nvPr/>
              </p:nvSpPr>
              <p:spPr>
                <a:xfrm>
                  <a:off x="1066800" y="1992868"/>
                  <a:ext cx="461242" cy="369332"/>
                </a:xfrm>
                <a:prstGeom prst="rect">
                  <a:avLst/>
                </a:prstGeom>
                <a:noFill/>
              </p:spPr>
              <p:txBody>
                <a:bodyPr wrap="square" rtlCol="0">
                  <a:spAutoFit/>
                </a:bodyPr>
                <a:lstStyle/>
                <a:p>
                  <a:pPr algn="ctr"/>
                  <a:r>
                    <a:rPr lang="en-US" dirty="0" smtClean="0"/>
                    <a:t>h</a:t>
                  </a:r>
                  <a:r>
                    <a:rPr lang="en-US" baseline="-20000" dirty="0" smtClean="0"/>
                    <a:t>1</a:t>
                  </a:r>
                  <a:endParaRPr lang="en-US" baseline="-20000" dirty="0"/>
                </a:p>
              </p:txBody>
            </p:sp>
            <p:grpSp>
              <p:nvGrpSpPr>
                <p:cNvPr id="219" name="Group 53"/>
                <p:cNvGrpSpPr/>
                <p:nvPr/>
              </p:nvGrpSpPr>
              <p:grpSpPr>
                <a:xfrm>
                  <a:off x="1676400" y="1535668"/>
                  <a:ext cx="461242" cy="369332"/>
                  <a:chOff x="1676400" y="1611868"/>
                  <a:chExt cx="461242" cy="369332"/>
                </a:xfrm>
              </p:grpSpPr>
              <p:sp>
                <p:nvSpPr>
                  <p:cNvPr id="225" name="Oval 224"/>
                  <p:cNvSpPr>
                    <a:spLocks noChangeAspect="1"/>
                  </p:cNvSpPr>
                  <p:nvPr/>
                </p:nvSpPr>
                <p:spPr>
                  <a:xfrm>
                    <a:off x="1676400" y="1625084"/>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6" name="TextBox 225"/>
                  <p:cNvSpPr txBox="1"/>
                  <p:nvPr/>
                </p:nvSpPr>
                <p:spPr>
                  <a:xfrm>
                    <a:off x="1676400" y="1611868"/>
                    <a:ext cx="461242" cy="369332"/>
                  </a:xfrm>
                  <a:prstGeom prst="rect">
                    <a:avLst/>
                  </a:prstGeom>
                  <a:noFill/>
                </p:spPr>
                <p:txBody>
                  <a:bodyPr wrap="square" rtlCol="0">
                    <a:spAutoFit/>
                  </a:bodyPr>
                  <a:lstStyle/>
                  <a:p>
                    <a:pPr algn="ctr"/>
                    <a:r>
                      <a:rPr lang="en-US" dirty="0" smtClean="0"/>
                      <a:t>h</a:t>
                    </a:r>
                    <a:r>
                      <a:rPr lang="en-US" baseline="-20000" dirty="0"/>
                      <a:t>2</a:t>
                    </a:r>
                  </a:p>
                </p:txBody>
              </p:sp>
            </p:grpSp>
            <p:sp>
              <p:nvSpPr>
                <p:cNvPr id="220" name="Oval 219"/>
                <p:cNvSpPr>
                  <a:spLocks noChangeAspect="1"/>
                </p:cNvSpPr>
                <p:nvPr/>
              </p:nvSpPr>
              <p:spPr>
                <a:xfrm>
                  <a:off x="1752600" y="2387084"/>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1" name="TextBox 220"/>
                <p:cNvSpPr txBox="1"/>
                <p:nvPr/>
              </p:nvSpPr>
              <p:spPr>
                <a:xfrm>
                  <a:off x="1752600" y="2373868"/>
                  <a:ext cx="461242" cy="369332"/>
                </a:xfrm>
                <a:prstGeom prst="rect">
                  <a:avLst/>
                </a:prstGeom>
                <a:noFill/>
              </p:spPr>
              <p:txBody>
                <a:bodyPr wrap="square" rtlCol="0">
                  <a:spAutoFit/>
                </a:bodyPr>
                <a:lstStyle/>
                <a:p>
                  <a:pPr algn="ctr"/>
                  <a:r>
                    <a:rPr lang="en-US" dirty="0" smtClean="0"/>
                    <a:t>h</a:t>
                  </a:r>
                  <a:r>
                    <a:rPr lang="en-US" baseline="-20000" dirty="0"/>
                    <a:t>3</a:t>
                  </a:r>
                </a:p>
              </p:txBody>
            </p:sp>
            <p:grpSp>
              <p:nvGrpSpPr>
                <p:cNvPr id="222" name="Group 54"/>
                <p:cNvGrpSpPr/>
                <p:nvPr/>
              </p:nvGrpSpPr>
              <p:grpSpPr>
                <a:xfrm>
                  <a:off x="2366242" y="1535668"/>
                  <a:ext cx="461242" cy="369332"/>
                  <a:chOff x="2366242" y="1535668"/>
                  <a:chExt cx="461242" cy="369332"/>
                </a:xfrm>
              </p:grpSpPr>
              <p:sp>
                <p:nvSpPr>
                  <p:cNvPr id="223" name="Oval 222"/>
                  <p:cNvSpPr>
                    <a:spLocks noChangeAspect="1"/>
                  </p:cNvSpPr>
                  <p:nvPr/>
                </p:nvSpPr>
                <p:spPr>
                  <a:xfrm>
                    <a:off x="2366242" y="1548884"/>
                    <a:ext cx="457200" cy="342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4" name="TextBox 223"/>
                  <p:cNvSpPr txBox="1"/>
                  <p:nvPr/>
                </p:nvSpPr>
                <p:spPr>
                  <a:xfrm>
                    <a:off x="2366242" y="1535668"/>
                    <a:ext cx="461242" cy="369332"/>
                  </a:xfrm>
                  <a:prstGeom prst="rect">
                    <a:avLst/>
                  </a:prstGeom>
                  <a:noFill/>
                </p:spPr>
                <p:txBody>
                  <a:bodyPr wrap="square" rtlCol="0">
                    <a:spAutoFit/>
                  </a:bodyPr>
                  <a:lstStyle/>
                  <a:p>
                    <a:pPr algn="ctr"/>
                    <a:r>
                      <a:rPr lang="en-US" dirty="0" smtClean="0"/>
                      <a:t>h</a:t>
                    </a:r>
                    <a:r>
                      <a:rPr lang="en-US" baseline="-20000" dirty="0"/>
                      <a:t>4</a:t>
                    </a:r>
                  </a:p>
                </p:txBody>
              </p:sp>
            </p:grpSp>
          </p:grpSp>
          <p:cxnSp>
            <p:nvCxnSpPr>
              <p:cNvPr id="211" name="Straight Connector 210"/>
              <p:cNvCxnSpPr>
                <a:stCxn id="218" idx="0"/>
                <a:endCxn id="226" idx="1"/>
              </p:cNvCxnSpPr>
              <p:nvPr/>
            </p:nvCxnSpPr>
            <p:spPr>
              <a:xfrm rot="5400000" flipH="1" flipV="1">
                <a:off x="5533559" y="4181712"/>
                <a:ext cx="272534" cy="378979"/>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a:stCxn id="218" idx="2"/>
                <a:endCxn id="221" idx="1"/>
              </p:cNvCxnSpPr>
              <p:nvPr/>
            </p:nvCxnSpPr>
            <p:spPr>
              <a:xfrm rot="16200000" flipH="1">
                <a:off x="5609759" y="4747377"/>
                <a:ext cx="196334" cy="455179"/>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a:stCxn id="226" idx="2"/>
                <a:endCxn id="221" idx="0"/>
              </p:cNvCxnSpPr>
              <p:nvPr/>
            </p:nvCxnSpPr>
            <p:spPr>
              <a:xfrm rot="16200000" flipH="1">
                <a:off x="5893603" y="4615934"/>
                <a:ext cx="468868" cy="76200"/>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a:stCxn id="226" idx="3"/>
                <a:endCxn id="224" idx="1"/>
              </p:cNvCxnSpPr>
              <p:nvPr/>
            </p:nvCxnSpPr>
            <p:spPr>
              <a:xfrm>
                <a:off x="6320558" y="4234934"/>
                <a:ext cx="228600" cy="1588"/>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215" name="Straight Connector 214"/>
              <p:cNvCxnSpPr>
                <a:stCxn id="224" idx="2"/>
                <a:endCxn id="221" idx="3"/>
              </p:cNvCxnSpPr>
              <p:nvPr/>
            </p:nvCxnSpPr>
            <p:spPr>
              <a:xfrm rot="5400000">
                <a:off x="6261502" y="4554857"/>
                <a:ext cx="653534" cy="383021"/>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a:stCxn id="218" idx="3"/>
              </p:cNvCxnSpPr>
              <p:nvPr/>
            </p:nvCxnSpPr>
            <p:spPr>
              <a:xfrm flipV="1">
                <a:off x="5710958" y="4343400"/>
                <a:ext cx="910358" cy="348734"/>
              </a:xfrm>
              <a:prstGeom prst="line">
                <a:avLst/>
              </a:prstGeom>
              <a:ln w="19050">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sp>
          <p:nvSpPr>
            <p:cNvPr id="227" name="Rectangle 226"/>
            <p:cNvSpPr/>
            <p:nvPr/>
          </p:nvSpPr>
          <p:spPr>
            <a:xfrm>
              <a:off x="6888084" y="4286256"/>
              <a:ext cx="1970196" cy="16002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cxnSp>
        <p:nvCxnSpPr>
          <p:cNvPr id="71" name="Straight Connector 16"/>
          <p:cNvCxnSpPr>
            <a:stCxn id="95" idx="0"/>
            <a:endCxn id="97" idx="3"/>
          </p:cNvCxnSpPr>
          <p:nvPr/>
        </p:nvCxnSpPr>
        <p:spPr>
          <a:xfrm flipV="1">
            <a:off x="1064443" y="1208872"/>
            <a:ext cx="791863" cy="9901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2" name="Straight Connector 17"/>
          <p:cNvCxnSpPr>
            <a:stCxn id="97" idx="4"/>
            <a:endCxn id="92" idx="0"/>
          </p:cNvCxnSpPr>
          <p:nvPr/>
        </p:nvCxnSpPr>
        <p:spPr>
          <a:xfrm flipH="1">
            <a:off x="1735314" y="1257723"/>
            <a:ext cx="238928" cy="95335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4" name="Straight Connector 79"/>
          <p:cNvCxnSpPr>
            <a:stCxn id="101" idx="0"/>
          </p:cNvCxnSpPr>
          <p:nvPr/>
        </p:nvCxnSpPr>
        <p:spPr>
          <a:xfrm flipV="1">
            <a:off x="1036646" y="2562611"/>
            <a:ext cx="13900"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80"/>
          <p:cNvCxnSpPr>
            <a:stCxn id="104" idx="0"/>
          </p:cNvCxnSpPr>
          <p:nvPr/>
        </p:nvCxnSpPr>
        <p:spPr>
          <a:xfrm flipV="1">
            <a:off x="1731590" y="2562611"/>
            <a:ext cx="1"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6" name="Straight Connector 81"/>
          <p:cNvCxnSpPr>
            <a:stCxn id="80" idx="0"/>
            <a:endCxn id="88" idx="2"/>
          </p:cNvCxnSpPr>
          <p:nvPr/>
        </p:nvCxnSpPr>
        <p:spPr>
          <a:xfrm flipH="1" flipV="1">
            <a:off x="2940793" y="2538323"/>
            <a:ext cx="7975" cy="79677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77" name="组 76"/>
          <p:cNvGrpSpPr/>
          <p:nvPr/>
        </p:nvGrpSpPr>
        <p:grpSpPr>
          <a:xfrm>
            <a:off x="180950" y="2927064"/>
            <a:ext cx="416966" cy="376780"/>
            <a:chOff x="5345036" y="4653900"/>
            <a:chExt cx="416966" cy="376780"/>
          </a:xfrm>
        </p:grpSpPr>
        <p:sp>
          <p:nvSpPr>
            <p:cNvPr id="78" name="TextBox 94"/>
            <p:cNvSpPr txBox="1"/>
            <p:nvPr/>
          </p:nvSpPr>
          <p:spPr>
            <a:xfrm>
              <a:off x="5345036" y="465390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O</a:t>
              </a:r>
              <a:endParaRPr lang="en-US" sz="1600" i="1" baseline="-25000" dirty="0">
                <a:latin typeface="Times New Roman" pitchFamily="18" charset="0"/>
                <a:cs typeface="Times New Roman" pitchFamily="18" charset="0"/>
              </a:endParaRPr>
            </a:p>
          </p:txBody>
        </p:sp>
        <p:sp>
          <p:nvSpPr>
            <p:cNvPr id="79" name="Oval 95"/>
            <p:cNvSpPr>
              <a:spLocks noChangeAspect="1"/>
            </p:cNvSpPr>
            <p:nvPr/>
          </p:nvSpPr>
          <p:spPr>
            <a:xfrm>
              <a:off x="5345038" y="4697107"/>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i="1" dirty="0">
                <a:solidFill>
                  <a:schemeClr val="tx1"/>
                </a:solidFill>
                <a:latin typeface="Times New Roman" pitchFamily="18" charset="0"/>
                <a:cs typeface="Times New Roman" pitchFamily="18" charset="0"/>
              </a:endParaRPr>
            </a:p>
          </p:txBody>
        </p:sp>
      </p:grpSp>
      <p:sp>
        <p:nvSpPr>
          <p:cNvPr id="80" name="Oval 89"/>
          <p:cNvSpPr>
            <a:spLocks noChangeAspect="1"/>
          </p:cNvSpPr>
          <p:nvPr/>
        </p:nvSpPr>
        <p:spPr>
          <a:xfrm>
            <a:off x="2781981" y="333510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83" name="Straight Connector 17"/>
          <p:cNvCxnSpPr>
            <a:stCxn id="97" idx="5"/>
            <a:endCxn id="89" idx="0"/>
          </p:cNvCxnSpPr>
          <p:nvPr/>
        </p:nvCxnSpPr>
        <p:spPr>
          <a:xfrm>
            <a:off x="2092177" y="1208872"/>
            <a:ext cx="820819" cy="100479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4" name="曲线连接符 83"/>
          <p:cNvCxnSpPr>
            <a:stCxn id="79" idx="0"/>
            <a:endCxn id="97" idx="2"/>
          </p:cNvCxnSpPr>
          <p:nvPr/>
        </p:nvCxnSpPr>
        <p:spPr>
          <a:xfrm rot="5400000" flipH="1" flipV="1">
            <a:off x="137930" y="1300746"/>
            <a:ext cx="1879334" cy="1459716"/>
          </a:xfrm>
          <a:prstGeom prst="curvedConnector2">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85"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80901329"/>
              </p:ext>
            </p:extLst>
          </p:nvPr>
        </p:nvGraphicFramePr>
        <p:xfrm>
          <a:off x="2142140" y="2318844"/>
          <a:ext cx="347472" cy="156362"/>
        </p:xfrm>
        <a:graphic>
          <a:graphicData uri="http://schemas.openxmlformats.org/presentationml/2006/ole">
            <p:oleObj spid="_x0000_s268042" name="公式" r:id="rId4" imgW="330200" imgH="165100" progId="Equation.3">
              <p:embed/>
            </p:oleObj>
          </a:graphicData>
        </a:graphic>
      </p:graphicFrame>
      <p:graphicFrame>
        <p:nvGraphicFramePr>
          <p:cNvPr id="86"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24292570"/>
              </p:ext>
            </p:extLst>
          </p:nvPr>
        </p:nvGraphicFramePr>
        <p:xfrm>
          <a:off x="2171060" y="3452224"/>
          <a:ext cx="347472" cy="156362"/>
        </p:xfrm>
        <a:graphic>
          <a:graphicData uri="http://schemas.openxmlformats.org/presentationml/2006/ole">
            <p:oleObj spid="_x0000_s268043" name="公式" r:id="rId5" imgW="330200" imgH="165100" progId="Equation.3">
              <p:embed/>
            </p:oleObj>
          </a:graphicData>
        </a:graphic>
      </p:graphicFrame>
      <p:grpSp>
        <p:nvGrpSpPr>
          <p:cNvPr id="87" name="Group 158"/>
          <p:cNvGrpSpPr/>
          <p:nvPr/>
        </p:nvGrpSpPr>
        <p:grpSpPr>
          <a:xfrm>
            <a:off x="2732310" y="2199769"/>
            <a:ext cx="416966" cy="347472"/>
            <a:chOff x="7467600" y="3810000"/>
            <a:chExt cx="457200" cy="381000"/>
          </a:xfrm>
        </p:grpSpPr>
        <p:sp>
          <p:nvSpPr>
            <p:cNvPr id="88"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89"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90" name="Group 157"/>
          <p:cNvGrpSpPr/>
          <p:nvPr/>
        </p:nvGrpSpPr>
        <p:grpSpPr>
          <a:xfrm>
            <a:off x="1554628" y="2197180"/>
            <a:ext cx="416966" cy="347472"/>
            <a:chOff x="6172200" y="3733800"/>
            <a:chExt cx="457200" cy="381000"/>
          </a:xfrm>
        </p:grpSpPr>
        <p:sp>
          <p:nvSpPr>
            <p:cNvPr id="91"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92"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93" name="Group 156"/>
          <p:cNvGrpSpPr/>
          <p:nvPr/>
        </p:nvGrpSpPr>
        <p:grpSpPr>
          <a:xfrm>
            <a:off x="855960" y="2199062"/>
            <a:ext cx="416966" cy="347472"/>
            <a:chOff x="5410200" y="3790950"/>
            <a:chExt cx="457200" cy="381000"/>
          </a:xfrm>
        </p:grpSpPr>
        <p:sp>
          <p:nvSpPr>
            <p:cNvPr id="94"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95" name="TextBox 87"/>
            <p:cNvSpPr txBox="1"/>
            <p:nvPr/>
          </p:nvSpPr>
          <p:spPr>
            <a:xfrm>
              <a:off x="5410200" y="37909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97" name="Oval 55"/>
          <p:cNvSpPr>
            <a:spLocks noChangeAspect="1"/>
          </p:cNvSpPr>
          <p:nvPr/>
        </p:nvSpPr>
        <p:spPr>
          <a:xfrm>
            <a:off x="1807455" y="92415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grpSp>
        <p:nvGrpSpPr>
          <p:cNvPr id="99" name="组 98"/>
          <p:cNvGrpSpPr/>
          <p:nvPr/>
        </p:nvGrpSpPr>
        <p:grpSpPr>
          <a:xfrm>
            <a:off x="855960" y="3321207"/>
            <a:ext cx="416966" cy="347466"/>
            <a:chOff x="6109476" y="4296747"/>
            <a:chExt cx="416966" cy="347466"/>
          </a:xfrm>
        </p:grpSpPr>
        <p:sp>
          <p:nvSpPr>
            <p:cNvPr id="100" name="TextBox 92"/>
            <p:cNvSpPr txBox="1"/>
            <p:nvPr/>
          </p:nvSpPr>
          <p:spPr>
            <a:xfrm>
              <a:off x="6109476" y="4296747"/>
              <a:ext cx="416966" cy="338554"/>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101" name="Oval 93"/>
            <p:cNvSpPr>
              <a:spLocks noChangeAspect="1"/>
            </p:cNvSpPr>
            <p:nvPr/>
          </p:nvSpPr>
          <p:spPr>
            <a:xfrm>
              <a:off x="6123375" y="431064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02" name="Group 184"/>
          <p:cNvGrpSpPr/>
          <p:nvPr/>
        </p:nvGrpSpPr>
        <p:grpSpPr>
          <a:xfrm>
            <a:off x="1550904" y="3321201"/>
            <a:ext cx="416966" cy="347472"/>
            <a:chOff x="6172200" y="4953000"/>
            <a:chExt cx="457200" cy="381000"/>
          </a:xfrm>
        </p:grpSpPr>
        <p:sp>
          <p:nvSpPr>
            <p:cNvPr id="103"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104"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105" name="TextBox 88"/>
          <p:cNvSpPr txBox="1"/>
          <p:nvPr/>
        </p:nvSpPr>
        <p:spPr>
          <a:xfrm>
            <a:off x="2768082" y="3321201"/>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5" name="矩形 4"/>
          <p:cNvSpPr/>
          <p:nvPr/>
        </p:nvSpPr>
        <p:spPr>
          <a:xfrm>
            <a:off x="752444" y="2048933"/>
            <a:ext cx="2466268" cy="660400"/>
          </a:xfrm>
          <a:prstGeom prst="rect">
            <a:avLst/>
          </a:prstGeom>
          <a:solidFill>
            <a:schemeClr val="bg1">
              <a:alpha val="74000"/>
            </a:schemeClr>
          </a:solidFill>
          <a:ln>
            <a:solidFill>
              <a:srgbClr val="0000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5658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53" presetClass="entr" presetSubtype="16" fill="hold" grpId="0" nodeType="withEffect">
                                  <p:stCondLst>
                                    <p:cond delay="0"/>
                                  </p:stCondLst>
                                  <p:childTnLst>
                                    <p:set>
                                      <p:cBhvr>
                                        <p:cTn id="8" dur="1" fill="hold">
                                          <p:stCondLst>
                                            <p:cond delay="0"/>
                                          </p:stCondLst>
                                        </p:cTn>
                                        <p:tgtEl>
                                          <p:spTgt spid="97"/>
                                        </p:tgtEl>
                                        <p:attrNameLst>
                                          <p:attrName>style.visibility</p:attrName>
                                        </p:attrNameLst>
                                      </p:cBhvr>
                                      <p:to>
                                        <p:strVal val="visible"/>
                                      </p:to>
                                    </p:set>
                                    <p:anim calcmode="lin" valueType="num">
                                      <p:cBhvr>
                                        <p:cTn id="9" dur="500" fill="hold"/>
                                        <p:tgtEl>
                                          <p:spTgt spid="97"/>
                                        </p:tgtEl>
                                        <p:attrNameLst>
                                          <p:attrName>ppt_w</p:attrName>
                                        </p:attrNameLst>
                                      </p:cBhvr>
                                      <p:tavLst>
                                        <p:tav tm="0">
                                          <p:val>
                                            <p:fltVal val="0"/>
                                          </p:val>
                                        </p:tav>
                                        <p:tav tm="100000">
                                          <p:val>
                                            <p:strVal val="#ppt_w"/>
                                          </p:val>
                                        </p:tav>
                                      </p:tavLst>
                                    </p:anim>
                                    <p:anim calcmode="lin" valueType="num">
                                      <p:cBhvr>
                                        <p:cTn id="10" dur="500" fill="hold"/>
                                        <p:tgtEl>
                                          <p:spTgt spid="97"/>
                                        </p:tgtEl>
                                        <p:attrNameLst>
                                          <p:attrName>ppt_h</p:attrName>
                                        </p:attrNameLst>
                                      </p:cBhvr>
                                      <p:tavLst>
                                        <p:tav tm="0">
                                          <p:val>
                                            <p:fltVal val="0"/>
                                          </p:val>
                                        </p:tav>
                                        <p:tav tm="100000">
                                          <p:val>
                                            <p:strVal val="#ppt_h"/>
                                          </p:val>
                                        </p:tav>
                                      </p:tavLst>
                                    </p:anim>
                                    <p:animEffect transition="in" filter="fade">
                                      <p:cBhvr>
                                        <p:cTn id="11" dur="500"/>
                                        <p:tgtEl>
                                          <p:spTgt spid="97"/>
                                        </p:tgtEl>
                                      </p:cBhvr>
                                    </p:animEffect>
                                  </p:childTnLst>
                                </p:cTn>
                              </p:par>
                              <p:par>
                                <p:cTn id="12" presetID="53" presetClass="entr" presetSubtype="16" fill="hold" nodeType="withEffect">
                                  <p:stCondLst>
                                    <p:cond delay="0"/>
                                  </p:stCondLst>
                                  <p:childTnLst>
                                    <p:set>
                                      <p:cBhvr>
                                        <p:cTn id="13" dur="1" fill="hold">
                                          <p:stCondLst>
                                            <p:cond delay="0"/>
                                          </p:stCondLst>
                                        </p:cTn>
                                        <p:tgtEl>
                                          <p:spTgt spid="84"/>
                                        </p:tgtEl>
                                        <p:attrNameLst>
                                          <p:attrName>style.visibility</p:attrName>
                                        </p:attrNameLst>
                                      </p:cBhvr>
                                      <p:to>
                                        <p:strVal val="visible"/>
                                      </p:to>
                                    </p:set>
                                    <p:anim calcmode="lin" valueType="num">
                                      <p:cBhvr>
                                        <p:cTn id="14" dur="500" fill="hold"/>
                                        <p:tgtEl>
                                          <p:spTgt spid="84"/>
                                        </p:tgtEl>
                                        <p:attrNameLst>
                                          <p:attrName>ppt_w</p:attrName>
                                        </p:attrNameLst>
                                      </p:cBhvr>
                                      <p:tavLst>
                                        <p:tav tm="0">
                                          <p:val>
                                            <p:fltVal val="0"/>
                                          </p:val>
                                        </p:tav>
                                        <p:tav tm="100000">
                                          <p:val>
                                            <p:strVal val="#ppt_w"/>
                                          </p:val>
                                        </p:tav>
                                      </p:tavLst>
                                    </p:anim>
                                    <p:anim calcmode="lin" valueType="num">
                                      <p:cBhvr>
                                        <p:cTn id="15" dur="500" fill="hold"/>
                                        <p:tgtEl>
                                          <p:spTgt spid="84"/>
                                        </p:tgtEl>
                                        <p:attrNameLst>
                                          <p:attrName>ppt_h</p:attrName>
                                        </p:attrNameLst>
                                      </p:cBhvr>
                                      <p:tavLst>
                                        <p:tav tm="0">
                                          <p:val>
                                            <p:fltVal val="0"/>
                                          </p:val>
                                        </p:tav>
                                        <p:tav tm="100000">
                                          <p:val>
                                            <p:strVal val="#ppt_h"/>
                                          </p:val>
                                        </p:tav>
                                      </p:tavLst>
                                    </p:anim>
                                    <p:animEffect transition="in" filter="fade">
                                      <p:cBhvr>
                                        <p:cTn id="16" dur="500"/>
                                        <p:tgtEl>
                                          <p:spTgt spid="84"/>
                                        </p:tgtEl>
                                      </p:cBhvr>
                                    </p:animEffect>
                                  </p:childTnLst>
                                </p:cTn>
                              </p:par>
                              <p:par>
                                <p:cTn id="17" presetID="53" presetClass="entr" presetSubtype="16"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p:cTn id="19" dur="500" fill="hold"/>
                                        <p:tgtEl>
                                          <p:spTgt spid="77"/>
                                        </p:tgtEl>
                                        <p:attrNameLst>
                                          <p:attrName>ppt_w</p:attrName>
                                        </p:attrNameLst>
                                      </p:cBhvr>
                                      <p:tavLst>
                                        <p:tav tm="0">
                                          <p:val>
                                            <p:fltVal val="0"/>
                                          </p:val>
                                        </p:tav>
                                        <p:tav tm="100000">
                                          <p:val>
                                            <p:strVal val="#ppt_w"/>
                                          </p:val>
                                        </p:tav>
                                      </p:tavLst>
                                    </p:anim>
                                    <p:anim calcmode="lin" valueType="num">
                                      <p:cBhvr>
                                        <p:cTn id="20" dur="500" fill="hold"/>
                                        <p:tgtEl>
                                          <p:spTgt spid="77"/>
                                        </p:tgtEl>
                                        <p:attrNameLst>
                                          <p:attrName>ppt_h</p:attrName>
                                        </p:attrNameLst>
                                      </p:cBhvr>
                                      <p:tavLst>
                                        <p:tav tm="0">
                                          <p:val>
                                            <p:fltVal val="0"/>
                                          </p:val>
                                        </p:tav>
                                        <p:tav tm="100000">
                                          <p:val>
                                            <p:strVal val="#ppt_h"/>
                                          </p:val>
                                        </p:tav>
                                      </p:tavLst>
                                    </p:anim>
                                    <p:animEffect transition="in" filter="fade">
                                      <p:cBhvr>
                                        <p:cTn id="21" dur="500"/>
                                        <p:tgtEl>
                                          <p:spTgt spid="7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71"/>
                                        </p:tgtEl>
                                        <p:attrNameLst>
                                          <p:attrName>style.visibility</p:attrName>
                                        </p:attrNameLst>
                                      </p:cBhvr>
                                      <p:to>
                                        <p:strVal val="visible"/>
                                      </p:to>
                                    </p:set>
                                    <p:anim calcmode="lin" valueType="num">
                                      <p:cBhvr>
                                        <p:cTn id="26" dur="500" fill="hold"/>
                                        <p:tgtEl>
                                          <p:spTgt spid="71"/>
                                        </p:tgtEl>
                                        <p:attrNameLst>
                                          <p:attrName>ppt_w</p:attrName>
                                        </p:attrNameLst>
                                      </p:cBhvr>
                                      <p:tavLst>
                                        <p:tav tm="0">
                                          <p:val>
                                            <p:fltVal val="0"/>
                                          </p:val>
                                        </p:tav>
                                        <p:tav tm="100000">
                                          <p:val>
                                            <p:strVal val="#ppt_w"/>
                                          </p:val>
                                        </p:tav>
                                      </p:tavLst>
                                    </p:anim>
                                    <p:anim calcmode="lin" valueType="num">
                                      <p:cBhvr>
                                        <p:cTn id="27" dur="500" fill="hold"/>
                                        <p:tgtEl>
                                          <p:spTgt spid="71"/>
                                        </p:tgtEl>
                                        <p:attrNameLst>
                                          <p:attrName>ppt_h</p:attrName>
                                        </p:attrNameLst>
                                      </p:cBhvr>
                                      <p:tavLst>
                                        <p:tav tm="0">
                                          <p:val>
                                            <p:fltVal val="0"/>
                                          </p:val>
                                        </p:tav>
                                        <p:tav tm="100000">
                                          <p:val>
                                            <p:strVal val="#ppt_h"/>
                                          </p:val>
                                        </p:tav>
                                      </p:tavLst>
                                    </p:anim>
                                    <p:animEffect transition="in" filter="fade">
                                      <p:cBhvr>
                                        <p:cTn id="28" dur="500"/>
                                        <p:tgtEl>
                                          <p:spTgt spid="71"/>
                                        </p:tgtEl>
                                      </p:cBhvr>
                                    </p:animEffect>
                                  </p:childTnLst>
                                </p:cTn>
                              </p:par>
                              <p:par>
                                <p:cTn id="29" presetID="53" presetClass="entr" presetSubtype="16" fill="hold" nodeType="with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par>
                                <p:cTn id="34" presetID="53" presetClass="entr" presetSubtype="16" fill="hold" nodeType="withEffect">
                                  <p:stCondLst>
                                    <p:cond delay="0"/>
                                  </p:stCondLst>
                                  <p:childTnLst>
                                    <p:set>
                                      <p:cBhvr>
                                        <p:cTn id="35" dur="1" fill="hold">
                                          <p:stCondLst>
                                            <p:cond delay="0"/>
                                          </p:stCondLst>
                                        </p:cTn>
                                        <p:tgtEl>
                                          <p:spTgt spid="74"/>
                                        </p:tgtEl>
                                        <p:attrNameLst>
                                          <p:attrName>style.visibility</p:attrName>
                                        </p:attrNameLst>
                                      </p:cBhvr>
                                      <p:to>
                                        <p:strVal val="visible"/>
                                      </p:to>
                                    </p:set>
                                    <p:anim calcmode="lin" valueType="num">
                                      <p:cBhvr>
                                        <p:cTn id="36" dur="500" fill="hold"/>
                                        <p:tgtEl>
                                          <p:spTgt spid="74"/>
                                        </p:tgtEl>
                                        <p:attrNameLst>
                                          <p:attrName>ppt_w</p:attrName>
                                        </p:attrNameLst>
                                      </p:cBhvr>
                                      <p:tavLst>
                                        <p:tav tm="0">
                                          <p:val>
                                            <p:fltVal val="0"/>
                                          </p:val>
                                        </p:tav>
                                        <p:tav tm="100000">
                                          <p:val>
                                            <p:strVal val="#ppt_w"/>
                                          </p:val>
                                        </p:tav>
                                      </p:tavLst>
                                    </p:anim>
                                    <p:anim calcmode="lin" valueType="num">
                                      <p:cBhvr>
                                        <p:cTn id="37" dur="500" fill="hold"/>
                                        <p:tgtEl>
                                          <p:spTgt spid="74"/>
                                        </p:tgtEl>
                                        <p:attrNameLst>
                                          <p:attrName>ppt_h</p:attrName>
                                        </p:attrNameLst>
                                      </p:cBhvr>
                                      <p:tavLst>
                                        <p:tav tm="0">
                                          <p:val>
                                            <p:fltVal val="0"/>
                                          </p:val>
                                        </p:tav>
                                        <p:tav tm="100000">
                                          <p:val>
                                            <p:strVal val="#ppt_h"/>
                                          </p:val>
                                        </p:tav>
                                      </p:tavLst>
                                    </p:anim>
                                    <p:animEffect transition="in" filter="fade">
                                      <p:cBhvr>
                                        <p:cTn id="38" dur="500"/>
                                        <p:tgtEl>
                                          <p:spTgt spid="74"/>
                                        </p:tgtEl>
                                      </p:cBhvr>
                                    </p:animEffect>
                                  </p:childTnLst>
                                </p:cTn>
                              </p:par>
                              <p:par>
                                <p:cTn id="39" presetID="53" presetClass="entr" presetSubtype="16"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 calcmode="lin" valueType="num">
                                      <p:cBhvr>
                                        <p:cTn id="41" dur="500" fill="hold"/>
                                        <p:tgtEl>
                                          <p:spTgt spid="75"/>
                                        </p:tgtEl>
                                        <p:attrNameLst>
                                          <p:attrName>ppt_w</p:attrName>
                                        </p:attrNameLst>
                                      </p:cBhvr>
                                      <p:tavLst>
                                        <p:tav tm="0">
                                          <p:val>
                                            <p:fltVal val="0"/>
                                          </p:val>
                                        </p:tav>
                                        <p:tav tm="100000">
                                          <p:val>
                                            <p:strVal val="#ppt_w"/>
                                          </p:val>
                                        </p:tav>
                                      </p:tavLst>
                                    </p:anim>
                                    <p:anim calcmode="lin" valueType="num">
                                      <p:cBhvr>
                                        <p:cTn id="42" dur="500" fill="hold"/>
                                        <p:tgtEl>
                                          <p:spTgt spid="75"/>
                                        </p:tgtEl>
                                        <p:attrNameLst>
                                          <p:attrName>ppt_h</p:attrName>
                                        </p:attrNameLst>
                                      </p:cBhvr>
                                      <p:tavLst>
                                        <p:tav tm="0">
                                          <p:val>
                                            <p:fltVal val="0"/>
                                          </p:val>
                                        </p:tav>
                                        <p:tav tm="100000">
                                          <p:val>
                                            <p:strVal val="#ppt_h"/>
                                          </p:val>
                                        </p:tav>
                                      </p:tavLst>
                                    </p:anim>
                                    <p:animEffect transition="in" filter="fade">
                                      <p:cBhvr>
                                        <p:cTn id="43" dur="500"/>
                                        <p:tgtEl>
                                          <p:spTgt spid="75"/>
                                        </p:tgtEl>
                                      </p:cBhvr>
                                    </p:animEffect>
                                  </p:childTnLst>
                                </p:cTn>
                              </p:par>
                              <p:par>
                                <p:cTn id="44" presetID="53" presetClass="entr" presetSubtype="16" fill="hold" nodeType="withEffect">
                                  <p:stCondLst>
                                    <p:cond delay="0"/>
                                  </p:stCondLst>
                                  <p:childTnLst>
                                    <p:set>
                                      <p:cBhvr>
                                        <p:cTn id="45" dur="1" fill="hold">
                                          <p:stCondLst>
                                            <p:cond delay="0"/>
                                          </p:stCondLst>
                                        </p:cTn>
                                        <p:tgtEl>
                                          <p:spTgt spid="76"/>
                                        </p:tgtEl>
                                        <p:attrNameLst>
                                          <p:attrName>style.visibility</p:attrName>
                                        </p:attrNameLst>
                                      </p:cBhvr>
                                      <p:to>
                                        <p:strVal val="visible"/>
                                      </p:to>
                                    </p:set>
                                    <p:anim calcmode="lin" valueType="num">
                                      <p:cBhvr>
                                        <p:cTn id="46" dur="500" fill="hold"/>
                                        <p:tgtEl>
                                          <p:spTgt spid="76"/>
                                        </p:tgtEl>
                                        <p:attrNameLst>
                                          <p:attrName>ppt_w</p:attrName>
                                        </p:attrNameLst>
                                      </p:cBhvr>
                                      <p:tavLst>
                                        <p:tav tm="0">
                                          <p:val>
                                            <p:fltVal val="0"/>
                                          </p:val>
                                        </p:tav>
                                        <p:tav tm="100000">
                                          <p:val>
                                            <p:strVal val="#ppt_w"/>
                                          </p:val>
                                        </p:tav>
                                      </p:tavLst>
                                    </p:anim>
                                    <p:anim calcmode="lin" valueType="num">
                                      <p:cBhvr>
                                        <p:cTn id="47" dur="500" fill="hold"/>
                                        <p:tgtEl>
                                          <p:spTgt spid="76"/>
                                        </p:tgtEl>
                                        <p:attrNameLst>
                                          <p:attrName>ppt_h</p:attrName>
                                        </p:attrNameLst>
                                      </p:cBhvr>
                                      <p:tavLst>
                                        <p:tav tm="0">
                                          <p:val>
                                            <p:fltVal val="0"/>
                                          </p:val>
                                        </p:tav>
                                        <p:tav tm="100000">
                                          <p:val>
                                            <p:strVal val="#ppt_h"/>
                                          </p:val>
                                        </p:tav>
                                      </p:tavLst>
                                    </p:anim>
                                    <p:animEffect transition="in" filter="fade">
                                      <p:cBhvr>
                                        <p:cTn id="48" dur="500"/>
                                        <p:tgtEl>
                                          <p:spTgt spid="76"/>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0"/>
                                        </p:tgtEl>
                                        <p:attrNameLst>
                                          <p:attrName>style.visibility</p:attrName>
                                        </p:attrNameLst>
                                      </p:cBhvr>
                                      <p:to>
                                        <p:strVal val="visible"/>
                                      </p:to>
                                    </p:set>
                                    <p:anim calcmode="lin" valueType="num">
                                      <p:cBhvr>
                                        <p:cTn id="51" dur="500" fill="hold"/>
                                        <p:tgtEl>
                                          <p:spTgt spid="80"/>
                                        </p:tgtEl>
                                        <p:attrNameLst>
                                          <p:attrName>ppt_w</p:attrName>
                                        </p:attrNameLst>
                                      </p:cBhvr>
                                      <p:tavLst>
                                        <p:tav tm="0">
                                          <p:val>
                                            <p:fltVal val="0"/>
                                          </p:val>
                                        </p:tav>
                                        <p:tav tm="100000">
                                          <p:val>
                                            <p:strVal val="#ppt_w"/>
                                          </p:val>
                                        </p:tav>
                                      </p:tavLst>
                                    </p:anim>
                                    <p:anim calcmode="lin" valueType="num">
                                      <p:cBhvr>
                                        <p:cTn id="52" dur="500" fill="hold"/>
                                        <p:tgtEl>
                                          <p:spTgt spid="80"/>
                                        </p:tgtEl>
                                        <p:attrNameLst>
                                          <p:attrName>ppt_h</p:attrName>
                                        </p:attrNameLst>
                                      </p:cBhvr>
                                      <p:tavLst>
                                        <p:tav tm="0">
                                          <p:val>
                                            <p:fltVal val="0"/>
                                          </p:val>
                                        </p:tav>
                                        <p:tav tm="100000">
                                          <p:val>
                                            <p:strVal val="#ppt_h"/>
                                          </p:val>
                                        </p:tav>
                                      </p:tavLst>
                                    </p:anim>
                                    <p:animEffect transition="in" filter="fade">
                                      <p:cBhvr>
                                        <p:cTn id="53" dur="500"/>
                                        <p:tgtEl>
                                          <p:spTgt spid="80"/>
                                        </p:tgtEl>
                                      </p:cBhvr>
                                    </p:animEffect>
                                  </p:childTnLst>
                                </p:cTn>
                              </p:par>
                              <p:par>
                                <p:cTn id="54" presetID="53" presetClass="entr" presetSubtype="16" fill="hold" nodeType="withEffect">
                                  <p:stCondLst>
                                    <p:cond delay="0"/>
                                  </p:stCondLst>
                                  <p:childTnLst>
                                    <p:set>
                                      <p:cBhvr>
                                        <p:cTn id="55" dur="1" fill="hold">
                                          <p:stCondLst>
                                            <p:cond delay="0"/>
                                          </p:stCondLst>
                                        </p:cTn>
                                        <p:tgtEl>
                                          <p:spTgt spid="83"/>
                                        </p:tgtEl>
                                        <p:attrNameLst>
                                          <p:attrName>style.visibility</p:attrName>
                                        </p:attrNameLst>
                                      </p:cBhvr>
                                      <p:to>
                                        <p:strVal val="visible"/>
                                      </p:to>
                                    </p:set>
                                    <p:anim calcmode="lin" valueType="num">
                                      <p:cBhvr>
                                        <p:cTn id="56" dur="500" fill="hold"/>
                                        <p:tgtEl>
                                          <p:spTgt spid="83"/>
                                        </p:tgtEl>
                                        <p:attrNameLst>
                                          <p:attrName>ppt_w</p:attrName>
                                        </p:attrNameLst>
                                      </p:cBhvr>
                                      <p:tavLst>
                                        <p:tav tm="0">
                                          <p:val>
                                            <p:fltVal val="0"/>
                                          </p:val>
                                        </p:tav>
                                        <p:tav tm="100000">
                                          <p:val>
                                            <p:strVal val="#ppt_w"/>
                                          </p:val>
                                        </p:tav>
                                      </p:tavLst>
                                    </p:anim>
                                    <p:anim calcmode="lin" valueType="num">
                                      <p:cBhvr>
                                        <p:cTn id="57" dur="500" fill="hold"/>
                                        <p:tgtEl>
                                          <p:spTgt spid="83"/>
                                        </p:tgtEl>
                                        <p:attrNameLst>
                                          <p:attrName>ppt_h</p:attrName>
                                        </p:attrNameLst>
                                      </p:cBhvr>
                                      <p:tavLst>
                                        <p:tav tm="0">
                                          <p:val>
                                            <p:fltVal val="0"/>
                                          </p:val>
                                        </p:tav>
                                        <p:tav tm="100000">
                                          <p:val>
                                            <p:strVal val="#ppt_h"/>
                                          </p:val>
                                        </p:tav>
                                      </p:tavLst>
                                    </p:anim>
                                    <p:animEffect transition="in" filter="fade">
                                      <p:cBhvr>
                                        <p:cTn id="58" dur="500"/>
                                        <p:tgtEl>
                                          <p:spTgt spid="83"/>
                                        </p:tgtEl>
                                      </p:cBhvr>
                                    </p:animEffect>
                                  </p:childTnLst>
                                </p:cTn>
                              </p:par>
                              <p:par>
                                <p:cTn id="59" presetID="53" presetClass="entr" presetSubtype="16" fill="hold" nodeType="withEffect">
                                  <p:stCondLst>
                                    <p:cond delay="0"/>
                                  </p:stCondLst>
                                  <p:childTnLst>
                                    <p:set>
                                      <p:cBhvr>
                                        <p:cTn id="60" dur="1" fill="hold">
                                          <p:stCondLst>
                                            <p:cond delay="0"/>
                                          </p:stCondLst>
                                        </p:cTn>
                                        <p:tgtEl>
                                          <p:spTgt spid="85"/>
                                        </p:tgtEl>
                                        <p:attrNameLst>
                                          <p:attrName>style.visibility</p:attrName>
                                        </p:attrNameLst>
                                      </p:cBhvr>
                                      <p:to>
                                        <p:strVal val="visible"/>
                                      </p:to>
                                    </p:set>
                                    <p:anim calcmode="lin" valueType="num">
                                      <p:cBhvr>
                                        <p:cTn id="61" dur="500" fill="hold"/>
                                        <p:tgtEl>
                                          <p:spTgt spid="85"/>
                                        </p:tgtEl>
                                        <p:attrNameLst>
                                          <p:attrName>ppt_w</p:attrName>
                                        </p:attrNameLst>
                                      </p:cBhvr>
                                      <p:tavLst>
                                        <p:tav tm="0">
                                          <p:val>
                                            <p:fltVal val="0"/>
                                          </p:val>
                                        </p:tav>
                                        <p:tav tm="100000">
                                          <p:val>
                                            <p:strVal val="#ppt_w"/>
                                          </p:val>
                                        </p:tav>
                                      </p:tavLst>
                                    </p:anim>
                                    <p:anim calcmode="lin" valueType="num">
                                      <p:cBhvr>
                                        <p:cTn id="62" dur="500" fill="hold"/>
                                        <p:tgtEl>
                                          <p:spTgt spid="85"/>
                                        </p:tgtEl>
                                        <p:attrNameLst>
                                          <p:attrName>ppt_h</p:attrName>
                                        </p:attrNameLst>
                                      </p:cBhvr>
                                      <p:tavLst>
                                        <p:tav tm="0">
                                          <p:val>
                                            <p:fltVal val="0"/>
                                          </p:val>
                                        </p:tav>
                                        <p:tav tm="100000">
                                          <p:val>
                                            <p:strVal val="#ppt_h"/>
                                          </p:val>
                                        </p:tav>
                                      </p:tavLst>
                                    </p:anim>
                                    <p:animEffect transition="in" filter="fade">
                                      <p:cBhvr>
                                        <p:cTn id="63" dur="500"/>
                                        <p:tgtEl>
                                          <p:spTgt spid="85"/>
                                        </p:tgtEl>
                                      </p:cBhvr>
                                    </p:animEffect>
                                  </p:childTnLst>
                                </p:cTn>
                              </p:par>
                              <p:par>
                                <p:cTn id="64" presetID="53" presetClass="entr" presetSubtype="16" fill="hold" nodeType="with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p:cTn id="66" dur="500" fill="hold"/>
                                        <p:tgtEl>
                                          <p:spTgt spid="86"/>
                                        </p:tgtEl>
                                        <p:attrNameLst>
                                          <p:attrName>ppt_w</p:attrName>
                                        </p:attrNameLst>
                                      </p:cBhvr>
                                      <p:tavLst>
                                        <p:tav tm="0">
                                          <p:val>
                                            <p:fltVal val="0"/>
                                          </p:val>
                                        </p:tav>
                                        <p:tav tm="100000">
                                          <p:val>
                                            <p:strVal val="#ppt_w"/>
                                          </p:val>
                                        </p:tav>
                                      </p:tavLst>
                                    </p:anim>
                                    <p:anim calcmode="lin" valueType="num">
                                      <p:cBhvr>
                                        <p:cTn id="67" dur="500" fill="hold"/>
                                        <p:tgtEl>
                                          <p:spTgt spid="86"/>
                                        </p:tgtEl>
                                        <p:attrNameLst>
                                          <p:attrName>ppt_h</p:attrName>
                                        </p:attrNameLst>
                                      </p:cBhvr>
                                      <p:tavLst>
                                        <p:tav tm="0">
                                          <p:val>
                                            <p:fltVal val="0"/>
                                          </p:val>
                                        </p:tav>
                                        <p:tav tm="100000">
                                          <p:val>
                                            <p:strVal val="#ppt_h"/>
                                          </p:val>
                                        </p:tav>
                                      </p:tavLst>
                                    </p:anim>
                                    <p:animEffect transition="in" filter="fade">
                                      <p:cBhvr>
                                        <p:cTn id="68" dur="500"/>
                                        <p:tgtEl>
                                          <p:spTgt spid="86"/>
                                        </p:tgtEl>
                                      </p:cBhvr>
                                    </p:animEffect>
                                  </p:childTnLst>
                                </p:cTn>
                              </p:par>
                              <p:par>
                                <p:cTn id="69" presetID="53" presetClass="entr" presetSubtype="16" fill="hold" nodeType="withEffect">
                                  <p:stCondLst>
                                    <p:cond delay="0"/>
                                  </p:stCondLst>
                                  <p:childTnLst>
                                    <p:set>
                                      <p:cBhvr>
                                        <p:cTn id="70" dur="1" fill="hold">
                                          <p:stCondLst>
                                            <p:cond delay="0"/>
                                          </p:stCondLst>
                                        </p:cTn>
                                        <p:tgtEl>
                                          <p:spTgt spid="87"/>
                                        </p:tgtEl>
                                        <p:attrNameLst>
                                          <p:attrName>style.visibility</p:attrName>
                                        </p:attrNameLst>
                                      </p:cBhvr>
                                      <p:to>
                                        <p:strVal val="visible"/>
                                      </p:to>
                                    </p:set>
                                    <p:anim calcmode="lin" valueType="num">
                                      <p:cBhvr>
                                        <p:cTn id="71" dur="500" fill="hold"/>
                                        <p:tgtEl>
                                          <p:spTgt spid="87"/>
                                        </p:tgtEl>
                                        <p:attrNameLst>
                                          <p:attrName>ppt_w</p:attrName>
                                        </p:attrNameLst>
                                      </p:cBhvr>
                                      <p:tavLst>
                                        <p:tav tm="0">
                                          <p:val>
                                            <p:fltVal val="0"/>
                                          </p:val>
                                        </p:tav>
                                        <p:tav tm="100000">
                                          <p:val>
                                            <p:strVal val="#ppt_w"/>
                                          </p:val>
                                        </p:tav>
                                      </p:tavLst>
                                    </p:anim>
                                    <p:anim calcmode="lin" valueType="num">
                                      <p:cBhvr>
                                        <p:cTn id="72" dur="500" fill="hold"/>
                                        <p:tgtEl>
                                          <p:spTgt spid="87"/>
                                        </p:tgtEl>
                                        <p:attrNameLst>
                                          <p:attrName>ppt_h</p:attrName>
                                        </p:attrNameLst>
                                      </p:cBhvr>
                                      <p:tavLst>
                                        <p:tav tm="0">
                                          <p:val>
                                            <p:fltVal val="0"/>
                                          </p:val>
                                        </p:tav>
                                        <p:tav tm="100000">
                                          <p:val>
                                            <p:strVal val="#ppt_h"/>
                                          </p:val>
                                        </p:tav>
                                      </p:tavLst>
                                    </p:anim>
                                    <p:animEffect transition="in" filter="fade">
                                      <p:cBhvr>
                                        <p:cTn id="73" dur="500"/>
                                        <p:tgtEl>
                                          <p:spTgt spid="87"/>
                                        </p:tgtEl>
                                      </p:cBhvr>
                                    </p:animEffect>
                                  </p:childTnLst>
                                </p:cTn>
                              </p:par>
                              <p:par>
                                <p:cTn id="74" presetID="53" presetClass="entr" presetSubtype="16" fill="hold" nodeType="withEffect">
                                  <p:stCondLst>
                                    <p:cond delay="0"/>
                                  </p:stCondLst>
                                  <p:childTnLst>
                                    <p:set>
                                      <p:cBhvr>
                                        <p:cTn id="75" dur="1" fill="hold">
                                          <p:stCondLst>
                                            <p:cond delay="0"/>
                                          </p:stCondLst>
                                        </p:cTn>
                                        <p:tgtEl>
                                          <p:spTgt spid="90"/>
                                        </p:tgtEl>
                                        <p:attrNameLst>
                                          <p:attrName>style.visibility</p:attrName>
                                        </p:attrNameLst>
                                      </p:cBhvr>
                                      <p:to>
                                        <p:strVal val="visible"/>
                                      </p:to>
                                    </p:set>
                                    <p:anim calcmode="lin" valueType="num">
                                      <p:cBhvr>
                                        <p:cTn id="76" dur="500" fill="hold"/>
                                        <p:tgtEl>
                                          <p:spTgt spid="90"/>
                                        </p:tgtEl>
                                        <p:attrNameLst>
                                          <p:attrName>ppt_w</p:attrName>
                                        </p:attrNameLst>
                                      </p:cBhvr>
                                      <p:tavLst>
                                        <p:tav tm="0">
                                          <p:val>
                                            <p:fltVal val="0"/>
                                          </p:val>
                                        </p:tav>
                                        <p:tav tm="100000">
                                          <p:val>
                                            <p:strVal val="#ppt_w"/>
                                          </p:val>
                                        </p:tav>
                                      </p:tavLst>
                                    </p:anim>
                                    <p:anim calcmode="lin" valueType="num">
                                      <p:cBhvr>
                                        <p:cTn id="77" dur="500" fill="hold"/>
                                        <p:tgtEl>
                                          <p:spTgt spid="90"/>
                                        </p:tgtEl>
                                        <p:attrNameLst>
                                          <p:attrName>ppt_h</p:attrName>
                                        </p:attrNameLst>
                                      </p:cBhvr>
                                      <p:tavLst>
                                        <p:tav tm="0">
                                          <p:val>
                                            <p:fltVal val="0"/>
                                          </p:val>
                                        </p:tav>
                                        <p:tav tm="100000">
                                          <p:val>
                                            <p:strVal val="#ppt_h"/>
                                          </p:val>
                                        </p:tav>
                                      </p:tavLst>
                                    </p:anim>
                                    <p:animEffect transition="in" filter="fade">
                                      <p:cBhvr>
                                        <p:cTn id="78" dur="500"/>
                                        <p:tgtEl>
                                          <p:spTgt spid="90"/>
                                        </p:tgtEl>
                                      </p:cBhvr>
                                    </p:animEffect>
                                  </p:childTnLst>
                                </p:cTn>
                              </p:par>
                              <p:par>
                                <p:cTn id="79" presetID="53" presetClass="entr" presetSubtype="16" fill="hold" nodeType="withEffect">
                                  <p:stCondLst>
                                    <p:cond delay="0"/>
                                  </p:stCondLst>
                                  <p:childTnLst>
                                    <p:set>
                                      <p:cBhvr>
                                        <p:cTn id="80" dur="1" fill="hold">
                                          <p:stCondLst>
                                            <p:cond delay="0"/>
                                          </p:stCondLst>
                                        </p:cTn>
                                        <p:tgtEl>
                                          <p:spTgt spid="93"/>
                                        </p:tgtEl>
                                        <p:attrNameLst>
                                          <p:attrName>style.visibility</p:attrName>
                                        </p:attrNameLst>
                                      </p:cBhvr>
                                      <p:to>
                                        <p:strVal val="visible"/>
                                      </p:to>
                                    </p:set>
                                    <p:anim calcmode="lin" valueType="num">
                                      <p:cBhvr>
                                        <p:cTn id="81" dur="500" fill="hold"/>
                                        <p:tgtEl>
                                          <p:spTgt spid="93"/>
                                        </p:tgtEl>
                                        <p:attrNameLst>
                                          <p:attrName>ppt_w</p:attrName>
                                        </p:attrNameLst>
                                      </p:cBhvr>
                                      <p:tavLst>
                                        <p:tav tm="0">
                                          <p:val>
                                            <p:fltVal val="0"/>
                                          </p:val>
                                        </p:tav>
                                        <p:tav tm="100000">
                                          <p:val>
                                            <p:strVal val="#ppt_w"/>
                                          </p:val>
                                        </p:tav>
                                      </p:tavLst>
                                    </p:anim>
                                    <p:anim calcmode="lin" valueType="num">
                                      <p:cBhvr>
                                        <p:cTn id="82" dur="500" fill="hold"/>
                                        <p:tgtEl>
                                          <p:spTgt spid="93"/>
                                        </p:tgtEl>
                                        <p:attrNameLst>
                                          <p:attrName>ppt_h</p:attrName>
                                        </p:attrNameLst>
                                      </p:cBhvr>
                                      <p:tavLst>
                                        <p:tav tm="0">
                                          <p:val>
                                            <p:fltVal val="0"/>
                                          </p:val>
                                        </p:tav>
                                        <p:tav tm="100000">
                                          <p:val>
                                            <p:strVal val="#ppt_h"/>
                                          </p:val>
                                        </p:tav>
                                      </p:tavLst>
                                    </p:anim>
                                    <p:animEffect transition="in" filter="fade">
                                      <p:cBhvr>
                                        <p:cTn id="83" dur="500"/>
                                        <p:tgtEl>
                                          <p:spTgt spid="93"/>
                                        </p:tgtEl>
                                      </p:cBhvr>
                                    </p:animEffect>
                                  </p:childTnLst>
                                </p:cTn>
                              </p:par>
                              <p:par>
                                <p:cTn id="84" presetID="53" presetClass="entr" presetSubtype="16" fill="hold" nodeType="withEffect">
                                  <p:stCondLst>
                                    <p:cond delay="0"/>
                                  </p:stCondLst>
                                  <p:childTnLst>
                                    <p:set>
                                      <p:cBhvr>
                                        <p:cTn id="85" dur="1" fill="hold">
                                          <p:stCondLst>
                                            <p:cond delay="0"/>
                                          </p:stCondLst>
                                        </p:cTn>
                                        <p:tgtEl>
                                          <p:spTgt spid="99"/>
                                        </p:tgtEl>
                                        <p:attrNameLst>
                                          <p:attrName>style.visibility</p:attrName>
                                        </p:attrNameLst>
                                      </p:cBhvr>
                                      <p:to>
                                        <p:strVal val="visible"/>
                                      </p:to>
                                    </p:set>
                                    <p:anim calcmode="lin" valueType="num">
                                      <p:cBhvr>
                                        <p:cTn id="86" dur="500" fill="hold"/>
                                        <p:tgtEl>
                                          <p:spTgt spid="99"/>
                                        </p:tgtEl>
                                        <p:attrNameLst>
                                          <p:attrName>ppt_w</p:attrName>
                                        </p:attrNameLst>
                                      </p:cBhvr>
                                      <p:tavLst>
                                        <p:tav tm="0">
                                          <p:val>
                                            <p:fltVal val="0"/>
                                          </p:val>
                                        </p:tav>
                                        <p:tav tm="100000">
                                          <p:val>
                                            <p:strVal val="#ppt_w"/>
                                          </p:val>
                                        </p:tav>
                                      </p:tavLst>
                                    </p:anim>
                                    <p:anim calcmode="lin" valueType="num">
                                      <p:cBhvr>
                                        <p:cTn id="87" dur="500" fill="hold"/>
                                        <p:tgtEl>
                                          <p:spTgt spid="99"/>
                                        </p:tgtEl>
                                        <p:attrNameLst>
                                          <p:attrName>ppt_h</p:attrName>
                                        </p:attrNameLst>
                                      </p:cBhvr>
                                      <p:tavLst>
                                        <p:tav tm="0">
                                          <p:val>
                                            <p:fltVal val="0"/>
                                          </p:val>
                                        </p:tav>
                                        <p:tav tm="100000">
                                          <p:val>
                                            <p:strVal val="#ppt_h"/>
                                          </p:val>
                                        </p:tav>
                                      </p:tavLst>
                                    </p:anim>
                                    <p:animEffect transition="in" filter="fade">
                                      <p:cBhvr>
                                        <p:cTn id="88" dur="500"/>
                                        <p:tgtEl>
                                          <p:spTgt spid="99"/>
                                        </p:tgtEl>
                                      </p:cBhvr>
                                    </p:animEffect>
                                  </p:childTnLst>
                                </p:cTn>
                              </p:par>
                              <p:par>
                                <p:cTn id="89" presetID="53" presetClass="entr" presetSubtype="16" fill="hold" nodeType="withEffect">
                                  <p:stCondLst>
                                    <p:cond delay="0"/>
                                  </p:stCondLst>
                                  <p:childTnLst>
                                    <p:set>
                                      <p:cBhvr>
                                        <p:cTn id="90" dur="1" fill="hold">
                                          <p:stCondLst>
                                            <p:cond delay="0"/>
                                          </p:stCondLst>
                                        </p:cTn>
                                        <p:tgtEl>
                                          <p:spTgt spid="102"/>
                                        </p:tgtEl>
                                        <p:attrNameLst>
                                          <p:attrName>style.visibility</p:attrName>
                                        </p:attrNameLst>
                                      </p:cBhvr>
                                      <p:to>
                                        <p:strVal val="visible"/>
                                      </p:to>
                                    </p:set>
                                    <p:anim calcmode="lin" valueType="num">
                                      <p:cBhvr>
                                        <p:cTn id="91" dur="500" fill="hold"/>
                                        <p:tgtEl>
                                          <p:spTgt spid="102"/>
                                        </p:tgtEl>
                                        <p:attrNameLst>
                                          <p:attrName>ppt_w</p:attrName>
                                        </p:attrNameLst>
                                      </p:cBhvr>
                                      <p:tavLst>
                                        <p:tav tm="0">
                                          <p:val>
                                            <p:fltVal val="0"/>
                                          </p:val>
                                        </p:tav>
                                        <p:tav tm="100000">
                                          <p:val>
                                            <p:strVal val="#ppt_w"/>
                                          </p:val>
                                        </p:tav>
                                      </p:tavLst>
                                    </p:anim>
                                    <p:anim calcmode="lin" valueType="num">
                                      <p:cBhvr>
                                        <p:cTn id="92" dur="500" fill="hold"/>
                                        <p:tgtEl>
                                          <p:spTgt spid="102"/>
                                        </p:tgtEl>
                                        <p:attrNameLst>
                                          <p:attrName>ppt_h</p:attrName>
                                        </p:attrNameLst>
                                      </p:cBhvr>
                                      <p:tavLst>
                                        <p:tav tm="0">
                                          <p:val>
                                            <p:fltVal val="0"/>
                                          </p:val>
                                        </p:tav>
                                        <p:tav tm="100000">
                                          <p:val>
                                            <p:strVal val="#ppt_h"/>
                                          </p:val>
                                        </p:tav>
                                      </p:tavLst>
                                    </p:anim>
                                    <p:animEffect transition="in" filter="fade">
                                      <p:cBhvr>
                                        <p:cTn id="93" dur="500"/>
                                        <p:tgtEl>
                                          <p:spTgt spid="102"/>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105"/>
                                        </p:tgtEl>
                                        <p:attrNameLst>
                                          <p:attrName>style.visibility</p:attrName>
                                        </p:attrNameLst>
                                      </p:cBhvr>
                                      <p:to>
                                        <p:strVal val="visible"/>
                                      </p:to>
                                    </p:set>
                                    <p:anim calcmode="lin" valueType="num">
                                      <p:cBhvr>
                                        <p:cTn id="96" dur="500" fill="hold"/>
                                        <p:tgtEl>
                                          <p:spTgt spid="105"/>
                                        </p:tgtEl>
                                        <p:attrNameLst>
                                          <p:attrName>ppt_w</p:attrName>
                                        </p:attrNameLst>
                                      </p:cBhvr>
                                      <p:tavLst>
                                        <p:tav tm="0">
                                          <p:val>
                                            <p:fltVal val="0"/>
                                          </p:val>
                                        </p:tav>
                                        <p:tav tm="100000">
                                          <p:val>
                                            <p:strVal val="#ppt_w"/>
                                          </p:val>
                                        </p:tav>
                                      </p:tavLst>
                                    </p:anim>
                                    <p:anim calcmode="lin" valueType="num">
                                      <p:cBhvr>
                                        <p:cTn id="97" dur="500" fill="hold"/>
                                        <p:tgtEl>
                                          <p:spTgt spid="105"/>
                                        </p:tgtEl>
                                        <p:attrNameLst>
                                          <p:attrName>ppt_h</p:attrName>
                                        </p:attrNameLst>
                                      </p:cBhvr>
                                      <p:tavLst>
                                        <p:tav tm="0">
                                          <p:val>
                                            <p:fltVal val="0"/>
                                          </p:val>
                                        </p:tav>
                                        <p:tav tm="100000">
                                          <p:val>
                                            <p:strVal val="#ppt_h"/>
                                          </p:val>
                                        </p:tav>
                                      </p:tavLst>
                                    </p:anim>
                                    <p:animEffect transition="in" filter="fade">
                                      <p:cBhvr>
                                        <p:cTn id="98" dur="500"/>
                                        <p:tgtEl>
                                          <p:spTgt spid="105"/>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5"/>
                                        </p:tgtEl>
                                        <p:attrNameLst>
                                          <p:attrName>style.visibility</p:attrName>
                                        </p:attrNameLst>
                                      </p:cBhvr>
                                      <p:to>
                                        <p:strVal val="visible"/>
                                      </p:to>
                                    </p:set>
                                    <p:anim calcmode="lin" valueType="num">
                                      <p:cBhvr>
                                        <p:cTn id="101" dur="500" fill="hold"/>
                                        <p:tgtEl>
                                          <p:spTgt spid="5"/>
                                        </p:tgtEl>
                                        <p:attrNameLst>
                                          <p:attrName>ppt_w</p:attrName>
                                        </p:attrNameLst>
                                      </p:cBhvr>
                                      <p:tavLst>
                                        <p:tav tm="0">
                                          <p:val>
                                            <p:fltVal val="0"/>
                                          </p:val>
                                        </p:tav>
                                        <p:tav tm="100000">
                                          <p:val>
                                            <p:strVal val="#ppt_w"/>
                                          </p:val>
                                        </p:tav>
                                      </p:tavLst>
                                    </p:anim>
                                    <p:anim calcmode="lin" valueType="num">
                                      <p:cBhvr>
                                        <p:cTn id="102" dur="500" fill="hold"/>
                                        <p:tgtEl>
                                          <p:spTgt spid="5"/>
                                        </p:tgtEl>
                                        <p:attrNameLst>
                                          <p:attrName>ppt_h</p:attrName>
                                        </p:attrNameLst>
                                      </p:cBhvr>
                                      <p:tavLst>
                                        <p:tav tm="0">
                                          <p:val>
                                            <p:fltVal val="0"/>
                                          </p:val>
                                        </p:tav>
                                        <p:tav tm="100000">
                                          <p:val>
                                            <p:strVal val="#ppt_h"/>
                                          </p:val>
                                        </p:tav>
                                      </p:tavLst>
                                    </p:anim>
                                    <p:animEffect transition="in" filter="fade">
                                      <p:cBhvr>
                                        <p:cTn id="103" dur="500"/>
                                        <p:tgtEl>
                                          <p:spTgt spid="5"/>
                                        </p:tgtEl>
                                      </p:cBhvr>
                                    </p:animEffec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nodeType="clickEffect">
                                  <p:stCondLst>
                                    <p:cond delay="0"/>
                                  </p:stCondLst>
                                  <p:childTnLst>
                                    <p:set>
                                      <p:cBhvr>
                                        <p:cTn id="107" dur="1" fill="hold">
                                          <p:stCondLst>
                                            <p:cond delay="0"/>
                                          </p:stCondLst>
                                        </p:cTn>
                                        <p:tgtEl>
                                          <p:spTgt spid="3">
                                            <p:txEl>
                                              <p:pRg st="1" end="1"/>
                                            </p:txEl>
                                          </p:spTgt>
                                        </p:tgtEl>
                                        <p:attrNameLst>
                                          <p:attrName>style.visibility</p:attrName>
                                        </p:attrNameLst>
                                      </p:cBhvr>
                                      <p:to>
                                        <p:strVal val="visible"/>
                                      </p:to>
                                    </p:set>
                                  </p:childTnLst>
                                </p:cTn>
                              </p:par>
                              <p:par>
                                <p:cTn id="108" presetID="1" presetClass="entr" presetSubtype="0" fill="hold" nodeType="withEffect">
                                  <p:stCondLst>
                                    <p:cond delay="0"/>
                                  </p:stCondLst>
                                  <p:childTnLst>
                                    <p:set>
                                      <p:cBhvr>
                                        <p:cTn id="109" dur="1" fill="hold">
                                          <p:stCondLst>
                                            <p:cond delay="0"/>
                                          </p:stCondLst>
                                        </p:cTn>
                                        <p:tgtEl>
                                          <p:spTgt spid="200"/>
                                        </p:tgtEl>
                                        <p:attrNameLst>
                                          <p:attrName>style.visibility</p:attrName>
                                        </p:attrNameLst>
                                      </p:cBhvr>
                                      <p:to>
                                        <p:strVal val="visible"/>
                                      </p:to>
                                    </p:set>
                                  </p:childTnLst>
                                </p:cTn>
                              </p:par>
                            </p:childTnLst>
                          </p:cTn>
                        </p:par>
                      </p:childTnLst>
                    </p:cTn>
                  </p:par>
                  <p:par>
                    <p:cTn id="110" fill="hold">
                      <p:stCondLst>
                        <p:cond delay="indefinite"/>
                      </p:stCondLst>
                      <p:childTnLst>
                        <p:par>
                          <p:cTn id="111" fill="hold">
                            <p:stCondLst>
                              <p:cond delay="0"/>
                            </p:stCondLst>
                            <p:childTnLst>
                              <p:par>
                                <p:cTn id="112" presetID="1" presetClass="entr" presetSubtype="0" fill="hold" nodeType="clickEffect">
                                  <p:stCondLst>
                                    <p:cond delay="0"/>
                                  </p:stCondLst>
                                  <p:childTnLst>
                                    <p:set>
                                      <p:cBhvr>
                                        <p:cTn id="113" dur="1" fill="hold">
                                          <p:stCondLst>
                                            <p:cond delay="0"/>
                                          </p:stCondLst>
                                        </p:cTn>
                                        <p:tgtEl>
                                          <p:spTgt spid="3">
                                            <p:txEl>
                                              <p:pRg st="2" end="2"/>
                                            </p:txEl>
                                          </p:spTgt>
                                        </p:tgtEl>
                                        <p:attrNameLst>
                                          <p:attrName>style.visibility</p:attrName>
                                        </p:attrNameLst>
                                      </p:cBhvr>
                                      <p:to>
                                        <p:strVal val="visible"/>
                                      </p:to>
                                    </p:set>
                                  </p:childTnLst>
                                </p:cTn>
                              </p:par>
                              <p:par>
                                <p:cTn id="114" presetID="1" presetClass="entr" presetSubtype="0" fill="hold" nodeType="withEffect">
                                  <p:stCondLst>
                                    <p:cond delay="0"/>
                                  </p:stCondLst>
                                  <p:childTnLst>
                                    <p:set>
                                      <p:cBhvr>
                                        <p:cTn id="115" dur="1" fill="hold">
                                          <p:stCondLst>
                                            <p:cond delay="0"/>
                                          </p:stCondLst>
                                        </p:cTn>
                                        <p:tgtEl>
                                          <p:spTgt spid="166"/>
                                        </p:tgtEl>
                                        <p:attrNameLst>
                                          <p:attrName>style.visibility</p:attrName>
                                        </p:attrNameLst>
                                      </p:cBhvr>
                                      <p:to>
                                        <p:strVal val="visible"/>
                                      </p:to>
                                    </p:set>
                                  </p:childTnLst>
                                </p:cTn>
                              </p:par>
                            </p:childTnLst>
                          </p:cTn>
                        </p:par>
                      </p:childTnLst>
                    </p:cTn>
                  </p:par>
                  <p:par>
                    <p:cTn id="116" fill="hold">
                      <p:stCondLst>
                        <p:cond delay="indefinite"/>
                      </p:stCondLst>
                      <p:childTnLst>
                        <p:par>
                          <p:cTn id="117" fill="hold">
                            <p:stCondLst>
                              <p:cond delay="0"/>
                            </p:stCondLst>
                            <p:childTnLst>
                              <p:par>
                                <p:cTn id="118" presetID="1" presetClass="entr" presetSubtype="0" fill="hold" nodeType="clickEffect">
                                  <p:stCondLst>
                                    <p:cond delay="0"/>
                                  </p:stCondLst>
                                  <p:childTnLst>
                                    <p:set>
                                      <p:cBhvr>
                                        <p:cTn id="119" dur="1" fill="hold">
                                          <p:stCondLst>
                                            <p:cond delay="0"/>
                                          </p:stCondLst>
                                        </p:cTn>
                                        <p:tgtEl>
                                          <p:spTgt spid="3">
                                            <p:txEl>
                                              <p:pRg st="3" end="3"/>
                                            </p:txEl>
                                          </p:spTgt>
                                        </p:tgtEl>
                                        <p:attrNameLst>
                                          <p:attrName>style.visibility</p:attrName>
                                        </p:attrNameLst>
                                      </p:cBhvr>
                                      <p:to>
                                        <p:strVal val="visible"/>
                                      </p:to>
                                    </p:set>
                                  </p:childTnLst>
                                </p:cTn>
                              </p:par>
                              <p:par>
                                <p:cTn id="120" presetID="1" presetClass="entr" presetSubtype="0" fill="hold" nodeType="withEffect">
                                  <p:stCondLst>
                                    <p:cond delay="0"/>
                                  </p:stCondLst>
                                  <p:childTnLst>
                                    <p:set>
                                      <p:cBhvr>
                                        <p:cTn id="121" dur="1" fill="hold">
                                          <p:stCondLst>
                                            <p:cond delay="0"/>
                                          </p:stCondLst>
                                        </p:cTn>
                                        <p:tgtEl>
                                          <p:spTgt spid="180"/>
                                        </p:tgtEl>
                                        <p:attrNameLst>
                                          <p:attrName>style.visibility</p:attrName>
                                        </p:attrNameLst>
                                      </p:cBhvr>
                                      <p:to>
                                        <p:strVal val="visible"/>
                                      </p:to>
                                    </p:set>
                                  </p:childTnLst>
                                </p:cTn>
                              </p:par>
                            </p:childTnLst>
                          </p:cTn>
                        </p:par>
                      </p:childTnLst>
                    </p:cTn>
                  </p:par>
                  <p:par>
                    <p:cTn id="122" fill="hold">
                      <p:stCondLst>
                        <p:cond delay="indefinite"/>
                      </p:stCondLst>
                      <p:childTnLst>
                        <p:par>
                          <p:cTn id="123" fill="hold">
                            <p:stCondLst>
                              <p:cond delay="0"/>
                            </p:stCondLst>
                            <p:childTnLst>
                              <p:par>
                                <p:cTn id="124" presetID="1" presetClass="entr" presetSubtype="0" fill="hold" nodeType="clickEffect">
                                  <p:stCondLst>
                                    <p:cond delay="0"/>
                                  </p:stCondLst>
                                  <p:childTnLst>
                                    <p:set>
                                      <p:cBhvr>
                                        <p:cTn id="125"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97" grpId="0" animBg="1"/>
      <p:bldP spid="105" grpId="0"/>
      <p:bldP spid="5" grpId="0" animBg="1"/>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28186"/>
            <a:ext cx="9144000" cy="1143000"/>
          </a:xfrm>
        </p:spPr>
        <p:txBody>
          <a:bodyPr>
            <a:noAutofit/>
          </a:bodyPr>
          <a:lstStyle/>
          <a:p>
            <a:r>
              <a:rPr lang="en-US" dirty="0" smtClean="0">
                <a:solidFill>
                  <a:srgbClr val="800000"/>
                </a:solidFill>
              </a:rPr>
              <a:t>Results – Collective Activity Dataset</a:t>
            </a:r>
            <a:endParaRPr lang="en-US" dirty="0">
              <a:solidFill>
                <a:srgbClr val="800000"/>
              </a:solidFill>
            </a:endParaRPr>
          </a:p>
        </p:txBody>
      </p:sp>
      <p:graphicFrame>
        <p:nvGraphicFramePr>
          <p:cNvPr id="5" name="Table 4"/>
          <p:cNvGraphicFramePr>
            <a:graphicFrameLocks noGrp="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84328952"/>
              </p:ext>
            </p:extLst>
          </p:nvPr>
        </p:nvGraphicFramePr>
        <p:xfrm>
          <a:off x="285720" y="1500175"/>
          <a:ext cx="8572561" cy="4859658"/>
        </p:xfrm>
        <a:graphic>
          <a:graphicData uri="http://schemas.openxmlformats.org/drawingml/2006/table">
            <a:tbl>
              <a:tblPr firstRow="1" bandRow="1">
                <a:tableStyleId>{2A488322-F2BA-4B5B-9748-0D474271808F}</a:tableStyleId>
              </a:tblPr>
              <a:tblGrid>
                <a:gridCol w="4643471"/>
                <a:gridCol w="1428759"/>
                <a:gridCol w="2500331"/>
              </a:tblGrid>
              <a:tr h="714379">
                <a:tc>
                  <a:txBody>
                    <a:bodyPr/>
                    <a:lstStyle/>
                    <a:p>
                      <a:pPr algn="ctr"/>
                      <a:r>
                        <a:rPr lang="en-US" sz="2800" dirty="0" smtClean="0"/>
                        <a:t>Method</a:t>
                      </a:r>
                      <a:endParaRPr lang="en-US" sz="2800" dirty="0"/>
                    </a:p>
                  </a:txBody>
                  <a:tcPr/>
                </a:tc>
                <a:tc>
                  <a:txBody>
                    <a:bodyPr/>
                    <a:lstStyle/>
                    <a:p>
                      <a:pPr algn="ctr"/>
                      <a:r>
                        <a:rPr lang="en-US" sz="2800" dirty="0" smtClean="0"/>
                        <a:t>Overall</a:t>
                      </a:r>
                      <a:endParaRPr lang="en-US" sz="2800" dirty="0"/>
                    </a:p>
                  </a:txBody>
                  <a:tcPr/>
                </a:tc>
                <a:tc>
                  <a:txBody>
                    <a:bodyPr/>
                    <a:lstStyle/>
                    <a:p>
                      <a:pPr algn="ctr"/>
                      <a:r>
                        <a:rPr lang="en-US" sz="2800" dirty="0" smtClean="0"/>
                        <a:t>Mean per-class</a:t>
                      </a:r>
                      <a:endParaRPr lang="en-US" sz="2800" dirty="0"/>
                    </a:p>
                  </a:txBody>
                  <a:tcPr/>
                </a:tc>
              </a:tr>
              <a:tr h="443665">
                <a:tc>
                  <a:txBody>
                    <a:bodyPr/>
                    <a:lstStyle/>
                    <a:p>
                      <a:pPr algn="ctr"/>
                      <a:r>
                        <a:rPr lang="en-US" sz="2800" dirty="0" smtClean="0"/>
                        <a:t>SVM</a:t>
                      </a:r>
                      <a:endParaRPr lang="en-US" sz="2800" dirty="0"/>
                    </a:p>
                  </a:txBody>
                  <a:tcPr/>
                </a:tc>
                <a:tc>
                  <a:txBody>
                    <a:bodyPr/>
                    <a:lstStyle/>
                    <a:p>
                      <a:pPr algn="ctr"/>
                      <a:r>
                        <a:rPr lang="en-US" sz="2800" dirty="0" smtClean="0"/>
                        <a:t>70.9</a:t>
                      </a:r>
                      <a:endParaRPr lang="en-US" sz="2800" dirty="0"/>
                    </a:p>
                  </a:txBody>
                  <a:tcPr/>
                </a:tc>
                <a:tc>
                  <a:txBody>
                    <a:bodyPr/>
                    <a:lstStyle/>
                    <a:p>
                      <a:pPr algn="ctr"/>
                      <a:r>
                        <a:rPr lang="en-US" sz="2800" dirty="0" smtClean="0"/>
                        <a:t>68.6</a:t>
                      </a:r>
                      <a:endParaRPr lang="en-US" sz="2800" dirty="0"/>
                    </a:p>
                  </a:txBody>
                  <a:tcPr/>
                </a:tc>
              </a:tr>
              <a:tr h="443665">
                <a:tc>
                  <a:txBody>
                    <a:bodyPr/>
                    <a:lstStyle/>
                    <a:p>
                      <a:pPr algn="ctr"/>
                      <a:r>
                        <a:rPr lang="en-US" sz="2800" dirty="0" smtClean="0"/>
                        <a:t>no</a:t>
                      </a:r>
                      <a:r>
                        <a:rPr lang="en-US" sz="2800" baseline="0" dirty="0" smtClean="0"/>
                        <a:t> connection</a:t>
                      </a:r>
                      <a:endParaRPr lang="en-US" sz="2800" dirty="0"/>
                    </a:p>
                  </a:txBody>
                  <a:tcPr/>
                </a:tc>
                <a:tc>
                  <a:txBody>
                    <a:bodyPr/>
                    <a:lstStyle/>
                    <a:p>
                      <a:pPr algn="ctr"/>
                      <a:r>
                        <a:rPr lang="en-US" sz="2800" dirty="0" smtClean="0"/>
                        <a:t>75.9</a:t>
                      </a:r>
                      <a:endParaRPr lang="en-US" sz="2800" dirty="0"/>
                    </a:p>
                  </a:txBody>
                  <a:tcPr/>
                </a:tc>
                <a:tc>
                  <a:txBody>
                    <a:bodyPr/>
                    <a:lstStyle/>
                    <a:p>
                      <a:pPr algn="ctr"/>
                      <a:r>
                        <a:rPr lang="en-US" sz="2800" dirty="0" smtClean="0"/>
                        <a:t>73.7</a:t>
                      </a:r>
                      <a:endParaRPr lang="en-US" sz="2800" dirty="0"/>
                    </a:p>
                  </a:txBody>
                  <a:tcPr/>
                </a:tc>
              </a:tr>
              <a:tr h="443665">
                <a:tc>
                  <a:txBody>
                    <a:bodyPr/>
                    <a:lstStyle/>
                    <a:p>
                      <a:pPr algn="ctr"/>
                      <a:r>
                        <a:rPr lang="en-US" sz="2800" dirty="0" smtClean="0"/>
                        <a:t>min-spanning</a:t>
                      </a:r>
                      <a:r>
                        <a:rPr lang="en-US" sz="2800" baseline="0" dirty="0" smtClean="0"/>
                        <a:t> tree</a:t>
                      </a:r>
                      <a:endParaRPr lang="en-US" sz="2800" dirty="0"/>
                    </a:p>
                  </a:txBody>
                  <a:tcPr/>
                </a:tc>
                <a:tc>
                  <a:txBody>
                    <a:bodyPr/>
                    <a:lstStyle/>
                    <a:p>
                      <a:pPr algn="ctr"/>
                      <a:r>
                        <a:rPr lang="en-US" sz="2800" dirty="0" smtClean="0"/>
                        <a:t>73.6</a:t>
                      </a:r>
                      <a:endParaRPr lang="en-US" sz="2800" dirty="0"/>
                    </a:p>
                  </a:txBody>
                  <a:tcPr/>
                </a:tc>
                <a:tc>
                  <a:txBody>
                    <a:bodyPr/>
                    <a:lstStyle/>
                    <a:p>
                      <a:pPr algn="ctr"/>
                      <a:r>
                        <a:rPr lang="en-US" sz="2800" dirty="0" smtClean="0"/>
                        <a:t>70.0</a:t>
                      </a:r>
                      <a:endParaRPr lang="en-US" sz="2800" dirty="0"/>
                    </a:p>
                  </a:txBody>
                  <a:tcPr/>
                </a:tc>
              </a:tr>
              <a:tr h="44366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kern="1200" dirty="0" smtClean="0"/>
                        <a:t>ε-neighborhood graph, ε=100</a:t>
                      </a:r>
                      <a:endParaRPr lang="en-US" sz="2800" kern="1200" dirty="0" smtClean="0">
                        <a:solidFill>
                          <a:schemeClr val="dk1"/>
                        </a:solidFill>
                        <a:latin typeface="+mn-lt"/>
                        <a:ea typeface="+mn-ea"/>
                        <a:cs typeface="+mn-cs"/>
                      </a:endParaRPr>
                    </a:p>
                  </a:txBody>
                  <a:tcPr/>
                </a:tc>
                <a:tc>
                  <a:txBody>
                    <a:bodyPr/>
                    <a:lstStyle/>
                    <a:p>
                      <a:pPr algn="ctr"/>
                      <a:r>
                        <a:rPr lang="en-US" sz="2800" dirty="0" smtClean="0"/>
                        <a:t>74.3</a:t>
                      </a:r>
                      <a:endParaRPr lang="en-US" sz="2800" dirty="0"/>
                    </a:p>
                  </a:txBody>
                  <a:tcPr/>
                </a:tc>
                <a:tc>
                  <a:txBody>
                    <a:bodyPr/>
                    <a:lstStyle/>
                    <a:p>
                      <a:pPr algn="ctr"/>
                      <a:r>
                        <a:rPr lang="en-US" sz="2800" dirty="0" smtClean="0"/>
                        <a:t>72.9</a:t>
                      </a:r>
                      <a:endParaRPr lang="en-US" sz="2800" dirty="0"/>
                    </a:p>
                  </a:txBody>
                  <a:tcPr/>
                </a:tc>
              </a:tr>
              <a:tr h="44366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kern="1200" dirty="0" smtClean="0"/>
                        <a:t>ε-neighborhood graph, ε=200</a:t>
                      </a:r>
                      <a:endParaRPr lang="en-US" sz="2800" kern="1200" dirty="0" smtClean="0">
                        <a:solidFill>
                          <a:schemeClr val="dk1"/>
                        </a:solidFill>
                        <a:latin typeface="+mn-lt"/>
                        <a:ea typeface="+mn-ea"/>
                        <a:cs typeface="+mn-cs"/>
                      </a:endParaRPr>
                    </a:p>
                  </a:txBody>
                  <a:tcPr/>
                </a:tc>
                <a:tc>
                  <a:txBody>
                    <a:bodyPr/>
                    <a:lstStyle/>
                    <a:p>
                      <a:pPr algn="ctr"/>
                      <a:r>
                        <a:rPr lang="en-US" sz="2800" dirty="0" smtClean="0"/>
                        <a:t>70.4</a:t>
                      </a:r>
                      <a:endParaRPr lang="en-US" sz="2800" dirty="0"/>
                    </a:p>
                  </a:txBody>
                  <a:tcPr/>
                </a:tc>
                <a:tc>
                  <a:txBody>
                    <a:bodyPr/>
                    <a:lstStyle/>
                    <a:p>
                      <a:pPr algn="ctr"/>
                      <a:r>
                        <a:rPr lang="en-US" sz="2800" dirty="0" smtClean="0"/>
                        <a:t>66.2</a:t>
                      </a:r>
                      <a:endParaRPr lang="en-US" sz="2800" dirty="0"/>
                    </a:p>
                  </a:txBody>
                  <a:tcPr/>
                </a:tc>
              </a:tr>
              <a:tr h="44366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kern="1200" dirty="0" smtClean="0"/>
                        <a:t>ε-neighborhood graph, ε=300</a:t>
                      </a:r>
                      <a:endParaRPr lang="en-US" sz="2800" kern="1200" dirty="0" smtClean="0">
                        <a:solidFill>
                          <a:schemeClr val="dk1"/>
                        </a:solidFill>
                        <a:latin typeface="+mn-lt"/>
                        <a:ea typeface="+mn-ea"/>
                        <a:cs typeface="+mn-cs"/>
                      </a:endParaRPr>
                    </a:p>
                  </a:txBody>
                  <a:tcPr/>
                </a:tc>
                <a:tc>
                  <a:txBody>
                    <a:bodyPr/>
                    <a:lstStyle/>
                    <a:p>
                      <a:pPr algn="ctr"/>
                      <a:r>
                        <a:rPr lang="en-US" sz="2800" dirty="0" smtClean="0"/>
                        <a:t>62.2</a:t>
                      </a:r>
                      <a:endParaRPr lang="en-US" sz="2800" dirty="0"/>
                    </a:p>
                  </a:txBody>
                  <a:tcPr/>
                </a:tc>
                <a:tc>
                  <a:txBody>
                    <a:bodyPr/>
                    <a:lstStyle/>
                    <a:p>
                      <a:pPr algn="ctr"/>
                      <a:r>
                        <a:rPr lang="en-US" sz="2800" dirty="0" smtClean="0"/>
                        <a:t>62.5</a:t>
                      </a:r>
                      <a:endParaRPr lang="en-US" sz="2800" dirty="0"/>
                    </a:p>
                  </a:txBody>
                  <a:tcPr/>
                </a:tc>
              </a:tr>
              <a:tr h="44366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kern="1200" dirty="0" smtClean="0">
                          <a:solidFill>
                            <a:schemeClr val="dk1"/>
                          </a:solidFill>
                          <a:latin typeface="+mn-lt"/>
                          <a:ea typeface="+mn-ea"/>
                          <a:cs typeface="+mn-cs"/>
                        </a:rPr>
                        <a:t>complete graph</a:t>
                      </a:r>
                    </a:p>
                  </a:txBody>
                  <a:tcPr/>
                </a:tc>
                <a:tc>
                  <a:txBody>
                    <a:bodyPr/>
                    <a:lstStyle/>
                    <a:p>
                      <a:pPr algn="ctr"/>
                      <a:r>
                        <a:rPr lang="en-US" sz="2800" dirty="0" smtClean="0"/>
                        <a:t>62.6</a:t>
                      </a:r>
                      <a:endParaRPr lang="en-US" sz="2800" dirty="0"/>
                    </a:p>
                  </a:txBody>
                  <a:tcPr/>
                </a:tc>
                <a:tc>
                  <a:txBody>
                    <a:bodyPr/>
                    <a:lstStyle/>
                    <a:p>
                      <a:pPr algn="ctr"/>
                      <a:r>
                        <a:rPr lang="en-US" sz="2800" dirty="0" smtClean="0"/>
                        <a:t>58.7</a:t>
                      </a:r>
                      <a:endParaRPr lang="en-US" sz="2800" dirty="0"/>
                    </a:p>
                  </a:txBody>
                  <a:tcPr/>
                </a:tc>
              </a:tr>
              <a:tr h="443665">
                <a:tc>
                  <a:txBody>
                    <a:bodyPr/>
                    <a:lstStyle/>
                    <a:p>
                      <a:pPr algn="ctr"/>
                      <a:r>
                        <a:rPr lang="en-US" sz="2800" dirty="0" smtClean="0">
                          <a:solidFill>
                            <a:srgbClr val="FF0000"/>
                          </a:solidFill>
                        </a:rPr>
                        <a:t>our approach</a:t>
                      </a:r>
                      <a:endParaRPr lang="en-US" sz="2800" dirty="0">
                        <a:solidFill>
                          <a:srgbClr val="FF0000"/>
                        </a:solidFill>
                      </a:endParaRPr>
                    </a:p>
                  </a:txBody>
                  <a:tcPr/>
                </a:tc>
                <a:tc>
                  <a:txBody>
                    <a:bodyPr/>
                    <a:lstStyle/>
                    <a:p>
                      <a:pPr algn="ctr"/>
                      <a:r>
                        <a:rPr lang="en-US" sz="2800" dirty="0" smtClean="0">
                          <a:solidFill>
                            <a:srgbClr val="FF0000"/>
                          </a:solidFill>
                        </a:rPr>
                        <a:t>79.1</a:t>
                      </a:r>
                      <a:endParaRPr lang="en-US" sz="2800" dirty="0">
                        <a:solidFill>
                          <a:srgbClr val="FF0000"/>
                        </a:solidFill>
                      </a:endParaRPr>
                    </a:p>
                  </a:txBody>
                  <a:tcPr/>
                </a:tc>
                <a:tc>
                  <a:txBody>
                    <a:bodyPr/>
                    <a:lstStyle/>
                    <a:p>
                      <a:pPr algn="ctr"/>
                      <a:r>
                        <a:rPr lang="en-US" sz="2800" dirty="0" smtClean="0">
                          <a:solidFill>
                            <a:srgbClr val="FF0000"/>
                          </a:solidFill>
                        </a:rPr>
                        <a:t>77.5</a:t>
                      </a:r>
                      <a:endParaRPr lang="en-US" sz="2800" dirty="0">
                        <a:solidFill>
                          <a:srgbClr val="FF0000"/>
                        </a:solidFill>
                      </a:endParaRPr>
                    </a:p>
                  </a:txBody>
                  <a:tcPr/>
                </a:tc>
              </a:tr>
            </a:tbl>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49580996"/>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96562"/>
            <a:ext cx="8229600" cy="912179"/>
          </a:xfrm>
        </p:spPr>
        <p:txBody>
          <a:bodyPr>
            <a:normAutofit/>
          </a:bodyPr>
          <a:lstStyle/>
          <a:p>
            <a:r>
              <a:rPr lang="en-US" altLang="zh-CN" sz="4000" dirty="0" smtClean="0">
                <a:solidFill>
                  <a:srgbClr val="800000"/>
                </a:solidFill>
              </a:rPr>
              <a:t>Nursing Home Data</a:t>
            </a:r>
            <a:endParaRPr kumimoji="1" lang="zh-CN" altLang="en-US" sz="4000" dirty="0"/>
          </a:p>
        </p:txBody>
      </p:sp>
      <p:sp>
        <p:nvSpPr>
          <p:cNvPr id="3" name="内容占位符 2"/>
          <p:cNvSpPr>
            <a:spLocks noGrp="1"/>
          </p:cNvSpPr>
          <p:nvPr>
            <p:ph idx="1"/>
          </p:nvPr>
        </p:nvSpPr>
        <p:spPr>
          <a:xfrm>
            <a:off x="457200" y="6326368"/>
            <a:ext cx="8229600" cy="513592"/>
          </a:xfrm>
        </p:spPr>
        <p:txBody>
          <a:bodyPr>
            <a:normAutofit/>
          </a:bodyPr>
          <a:lstStyle/>
          <a:p>
            <a:pPr marL="342900" lvl="1" indent="-342900">
              <a:buFont typeface="Arial"/>
              <a:buChar char="•"/>
            </a:pPr>
            <a:r>
              <a:rPr lang="en-US" altLang="zh-CN" sz="2000" dirty="0" smtClean="0">
                <a:solidFill>
                  <a:srgbClr val="000000"/>
                </a:solidFill>
              </a:rPr>
              <a:t>22</a:t>
            </a:r>
            <a:r>
              <a:rPr lang="en-US" altLang="zh-CN" sz="2000" dirty="0" smtClean="0">
                <a:solidFill>
                  <a:srgbClr val="000090"/>
                </a:solidFill>
              </a:rPr>
              <a:t> </a:t>
            </a:r>
            <a:r>
              <a:rPr lang="en-US" altLang="zh-CN" sz="2000" dirty="0" smtClean="0">
                <a:solidFill>
                  <a:srgbClr val="000000"/>
                </a:solidFill>
              </a:rPr>
              <a:t>short </a:t>
            </a:r>
            <a:r>
              <a:rPr lang="en-US" altLang="zh-CN" sz="2000" dirty="0" smtClean="0"/>
              <a:t>clips of fall + a 30-min non-fall clip, </a:t>
            </a:r>
            <a:r>
              <a:rPr lang="en-US" altLang="zh-CN" sz="2000" dirty="0" smtClean="0">
                <a:solidFill>
                  <a:srgbClr val="000000"/>
                </a:solidFill>
              </a:rPr>
              <a:t>5 actions, 2 group activities</a:t>
            </a:r>
            <a:endParaRPr kumimoji="1" lang="zh-CN" altLang="en-US" sz="2000" dirty="0">
              <a:solidFill>
                <a:srgbClr val="000000"/>
              </a:solidFill>
            </a:endParaRPr>
          </a:p>
        </p:txBody>
      </p:sp>
      <p:pic>
        <p:nvPicPr>
          <p:cNvPr id="5" name="001-1.avi">
            <a:hlinkClick r:id="" action="ppaction://media"/>
          </p:cNvPr>
          <p:cNvPicPr/>
          <p:nvPr>
            <a:videoFile r:link="rId1"/>
          </p:nvPr>
        </p:nvPicPr>
        <p:blipFill>
          <a:blip r:embed="rId4"/>
          <a:stretch>
            <a:fillRect/>
          </a:stretch>
        </p:blipFill>
        <p:spPr>
          <a:xfrm>
            <a:off x="798309" y="727591"/>
            <a:ext cx="7548511" cy="5661383"/>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15466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4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28186"/>
            <a:ext cx="9144000" cy="1143000"/>
          </a:xfrm>
        </p:spPr>
        <p:txBody>
          <a:bodyPr>
            <a:noAutofit/>
          </a:bodyPr>
          <a:lstStyle/>
          <a:p>
            <a:r>
              <a:rPr lang="en-US" dirty="0" smtClean="0">
                <a:solidFill>
                  <a:srgbClr val="800000"/>
                </a:solidFill>
              </a:rPr>
              <a:t>Results – Nursing Home Data</a:t>
            </a:r>
            <a:endParaRPr lang="en-US" dirty="0">
              <a:solidFill>
                <a:srgbClr val="800000"/>
              </a:solidFill>
            </a:endParaRPr>
          </a:p>
        </p:txBody>
      </p:sp>
      <p:graphicFrame>
        <p:nvGraphicFramePr>
          <p:cNvPr id="5" name="Table 4"/>
          <p:cNvGraphicFramePr>
            <a:graphicFrameLocks noGrp="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51047337"/>
              </p:ext>
            </p:extLst>
          </p:nvPr>
        </p:nvGraphicFramePr>
        <p:xfrm>
          <a:off x="285720" y="1500175"/>
          <a:ext cx="8572561" cy="4859658"/>
        </p:xfrm>
        <a:graphic>
          <a:graphicData uri="http://schemas.openxmlformats.org/drawingml/2006/table">
            <a:tbl>
              <a:tblPr firstRow="1" bandRow="1">
                <a:tableStyleId>{2A488322-F2BA-4B5B-9748-0D474271808F}</a:tableStyleId>
              </a:tblPr>
              <a:tblGrid>
                <a:gridCol w="4643471"/>
                <a:gridCol w="1428759"/>
                <a:gridCol w="2500331"/>
              </a:tblGrid>
              <a:tr h="714379">
                <a:tc>
                  <a:txBody>
                    <a:bodyPr/>
                    <a:lstStyle/>
                    <a:p>
                      <a:pPr algn="ctr"/>
                      <a:r>
                        <a:rPr lang="en-US" sz="2800" dirty="0" smtClean="0"/>
                        <a:t>Method</a:t>
                      </a:r>
                      <a:endParaRPr lang="en-US" sz="2800" dirty="0"/>
                    </a:p>
                  </a:txBody>
                  <a:tcPr/>
                </a:tc>
                <a:tc>
                  <a:txBody>
                    <a:bodyPr/>
                    <a:lstStyle/>
                    <a:p>
                      <a:pPr algn="ctr"/>
                      <a:r>
                        <a:rPr lang="en-US" sz="2800" dirty="0" smtClean="0"/>
                        <a:t>Overall</a:t>
                      </a:r>
                      <a:endParaRPr lang="en-US" sz="2800" dirty="0"/>
                    </a:p>
                  </a:txBody>
                  <a:tcPr/>
                </a:tc>
                <a:tc>
                  <a:txBody>
                    <a:bodyPr/>
                    <a:lstStyle/>
                    <a:p>
                      <a:pPr algn="ctr"/>
                      <a:r>
                        <a:rPr lang="en-US" sz="2800" dirty="0" smtClean="0"/>
                        <a:t>Mean per-class</a:t>
                      </a:r>
                      <a:endParaRPr lang="en-US" sz="2800" dirty="0"/>
                    </a:p>
                  </a:txBody>
                  <a:tcPr/>
                </a:tc>
              </a:tr>
              <a:tr h="443665">
                <a:tc>
                  <a:txBody>
                    <a:bodyPr/>
                    <a:lstStyle/>
                    <a:p>
                      <a:pPr algn="ctr"/>
                      <a:r>
                        <a:rPr lang="en-US" sz="2800" dirty="0" smtClean="0"/>
                        <a:t>SVM</a:t>
                      </a:r>
                      <a:endParaRPr lang="en-US" sz="2800" dirty="0"/>
                    </a:p>
                  </a:txBody>
                  <a:tcPr/>
                </a:tc>
                <a:tc>
                  <a:txBody>
                    <a:bodyPr/>
                    <a:lstStyle/>
                    <a:p>
                      <a:pPr algn="ctr"/>
                      <a:r>
                        <a:rPr lang="en-US" altLang="zh-CN" sz="2800" dirty="0" smtClean="0"/>
                        <a:t>48.0</a:t>
                      </a:r>
                      <a:endParaRPr lang="en-US" sz="2800" dirty="0"/>
                    </a:p>
                  </a:txBody>
                  <a:tcPr/>
                </a:tc>
                <a:tc>
                  <a:txBody>
                    <a:bodyPr/>
                    <a:lstStyle/>
                    <a:p>
                      <a:pPr algn="ctr"/>
                      <a:r>
                        <a:rPr lang="en-US" altLang="zh-CN" sz="2800" dirty="0" smtClean="0"/>
                        <a:t>52.4</a:t>
                      </a:r>
                      <a:endParaRPr lang="en-US" sz="2800" dirty="0"/>
                    </a:p>
                  </a:txBody>
                  <a:tcPr/>
                </a:tc>
              </a:tr>
              <a:tr h="443665">
                <a:tc>
                  <a:txBody>
                    <a:bodyPr/>
                    <a:lstStyle/>
                    <a:p>
                      <a:pPr algn="ctr"/>
                      <a:r>
                        <a:rPr lang="en-US" sz="2800" dirty="0" smtClean="0"/>
                        <a:t>no</a:t>
                      </a:r>
                      <a:r>
                        <a:rPr lang="en-US" sz="2800" baseline="0" dirty="0" smtClean="0"/>
                        <a:t> connection</a:t>
                      </a:r>
                      <a:endParaRPr lang="en-US" sz="2800" dirty="0"/>
                    </a:p>
                  </a:txBody>
                  <a:tcPr/>
                </a:tc>
                <a:tc>
                  <a:txBody>
                    <a:bodyPr/>
                    <a:lstStyle/>
                    <a:p>
                      <a:pPr algn="ctr"/>
                      <a:r>
                        <a:rPr lang="en-US" altLang="zh-CN" sz="2800" dirty="0" smtClean="0"/>
                        <a:t>54.4</a:t>
                      </a:r>
                      <a:endParaRPr lang="en-US" sz="2800" dirty="0"/>
                    </a:p>
                  </a:txBody>
                  <a:tcPr/>
                </a:tc>
                <a:tc>
                  <a:txBody>
                    <a:bodyPr/>
                    <a:lstStyle/>
                    <a:p>
                      <a:pPr algn="ctr"/>
                      <a:r>
                        <a:rPr lang="en-US" altLang="zh-CN" sz="2800" dirty="0" smtClean="0"/>
                        <a:t>56.1</a:t>
                      </a:r>
                      <a:endParaRPr lang="en-US" sz="2800" dirty="0"/>
                    </a:p>
                  </a:txBody>
                  <a:tcPr/>
                </a:tc>
              </a:tr>
              <a:tr h="443665">
                <a:tc>
                  <a:txBody>
                    <a:bodyPr/>
                    <a:lstStyle/>
                    <a:p>
                      <a:pPr algn="ctr"/>
                      <a:r>
                        <a:rPr lang="en-US" sz="2800" dirty="0" smtClean="0"/>
                        <a:t>min-spanning</a:t>
                      </a:r>
                      <a:r>
                        <a:rPr lang="en-US" sz="2800" baseline="0" dirty="0" smtClean="0"/>
                        <a:t> tree</a:t>
                      </a:r>
                      <a:endParaRPr lang="en-US" sz="2800" dirty="0"/>
                    </a:p>
                  </a:txBody>
                  <a:tcPr/>
                </a:tc>
                <a:tc>
                  <a:txBody>
                    <a:bodyPr/>
                    <a:lstStyle/>
                    <a:p>
                      <a:pPr algn="ctr"/>
                      <a:r>
                        <a:rPr lang="en-US" altLang="zh-CN" sz="2800" dirty="0" smtClean="0"/>
                        <a:t>66.9</a:t>
                      </a:r>
                      <a:endParaRPr lang="en-US" sz="2800" dirty="0"/>
                    </a:p>
                  </a:txBody>
                  <a:tcPr/>
                </a:tc>
                <a:tc>
                  <a:txBody>
                    <a:bodyPr/>
                    <a:lstStyle/>
                    <a:p>
                      <a:pPr algn="ctr"/>
                      <a:r>
                        <a:rPr lang="en-US" altLang="zh-CN" sz="2800" dirty="0" smtClean="0"/>
                        <a:t>62.3</a:t>
                      </a:r>
                      <a:endParaRPr lang="en-US" sz="2800" dirty="0"/>
                    </a:p>
                  </a:txBody>
                  <a:tcPr/>
                </a:tc>
              </a:tr>
              <a:tr h="44366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kern="1200" dirty="0" smtClean="0"/>
                        <a:t>ε-neighborhood graph, ε=100</a:t>
                      </a:r>
                      <a:endParaRPr lang="en-US" sz="2800" kern="1200" dirty="0" smtClean="0">
                        <a:solidFill>
                          <a:schemeClr val="dk1"/>
                        </a:solidFill>
                        <a:latin typeface="+mn-lt"/>
                        <a:ea typeface="+mn-ea"/>
                        <a:cs typeface="+mn-cs"/>
                      </a:endParaRPr>
                    </a:p>
                  </a:txBody>
                  <a:tcPr/>
                </a:tc>
                <a:tc>
                  <a:txBody>
                    <a:bodyPr/>
                    <a:lstStyle/>
                    <a:p>
                      <a:pPr algn="ctr"/>
                      <a:r>
                        <a:rPr lang="en-US" altLang="zh-CN" sz="2800" dirty="0" smtClean="0"/>
                        <a:t>72.7</a:t>
                      </a:r>
                      <a:endParaRPr lang="en-US" sz="2800" dirty="0"/>
                    </a:p>
                  </a:txBody>
                  <a:tcPr/>
                </a:tc>
                <a:tc>
                  <a:txBody>
                    <a:bodyPr/>
                    <a:lstStyle/>
                    <a:p>
                      <a:pPr algn="ctr"/>
                      <a:r>
                        <a:rPr lang="en-US" altLang="zh-CN" sz="2800" dirty="0" smtClean="0"/>
                        <a:t>61.3</a:t>
                      </a:r>
                      <a:endParaRPr lang="en-US" sz="2800" dirty="0"/>
                    </a:p>
                  </a:txBody>
                  <a:tcPr/>
                </a:tc>
              </a:tr>
              <a:tr h="44366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kern="1200" dirty="0" smtClean="0"/>
                        <a:t>ε-neighborhood graph, ε=200</a:t>
                      </a:r>
                      <a:endParaRPr lang="en-US" sz="2800" kern="1200" dirty="0" smtClean="0">
                        <a:solidFill>
                          <a:schemeClr val="dk1"/>
                        </a:solidFill>
                        <a:latin typeface="+mn-lt"/>
                        <a:ea typeface="+mn-ea"/>
                        <a:cs typeface="+mn-cs"/>
                      </a:endParaRPr>
                    </a:p>
                  </a:txBody>
                  <a:tcPr/>
                </a:tc>
                <a:tc>
                  <a:txBody>
                    <a:bodyPr/>
                    <a:lstStyle/>
                    <a:p>
                      <a:pPr algn="ctr"/>
                      <a:r>
                        <a:rPr lang="en-US" altLang="zh-CN" sz="2800" dirty="0" smtClean="0"/>
                        <a:t>67.6</a:t>
                      </a:r>
                      <a:endParaRPr lang="en-US" sz="2800" dirty="0"/>
                    </a:p>
                  </a:txBody>
                  <a:tcPr/>
                </a:tc>
                <a:tc>
                  <a:txBody>
                    <a:bodyPr/>
                    <a:lstStyle/>
                    <a:p>
                      <a:pPr algn="ctr"/>
                      <a:r>
                        <a:rPr lang="en-US" altLang="zh-CN" sz="2800" dirty="0" smtClean="0"/>
                        <a:t>61.1</a:t>
                      </a:r>
                      <a:endParaRPr lang="en-US" sz="2800" dirty="0"/>
                    </a:p>
                  </a:txBody>
                  <a:tcPr/>
                </a:tc>
              </a:tr>
              <a:tr h="44366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kern="1200" dirty="0" smtClean="0"/>
                        <a:t>ε-neighborhood graph, ε=300</a:t>
                      </a:r>
                      <a:endParaRPr lang="en-US" sz="2800" kern="1200" dirty="0" smtClean="0">
                        <a:solidFill>
                          <a:schemeClr val="dk1"/>
                        </a:solidFill>
                        <a:latin typeface="+mn-lt"/>
                        <a:ea typeface="+mn-ea"/>
                        <a:cs typeface="+mn-cs"/>
                      </a:endParaRPr>
                    </a:p>
                  </a:txBody>
                  <a:tcPr/>
                </a:tc>
                <a:tc>
                  <a:txBody>
                    <a:bodyPr/>
                    <a:lstStyle/>
                    <a:p>
                      <a:pPr algn="ctr"/>
                      <a:r>
                        <a:rPr lang="en-US" altLang="zh-CN" sz="2800" dirty="0" smtClean="0"/>
                        <a:t>68.6</a:t>
                      </a:r>
                      <a:endParaRPr lang="en-US" sz="2800" dirty="0"/>
                    </a:p>
                  </a:txBody>
                  <a:tcPr/>
                </a:tc>
                <a:tc>
                  <a:txBody>
                    <a:bodyPr/>
                    <a:lstStyle/>
                    <a:p>
                      <a:pPr algn="ctr"/>
                      <a:r>
                        <a:rPr lang="en-US" altLang="zh-CN" sz="2800" dirty="0" smtClean="0"/>
                        <a:t>64.2</a:t>
                      </a:r>
                      <a:endParaRPr lang="en-US" sz="2800" dirty="0"/>
                    </a:p>
                  </a:txBody>
                  <a:tcPr/>
                </a:tc>
              </a:tr>
              <a:tr h="44366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kern="1200" dirty="0" smtClean="0">
                          <a:solidFill>
                            <a:schemeClr val="dk1"/>
                          </a:solidFill>
                          <a:latin typeface="+mn-lt"/>
                          <a:ea typeface="+mn-ea"/>
                          <a:cs typeface="+mn-cs"/>
                        </a:rPr>
                        <a:t>complete graph</a:t>
                      </a:r>
                    </a:p>
                  </a:txBody>
                  <a:tcPr/>
                </a:tc>
                <a:tc>
                  <a:txBody>
                    <a:bodyPr/>
                    <a:lstStyle/>
                    <a:p>
                      <a:pPr algn="ctr"/>
                      <a:r>
                        <a:rPr lang="en-US" altLang="zh-CN" sz="2800" dirty="0" smtClean="0"/>
                        <a:t>70.6</a:t>
                      </a:r>
                      <a:endParaRPr lang="en-US" sz="2800" dirty="0"/>
                    </a:p>
                  </a:txBody>
                  <a:tcPr/>
                </a:tc>
                <a:tc>
                  <a:txBody>
                    <a:bodyPr/>
                    <a:lstStyle/>
                    <a:p>
                      <a:pPr algn="ctr"/>
                      <a:r>
                        <a:rPr lang="en-US" altLang="zh-CN" sz="2800" dirty="0" smtClean="0"/>
                        <a:t>62.2</a:t>
                      </a:r>
                      <a:endParaRPr lang="en-US" sz="2800" dirty="0"/>
                    </a:p>
                  </a:txBody>
                  <a:tcPr/>
                </a:tc>
              </a:tr>
              <a:tr h="443665">
                <a:tc>
                  <a:txBody>
                    <a:bodyPr/>
                    <a:lstStyle/>
                    <a:p>
                      <a:pPr algn="ctr"/>
                      <a:r>
                        <a:rPr lang="en-US" sz="2800" dirty="0" smtClean="0">
                          <a:solidFill>
                            <a:srgbClr val="FF0000"/>
                          </a:solidFill>
                        </a:rPr>
                        <a:t>our approach</a:t>
                      </a:r>
                      <a:endParaRPr lang="en-US" sz="2800" dirty="0">
                        <a:solidFill>
                          <a:srgbClr val="FF0000"/>
                        </a:solidFill>
                      </a:endParaRPr>
                    </a:p>
                  </a:txBody>
                  <a:tcPr/>
                </a:tc>
                <a:tc>
                  <a:txBody>
                    <a:bodyPr/>
                    <a:lstStyle/>
                    <a:p>
                      <a:pPr algn="ctr"/>
                      <a:r>
                        <a:rPr lang="en-US" altLang="zh-CN" sz="2800" dirty="0" smtClean="0">
                          <a:solidFill>
                            <a:srgbClr val="FF0000"/>
                          </a:solidFill>
                        </a:rPr>
                        <a:t>71.5</a:t>
                      </a:r>
                      <a:endParaRPr lang="en-US" sz="2800" dirty="0">
                        <a:solidFill>
                          <a:srgbClr val="FF0000"/>
                        </a:solidFill>
                      </a:endParaRPr>
                    </a:p>
                  </a:txBody>
                  <a:tcPr/>
                </a:tc>
                <a:tc>
                  <a:txBody>
                    <a:bodyPr/>
                    <a:lstStyle/>
                    <a:p>
                      <a:pPr algn="ctr"/>
                      <a:r>
                        <a:rPr lang="en-US" altLang="zh-CN" sz="2800" dirty="0" smtClean="0">
                          <a:solidFill>
                            <a:srgbClr val="FF0000"/>
                          </a:solidFill>
                        </a:rPr>
                        <a:t>67.4</a:t>
                      </a:r>
                      <a:endParaRPr lang="en-US" sz="2800" dirty="0">
                        <a:solidFill>
                          <a:srgbClr val="FF0000"/>
                        </a:solidFill>
                      </a:endParaRPr>
                    </a:p>
                  </a:txBody>
                  <a:tcPr/>
                </a:tc>
              </a:tr>
            </a:tbl>
          </a:graphicData>
        </a:graphic>
      </p:graphicFrame>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9782026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内容占位符 3" descr="img001371.jpg"/>
          <p:cNvPicPr>
            <a:picLocks noGrp="1" noChangeAspect="1"/>
          </p:cNvPicPr>
          <p:nvPr>
            <p:ph idx="1"/>
          </p:nvPr>
        </p:nvPicPr>
        <p:blipFill rotWithShape="1">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440" r="135"/>
          <a:stretch/>
        </p:blipFill>
        <p:spPr>
          <a:xfrm>
            <a:off x="-39692" y="-19841"/>
            <a:ext cx="9326880" cy="6973915"/>
          </a:xfrm>
        </p:spPr>
      </p:pic>
      <p:sp>
        <p:nvSpPr>
          <p:cNvPr id="6" name="Rectangle 3"/>
          <p:cNvSpPr>
            <a:spLocks/>
          </p:cNvSpPr>
          <p:nvPr/>
        </p:nvSpPr>
        <p:spPr bwMode="auto">
          <a:xfrm>
            <a:off x="4039921" y="-1328"/>
            <a:ext cx="5227421" cy="558800"/>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miter lim="800000"/>
                <a:headEnd/>
                <a:tailEnd/>
              </a14:hiddenLine>
            </a:ext>
          </a:extLst>
        </p:spPr>
        <p:txBody>
          <a:bodyPr lIns="0" tIns="0" rIns="40639" bIns="0" anchor="ctr"/>
          <a:lstStyle/>
          <a:p>
            <a:pPr algn="ctr"/>
            <a:r>
              <a:rPr lang="en-US" altLang="zh-CN" sz="3200" dirty="0">
                <a:solidFill>
                  <a:srgbClr val="000000"/>
                </a:solidFill>
              </a:rPr>
              <a:t>Detection: are there people?</a:t>
            </a:r>
          </a:p>
        </p:txBody>
      </p:sp>
      <p:sp>
        <p:nvSpPr>
          <p:cNvPr id="2" name="矩形 1"/>
          <p:cNvSpPr/>
          <p:nvPr/>
        </p:nvSpPr>
        <p:spPr>
          <a:xfrm>
            <a:off x="4314943" y="1241007"/>
            <a:ext cx="1455100" cy="3867320"/>
          </a:xfrm>
          <a:prstGeom prst="rect">
            <a:avLst/>
          </a:prstGeom>
          <a:solidFill>
            <a:srgbClr val="FF99CC">
              <a:alpha val="34901"/>
            </a:srgbClr>
          </a:solidFill>
          <a:ln w="101600">
            <a:solidFill>
              <a:srgbClr val="FF00FF"/>
            </a:solidFill>
            <a:round/>
            <a:headEnd/>
            <a:tailEnd/>
          </a:ln>
        </p:spPr>
        <p:txBody>
          <a:bodyPr wrap="none" anchor="ctr"/>
          <a:lstStyle/>
          <a:p>
            <a:endParaRPr lang="zh-CN" altLang="en-US">
              <a:solidFill>
                <a:srgbClr val="000000"/>
              </a:solidFill>
            </a:endParaRPr>
          </a:p>
        </p:txBody>
      </p:sp>
      <p:sp>
        <p:nvSpPr>
          <p:cNvPr id="10" name="矩形 9"/>
          <p:cNvSpPr/>
          <p:nvPr/>
        </p:nvSpPr>
        <p:spPr>
          <a:xfrm>
            <a:off x="5874906" y="1241007"/>
            <a:ext cx="1225268" cy="2669604"/>
          </a:xfrm>
          <a:prstGeom prst="rect">
            <a:avLst/>
          </a:prstGeom>
          <a:solidFill>
            <a:srgbClr val="FF99CC">
              <a:alpha val="34901"/>
            </a:srgbClr>
          </a:solidFill>
          <a:ln w="101600">
            <a:solidFill>
              <a:srgbClr val="FF00FF"/>
            </a:solidFill>
            <a:round/>
            <a:headEnd/>
            <a:tailEnd/>
          </a:ln>
        </p:spPr>
        <p:txBody>
          <a:bodyPr wrap="none" anchor="ctr"/>
          <a:lstStyle/>
          <a:p>
            <a:endParaRPr lang="zh-CN" altLang="en-US">
              <a:solidFill>
                <a:srgbClr val="000000"/>
              </a:solidFill>
            </a:endParaRPr>
          </a:p>
        </p:txBody>
      </p:sp>
      <p:sp>
        <p:nvSpPr>
          <p:cNvPr id="11" name="矩形 10"/>
          <p:cNvSpPr/>
          <p:nvPr/>
        </p:nvSpPr>
        <p:spPr>
          <a:xfrm>
            <a:off x="6141368" y="4256938"/>
            <a:ext cx="1455100" cy="2461250"/>
          </a:xfrm>
          <a:prstGeom prst="rect">
            <a:avLst/>
          </a:prstGeom>
          <a:solidFill>
            <a:srgbClr val="FF99CC">
              <a:alpha val="34901"/>
            </a:srgbClr>
          </a:solidFill>
          <a:ln w="101600">
            <a:solidFill>
              <a:srgbClr val="FF00FF"/>
            </a:solidFill>
            <a:round/>
            <a:headEnd/>
            <a:tailEnd/>
          </a:ln>
        </p:spPr>
        <p:txBody>
          <a:bodyPr wrap="none" anchor="ctr"/>
          <a:lstStyle/>
          <a:p>
            <a:endParaRPr lang="zh-CN" altLang="en-US">
              <a:solidFill>
                <a:srgbClr val="000000"/>
              </a:solidFill>
            </a:endParaRPr>
          </a:p>
        </p:txBody>
      </p:sp>
      <p:sp>
        <p:nvSpPr>
          <p:cNvPr id="12" name="矩形 11"/>
          <p:cNvSpPr/>
          <p:nvPr/>
        </p:nvSpPr>
        <p:spPr>
          <a:xfrm>
            <a:off x="7376111" y="3877702"/>
            <a:ext cx="1600126" cy="2461250"/>
          </a:xfrm>
          <a:prstGeom prst="rect">
            <a:avLst/>
          </a:prstGeom>
          <a:solidFill>
            <a:srgbClr val="FF99CC">
              <a:alpha val="34901"/>
            </a:srgbClr>
          </a:solidFill>
          <a:ln w="101600">
            <a:solidFill>
              <a:srgbClr val="FF00FF"/>
            </a:solidFill>
            <a:round/>
            <a:headEnd/>
            <a:tailEnd/>
          </a:ln>
        </p:spPr>
        <p:txBody>
          <a:bodyPr wrap="none" anchor="ctr"/>
          <a:lstStyle/>
          <a:p>
            <a:endParaRPr lang="zh-CN" altLang="en-US">
              <a:solidFill>
                <a:srgbClr val="000000"/>
              </a:solidFill>
            </a:endParaRPr>
          </a:p>
        </p:txBody>
      </p:sp>
      <p:sp>
        <p:nvSpPr>
          <p:cNvPr id="8" name="椭圆 7"/>
          <p:cNvSpPr/>
          <p:nvPr/>
        </p:nvSpPr>
        <p:spPr>
          <a:xfrm>
            <a:off x="5051702" y="1591070"/>
            <a:ext cx="404695" cy="348919"/>
          </a:xfrm>
          <a:prstGeom prst="ellipse">
            <a:avLst/>
          </a:prstGeom>
          <a:solidFill>
            <a:schemeClr val="accent3">
              <a:lumMod val="60000"/>
              <a:lumOff val="40000"/>
              <a:alpha val="5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396978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 name="组 3"/>
          <p:cNvGrpSpPr/>
          <p:nvPr/>
        </p:nvGrpSpPr>
        <p:grpSpPr>
          <a:xfrm>
            <a:off x="149103" y="1887801"/>
            <a:ext cx="1828800" cy="2286000"/>
            <a:chOff x="369232" y="953833"/>
            <a:chExt cx="1828800" cy="2286000"/>
          </a:xfrm>
        </p:grpSpPr>
        <p:sp>
          <p:nvSpPr>
            <p:cNvPr id="18" name="Oval 17"/>
            <p:cNvSpPr/>
            <p:nvPr/>
          </p:nvSpPr>
          <p:spPr>
            <a:xfrm>
              <a:off x="369232" y="953833"/>
              <a:ext cx="1828800" cy="2286000"/>
            </a:xfrm>
            <a:prstGeom prst="ellipse">
              <a:avLst/>
            </a:prstGeom>
            <a:gradFill flip="none" rotWithShape="1">
              <a:gsLst>
                <a:gs pos="65000">
                  <a:schemeClr val="bg1"/>
                </a:gs>
                <a:gs pos="25000">
                  <a:schemeClr val="accent1">
                    <a:shade val="94000"/>
                    <a:satMod val="13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4" name="Picture 56" descr="run_frame.jpg"/>
            <p:cNvPicPr>
              <a:picLocks noChangeAspect="1"/>
            </p:cNvPicPr>
            <p:nvPr/>
          </p:nvPicPr>
          <p:blipFill>
            <a:blip r:embed="rId3" cstate="print"/>
            <a:stretch>
              <a:fillRect/>
            </a:stretch>
          </p:blipFill>
          <p:spPr>
            <a:xfrm>
              <a:off x="634255" y="1579196"/>
              <a:ext cx="1271149" cy="996696"/>
            </a:xfrm>
            <a:prstGeom prst="rect">
              <a:avLst/>
            </a:prstGeom>
          </p:spPr>
        </p:pic>
      </p:grpSp>
      <p:grpSp>
        <p:nvGrpSpPr>
          <p:cNvPr id="7" name="组 6"/>
          <p:cNvGrpSpPr/>
          <p:nvPr/>
        </p:nvGrpSpPr>
        <p:grpSpPr>
          <a:xfrm>
            <a:off x="2035646" y="2015728"/>
            <a:ext cx="1828800" cy="2286000"/>
            <a:chOff x="2403518" y="908564"/>
            <a:chExt cx="1828800" cy="2286000"/>
          </a:xfrm>
        </p:grpSpPr>
        <p:sp>
          <p:nvSpPr>
            <p:cNvPr id="15" name="Oval 14"/>
            <p:cNvSpPr/>
            <p:nvPr/>
          </p:nvSpPr>
          <p:spPr>
            <a:xfrm>
              <a:off x="2403518" y="908564"/>
              <a:ext cx="1828800" cy="2286000"/>
            </a:xfrm>
            <a:prstGeom prst="ellipse">
              <a:avLst/>
            </a:prstGeom>
            <a:gradFill flip="none" rotWithShape="1">
              <a:gsLst>
                <a:gs pos="20000">
                  <a:srgbClr val="FF0000"/>
                </a:gs>
                <a:gs pos="65000">
                  <a:srgbClr val="FFFFFF"/>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图片 2"/>
            <p:cNvPicPr>
              <a:picLocks noChangeAspect="1"/>
            </p:cNvPicPr>
            <p:nvPr/>
          </p:nvPicPr>
          <p:blipFill>
            <a:blip r:embed="rId4"/>
            <a:stretch>
              <a:fillRect/>
            </a:stretch>
          </p:blipFill>
          <p:spPr>
            <a:xfrm>
              <a:off x="2641062" y="1581138"/>
              <a:ext cx="1354942" cy="995166"/>
            </a:xfrm>
            <a:prstGeom prst="rect">
              <a:avLst/>
            </a:prstGeom>
          </p:spPr>
        </p:pic>
      </p:grpSp>
      <p:grpSp>
        <p:nvGrpSpPr>
          <p:cNvPr id="8" name="组 7"/>
          <p:cNvGrpSpPr/>
          <p:nvPr/>
        </p:nvGrpSpPr>
        <p:grpSpPr>
          <a:xfrm>
            <a:off x="4152579" y="2043650"/>
            <a:ext cx="1828800" cy="2286000"/>
            <a:chOff x="4440440" y="936486"/>
            <a:chExt cx="1828800" cy="2286000"/>
          </a:xfrm>
        </p:grpSpPr>
        <p:sp>
          <p:nvSpPr>
            <p:cNvPr id="21" name="Oval 20"/>
            <p:cNvSpPr/>
            <p:nvPr/>
          </p:nvSpPr>
          <p:spPr>
            <a:xfrm>
              <a:off x="4440440" y="936486"/>
              <a:ext cx="1828800" cy="2286000"/>
            </a:xfrm>
            <a:prstGeom prst="ellipse">
              <a:avLst/>
            </a:prstGeom>
            <a:gradFill flip="none" rotWithShape="1">
              <a:gsLst>
                <a:gs pos="25000">
                  <a:schemeClr val="accent3"/>
                </a:gs>
                <a:gs pos="65000">
                  <a:srgbClr val="FFFFFF"/>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0" name="Picture 5"/>
            <p:cNvPicPr>
              <a:picLocks noChangeAspect="1" noChangeArrowheads="1"/>
            </p:cNvPicPr>
            <p:nvPr/>
          </p:nvPicPr>
          <p:blipFill rotWithShape="1">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4715669" y="1582668"/>
              <a:ext cx="1329302" cy="99516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grpSp>
      <p:grpSp>
        <p:nvGrpSpPr>
          <p:cNvPr id="9" name="组 8"/>
          <p:cNvGrpSpPr/>
          <p:nvPr/>
        </p:nvGrpSpPr>
        <p:grpSpPr>
          <a:xfrm>
            <a:off x="6809129" y="2043650"/>
            <a:ext cx="1828800" cy="2286000"/>
            <a:chOff x="6521268" y="936486"/>
            <a:chExt cx="1828800" cy="2286000"/>
          </a:xfrm>
        </p:grpSpPr>
        <p:sp>
          <p:nvSpPr>
            <p:cNvPr id="24" name="Oval 23"/>
            <p:cNvSpPr/>
            <p:nvPr/>
          </p:nvSpPr>
          <p:spPr>
            <a:xfrm>
              <a:off x="6521268" y="936486"/>
              <a:ext cx="1828800" cy="2286000"/>
            </a:xfrm>
            <a:prstGeom prst="ellipse">
              <a:avLst/>
            </a:prstGeom>
            <a:gradFill flip="none" rotWithShape="1">
              <a:gsLst>
                <a:gs pos="25000">
                  <a:srgbClr val="8064A2"/>
                </a:gs>
                <a:gs pos="65000">
                  <a:srgbClr val="FFFFFF"/>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 name="Picture 2" descr="C:\Documents and Settings\my code\disney\dataset\Broadcast_Mar6_2ndHalf\seq3\0112.jpeg"/>
            <p:cNvPicPr>
              <a:picLocks noChangeAspect="1" noChangeArrowheads="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6765799" y="1579196"/>
              <a:ext cx="1371157" cy="1006679"/>
            </a:xfrm>
            <a:prstGeom prst="rect">
              <a:avLst/>
            </a:prstGeom>
            <a:noFill/>
            <a:ln w="38100" cmpd="sng">
              <a:noFill/>
            </a:ln>
            <a:effectLst>
              <a:outerShdw blurRad="50800" dist="38100" dir="8100000" algn="tr" rotWithShape="0">
                <a:prstClr val="black">
                  <a:alpha val="40000"/>
                </a:prstClr>
              </a:outerShdw>
            </a:effectLst>
          </p:spPr>
        </p:pic>
      </p:grpSp>
      <p:sp>
        <p:nvSpPr>
          <p:cNvPr id="2" name="Title 1"/>
          <p:cNvSpPr>
            <a:spLocks noGrp="1"/>
          </p:cNvSpPr>
          <p:nvPr>
            <p:ph type="title"/>
          </p:nvPr>
        </p:nvSpPr>
        <p:spPr>
          <a:xfrm>
            <a:off x="0" y="0"/>
            <a:ext cx="9144000" cy="784086"/>
          </a:xfrm>
        </p:spPr>
        <p:txBody>
          <a:bodyPr>
            <a:noAutofit/>
          </a:bodyPr>
          <a:lstStyle/>
          <a:p>
            <a:r>
              <a:rPr lang="en-US" sz="3600" dirty="0" smtClean="0">
                <a:solidFill>
                  <a:srgbClr val="800000"/>
                </a:solidFill>
              </a:rPr>
              <a:t>Roadmap</a:t>
            </a:r>
            <a:endParaRPr lang="en-US" sz="3600" dirty="0">
              <a:solidFill>
                <a:srgbClr val="800000"/>
              </a:solidFill>
            </a:endParaRPr>
          </a:p>
        </p:txBody>
      </p:sp>
      <p:sp>
        <p:nvSpPr>
          <p:cNvPr id="6" name="TextBox 5"/>
          <p:cNvSpPr txBox="1"/>
          <p:nvPr/>
        </p:nvSpPr>
        <p:spPr>
          <a:xfrm>
            <a:off x="6209076" y="4503773"/>
            <a:ext cx="2974578" cy="338554"/>
          </a:xfrm>
          <a:prstGeom prst="rect">
            <a:avLst/>
          </a:prstGeom>
          <a:noFill/>
        </p:spPr>
        <p:txBody>
          <a:bodyPr wrap="square" rtlCol="0">
            <a:spAutoFit/>
          </a:bodyPr>
          <a:lstStyle/>
          <a:p>
            <a:pPr algn="r"/>
            <a:r>
              <a:rPr lang="en-US" altLang="zh-CN" sz="1600" i="1" dirty="0" smtClean="0">
                <a:latin typeface="Arial Narrow"/>
                <a:cs typeface="Arial Narrow"/>
              </a:rPr>
              <a:t>Number of People</a:t>
            </a:r>
            <a:endParaRPr lang="en-US" sz="1600" i="1" dirty="0">
              <a:latin typeface="Arial Narrow"/>
              <a:cs typeface="Arial Narrow"/>
            </a:endParaRPr>
          </a:p>
        </p:txBody>
      </p:sp>
      <p:sp>
        <p:nvSpPr>
          <p:cNvPr id="13" name="TextBox 12"/>
          <p:cNvSpPr txBox="1"/>
          <p:nvPr/>
        </p:nvSpPr>
        <p:spPr>
          <a:xfrm>
            <a:off x="7037729" y="3746616"/>
            <a:ext cx="1371600" cy="353943"/>
          </a:xfrm>
          <a:prstGeom prst="rect">
            <a:avLst/>
          </a:prstGeom>
          <a:noFill/>
        </p:spPr>
        <p:txBody>
          <a:bodyPr wrap="square" rtlCol="0">
            <a:spAutoFit/>
          </a:bodyPr>
          <a:lstStyle/>
          <a:p>
            <a:pPr algn="ctr"/>
            <a:r>
              <a:rPr lang="en-US" sz="1700" dirty="0" smtClean="0"/>
              <a:t>Hockey</a:t>
            </a:r>
            <a:endParaRPr lang="en-US" sz="1700" dirty="0"/>
          </a:p>
        </p:txBody>
      </p:sp>
      <p:sp>
        <p:nvSpPr>
          <p:cNvPr id="11" name="TextBox 10"/>
          <p:cNvSpPr txBox="1"/>
          <p:nvPr/>
        </p:nvSpPr>
        <p:spPr>
          <a:xfrm>
            <a:off x="4381179" y="3715636"/>
            <a:ext cx="1371600" cy="353943"/>
          </a:xfrm>
          <a:prstGeom prst="rect">
            <a:avLst/>
          </a:prstGeom>
          <a:noFill/>
        </p:spPr>
        <p:txBody>
          <a:bodyPr wrap="square" rtlCol="0">
            <a:spAutoFit/>
          </a:bodyPr>
          <a:lstStyle/>
          <a:p>
            <a:pPr algn="ctr"/>
            <a:r>
              <a:rPr lang="en-US" sz="1700" dirty="0" smtClean="0"/>
              <a:t>Talk</a:t>
            </a:r>
            <a:endParaRPr lang="en-US" sz="1700" dirty="0"/>
          </a:p>
        </p:txBody>
      </p:sp>
      <p:sp>
        <p:nvSpPr>
          <p:cNvPr id="10" name="TextBox 9"/>
          <p:cNvSpPr txBox="1"/>
          <p:nvPr/>
        </p:nvSpPr>
        <p:spPr>
          <a:xfrm>
            <a:off x="227709" y="3721865"/>
            <a:ext cx="1676400" cy="353943"/>
          </a:xfrm>
          <a:prstGeom prst="rect">
            <a:avLst/>
          </a:prstGeom>
          <a:noFill/>
        </p:spPr>
        <p:txBody>
          <a:bodyPr wrap="square" rtlCol="0">
            <a:spAutoFit/>
          </a:bodyPr>
          <a:lstStyle/>
          <a:p>
            <a:pPr algn="ctr"/>
            <a:r>
              <a:rPr lang="en-US" sz="1700" dirty="0" smtClean="0"/>
              <a:t>Run</a:t>
            </a:r>
            <a:endParaRPr lang="en-US" sz="1700" dirty="0"/>
          </a:p>
        </p:txBody>
      </p:sp>
      <p:cxnSp>
        <p:nvCxnSpPr>
          <p:cNvPr id="5" name="Straight Arrow Connector 4"/>
          <p:cNvCxnSpPr/>
          <p:nvPr/>
        </p:nvCxnSpPr>
        <p:spPr>
          <a:xfrm>
            <a:off x="304800" y="4161260"/>
            <a:ext cx="8686800" cy="1588"/>
          </a:xfrm>
          <a:prstGeom prst="straightConnector1">
            <a:avLst/>
          </a:prstGeom>
          <a:ln w="38100" cap="flat" cmpd="sng" algn="ctr">
            <a:solidFill>
              <a:srgbClr val="008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607940" y="4231364"/>
            <a:ext cx="685800" cy="369332"/>
          </a:xfrm>
          <a:prstGeom prst="rect">
            <a:avLst/>
          </a:prstGeom>
          <a:noFill/>
        </p:spPr>
        <p:txBody>
          <a:bodyPr wrap="square" rtlCol="0">
            <a:spAutoFit/>
          </a:bodyPr>
          <a:lstStyle/>
          <a:p>
            <a:pPr algn="ctr"/>
            <a:r>
              <a:rPr lang="en-US" dirty="0" smtClean="0"/>
              <a:t>2</a:t>
            </a:r>
            <a:endParaRPr lang="en-US" dirty="0"/>
          </a:p>
        </p:txBody>
      </p:sp>
      <p:sp>
        <p:nvSpPr>
          <p:cNvPr id="26" name="TextBox 25"/>
          <p:cNvSpPr txBox="1"/>
          <p:nvPr/>
        </p:nvSpPr>
        <p:spPr>
          <a:xfrm>
            <a:off x="4759402" y="4231364"/>
            <a:ext cx="615155" cy="369332"/>
          </a:xfrm>
          <a:prstGeom prst="rect">
            <a:avLst/>
          </a:prstGeom>
          <a:noFill/>
        </p:spPr>
        <p:txBody>
          <a:bodyPr wrap="square" rtlCol="0">
            <a:spAutoFit/>
          </a:bodyPr>
          <a:lstStyle/>
          <a:p>
            <a:pPr algn="ctr"/>
            <a:r>
              <a:rPr lang="en-US" dirty="0" smtClean="0"/>
              <a:t>5-10</a:t>
            </a:r>
            <a:endParaRPr lang="en-US" dirty="0"/>
          </a:p>
        </p:txBody>
      </p:sp>
      <p:sp>
        <p:nvSpPr>
          <p:cNvPr id="29" name="TextBox 28"/>
          <p:cNvSpPr txBox="1"/>
          <p:nvPr/>
        </p:nvSpPr>
        <p:spPr>
          <a:xfrm>
            <a:off x="557691" y="4231364"/>
            <a:ext cx="985609" cy="369332"/>
          </a:xfrm>
          <a:prstGeom prst="rect">
            <a:avLst/>
          </a:prstGeom>
          <a:noFill/>
        </p:spPr>
        <p:txBody>
          <a:bodyPr wrap="square" rtlCol="0">
            <a:spAutoFit/>
          </a:bodyPr>
          <a:lstStyle/>
          <a:p>
            <a:pPr algn="ctr"/>
            <a:r>
              <a:rPr lang="en-US" altLang="zh-CN" dirty="0" smtClean="0"/>
              <a:t>1</a:t>
            </a:r>
            <a:endParaRPr lang="en-US" dirty="0"/>
          </a:p>
        </p:txBody>
      </p:sp>
      <p:sp>
        <p:nvSpPr>
          <p:cNvPr id="30" name="TextBox 29"/>
          <p:cNvSpPr txBox="1"/>
          <p:nvPr/>
        </p:nvSpPr>
        <p:spPr>
          <a:xfrm>
            <a:off x="7415952" y="4231364"/>
            <a:ext cx="615155" cy="369332"/>
          </a:xfrm>
          <a:prstGeom prst="rect">
            <a:avLst/>
          </a:prstGeom>
          <a:noFill/>
        </p:spPr>
        <p:txBody>
          <a:bodyPr wrap="square" rtlCol="0">
            <a:spAutoFit/>
          </a:bodyPr>
          <a:lstStyle/>
          <a:p>
            <a:pPr algn="ctr"/>
            <a:r>
              <a:rPr lang="en-US" dirty="0" smtClean="0"/>
              <a:t>~10</a:t>
            </a:r>
            <a:endParaRPr lang="en-US" dirty="0"/>
          </a:p>
        </p:txBody>
      </p:sp>
      <p:cxnSp>
        <p:nvCxnSpPr>
          <p:cNvPr id="43" name="Straight Connector 42"/>
          <p:cNvCxnSpPr/>
          <p:nvPr/>
        </p:nvCxnSpPr>
        <p:spPr>
          <a:xfrm rot="5400000">
            <a:off x="204920" y="4161260"/>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rot="5400000">
            <a:off x="968199" y="4160466"/>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5400000">
            <a:off x="2868544" y="4160466"/>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rot="5400000">
            <a:off x="4984683" y="4160466"/>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rot="5400000">
            <a:off x="7641233" y="4160466"/>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804909" y="1926254"/>
            <a:ext cx="1837240" cy="400110"/>
          </a:xfrm>
          <a:prstGeom prst="rect">
            <a:avLst/>
          </a:prstGeom>
          <a:noFill/>
        </p:spPr>
        <p:txBody>
          <a:bodyPr wrap="square" rtlCol="0">
            <a:spAutoFit/>
          </a:bodyPr>
          <a:lstStyle/>
          <a:p>
            <a:pPr algn="ctr"/>
            <a:r>
              <a:rPr lang="en-US" sz="2000" dirty="0" smtClean="0"/>
              <a:t>Events</a:t>
            </a:r>
            <a:endParaRPr lang="en-US" sz="2000" dirty="0"/>
          </a:p>
        </p:txBody>
      </p:sp>
      <p:sp>
        <p:nvSpPr>
          <p:cNvPr id="35" name="TextBox 34"/>
          <p:cNvSpPr txBox="1"/>
          <p:nvPr/>
        </p:nvSpPr>
        <p:spPr>
          <a:xfrm>
            <a:off x="4350203" y="1755864"/>
            <a:ext cx="1371600" cy="707886"/>
          </a:xfrm>
          <a:prstGeom prst="rect">
            <a:avLst/>
          </a:prstGeom>
          <a:noFill/>
        </p:spPr>
        <p:txBody>
          <a:bodyPr wrap="square" rtlCol="0">
            <a:spAutoFit/>
          </a:bodyPr>
          <a:lstStyle/>
          <a:p>
            <a:pPr algn="ctr"/>
            <a:r>
              <a:rPr lang="en-US" sz="2000" dirty="0" smtClean="0"/>
              <a:t> Group</a:t>
            </a:r>
          </a:p>
          <a:p>
            <a:pPr algn="ctr"/>
            <a:r>
              <a:rPr lang="en-US" sz="2000" dirty="0"/>
              <a:t>a</a:t>
            </a:r>
            <a:r>
              <a:rPr lang="en-US" sz="2000" dirty="0" smtClean="0"/>
              <a:t>ctivities</a:t>
            </a:r>
            <a:endParaRPr lang="en-US" sz="2000" dirty="0"/>
          </a:p>
        </p:txBody>
      </p:sp>
      <p:sp>
        <p:nvSpPr>
          <p:cNvPr id="36" name="TextBox 35"/>
          <p:cNvSpPr txBox="1"/>
          <p:nvPr/>
        </p:nvSpPr>
        <p:spPr>
          <a:xfrm>
            <a:off x="211055" y="1891250"/>
            <a:ext cx="1676400" cy="400110"/>
          </a:xfrm>
          <a:prstGeom prst="rect">
            <a:avLst/>
          </a:prstGeom>
          <a:noFill/>
        </p:spPr>
        <p:txBody>
          <a:bodyPr wrap="square" rtlCol="0">
            <a:spAutoFit/>
          </a:bodyPr>
          <a:lstStyle/>
          <a:p>
            <a:pPr algn="ctr"/>
            <a:r>
              <a:rPr lang="en-US" sz="2000" dirty="0" smtClean="0"/>
              <a:t>Actions</a:t>
            </a:r>
            <a:endParaRPr lang="en-US" sz="2000" dirty="0"/>
          </a:p>
        </p:txBody>
      </p:sp>
      <p:sp>
        <p:nvSpPr>
          <p:cNvPr id="39" name="TextBox 35"/>
          <p:cNvSpPr txBox="1"/>
          <p:nvPr/>
        </p:nvSpPr>
        <p:spPr>
          <a:xfrm>
            <a:off x="2131108" y="1756577"/>
            <a:ext cx="1676400" cy="707886"/>
          </a:xfrm>
          <a:prstGeom prst="rect">
            <a:avLst/>
          </a:prstGeom>
          <a:noFill/>
        </p:spPr>
        <p:txBody>
          <a:bodyPr wrap="square" rtlCol="0">
            <a:spAutoFit/>
          </a:bodyPr>
          <a:lstStyle/>
          <a:p>
            <a:pPr algn="ctr"/>
            <a:r>
              <a:rPr lang="en-US" sz="2000" dirty="0" smtClean="0"/>
              <a:t>Human interactions</a:t>
            </a:r>
            <a:endParaRPr lang="en-US" sz="2000" dirty="0"/>
          </a:p>
        </p:txBody>
      </p:sp>
      <p:sp>
        <p:nvSpPr>
          <p:cNvPr id="41" name="TextBox 9"/>
          <p:cNvSpPr txBox="1"/>
          <p:nvPr/>
        </p:nvSpPr>
        <p:spPr>
          <a:xfrm>
            <a:off x="2124567" y="3710108"/>
            <a:ext cx="1676400" cy="353943"/>
          </a:xfrm>
          <a:prstGeom prst="rect">
            <a:avLst/>
          </a:prstGeom>
          <a:noFill/>
        </p:spPr>
        <p:txBody>
          <a:bodyPr wrap="square" rtlCol="0">
            <a:spAutoFit/>
          </a:bodyPr>
          <a:lstStyle/>
          <a:p>
            <a:pPr algn="ctr"/>
            <a:r>
              <a:rPr lang="en-US" sz="1700" dirty="0" smtClean="0"/>
              <a:t>Point</a:t>
            </a:r>
            <a:endParaRPr lang="en-US" sz="1700" dirty="0"/>
          </a:p>
        </p:txBody>
      </p:sp>
      <p:sp>
        <p:nvSpPr>
          <p:cNvPr id="37" name="TextBox 36"/>
          <p:cNvSpPr txBox="1"/>
          <p:nvPr/>
        </p:nvSpPr>
        <p:spPr>
          <a:xfrm>
            <a:off x="1543299" y="5089978"/>
            <a:ext cx="6179435" cy="646331"/>
          </a:xfrm>
          <a:prstGeom prst="rect">
            <a:avLst/>
          </a:prstGeom>
          <a:noFill/>
        </p:spPr>
        <p:txBody>
          <a:bodyPr wrap="square" rtlCol="0">
            <a:spAutoFit/>
          </a:bodyPr>
          <a:lstStyle/>
          <a:p>
            <a:pPr>
              <a:buFont typeface="Arial"/>
              <a:buChar char="•"/>
            </a:pPr>
            <a:r>
              <a:rPr lang="en-US" dirty="0" smtClean="0"/>
              <a:t> </a:t>
            </a:r>
            <a:r>
              <a:rPr lang="en-US" dirty="0" err="1" smtClean="0"/>
              <a:t>Tian</a:t>
            </a:r>
            <a:r>
              <a:rPr lang="en-US" dirty="0" smtClean="0"/>
              <a:t> </a:t>
            </a:r>
            <a:r>
              <a:rPr lang="en-US" dirty="0" err="1" smtClean="0"/>
              <a:t>Lan</a:t>
            </a:r>
            <a:r>
              <a:rPr lang="en-US" dirty="0" smtClean="0"/>
              <a:t>, Leonid </a:t>
            </a:r>
            <a:r>
              <a:rPr lang="en-US" dirty="0" err="1" smtClean="0"/>
              <a:t>Sigal</a:t>
            </a:r>
            <a:r>
              <a:rPr lang="en-US" dirty="0" smtClean="0"/>
              <a:t>, Greg Mori.  Social Roles in Hierarchical Models for Human Activity Recognition.  CVPR 2012</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8684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50000" y="50000"/>
                                    </p:animScale>
                                  </p:childTnLst>
                                </p:cTn>
                              </p:par>
                              <p:par>
                                <p:cTn id="7" presetID="6" presetClass="emph" presetSubtype="0" fill="hold" nodeType="withEffect">
                                  <p:stCondLst>
                                    <p:cond delay="0"/>
                                  </p:stCondLst>
                                  <p:childTnLst>
                                    <p:animScale>
                                      <p:cBhvr>
                                        <p:cTn id="8" dur="2000" fill="hold"/>
                                        <p:tgtEl>
                                          <p:spTgt spid="7"/>
                                        </p:tgtEl>
                                      </p:cBhvr>
                                      <p:by x="50000" y="50000"/>
                                    </p:animScale>
                                  </p:childTnLst>
                                </p:cTn>
                              </p:par>
                              <p:par>
                                <p:cTn id="9" presetID="6" presetClass="emph" presetSubtype="0" fill="hold" nodeType="withEffect">
                                  <p:stCondLst>
                                    <p:cond delay="0"/>
                                  </p:stCondLst>
                                  <p:childTnLst>
                                    <p:animScale>
                                      <p:cBhvr>
                                        <p:cTn id="10" dur="2000" fill="hold"/>
                                        <p:tgtEl>
                                          <p:spTgt spid="8"/>
                                        </p:tgtEl>
                                      </p:cBhvr>
                                      <p:by x="50000" y="50000"/>
                                    </p:animScale>
                                  </p:childTnLst>
                                </p:cTn>
                              </p:par>
                              <p:par>
                                <p:cTn id="11" presetID="6" presetClass="emph" presetSubtype="0" fill="hold" nodeType="withEffect">
                                  <p:stCondLst>
                                    <p:cond delay="0"/>
                                  </p:stCondLst>
                                  <p:childTnLst>
                                    <p:animScale>
                                      <p:cBhvr>
                                        <p:cTn id="12" dur="2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 name="矩形 62"/>
          <p:cNvSpPr/>
          <p:nvPr/>
        </p:nvSpPr>
        <p:spPr>
          <a:xfrm>
            <a:off x="5747292" y="1232642"/>
            <a:ext cx="1765696" cy="2887566"/>
          </a:xfrm>
          <a:prstGeom prst="rect">
            <a:avLst/>
          </a:prstGeom>
          <a:solidFill>
            <a:schemeClr val="tx2">
              <a:lumMod val="20000"/>
              <a:lumOff val="80000"/>
            </a:schemeClr>
          </a:solidFill>
          <a:ln>
            <a:noFill/>
            <a:prstDash val="lg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47" name="Rectangle 11"/>
          <p:cNvSpPr/>
          <p:nvPr/>
        </p:nvSpPr>
        <p:spPr>
          <a:xfrm>
            <a:off x="6381300" y="4471099"/>
            <a:ext cx="2354185" cy="2111150"/>
          </a:xfrm>
          <a:prstGeom prst="rect">
            <a:avLst/>
          </a:prstGeom>
          <a:solidFill>
            <a:schemeClr val="bg1"/>
          </a:solidFill>
          <a:ln w="38100" cmpd="sng">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b="1" dirty="0" smtClean="0">
              <a:solidFill>
                <a:srgbClr val="FF0000"/>
              </a:solidFill>
            </a:endParaRPr>
          </a:p>
          <a:p>
            <a:pPr algn="ctr"/>
            <a:endParaRPr lang="en-US" sz="4800" b="1" dirty="0" smtClean="0">
              <a:solidFill>
                <a:srgbClr val="FF0000"/>
              </a:solidFill>
            </a:endParaRPr>
          </a:p>
          <a:p>
            <a:pPr algn="ctr"/>
            <a:endParaRPr lang="en-US" b="1" dirty="0">
              <a:solidFill>
                <a:srgbClr val="FF0000"/>
              </a:solidFill>
            </a:endParaRPr>
          </a:p>
        </p:txBody>
      </p:sp>
      <p:sp>
        <p:nvSpPr>
          <p:cNvPr id="5" name="Title 1"/>
          <p:cNvSpPr>
            <a:spLocks noGrp="1"/>
          </p:cNvSpPr>
          <p:nvPr>
            <p:ph type="title"/>
          </p:nvPr>
        </p:nvSpPr>
        <p:spPr>
          <a:xfrm>
            <a:off x="457200" y="-137844"/>
            <a:ext cx="8229600" cy="1143000"/>
          </a:xfrm>
        </p:spPr>
        <p:txBody>
          <a:bodyPr>
            <a:noAutofit/>
          </a:bodyPr>
          <a:lstStyle/>
          <a:p>
            <a:r>
              <a:rPr lang="en-US" sz="4000" dirty="0" smtClean="0">
                <a:solidFill>
                  <a:srgbClr val="800000"/>
                </a:solidFill>
              </a:rPr>
              <a:t>Semantic Descriptions of Videos</a:t>
            </a:r>
            <a:endParaRPr lang="en-US" sz="4000" dirty="0">
              <a:solidFill>
                <a:srgbClr val="800000"/>
              </a:solidFill>
            </a:endParaRPr>
          </a:p>
        </p:txBody>
      </p:sp>
      <p:pic>
        <p:nvPicPr>
          <p:cNvPr id="20" name="Picture 2" descr="C:\Documents and Settings\my code\disney\dataset\Broadcast_Mar6_2ndHalf\seq3\0112.jpeg"/>
          <p:cNvPicPr>
            <a:picLocks noChangeAspect="1" noChangeArrowheads="1"/>
          </p:cNvPicPr>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193898" y="1261406"/>
            <a:ext cx="4350352" cy="2858802"/>
          </a:xfrm>
          <a:prstGeom prst="rect">
            <a:avLst/>
          </a:prstGeom>
          <a:noFill/>
          <a:ln w="38100" cmpd="sng">
            <a:noFill/>
          </a:ln>
          <a:effectLst>
            <a:outerShdw blurRad="50800" dist="38100" dir="8100000" algn="tr" rotWithShape="0">
              <a:prstClr val="black">
                <a:alpha val="40000"/>
              </a:prstClr>
            </a:outerShdw>
          </a:effectLst>
        </p:spPr>
      </p:pic>
      <p:grpSp>
        <p:nvGrpSpPr>
          <p:cNvPr id="6" name="组 5"/>
          <p:cNvGrpSpPr/>
          <p:nvPr/>
        </p:nvGrpSpPr>
        <p:grpSpPr>
          <a:xfrm>
            <a:off x="4528765" y="1245916"/>
            <a:ext cx="1201967" cy="2954655"/>
            <a:chOff x="4528765" y="1245916"/>
            <a:chExt cx="1201967" cy="2954655"/>
          </a:xfrm>
        </p:grpSpPr>
        <p:sp>
          <p:nvSpPr>
            <p:cNvPr id="3" name="矩形 2"/>
            <p:cNvSpPr/>
            <p:nvPr/>
          </p:nvSpPr>
          <p:spPr>
            <a:xfrm>
              <a:off x="4544253" y="1261406"/>
              <a:ext cx="1186479" cy="2858802"/>
            </a:xfrm>
            <a:prstGeom prst="rect">
              <a:avLst/>
            </a:prstGeom>
            <a:noFill/>
            <a:ln>
              <a:solidFill>
                <a:schemeClr val="tx1"/>
              </a:solidFill>
              <a:prstDash val="lg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smtClean="0"/>
                <a:t>F</a:t>
              </a:r>
              <a:endParaRPr kumimoji="1" lang="zh-CN" altLang="en-US" dirty="0"/>
            </a:p>
          </p:txBody>
        </p:sp>
        <p:sp>
          <p:nvSpPr>
            <p:cNvPr id="4" name="文本框 3"/>
            <p:cNvSpPr txBox="1"/>
            <p:nvPr/>
          </p:nvSpPr>
          <p:spPr>
            <a:xfrm>
              <a:off x="4528765" y="1245916"/>
              <a:ext cx="1186479" cy="2954655"/>
            </a:xfrm>
            <a:prstGeom prst="rect">
              <a:avLst/>
            </a:prstGeom>
            <a:noFill/>
          </p:spPr>
          <p:txBody>
            <a:bodyPr wrap="square" rtlCol="0">
              <a:spAutoFit/>
            </a:bodyPr>
            <a:lstStyle/>
            <a:p>
              <a:pPr algn="ctr"/>
              <a:r>
                <a:rPr kumimoji="1" lang="en-US" altLang="zh-CN" sz="2400" dirty="0" smtClean="0">
                  <a:solidFill>
                    <a:srgbClr val="000090"/>
                  </a:solidFill>
                </a:rPr>
                <a:t>actions</a:t>
              </a:r>
              <a:endParaRPr kumimoji="1" lang="en-US" altLang="zh-CN" dirty="0" smtClean="0">
                <a:solidFill>
                  <a:srgbClr val="000090"/>
                </a:solidFill>
              </a:endParaRPr>
            </a:p>
            <a:p>
              <a:pPr algn="ctr"/>
              <a:endParaRPr kumimoji="1" lang="en-US" altLang="zh-CN" dirty="0" smtClean="0"/>
            </a:p>
            <a:p>
              <a:pPr algn="ctr"/>
              <a:r>
                <a:rPr kumimoji="1" lang="en-US" altLang="zh-CN" dirty="0"/>
                <a:t>w</a:t>
              </a:r>
              <a:r>
                <a:rPr kumimoji="1" lang="en-US" altLang="zh-CN" dirty="0" smtClean="0"/>
                <a:t>alk</a:t>
              </a:r>
            </a:p>
            <a:p>
              <a:pPr algn="ctr"/>
              <a:r>
                <a:rPr kumimoji="1" lang="en-US" altLang="zh-CN" dirty="0" smtClean="0"/>
                <a:t>run</a:t>
              </a:r>
            </a:p>
            <a:p>
              <a:pPr algn="ctr"/>
              <a:r>
                <a:rPr kumimoji="1" lang="en-US" altLang="zh-CN" dirty="0" smtClean="0"/>
                <a:t>jog</a:t>
              </a:r>
            </a:p>
            <a:p>
              <a:pPr algn="ctr"/>
              <a:r>
                <a:rPr kumimoji="1" lang="en-US" altLang="zh-CN" dirty="0" smtClean="0"/>
                <a:t>bend</a:t>
              </a:r>
            </a:p>
            <a:p>
              <a:pPr algn="ctr"/>
              <a:r>
                <a:rPr kumimoji="1" lang="en-US" altLang="zh-CN" dirty="0" smtClean="0"/>
                <a:t>shoot</a:t>
              </a:r>
            </a:p>
            <a:p>
              <a:pPr algn="ctr"/>
              <a:r>
                <a:rPr kumimoji="1" lang="en-US" altLang="zh-CN" dirty="0"/>
                <a:t>d</a:t>
              </a:r>
              <a:r>
                <a:rPr kumimoji="1" lang="en-US" altLang="zh-CN" dirty="0" smtClean="0"/>
                <a:t>ribble</a:t>
              </a:r>
            </a:p>
            <a:p>
              <a:pPr algn="ctr"/>
              <a:r>
                <a:rPr kumimoji="1" lang="en-US" altLang="zh-CN" dirty="0"/>
                <a:t>p</a:t>
              </a:r>
              <a:r>
                <a:rPr kumimoji="1" lang="en-US" altLang="zh-CN" dirty="0" smtClean="0"/>
                <a:t>ass</a:t>
              </a:r>
            </a:p>
            <a:p>
              <a:endParaRPr kumimoji="1" lang="zh-CN" altLang="en-US" dirty="0"/>
            </a:p>
          </p:txBody>
        </p:sp>
      </p:grpSp>
      <p:grpSp>
        <p:nvGrpSpPr>
          <p:cNvPr id="7" name="组 6"/>
          <p:cNvGrpSpPr/>
          <p:nvPr/>
        </p:nvGrpSpPr>
        <p:grpSpPr>
          <a:xfrm>
            <a:off x="7512988" y="1256406"/>
            <a:ext cx="1392882" cy="2858802"/>
            <a:chOff x="7512988" y="1256406"/>
            <a:chExt cx="1392882" cy="2858802"/>
          </a:xfrm>
        </p:grpSpPr>
        <p:sp>
          <p:nvSpPr>
            <p:cNvPr id="32" name="矩形 31"/>
            <p:cNvSpPr/>
            <p:nvPr/>
          </p:nvSpPr>
          <p:spPr>
            <a:xfrm>
              <a:off x="7512988" y="1256406"/>
              <a:ext cx="1392882" cy="2858802"/>
            </a:xfrm>
            <a:prstGeom prst="rect">
              <a:avLst/>
            </a:prstGeom>
            <a:noFill/>
            <a:ln>
              <a:solidFill>
                <a:schemeClr val="tx1"/>
              </a:solidFill>
              <a:prstDash val="lg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smtClean="0"/>
                <a:t>F</a:t>
              </a:r>
              <a:endParaRPr kumimoji="1" lang="zh-CN" altLang="en-US" dirty="0"/>
            </a:p>
          </p:txBody>
        </p:sp>
        <p:sp>
          <p:nvSpPr>
            <p:cNvPr id="33" name="文本框 32"/>
            <p:cNvSpPr txBox="1"/>
            <p:nvPr/>
          </p:nvSpPr>
          <p:spPr>
            <a:xfrm>
              <a:off x="7512988" y="1256406"/>
              <a:ext cx="1392882" cy="1846659"/>
            </a:xfrm>
            <a:prstGeom prst="rect">
              <a:avLst/>
            </a:prstGeom>
            <a:noFill/>
          </p:spPr>
          <p:txBody>
            <a:bodyPr wrap="square" rtlCol="0">
              <a:spAutoFit/>
            </a:bodyPr>
            <a:lstStyle/>
            <a:p>
              <a:pPr algn="ctr"/>
              <a:r>
                <a:rPr kumimoji="1" lang="en-US" altLang="zh-CN" sz="2400" dirty="0" smtClean="0">
                  <a:solidFill>
                    <a:srgbClr val="000090"/>
                  </a:solidFill>
                </a:rPr>
                <a:t>event</a:t>
              </a:r>
              <a:endParaRPr kumimoji="1" lang="en-US" altLang="zh-CN" dirty="0" smtClean="0">
                <a:solidFill>
                  <a:srgbClr val="000090"/>
                </a:solidFill>
              </a:endParaRPr>
            </a:p>
            <a:p>
              <a:pPr algn="ctr"/>
              <a:endParaRPr kumimoji="1" lang="en-US" altLang="zh-CN" dirty="0" smtClean="0"/>
            </a:p>
            <a:p>
              <a:pPr algn="ctr"/>
              <a:r>
                <a:rPr kumimoji="1" lang="en-US" altLang="zh-CN" dirty="0"/>
                <a:t>c</a:t>
              </a:r>
              <a:r>
                <a:rPr kumimoji="1" lang="en-US" altLang="zh-CN" dirty="0" smtClean="0"/>
                <a:t>orner hit</a:t>
              </a:r>
            </a:p>
            <a:p>
              <a:pPr algn="ctr"/>
              <a:r>
                <a:rPr kumimoji="1" lang="en-US" altLang="zh-CN" dirty="0"/>
                <a:t>f</a:t>
              </a:r>
              <a:r>
                <a:rPr kumimoji="1" lang="en-US" altLang="zh-CN" dirty="0" smtClean="0"/>
                <a:t>ree hit</a:t>
              </a:r>
            </a:p>
            <a:p>
              <a:pPr algn="ctr"/>
              <a:r>
                <a:rPr kumimoji="1" lang="en-US" altLang="zh-CN" dirty="0"/>
                <a:t>a</a:t>
              </a:r>
              <a:r>
                <a:rPr kumimoji="1" lang="en-US" altLang="zh-CN" dirty="0" smtClean="0"/>
                <a:t>ttack play</a:t>
              </a:r>
              <a:endParaRPr kumimoji="1" lang="en-US" altLang="zh-CN" dirty="0"/>
            </a:p>
            <a:p>
              <a:pPr algn="ctr"/>
              <a:endParaRPr kumimoji="1" lang="en-US" altLang="zh-CN" dirty="0" smtClean="0"/>
            </a:p>
          </p:txBody>
        </p:sp>
      </p:grpSp>
      <p:grpSp>
        <p:nvGrpSpPr>
          <p:cNvPr id="36" name="Group 20"/>
          <p:cNvGrpSpPr/>
          <p:nvPr/>
        </p:nvGrpSpPr>
        <p:grpSpPr>
          <a:xfrm>
            <a:off x="4414006" y="4471098"/>
            <a:ext cx="1573768" cy="2111150"/>
            <a:chOff x="4864164" y="1143000"/>
            <a:chExt cx="3136637" cy="3336978"/>
          </a:xfrm>
        </p:grpSpPr>
        <p:grpSp>
          <p:nvGrpSpPr>
            <p:cNvPr id="37" name="Group 10"/>
            <p:cNvGrpSpPr/>
            <p:nvPr/>
          </p:nvGrpSpPr>
          <p:grpSpPr>
            <a:xfrm>
              <a:off x="4864164" y="1143000"/>
              <a:ext cx="3136637" cy="3336978"/>
              <a:chOff x="444564" y="990600"/>
              <a:chExt cx="3136637" cy="3336978"/>
            </a:xfrm>
          </p:grpSpPr>
          <p:sp>
            <p:nvSpPr>
              <p:cNvPr id="42" name="Rectangle 11"/>
              <p:cNvSpPr/>
              <p:nvPr/>
            </p:nvSpPr>
            <p:spPr>
              <a:xfrm>
                <a:off x="457202" y="990600"/>
                <a:ext cx="3051060" cy="3336978"/>
              </a:xfrm>
              <a:prstGeom prst="rect">
                <a:avLst/>
              </a:prstGeom>
              <a:solidFill>
                <a:schemeClr val="bg1"/>
              </a:solidFill>
              <a:ln w="38100" cmpd="sng">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b="1" dirty="0" smtClean="0">
                  <a:solidFill>
                    <a:srgbClr val="FF0000"/>
                  </a:solidFill>
                </a:endParaRPr>
              </a:p>
              <a:p>
                <a:pPr algn="ctr"/>
                <a:endParaRPr lang="en-US" sz="4800" b="1" dirty="0" smtClean="0">
                  <a:solidFill>
                    <a:srgbClr val="FF0000"/>
                  </a:solidFill>
                </a:endParaRPr>
              </a:p>
              <a:p>
                <a:pPr algn="ctr"/>
                <a:endParaRPr lang="en-US" b="1" dirty="0">
                  <a:solidFill>
                    <a:srgbClr val="FF0000"/>
                  </a:solidFill>
                </a:endParaRPr>
              </a:p>
            </p:txBody>
          </p:sp>
          <p:sp>
            <p:nvSpPr>
              <p:cNvPr id="43" name="TextBox 12"/>
              <p:cNvSpPr txBox="1"/>
              <p:nvPr/>
            </p:nvSpPr>
            <p:spPr>
              <a:xfrm>
                <a:off x="444564" y="1017831"/>
                <a:ext cx="3136637" cy="632432"/>
              </a:xfrm>
              <a:prstGeom prst="rect">
                <a:avLst/>
              </a:prstGeom>
              <a:noFill/>
            </p:spPr>
            <p:txBody>
              <a:bodyPr wrap="none" rtlCol="0">
                <a:spAutoFit/>
              </a:bodyPr>
              <a:lstStyle/>
              <a:p>
                <a:r>
                  <a:rPr lang="en-US" sz="2000" dirty="0" smtClean="0">
                    <a:solidFill>
                      <a:srgbClr val="FF0000"/>
                    </a:solidFill>
                  </a:rPr>
                  <a:t>man-marking</a:t>
                </a:r>
                <a:endParaRPr lang="en-US" sz="2000" dirty="0">
                  <a:solidFill>
                    <a:srgbClr val="FF0000"/>
                  </a:solidFill>
                </a:endParaRPr>
              </a:p>
            </p:txBody>
          </p:sp>
        </p:grpSp>
        <p:pic>
          <p:nvPicPr>
            <p:cNvPr id="38" name="Picture 9" descr="C:\Documents and Settings\my papers\cvpr2012\cam_ready\fig\samp_freekick1.png"/>
            <p:cNvPicPr>
              <a:picLocks noChangeAspect="1" noChangeArrowheads="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5278094" y="1861526"/>
              <a:ext cx="2282048" cy="2315330"/>
            </a:xfrm>
            <a:prstGeom prst="rect">
              <a:avLst/>
            </a:prstGeom>
            <a:noFill/>
          </p:spPr>
        </p:pic>
        <p:sp>
          <p:nvSpPr>
            <p:cNvPr id="40" name="Down Arrow 18"/>
            <p:cNvSpPr/>
            <p:nvPr/>
          </p:nvSpPr>
          <p:spPr>
            <a:xfrm rot="5400000">
              <a:off x="7005548" y="2343250"/>
              <a:ext cx="274318" cy="834871"/>
            </a:xfrm>
            <a:prstGeom prst="down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矩形 44"/>
          <p:cNvSpPr/>
          <p:nvPr/>
        </p:nvSpPr>
        <p:spPr>
          <a:xfrm>
            <a:off x="410729" y="4709977"/>
            <a:ext cx="3662729" cy="1680500"/>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400" b="1" dirty="0" smtClean="0">
                <a:solidFill>
                  <a:srgbClr val="FF0000"/>
                </a:solidFill>
              </a:rPr>
              <a:t>Social Roles</a:t>
            </a:r>
          </a:p>
          <a:p>
            <a:endParaRPr kumimoji="1" lang="en-US" altLang="zh-CN" sz="600" dirty="0" smtClean="0">
              <a:solidFill>
                <a:schemeClr val="tx1"/>
              </a:solidFill>
            </a:endParaRPr>
          </a:p>
          <a:p>
            <a:pPr marL="285750" indent="-285750">
              <a:buFont typeface="Symbol" charset="2"/>
              <a:buChar char="-"/>
            </a:pPr>
            <a:r>
              <a:rPr kumimoji="1" lang="en-US" altLang="zh-CN" dirty="0">
                <a:solidFill>
                  <a:schemeClr val="tx1"/>
                </a:solidFill>
              </a:rPr>
              <a:t>Mid-level </a:t>
            </a:r>
            <a:r>
              <a:rPr kumimoji="1" lang="en-US" altLang="zh-CN" dirty="0" smtClean="0">
                <a:solidFill>
                  <a:schemeClr val="tx1"/>
                </a:solidFill>
              </a:rPr>
              <a:t>semantics that describe individual/group behaviors in the context of social interactions.</a:t>
            </a:r>
          </a:p>
        </p:txBody>
      </p:sp>
      <p:pic>
        <p:nvPicPr>
          <p:cNvPr id="46" name="Picture 2" descr="C:\Documents and Settings\my code\disney\dataset\Broadcast_Mar6_2ndHalf\seq3\0112.jpeg"/>
          <p:cNvPicPr>
            <a:picLocks noChangeAspect="1" noChangeArrowheads="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6612492" y="4960661"/>
            <a:ext cx="1937127" cy="1392310"/>
          </a:xfrm>
          <a:prstGeom prst="rect">
            <a:avLst/>
          </a:prstGeom>
          <a:noFill/>
          <a:ln w="38100" cmpd="sng">
            <a:noFill/>
          </a:ln>
          <a:effectLst/>
        </p:spPr>
      </p:pic>
      <p:sp>
        <p:nvSpPr>
          <p:cNvPr id="48" name="TextBox 12"/>
          <p:cNvSpPr txBox="1"/>
          <p:nvPr/>
        </p:nvSpPr>
        <p:spPr>
          <a:xfrm>
            <a:off x="6734787" y="4503935"/>
            <a:ext cx="1709147" cy="400110"/>
          </a:xfrm>
          <a:prstGeom prst="rect">
            <a:avLst/>
          </a:prstGeom>
          <a:noFill/>
        </p:spPr>
        <p:txBody>
          <a:bodyPr wrap="none" rtlCol="0">
            <a:spAutoFit/>
          </a:bodyPr>
          <a:lstStyle/>
          <a:p>
            <a:r>
              <a:rPr lang="en-US" sz="2000" dirty="0" smtClean="0">
                <a:solidFill>
                  <a:srgbClr val="FF0000"/>
                </a:solidFill>
              </a:rPr>
              <a:t>first defenders</a:t>
            </a:r>
            <a:endParaRPr lang="en-US" sz="2000" dirty="0">
              <a:solidFill>
                <a:srgbClr val="FF0000"/>
              </a:solidFill>
            </a:endParaRPr>
          </a:p>
        </p:txBody>
      </p:sp>
      <p:sp>
        <p:nvSpPr>
          <p:cNvPr id="49" name="Down Arrow 18"/>
          <p:cNvSpPr/>
          <p:nvPr/>
        </p:nvSpPr>
        <p:spPr>
          <a:xfrm rot="5400000" flipV="1">
            <a:off x="6649622" y="5329047"/>
            <a:ext cx="173548" cy="462221"/>
          </a:xfrm>
          <a:prstGeom prst="down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直线连接符 14"/>
          <p:cNvCxnSpPr/>
          <p:nvPr/>
        </p:nvCxnSpPr>
        <p:spPr>
          <a:xfrm flipH="1">
            <a:off x="7140175" y="5646932"/>
            <a:ext cx="960284" cy="208119"/>
          </a:xfrm>
          <a:prstGeom prst="line">
            <a:avLst/>
          </a:prstGeom>
          <a:ln>
            <a:solidFill>
              <a:srgbClr val="0BFFFE"/>
            </a:solidFill>
          </a:ln>
        </p:spPr>
        <p:style>
          <a:lnRef idx="2">
            <a:schemeClr val="accent1"/>
          </a:lnRef>
          <a:fillRef idx="0">
            <a:schemeClr val="accent1"/>
          </a:fillRef>
          <a:effectRef idx="1">
            <a:schemeClr val="accent1"/>
          </a:effectRef>
          <a:fontRef idx="minor">
            <a:schemeClr val="tx1"/>
          </a:fontRef>
        </p:style>
      </p:cxnSp>
      <p:cxnSp>
        <p:nvCxnSpPr>
          <p:cNvPr id="50" name="直线连接符 49"/>
          <p:cNvCxnSpPr/>
          <p:nvPr/>
        </p:nvCxnSpPr>
        <p:spPr>
          <a:xfrm flipH="1" flipV="1">
            <a:off x="7140174" y="5581306"/>
            <a:ext cx="960285" cy="65626"/>
          </a:xfrm>
          <a:prstGeom prst="line">
            <a:avLst/>
          </a:prstGeom>
          <a:ln>
            <a:solidFill>
              <a:srgbClr val="0BFFFE"/>
            </a:solidFill>
          </a:ln>
        </p:spPr>
        <p:style>
          <a:lnRef idx="2">
            <a:schemeClr val="accent1"/>
          </a:lnRef>
          <a:fillRef idx="0">
            <a:schemeClr val="accent1"/>
          </a:fillRef>
          <a:effectRef idx="1">
            <a:schemeClr val="accent1"/>
          </a:effectRef>
          <a:fontRef idx="minor">
            <a:schemeClr val="tx1"/>
          </a:fontRef>
        </p:style>
      </p:cxnSp>
      <p:cxnSp>
        <p:nvCxnSpPr>
          <p:cNvPr id="53" name="直线连接符 52"/>
          <p:cNvCxnSpPr/>
          <p:nvPr/>
        </p:nvCxnSpPr>
        <p:spPr>
          <a:xfrm flipH="1" flipV="1">
            <a:off x="7868132" y="5358793"/>
            <a:ext cx="232328" cy="288140"/>
          </a:xfrm>
          <a:prstGeom prst="line">
            <a:avLst/>
          </a:prstGeom>
          <a:ln>
            <a:solidFill>
              <a:srgbClr val="0BFFFE"/>
            </a:solidFill>
          </a:ln>
        </p:spPr>
        <p:style>
          <a:lnRef idx="2">
            <a:schemeClr val="accent1"/>
          </a:lnRef>
          <a:fillRef idx="0">
            <a:schemeClr val="accent1"/>
          </a:fillRef>
          <a:effectRef idx="1">
            <a:schemeClr val="accent1"/>
          </a:effectRef>
          <a:fontRef idx="minor">
            <a:schemeClr val="tx1"/>
          </a:fontRef>
        </p:style>
      </p:cxnSp>
      <p:cxnSp>
        <p:nvCxnSpPr>
          <p:cNvPr id="56" name="直线连接符 55"/>
          <p:cNvCxnSpPr>
            <a:stCxn id="40" idx="2"/>
          </p:cNvCxnSpPr>
          <p:nvPr/>
        </p:nvCxnSpPr>
        <p:spPr>
          <a:xfrm flipH="1" flipV="1">
            <a:off x="5002766" y="5473383"/>
            <a:ext cx="345027" cy="21149"/>
          </a:xfrm>
          <a:prstGeom prst="line">
            <a:avLst/>
          </a:prstGeom>
          <a:ln>
            <a:solidFill>
              <a:srgbClr val="0BFFFE"/>
            </a:solidFill>
          </a:ln>
        </p:spPr>
        <p:style>
          <a:lnRef idx="2">
            <a:schemeClr val="accent1"/>
          </a:lnRef>
          <a:fillRef idx="0">
            <a:schemeClr val="accent1"/>
          </a:fillRef>
          <a:effectRef idx="1">
            <a:schemeClr val="accent1"/>
          </a:effectRef>
          <a:fontRef idx="minor">
            <a:schemeClr val="tx1"/>
          </a:fontRef>
        </p:style>
      </p:cxnSp>
      <p:grpSp>
        <p:nvGrpSpPr>
          <p:cNvPr id="2" name="组 1"/>
          <p:cNvGrpSpPr/>
          <p:nvPr/>
        </p:nvGrpSpPr>
        <p:grpSpPr>
          <a:xfrm>
            <a:off x="5718860" y="1258906"/>
            <a:ext cx="1793049" cy="2858802"/>
            <a:chOff x="5718860" y="1258906"/>
            <a:chExt cx="1793049" cy="2858802"/>
          </a:xfrm>
        </p:grpSpPr>
        <p:sp>
          <p:nvSpPr>
            <p:cNvPr id="26" name="矩形 25"/>
            <p:cNvSpPr/>
            <p:nvPr/>
          </p:nvSpPr>
          <p:spPr>
            <a:xfrm>
              <a:off x="5734349" y="1258906"/>
              <a:ext cx="1777560" cy="2858802"/>
            </a:xfrm>
            <a:prstGeom prst="rect">
              <a:avLst/>
            </a:prstGeom>
            <a:noFill/>
            <a:ln>
              <a:solidFill>
                <a:schemeClr val="tx1"/>
              </a:solidFill>
              <a:prstDash val="lg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dirty="0" smtClean="0"/>
                <a:t>F</a:t>
              </a:r>
              <a:endParaRPr kumimoji="1" lang="zh-CN" altLang="en-US" dirty="0"/>
            </a:p>
          </p:txBody>
        </p:sp>
        <p:sp>
          <p:nvSpPr>
            <p:cNvPr id="27" name="文本框 26"/>
            <p:cNvSpPr txBox="1"/>
            <p:nvPr/>
          </p:nvSpPr>
          <p:spPr>
            <a:xfrm>
              <a:off x="5718860" y="1258906"/>
              <a:ext cx="1777560" cy="2677656"/>
            </a:xfrm>
            <a:prstGeom prst="rect">
              <a:avLst/>
            </a:prstGeom>
            <a:noFill/>
          </p:spPr>
          <p:txBody>
            <a:bodyPr wrap="square" rtlCol="0">
              <a:spAutoFit/>
            </a:bodyPr>
            <a:lstStyle/>
            <a:p>
              <a:pPr algn="ctr"/>
              <a:r>
                <a:rPr kumimoji="1" lang="en-US" altLang="zh-CN" sz="2400" dirty="0">
                  <a:solidFill>
                    <a:srgbClr val="000090"/>
                  </a:solidFill>
                </a:rPr>
                <a:t>s</a:t>
              </a:r>
              <a:r>
                <a:rPr kumimoji="1" lang="en-US" altLang="zh-CN" sz="2400" dirty="0" smtClean="0">
                  <a:solidFill>
                    <a:srgbClr val="000090"/>
                  </a:solidFill>
                </a:rPr>
                <a:t>ocial roles</a:t>
              </a:r>
              <a:endParaRPr kumimoji="1" lang="en-US" altLang="zh-CN" dirty="0" smtClean="0">
                <a:solidFill>
                  <a:srgbClr val="000090"/>
                </a:solidFill>
              </a:endParaRPr>
            </a:p>
            <a:p>
              <a:pPr algn="ctr"/>
              <a:endParaRPr kumimoji="1" lang="en-US" altLang="zh-CN" dirty="0" smtClean="0"/>
            </a:p>
            <a:p>
              <a:pPr algn="ctr"/>
              <a:r>
                <a:rPr kumimoji="1" lang="en-US" altLang="zh-CN" dirty="0" smtClean="0"/>
                <a:t>attacker</a:t>
              </a:r>
            </a:p>
            <a:p>
              <a:pPr algn="ctr"/>
              <a:r>
                <a:rPr kumimoji="1" lang="en-US" altLang="zh-CN" dirty="0"/>
                <a:t>f</a:t>
              </a:r>
              <a:r>
                <a:rPr kumimoji="1" lang="en-US" altLang="zh-CN" dirty="0" smtClean="0"/>
                <a:t>irst defenders</a:t>
              </a:r>
            </a:p>
            <a:p>
              <a:pPr algn="ctr"/>
              <a:r>
                <a:rPr kumimoji="1" lang="en-US" altLang="zh-CN" dirty="0" smtClean="0"/>
                <a:t>man-marking</a:t>
              </a:r>
            </a:p>
            <a:p>
              <a:pPr algn="ctr"/>
              <a:r>
                <a:rPr kumimoji="1" lang="en-US" altLang="zh-CN" dirty="0"/>
                <a:t>d</a:t>
              </a:r>
              <a:r>
                <a:rPr kumimoji="1" lang="en-US" altLang="zh-CN" dirty="0" smtClean="0"/>
                <a:t>efend-space</a:t>
              </a:r>
            </a:p>
            <a:p>
              <a:pPr algn="ctr"/>
              <a:r>
                <a:rPr kumimoji="1" lang="en-US" altLang="zh-CN" dirty="0"/>
                <a:t>t</a:t>
              </a:r>
              <a:r>
                <a:rPr kumimoji="1" lang="en-US" altLang="zh-CN" dirty="0" smtClean="0"/>
                <a:t>eammate</a:t>
              </a:r>
            </a:p>
            <a:p>
              <a:pPr algn="ctr"/>
              <a:endParaRPr kumimoji="1" lang="en-US" altLang="zh-CN" dirty="0"/>
            </a:p>
            <a:p>
              <a:pPr algn="ctr"/>
              <a:endParaRPr kumimoji="1" lang="en-US" altLang="zh-CN" dirty="0" smtClean="0"/>
            </a:p>
          </p:txBody>
        </p:sp>
      </p:gr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91722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par>
                                <p:cTn id="28" presetID="53" presetClass="entr" presetSubtype="16" fill="hold" nodeType="with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p:cTn id="30" dur="500" fill="hold"/>
                                        <p:tgtEl>
                                          <p:spTgt spid="56"/>
                                        </p:tgtEl>
                                        <p:attrNameLst>
                                          <p:attrName>ppt_w</p:attrName>
                                        </p:attrNameLst>
                                      </p:cBhvr>
                                      <p:tavLst>
                                        <p:tav tm="0">
                                          <p:val>
                                            <p:fltVal val="0"/>
                                          </p:val>
                                        </p:tav>
                                        <p:tav tm="100000">
                                          <p:val>
                                            <p:strVal val="#ppt_w"/>
                                          </p:val>
                                        </p:tav>
                                      </p:tavLst>
                                    </p:anim>
                                    <p:anim calcmode="lin" valueType="num">
                                      <p:cBhvr>
                                        <p:cTn id="31" dur="500" fill="hold"/>
                                        <p:tgtEl>
                                          <p:spTgt spid="56"/>
                                        </p:tgtEl>
                                        <p:attrNameLst>
                                          <p:attrName>ppt_h</p:attrName>
                                        </p:attrNameLst>
                                      </p:cBhvr>
                                      <p:tavLst>
                                        <p:tav tm="0">
                                          <p:val>
                                            <p:fltVal val="0"/>
                                          </p:val>
                                        </p:tav>
                                        <p:tav tm="100000">
                                          <p:val>
                                            <p:strVal val="#ppt_h"/>
                                          </p:val>
                                        </p:tav>
                                      </p:tavLst>
                                    </p:anim>
                                    <p:animEffect transition="in" filter="fade">
                                      <p:cBhvr>
                                        <p:cTn id="32" dur="500"/>
                                        <p:tgtEl>
                                          <p:spTgt spid="56"/>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nodeType="withEffect">
                                  <p:stCondLst>
                                    <p:cond delay="0"/>
                                  </p:stCondLst>
                                  <p:childTnLst>
                                    <p:set>
                                      <p:cBhvr>
                                        <p:cTn id="41" dur="1" fill="hold">
                                          <p:stCondLst>
                                            <p:cond delay="0"/>
                                          </p:stCondLst>
                                        </p:cTn>
                                        <p:tgtEl>
                                          <p:spTgt spid="46"/>
                                        </p:tgtEl>
                                        <p:attrNameLst>
                                          <p:attrName>style.visibility</p:attrName>
                                        </p:attrNameLst>
                                      </p:cBhvr>
                                      <p:to>
                                        <p:strVal val="visible"/>
                                      </p:to>
                                    </p:set>
                                    <p:anim calcmode="lin" valueType="num">
                                      <p:cBhvr>
                                        <p:cTn id="42" dur="500" fill="hold"/>
                                        <p:tgtEl>
                                          <p:spTgt spid="46"/>
                                        </p:tgtEl>
                                        <p:attrNameLst>
                                          <p:attrName>ppt_w</p:attrName>
                                        </p:attrNameLst>
                                      </p:cBhvr>
                                      <p:tavLst>
                                        <p:tav tm="0">
                                          <p:val>
                                            <p:fltVal val="0"/>
                                          </p:val>
                                        </p:tav>
                                        <p:tav tm="100000">
                                          <p:val>
                                            <p:strVal val="#ppt_w"/>
                                          </p:val>
                                        </p:tav>
                                      </p:tavLst>
                                    </p:anim>
                                    <p:anim calcmode="lin" valueType="num">
                                      <p:cBhvr>
                                        <p:cTn id="43" dur="500" fill="hold"/>
                                        <p:tgtEl>
                                          <p:spTgt spid="46"/>
                                        </p:tgtEl>
                                        <p:attrNameLst>
                                          <p:attrName>ppt_h</p:attrName>
                                        </p:attrNameLst>
                                      </p:cBhvr>
                                      <p:tavLst>
                                        <p:tav tm="0">
                                          <p:val>
                                            <p:fltVal val="0"/>
                                          </p:val>
                                        </p:tav>
                                        <p:tav tm="100000">
                                          <p:val>
                                            <p:strVal val="#ppt_h"/>
                                          </p:val>
                                        </p:tav>
                                      </p:tavLst>
                                    </p:anim>
                                    <p:animEffect transition="in" filter="fade">
                                      <p:cBhvr>
                                        <p:cTn id="44" dur="500"/>
                                        <p:tgtEl>
                                          <p:spTgt spid="4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500" fill="hold"/>
                                        <p:tgtEl>
                                          <p:spTgt spid="48"/>
                                        </p:tgtEl>
                                        <p:attrNameLst>
                                          <p:attrName>ppt_w</p:attrName>
                                        </p:attrNameLst>
                                      </p:cBhvr>
                                      <p:tavLst>
                                        <p:tav tm="0">
                                          <p:val>
                                            <p:fltVal val="0"/>
                                          </p:val>
                                        </p:tav>
                                        <p:tav tm="100000">
                                          <p:val>
                                            <p:strVal val="#ppt_w"/>
                                          </p:val>
                                        </p:tav>
                                      </p:tavLst>
                                    </p:anim>
                                    <p:anim calcmode="lin" valueType="num">
                                      <p:cBhvr>
                                        <p:cTn id="48" dur="500" fill="hold"/>
                                        <p:tgtEl>
                                          <p:spTgt spid="48"/>
                                        </p:tgtEl>
                                        <p:attrNameLst>
                                          <p:attrName>ppt_h</p:attrName>
                                        </p:attrNameLst>
                                      </p:cBhvr>
                                      <p:tavLst>
                                        <p:tav tm="0">
                                          <p:val>
                                            <p:fltVal val="0"/>
                                          </p:val>
                                        </p:tav>
                                        <p:tav tm="100000">
                                          <p:val>
                                            <p:strVal val="#ppt_h"/>
                                          </p:val>
                                        </p:tav>
                                      </p:tavLst>
                                    </p:anim>
                                    <p:animEffect transition="in" filter="fade">
                                      <p:cBhvr>
                                        <p:cTn id="49" dur="500"/>
                                        <p:tgtEl>
                                          <p:spTgt spid="4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p:cTn id="52" dur="500" fill="hold"/>
                                        <p:tgtEl>
                                          <p:spTgt spid="49"/>
                                        </p:tgtEl>
                                        <p:attrNameLst>
                                          <p:attrName>ppt_w</p:attrName>
                                        </p:attrNameLst>
                                      </p:cBhvr>
                                      <p:tavLst>
                                        <p:tav tm="0">
                                          <p:val>
                                            <p:fltVal val="0"/>
                                          </p:val>
                                        </p:tav>
                                        <p:tav tm="100000">
                                          <p:val>
                                            <p:strVal val="#ppt_w"/>
                                          </p:val>
                                        </p:tav>
                                      </p:tavLst>
                                    </p:anim>
                                    <p:anim calcmode="lin" valueType="num">
                                      <p:cBhvr>
                                        <p:cTn id="53" dur="500" fill="hold"/>
                                        <p:tgtEl>
                                          <p:spTgt spid="49"/>
                                        </p:tgtEl>
                                        <p:attrNameLst>
                                          <p:attrName>ppt_h</p:attrName>
                                        </p:attrNameLst>
                                      </p:cBhvr>
                                      <p:tavLst>
                                        <p:tav tm="0">
                                          <p:val>
                                            <p:fltVal val="0"/>
                                          </p:val>
                                        </p:tav>
                                        <p:tav tm="100000">
                                          <p:val>
                                            <p:strVal val="#ppt_h"/>
                                          </p:val>
                                        </p:tav>
                                      </p:tavLst>
                                    </p:anim>
                                    <p:animEffect transition="in" filter="fade">
                                      <p:cBhvr>
                                        <p:cTn id="54" dur="500"/>
                                        <p:tgtEl>
                                          <p:spTgt spid="49"/>
                                        </p:tgtEl>
                                      </p:cBhvr>
                                    </p:animEffect>
                                  </p:childTnLst>
                                </p:cTn>
                              </p:par>
                              <p:par>
                                <p:cTn id="55" presetID="53" presetClass="entr" presetSubtype="16"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nodeType="withEffect">
                                  <p:stCondLst>
                                    <p:cond delay="0"/>
                                  </p:stCondLst>
                                  <p:childTnLst>
                                    <p:set>
                                      <p:cBhvr>
                                        <p:cTn id="61" dur="1" fill="hold">
                                          <p:stCondLst>
                                            <p:cond delay="0"/>
                                          </p:stCondLst>
                                        </p:cTn>
                                        <p:tgtEl>
                                          <p:spTgt spid="50"/>
                                        </p:tgtEl>
                                        <p:attrNameLst>
                                          <p:attrName>style.visibility</p:attrName>
                                        </p:attrNameLst>
                                      </p:cBhvr>
                                      <p:to>
                                        <p:strVal val="visible"/>
                                      </p:to>
                                    </p:set>
                                    <p:anim calcmode="lin" valueType="num">
                                      <p:cBhvr>
                                        <p:cTn id="62" dur="500" fill="hold"/>
                                        <p:tgtEl>
                                          <p:spTgt spid="50"/>
                                        </p:tgtEl>
                                        <p:attrNameLst>
                                          <p:attrName>ppt_w</p:attrName>
                                        </p:attrNameLst>
                                      </p:cBhvr>
                                      <p:tavLst>
                                        <p:tav tm="0">
                                          <p:val>
                                            <p:fltVal val="0"/>
                                          </p:val>
                                        </p:tav>
                                        <p:tav tm="100000">
                                          <p:val>
                                            <p:strVal val="#ppt_w"/>
                                          </p:val>
                                        </p:tav>
                                      </p:tavLst>
                                    </p:anim>
                                    <p:anim calcmode="lin" valueType="num">
                                      <p:cBhvr>
                                        <p:cTn id="63" dur="500" fill="hold"/>
                                        <p:tgtEl>
                                          <p:spTgt spid="50"/>
                                        </p:tgtEl>
                                        <p:attrNameLst>
                                          <p:attrName>ppt_h</p:attrName>
                                        </p:attrNameLst>
                                      </p:cBhvr>
                                      <p:tavLst>
                                        <p:tav tm="0">
                                          <p:val>
                                            <p:fltVal val="0"/>
                                          </p:val>
                                        </p:tav>
                                        <p:tav tm="100000">
                                          <p:val>
                                            <p:strVal val="#ppt_h"/>
                                          </p:val>
                                        </p:tav>
                                      </p:tavLst>
                                    </p:anim>
                                    <p:animEffect transition="in" filter="fade">
                                      <p:cBhvr>
                                        <p:cTn id="64" dur="500"/>
                                        <p:tgtEl>
                                          <p:spTgt spid="50"/>
                                        </p:tgtEl>
                                      </p:cBhvr>
                                    </p:animEffect>
                                  </p:childTnLst>
                                </p:cTn>
                              </p:par>
                              <p:par>
                                <p:cTn id="65" presetID="53" presetClass="entr" presetSubtype="16" fill="hold" nodeType="withEffect">
                                  <p:stCondLst>
                                    <p:cond delay="0"/>
                                  </p:stCondLst>
                                  <p:childTnLst>
                                    <p:set>
                                      <p:cBhvr>
                                        <p:cTn id="66" dur="1" fill="hold">
                                          <p:stCondLst>
                                            <p:cond delay="0"/>
                                          </p:stCondLst>
                                        </p:cTn>
                                        <p:tgtEl>
                                          <p:spTgt spid="53"/>
                                        </p:tgtEl>
                                        <p:attrNameLst>
                                          <p:attrName>style.visibility</p:attrName>
                                        </p:attrNameLst>
                                      </p:cBhvr>
                                      <p:to>
                                        <p:strVal val="visible"/>
                                      </p:to>
                                    </p:set>
                                    <p:anim calcmode="lin" valueType="num">
                                      <p:cBhvr>
                                        <p:cTn id="67" dur="500" fill="hold"/>
                                        <p:tgtEl>
                                          <p:spTgt spid="53"/>
                                        </p:tgtEl>
                                        <p:attrNameLst>
                                          <p:attrName>ppt_w</p:attrName>
                                        </p:attrNameLst>
                                      </p:cBhvr>
                                      <p:tavLst>
                                        <p:tav tm="0">
                                          <p:val>
                                            <p:fltVal val="0"/>
                                          </p:val>
                                        </p:tav>
                                        <p:tav tm="100000">
                                          <p:val>
                                            <p:strVal val="#ppt_w"/>
                                          </p:val>
                                        </p:tav>
                                      </p:tavLst>
                                    </p:anim>
                                    <p:anim calcmode="lin" valueType="num">
                                      <p:cBhvr>
                                        <p:cTn id="68" dur="500" fill="hold"/>
                                        <p:tgtEl>
                                          <p:spTgt spid="53"/>
                                        </p:tgtEl>
                                        <p:attrNameLst>
                                          <p:attrName>ppt_h</p:attrName>
                                        </p:attrNameLst>
                                      </p:cBhvr>
                                      <p:tavLst>
                                        <p:tav tm="0">
                                          <p:val>
                                            <p:fltVal val="0"/>
                                          </p:val>
                                        </p:tav>
                                        <p:tav tm="100000">
                                          <p:val>
                                            <p:strVal val="#ppt_h"/>
                                          </p:val>
                                        </p:tav>
                                      </p:tavLst>
                                    </p:anim>
                                    <p:animEffect transition="in" filter="fade">
                                      <p:cBhvr>
                                        <p:cTn id="6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47" grpId="0" animBg="1"/>
      <p:bldP spid="45" grpId="0" animBg="1"/>
      <p:bldP spid="48" grpId="0"/>
      <p:bldP spid="49" grpId="0" animBg="1"/>
    </p:bld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956"/>
            <a:ext cx="8229600" cy="1143000"/>
          </a:xfrm>
        </p:spPr>
        <p:txBody>
          <a:bodyPr/>
          <a:lstStyle/>
          <a:p>
            <a:r>
              <a:rPr lang="en-US" dirty="0" smtClean="0">
                <a:solidFill>
                  <a:srgbClr val="800000"/>
                </a:solidFill>
              </a:rPr>
              <a:t>Goal</a:t>
            </a:r>
            <a:endParaRPr lang="en-US" dirty="0">
              <a:solidFill>
                <a:srgbClr val="800000"/>
              </a:solidFill>
            </a:endParaRPr>
          </a:p>
        </p:txBody>
      </p:sp>
      <p:sp>
        <p:nvSpPr>
          <p:cNvPr id="3" name="Content Placeholder 2"/>
          <p:cNvSpPr>
            <a:spLocks noGrp="1"/>
          </p:cNvSpPr>
          <p:nvPr>
            <p:ph idx="1"/>
          </p:nvPr>
        </p:nvSpPr>
        <p:spPr>
          <a:xfrm>
            <a:off x="197623" y="1052044"/>
            <a:ext cx="8763000" cy="5592975"/>
          </a:xfrm>
        </p:spPr>
        <p:txBody>
          <a:bodyPr>
            <a:normAutofit/>
          </a:bodyPr>
          <a:lstStyle/>
          <a:p>
            <a:r>
              <a:rPr lang="en-US" dirty="0" smtClean="0"/>
              <a:t>Label all individuals’ actions, social roles and the scene-level events.</a:t>
            </a:r>
          </a:p>
          <a:p>
            <a:endParaRPr lang="en-US" dirty="0"/>
          </a:p>
          <a:p>
            <a:endParaRPr lang="en-US" dirty="0" smtClean="0"/>
          </a:p>
          <a:p>
            <a:endParaRPr lang="en-US" dirty="0"/>
          </a:p>
          <a:p>
            <a:endParaRPr lang="en-US" dirty="0" smtClean="0"/>
          </a:p>
          <a:p>
            <a:pPr marL="0" indent="0">
              <a:buNone/>
            </a:pPr>
            <a:endParaRPr lang="en-US" dirty="0" smtClean="0"/>
          </a:p>
          <a:p>
            <a:r>
              <a:rPr lang="en-US" dirty="0" smtClean="0"/>
              <a:t>Search for event/social role/action of interest</a:t>
            </a:r>
          </a:p>
          <a:p>
            <a:pPr lvl="1"/>
            <a:r>
              <a:rPr lang="en-US" dirty="0" smtClean="0"/>
              <a:t>Who is the attacker? What’s the overall game situation? </a:t>
            </a:r>
          </a:p>
          <a:p>
            <a:endParaRPr lang="en-US" dirty="0"/>
          </a:p>
        </p:txBody>
      </p:sp>
      <p:pic>
        <p:nvPicPr>
          <p:cNvPr id="5" name="Picture 2" descr="C:\Documents and Settings\my papers\cvpr2012\cam_ready\fig\motivation.png"/>
          <p:cNvPicPr>
            <a:picLocks noChangeAspect="1" noChangeArrowheads="1"/>
          </p:cNvPicPr>
          <p:nvPr/>
        </p:nvPicPr>
        <p:blipFill>
          <a:blip r:embed="rId3">
            <a:lum/>
          </a:blip>
          <a:srcRect/>
          <a:stretch>
            <a:fillRect/>
          </a:stretch>
        </p:blipFill>
        <p:spPr bwMode="auto">
          <a:xfrm>
            <a:off x="1062554" y="2234988"/>
            <a:ext cx="4621711" cy="2479295"/>
          </a:xfrm>
          <a:prstGeom prst="rect">
            <a:avLst/>
          </a:prstGeom>
          <a:noFill/>
          <a:effectLst>
            <a:outerShdw blurRad="50800" dist="38100" dir="2700000" algn="tl" rotWithShape="0">
              <a:prstClr val="black">
                <a:alpha val="40000"/>
              </a:prstClr>
            </a:outerShdw>
          </a:effectLst>
        </p:spPr>
      </p:pic>
      <p:grpSp>
        <p:nvGrpSpPr>
          <p:cNvPr id="11" name="组 10"/>
          <p:cNvGrpSpPr/>
          <p:nvPr/>
        </p:nvGrpSpPr>
        <p:grpSpPr>
          <a:xfrm>
            <a:off x="6169388" y="2215004"/>
            <a:ext cx="1804954" cy="2478329"/>
            <a:chOff x="7047254" y="3052293"/>
            <a:chExt cx="1804954" cy="3097058"/>
          </a:xfrm>
        </p:grpSpPr>
        <p:sp>
          <p:nvSpPr>
            <p:cNvPr id="6" name="矩形 5"/>
            <p:cNvSpPr/>
            <p:nvPr/>
          </p:nvSpPr>
          <p:spPr>
            <a:xfrm>
              <a:off x="7047254" y="3052293"/>
              <a:ext cx="1804954" cy="3097058"/>
            </a:xfrm>
            <a:prstGeom prst="rect">
              <a:avLst/>
            </a:prstGeom>
            <a:solidFill>
              <a:schemeClr val="accent5">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2000" dirty="0" smtClean="0">
                  <a:solidFill>
                    <a:schemeClr val="tx1"/>
                  </a:solidFill>
                </a:rPr>
                <a:t>Social Roles</a:t>
              </a:r>
            </a:p>
            <a:p>
              <a:pPr algn="ctr"/>
              <a:endParaRPr kumimoji="1" lang="en-US" altLang="zh-CN" dirty="0" smtClean="0">
                <a:solidFill>
                  <a:schemeClr val="tx1"/>
                </a:solidFill>
              </a:endParaRPr>
            </a:p>
            <a:p>
              <a:pPr marL="285750" indent="-285750">
                <a:buFont typeface="Symbol" charset="2"/>
                <a:buChar char="-"/>
              </a:pPr>
              <a:r>
                <a:rPr kumimoji="1" lang="en-US" altLang="zh-CN" dirty="0" smtClean="0">
                  <a:solidFill>
                    <a:schemeClr val="tx1"/>
                  </a:solidFill>
                </a:rPr>
                <a:t>attacker</a:t>
              </a:r>
            </a:p>
            <a:p>
              <a:pPr marL="285750" indent="-285750">
                <a:buFont typeface="Symbol" charset="2"/>
                <a:buChar char="-"/>
              </a:pPr>
              <a:endParaRPr kumimoji="1" lang="en-US" altLang="zh-CN" dirty="0">
                <a:solidFill>
                  <a:schemeClr val="tx1"/>
                </a:solidFill>
              </a:endParaRPr>
            </a:p>
            <a:p>
              <a:pPr marL="285750" indent="-285750">
                <a:buFont typeface="Symbol" charset="2"/>
                <a:buChar char="-"/>
              </a:pPr>
              <a:r>
                <a:rPr kumimoji="1" lang="en-US" altLang="zh-CN" dirty="0" smtClean="0">
                  <a:solidFill>
                    <a:schemeClr val="tx1"/>
                  </a:solidFill>
                </a:rPr>
                <a:t>man-marking</a:t>
              </a:r>
            </a:p>
            <a:p>
              <a:pPr marL="285750" indent="-285750">
                <a:buFont typeface="Symbol" charset="2"/>
                <a:buChar char="-"/>
              </a:pPr>
              <a:endParaRPr kumimoji="1" lang="en-US" altLang="zh-CN" dirty="0">
                <a:solidFill>
                  <a:schemeClr val="tx1"/>
                </a:solidFill>
              </a:endParaRPr>
            </a:p>
            <a:p>
              <a:pPr marL="285750" indent="-285750">
                <a:buFont typeface="Symbol" charset="2"/>
                <a:buChar char="-"/>
              </a:pPr>
              <a:r>
                <a:rPr kumimoji="1" lang="en-US" altLang="zh-CN" dirty="0" smtClean="0">
                  <a:solidFill>
                    <a:schemeClr val="tx1"/>
                  </a:solidFill>
                </a:rPr>
                <a:t>teammate</a:t>
              </a:r>
            </a:p>
            <a:p>
              <a:endParaRPr kumimoji="1" lang="en-US" altLang="zh-CN" dirty="0">
                <a:solidFill>
                  <a:schemeClr val="tx1"/>
                </a:solidFill>
              </a:endParaRPr>
            </a:p>
            <a:p>
              <a:pPr algn="ctr"/>
              <a:endParaRPr kumimoji="1" lang="zh-CN" altLang="en-US" dirty="0">
                <a:solidFill>
                  <a:schemeClr val="tx1"/>
                </a:solidFill>
              </a:endParaRPr>
            </a:p>
          </p:txBody>
        </p:sp>
        <p:cxnSp>
          <p:nvCxnSpPr>
            <p:cNvPr id="8" name="直线连接符 7"/>
            <p:cNvCxnSpPr/>
            <p:nvPr/>
          </p:nvCxnSpPr>
          <p:spPr>
            <a:xfrm>
              <a:off x="7388000" y="4313869"/>
              <a:ext cx="975773" cy="0"/>
            </a:xfrm>
            <a:prstGeom prst="line">
              <a:avLst/>
            </a:prstGeom>
            <a:ln w="38100" cmpd="sng">
              <a:solidFill>
                <a:srgbClr val="FF34CF"/>
              </a:solidFill>
            </a:ln>
          </p:spPr>
          <p:style>
            <a:lnRef idx="2">
              <a:schemeClr val="accent1"/>
            </a:lnRef>
            <a:fillRef idx="0">
              <a:schemeClr val="accent1"/>
            </a:fillRef>
            <a:effectRef idx="1">
              <a:schemeClr val="accent1"/>
            </a:effectRef>
            <a:fontRef idx="minor">
              <a:schemeClr val="tx1"/>
            </a:fontRef>
          </p:style>
        </p:cxnSp>
        <p:cxnSp>
          <p:nvCxnSpPr>
            <p:cNvPr id="9" name="直线连接符 8"/>
            <p:cNvCxnSpPr/>
            <p:nvPr/>
          </p:nvCxnSpPr>
          <p:spPr>
            <a:xfrm>
              <a:off x="7401008" y="5016132"/>
              <a:ext cx="975773" cy="0"/>
            </a:xfrm>
            <a:prstGeom prst="line">
              <a:avLst/>
            </a:prstGeom>
            <a:ln w="38100" cmpd="sng">
              <a:solidFill>
                <a:srgbClr val="2127FF"/>
              </a:solidFill>
            </a:ln>
          </p:spPr>
          <p:style>
            <a:lnRef idx="2">
              <a:schemeClr val="accent1"/>
            </a:lnRef>
            <a:fillRef idx="0">
              <a:schemeClr val="accent1"/>
            </a:fillRef>
            <a:effectRef idx="1">
              <a:schemeClr val="accent1"/>
            </a:effectRef>
            <a:fontRef idx="minor">
              <a:schemeClr val="tx1"/>
            </a:fontRef>
          </p:style>
        </p:cxnSp>
        <p:cxnSp>
          <p:nvCxnSpPr>
            <p:cNvPr id="10" name="直线连接符 9"/>
            <p:cNvCxnSpPr/>
            <p:nvPr/>
          </p:nvCxnSpPr>
          <p:spPr>
            <a:xfrm>
              <a:off x="7401008" y="5713140"/>
              <a:ext cx="975773" cy="0"/>
            </a:xfrm>
            <a:prstGeom prst="line">
              <a:avLst/>
            </a:prstGeom>
            <a:ln w="38100" cmpd="sng">
              <a:solidFill>
                <a:schemeClr val="bg1"/>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852459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7" name="Picture 5" descr="C:\Documents and Settings\my code\disney\dataset\Broadcast_0_1stHalf\seq1\0132.jpeg"/>
          <p:cNvPicPr>
            <a:picLocks noChangeAspect="1" noChangeArrowheads="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2176825" y="4953000"/>
            <a:ext cx="413974" cy="758952"/>
          </a:xfrm>
          <a:prstGeom prst="rect">
            <a:avLst/>
          </a:prstGeom>
          <a:noFill/>
        </p:spPr>
      </p:pic>
      <p:pic>
        <p:nvPicPr>
          <p:cNvPr id="66" name="Picture 4" descr="C:\Documents and Settings\my code\disney\dataset\Broadcast_0_1stHalf\seq1\0130.jpeg"/>
          <p:cNvPicPr>
            <a:picLocks noChangeAspect="1" noChangeArrowheads="1"/>
          </p:cNvPicPr>
          <p:nvPr/>
        </p:nvPicPr>
        <p:blipFill>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1447799" y="4953000"/>
            <a:ext cx="381000" cy="762000"/>
          </a:xfrm>
          <a:prstGeom prst="rect">
            <a:avLst/>
          </a:prstGeom>
          <a:noFill/>
        </p:spPr>
      </p:pic>
      <p:pic>
        <p:nvPicPr>
          <p:cNvPr id="65" name="Picture 3" descr="C:\Documents and Settings\my code\disney\dataset\Broadcast_0_1stHalf\seq1\0127.jpeg"/>
          <p:cNvPicPr>
            <a:picLocks noChangeAspect="1" noChangeArrowheads="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685799" y="4953000"/>
            <a:ext cx="379476" cy="758952"/>
          </a:xfrm>
          <a:prstGeom prst="rect">
            <a:avLst/>
          </a:prstGeom>
          <a:noFill/>
        </p:spPr>
      </p:pic>
      <p:sp>
        <p:nvSpPr>
          <p:cNvPr id="98306" name="Rectangle 2"/>
          <p:cNvSpPr>
            <a:spLocks noGrp="1" noChangeArrowheads="1"/>
          </p:cNvSpPr>
          <p:nvPr>
            <p:ph type="title"/>
          </p:nvPr>
        </p:nvSpPr>
        <p:spPr>
          <a:xfrm>
            <a:off x="457200" y="0"/>
            <a:ext cx="8229600" cy="985808"/>
          </a:xfrm>
        </p:spPr>
        <p:txBody>
          <a:bodyPr>
            <a:normAutofit/>
          </a:bodyPr>
          <a:lstStyle/>
          <a:p>
            <a:r>
              <a:rPr lang="en-US" dirty="0" smtClean="0">
                <a:solidFill>
                  <a:srgbClr val="800000"/>
                </a:solidFill>
              </a:rPr>
              <a:t>System Overview</a:t>
            </a:r>
            <a:endParaRPr lang="en-US" dirty="0">
              <a:solidFill>
                <a:srgbClr val="800000"/>
              </a:solidFill>
            </a:endParaRPr>
          </a:p>
        </p:txBody>
      </p:sp>
      <p:cxnSp>
        <p:nvCxnSpPr>
          <p:cNvPr id="98338" name="AutoShape 34"/>
          <p:cNvCxnSpPr>
            <a:cxnSpLocks noChangeShapeType="1"/>
          </p:cNvCxnSpPr>
          <p:nvPr/>
        </p:nvCxnSpPr>
        <p:spPr bwMode="auto">
          <a:xfrm flipV="1">
            <a:off x="2743199" y="5656263"/>
            <a:ext cx="881101" cy="1"/>
          </a:xfrm>
          <a:prstGeom prst="straightConnector1">
            <a:avLst/>
          </a:prstGeom>
          <a:noFill/>
          <a:ln w="34925">
            <a:solidFill>
              <a:schemeClr val="tx2"/>
            </a:solidFill>
            <a:miter lim="800000"/>
            <a:headEnd/>
            <a:tailEnd type="triangle" w="lg" len="lg"/>
          </a:ln>
          <a:effectLst/>
        </p:spPr>
      </p:cxnSp>
      <p:cxnSp>
        <p:nvCxnSpPr>
          <p:cNvPr id="98339" name="AutoShape 35"/>
          <p:cNvCxnSpPr>
            <a:cxnSpLocks noChangeShapeType="1"/>
            <a:stCxn id="70" idx="1"/>
          </p:cNvCxnSpPr>
          <p:nvPr/>
        </p:nvCxnSpPr>
        <p:spPr bwMode="auto">
          <a:xfrm flipH="1">
            <a:off x="960485" y="2626504"/>
            <a:ext cx="838194" cy="2021694"/>
          </a:xfrm>
          <a:prstGeom prst="straightConnector1">
            <a:avLst/>
          </a:prstGeom>
          <a:noFill/>
          <a:ln w="34925">
            <a:solidFill>
              <a:schemeClr val="tx2"/>
            </a:solidFill>
            <a:miter lim="800000"/>
            <a:headEnd/>
            <a:tailEnd type="triangle" w="lg" len="lg"/>
          </a:ln>
          <a:effectLst/>
        </p:spPr>
      </p:cxnSp>
      <p:pic>
        <p:nvPicPr>
          <p:cNvPr id="59" name="Picture 2" descr="C:\Documents and Settings\my code\disney\dataset\Broadcast_0_1stHalf\seq1\0001.jpeg"/>
          <p:cNvPicPr>
            <a:picLocks noChangeAspect="1" noChangeArrowheads="1"/>
          </p:cNvPicPr>
          <p:nvPr/>
        </p:nvPicPr>
        <p:blipFill>
          <a:blip r:embed="rId7"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380999" y="5562600"/>
            <a:ext cx="609600" cy="685800"/>
          </a:xfrm>
          <a:prstGeom prst="rect">
            <a:avLst/>
          </a:prstGeom>
          <a:noFill/>
        </p:spPr>
      </p:pic>
      <p:pic>
        <p:nvPicPr>
          <p:cNvPr id="60" name="Picture 2" descr="C:\Documents and Settings\my code\disney\dataset\Broadcast_0_1stHalf\seq1\0001.jpeg"/>
          <p:cNvPicPr>
            <a:picLocks noChangeAspect="1" noChangeArrowheads="1"/>
          </p:cNvPicPr>
          <p:nvPr/>
        </p:nvPicPr>
        <p:blipFill>
          <a:blip r:embed="rId7"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1142999" y="5562600"/>
            <a:ext cx="609600" cy="685800"/>
          </a:xfrm>
          <a:prstGeom prst="rect">
            <a:avLst/>
          </a:prstGeom>
          <a:noFill/>
        </p:spPr>
      </p:pic>
      <p:pic>
        <p:nvPicPr>
          <p:cNvPr id="61" name="Picture 2" descr="C:\Documents and Settings\my code\disney\dataset\Broadcast_0_1stHalf\seq1\0001.jpeg"/>
          <p:cNvPicPr>
            <a:picLocks noChangeAspect="1" noChangeArrowheads="1"/>
          </p:cNvPicPr>
          <p:nvPr/>
        </p:nvPicPr>
        <p:blipFill>
          <a:blip r:embed="rId7"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1904999" y="5562600"/>
            <a:ext cx="609600" cy="685800"/>
          </a:xfrm>
          <a:prstGeom prst="rect">
            <a:avLst/>
          </a:prstGeom>
          <a:noFill/>
        </p:spPr>
      </p:pic>
      <p:cxnSp>
        <p:nvCxnSpPr>
          <p:cNvPr id="63" name="Straight Connector 62"/>
          <p:cNvCxnSpPr>
            <a:stCxn id="59" idx="3"/>
            <a:endCxn id="60" idx="1"/>
          </p:cNvCxnSpPr>
          <p:nvPr/>
        </p:nvCxnSpPr>
        <p:spPr>
          <a:xfrm>
            <a:off x="990599" y="5905500"/>
            <a:ext cx="152400" cy="1588"/>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1752599" y="5867400"/>
            <a:ext cx="152400" cy="1588"/>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65" idx="3"/>
            <a:endCxn id="66" idx="1"/>
          </p:cNvCxnSpPr>
          <p:nvPr/>
        </p:nvCxnSpPr>
        <p:spPr>
          <a:xfrm>
            <a:off x="1065275" y="5332476"/>
            <a:ext cx="382524" cy="1524"/>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a:stCxn id="66" idx="3"/>
            <a:endCxn id="67" idx="1"/>
          </p:cNvCxnSpPr>
          <p:nvPr/>
        </p:nvCxnSpPr>
        <p:spPr>
          <a:xfrm flipV="1">
            <a:off x="1828799" y="5332476"/>
            <a:ext cx="348026" cy="1524"/>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62" name="AutoShape 34"/>
          <p:cNvCxnSpPr>
            <a:cxnSpLocks noChangeShapeType="1"/>
          </p:cNvCxnSpPr>
          <p:nvPr/>
        </p:nvCxnSpPr>
        <p:spPr bwMode="auto">
          <a:xfrm>
            <a:off x="5250591" y="5644110"/>
            <a:ext cx="836904" cy="0"/>
          </a:xfrm>
          <a:prstGeom prst="straightConnector1">
            <a:avLst/>
          </a:prstGeom>
          <a:noFill/>
          <a:ln w="34925">
            <a:solidFill>
              <a:schemeClr val="tx2"/>
            </a:solidFill>
            <a:miter lim="800000"/>
            <a:headEnd/>
            <a:tailEnd type="triangle" w="lg" len="lg"/>
          </a:ln>
          <a:effectLst/>
        </p:spPr>
      </p:cxnSp>
      <p:pic>
        <p:nvPicPr>
          <p:cNvPr id="70" name="Movie.wmv">
            <a:hlinkClick r:id="" action="ppaction://media"/>
          </p:cNvPr>
          <p:cNvPicPr/>
          <p:nvPr>
            <a:videoFile r:link="rId1"/>
            <p:extLst>
              <p:ext uri="{DAA4B4D4-6D71-4841-9C94-3DE7FCFB9230}">
                <p14:medi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r:link="rId8"/>
              </p:ext>
            </p:extLst>
          </p:nvPr>
        </p:nvPicPr>
        <p:blipFill>
          <a:blip r:embed="rId9"/>
          <a:stretch>
            <a:fillRect/>
          </a:stretch>
        </p:blipFill>
        <p:spPr>
          <a:xfrm>
            <a:off x="1798679" y="985808"/>
            <a:ext cx="5833587" cy="3281392"/>
          </a:xfrm>
          <a:prstGeom prst="rect">
            <a:avLst/>
          </a:prstGeom>
        </p:spPr>
      </p:pic>
      <p:grpSp>
        <p:nvGrpSpPr>
          <p:cNvPr id="5" name="组 4"/>
          <p:cNvGrpSpPr/>
          <p:nvPr/>
        </p:nvGrpSpPr>
        <p:grpSpPr>
          <a:xfrm>
            <a:off x="3744328" y="4935010"/>
            <a:ext cx="1325136" cy="1447800"/>
            <a:chOff x="4038600" y="5105400"/>
            <a:chExt cx="1325136" cy="1447800"/>
          </a:xfrm>
        </p:grpSpPr>
        <p:pic>
          <p:nvPicPr>
            <p:cNvPr id="74" name="Picture 6" descr="C:\Documents and Settings\my code\disney\voc-release4\voc-release4\hockey\model_inria.png"/>
            <p:cNvPicPr>
              <a:picLocks noChangeAspect="1" noChangeArrowheads="1"/>
            </p:cNvPicPr>
            <p:nvPr/>
          </p:nvPicPr>
          <p:blipFill>
            <a:blip r:embed="rId10"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4038600" y="5105400"/>
              <a:ext cx="606933" cy="1078992"/>
            </a:xfrm>
            <a:prstGeom prst="rect">
              <a:avLst/>
            </a:prstGeom>
            <a:noFill/>
          </p:spPr>
        </p:pic>
        <p:pic>
          <p:nvPicPr>
            <p:cNvPr id="29" name="Picture 6" descr="C:\Documents and Settings\my code\disney\voc-release4\voc-release4\hockey\model_inria.png"/>
            <p:cNvPicPr>
              <a:picLocks noChangeAspect="1" noChangeArrowheads="1"/>
            </p:cNvPicPr>
            <p:nvPr/>
          </p:nvPicPr>
          <p:blipFill>
            <a:blip r:embed="rId10"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4419600" y="5245608"/>
              <a:ext cx="606933" cy="1078992"/>
            </a:xfrm>
            <a:prstGeom prst="rect">
              <a:avLst/>
            </a:prstGeom>
            <a:noFill/>
          </p:spPr>
        </p:pic>
        <p:pic>
          <p:nvPicPr>
            <p:cNvPr id="30" name="Picture 6" descr="C:\Documents and Settings\my code\disney\voc-release4\voc-release4\hockey\model_inria.png"/>
            <p:cNvPicPr>
              <a:picLocks noChangeAspect="1" noChangeArrowheads="1"/>
            </p:cNvPicPr>
            <p:nvPr/>
          </p:nvPicPr>
          <p:blipFill>
            <a:blip r:embed="rId10"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4756803" y="5474208"/>
              <a:ext cx="606933" cy="1078992"/>
            </a:xfrm>
            <a:prstGeom prst="rect">
              <a:avLst/>
            </a:prstGeom>
            <a:noFill/>
          </p:spPr>
        </p:pic>
      </p:grpSp>
      <p:pic>
        <p:nvPicPr>
          <p:cNvPr id="31" name="Picture 2" descr="C:\Documents and Settings\my papers\cvpr2012\cam_ready\fig\model.png"/>
          <p:cNvPicPr>
            <a:picLocks noChangeAspect="1" noChangeArrowheads="1"/>
          </p:cNvPicPr>
          <p:nvPr/>
        </p:nvPicPr>
        <p:blipFill>
          <a:blip r:embed="rId11"/>
          <a:srcRect/>
          <a:stretch>
            <a:fillRect/>
          </a:stretch>
        </p:blipFill>
        <p:spPr bwMode="auto">
          <a:xfrm>
            <a:off x="6261052" y="4715842"/>
            <a:ext cx="2512477" cy="1818882"/>
          </a:xfrm>
          <a:prstGeom prst="rect">
            <a:avLst/>
          </a:prstGeom>
          <a:noFill/>
        </p:spPr>
      </p:pic>
      <p:sp>
        <p:nvSpPr>
          <p:cNvPr id="7" name="文本框 6"/>
          <p:cNvSpPr txBox="1"/>
          <p:nvPr/>
        </p:nvSpPr>
        <p:spPr>
          <a:xfrm>
            <a:off x="7480930" y="4392978"/>
            <a:ext cx="792855" cy="369332"/>
          </a:xfrm>
          <a:prstGeom prst="rect">
            <a:avLst/>
          </a:prstGeom>
          <a:noFill/>
        </p:spPr>
        <p:txBody>
          <a:bodyPr wrap="none" rtlCol="0">
            <a:spAutoFit/>
          </a:bodyPr>
          <a:lstStyle/>
          <a:p>
            <a:r>
              <a:rPr kumimoji="1" lang="en-US" altLang="zh-CN" dirty="0" smtClean="0"/>
              <a:t>Model</a:t>
            </a:r>
            <a:endParaRPr kumimoji="1" lang="zh-CN" alt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02411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235" fill="hold"/>
                                        <p:tgtEl>
                                          <p:spTgt spid="70"/>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9833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833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p:cTn id="45" repeatCount="10000" fill="hold" display="0">
                  <p:stCondLst>
                    <p:cond delay="indefinite"/>
                  </p:stCondLst>
                  <p:endCondLst>
                    <p:cond evt="onPrev" delay="0">
                      <p:tgtEl>
                        <p:sldTgt/>
                      </p:tgtEl>
                    </p:cond>
                  </p:endCondLst>
                </p:cTn>
                <p:tgtEl>
                  <p:spTgt spid="70"/>
                </p:tgtEl>
              </p:cMediaNode>
            </p:video>
            <p:seq concurrent="1" nextAc="seek">
              <p:cTn id="46" restart="whenNotActive" fill="hold" evtFilter="cancelBubble" nodeType="interactiveSeq">
                <p:stCondLst>
                  <p:cond evt="onClick" delay="0">
                    <p:tgtEl>
                      <p:spTgt spid="70"/>
                    </p:tgtEl>
                  </p:cond>
                </p:stCondLst>
                <p:endSync evt="end" delay="0">
                  <p:rtn val="all"/>
                </p:endSync>
                <p:childTnLst>
                  <p:par>
                    <p:cTn id="47" fill="hold">
                      <p:stCondLst>
                        <p:cond delay="0"/>
                      </p:stCondLst>
                      <p:childTnLst>
                        <p:par>
                          <p:cTn id="48" fill="hold">
                            <p:stCondLst>
                              <p:cond delay="0"/>
                            </p:stCondLst>
                            <p:childTnLst>
                              <p:par>
                                <p:cTn id="49" presetID="2" presetClass="mediacall" presetSubtype="0" fill="hold" nodeType="withEffect">
                                  <p:stCondLst>
                                    <p:cond delay="0"/>
                                  </p:stCondLst>
                                  <p:childTnLst>
                                    <p:cmd type="call" cmd="togglePause">
                                      <p:cBhvr>
                                        <p:cTn id="50" dur="1" fill="hold"/>
                                        <p:tgtEl>
                                          <p:spTgt spid="70"/>
                                        </p:tgtEl>
                                      </p:cBhvr>
                                    </p:cmd>
                                  </p:childTnLst>
                                </p:cTn>
                              </p:par>
                            </p:childTnLst>
                          </p:cTn>
                        </p:par>
                      </p:childTnLst>
                    </p:cTn>
                  </p:par>
                </p:childTnLst>
              </p:cTn>
              <p:nextCondLst>
                <p:cond evt="onClick" delay="0">
                  <p:tgtEl>
                    <p:spTgt spid="70"/>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9" name="图片 118" descr="samp_attack2.png.jpeg"/>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rot="1796746">
            <a:off x="4913448" y="4333327"/>
            <a:ext cx="4233371" cy="1605664"/>
          </a:xfrm>
          <a:prstGeom prst="rect">
            <a:avLst/>
          </a:prstGeom>
          <a:scene3d>
            <a:camera prst="isometricRightUp"/>
            <a:lightRig rig="threePt" dir="t"/>
          </a:scene3d>
        </p:spPr>
      </p:pic>
      <p:cxnSp>
        <p:nvCxnSpPr>
          <p:cNvPr id="74" name="Straight Connector 16"/>
          <p:cNvCxnSpPr>
            <a:stCxn id="225" idx="0"/>
            <a:endCxn id="56" idx="3"/>
          </p:cNvCxnSpPr>
          <p:nvPr/>
        </p:nvCxnSpPr>
        <p:spPr>
          <a:xfrm flipV="1">
            <a:off x="6240519" y="1952062"/>
            <a:ext cx="791863" cy="990191"/>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7"/>
          <p:cNvCxnSpPr>
            <a:stCxn id="56" idx="4"/>
            <a:endCxn id="219" idx="0"/>
          </p:cNvCxnSpPr>
          <p:nvPr/>
        </p:nvCxnSpPr>
        <p:spPr>
          <a:xfrm flipH="1">
            <a:off x="6911390" y="2000913"/>
            <a:ext cx="238928" cy="953356"/>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03" name="Subtitle 2"/>
          <p:cNvSpPr txBox="1">
            <a:spLocks/>
          </p:cNvSpPr>
          <p:nvPr/>
        </p:nvSpPr>
        <p:spPr>
          <a:xfrm>
            <a:off x="0" y="81071"/>
            <a:ext cx="9144000"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4000" dirty="0">
                <a:solidFill>
                  <a:srgbClr val="800000"/>
                </a:solidFill>
              </a:rPr>
              <a:t>Activity Hierarchy Model Representation</a:t>
            </a:r>
            <a:endParaRPr kumimoji="0" lang="en-US" sz="4000" i="0" u="none" strike="noStrike" kern="1200" cap="none" spc="0" normalizeH="0" baseline="0" noProof="0" dirty="0">
              <a:ln>
                <a:noFill/>
              </a:ln>
              <a:solidFill>
                <a:srgbClr val="800000"/>
              </a:solidFill>
              <a:effectLst/>
              <a:uLnTx/>
              <a:uFillTx/>
              <a:latin typeface="+mj-lt"/>
              <a:cs typeface="Arial" pitchFamily="34" charset="0"/>
            </a:endParaRPr>
          </a:p>
        </p:txBody>
      </p:sp>
      <p:sp>
        <p:nvSpPr>
          <p:cNvPr id="100" name="TextBox 99"/>
          <p:cNvSpPr txBox="1"/>
          <p:nvPr/>
        </p:nvSpPr>
        <p:spPr>
          <a:xfrm>
            <a:off x="6685125" y="1189131"/>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Event</a:t>
            </a:r>
            <a:endParaRPr lang="en-US" sz="1700" dirty="0">
              <a:latin typeface="Arial" pitchFamily="34" charset="0"/>
              <a:cs typeface="Arial" pitchFamily="34" charset="0"/>
            </a:endParaRPr>
          </a:p>
        </p:txBody>
      </p:sp>
      <p:grpSp>
        <p:nvGrpSpPr>
          <p:cNvPr id="235" name="组 234"/>
          <p:cNvGrpSpPr/>
          <p:nvPr/>
        </p:nvGrpSpPr>
        <p:grpSpPr>
          <a:xfrm>
            <a:off x="312507" y="6185155"/>
            <a:ext cx="4482764" cy="400110"/>
            <a:chOff x="457200" y="5439728"/>
            <a:chExt cx="3505200" cy="400110"/>
          </a:xfrm>
        </p:grpSpPr>
        <p:sp>
          <p:nvSpPr>
            <p:cNvPr id="157" name="Rectangle 156"/>
            <p:cNvSpPr/>
            <p:nvPr/>
          </p:nvSpPr>
          <p:spPr>
            <a:xfrm>
              <a:off x="457200" y="5504260"/>
              <a:ext cx="3505200" cy="304800"/>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TextBox 146"/>
            <p:cNvSpPr txBox="1"/>
            <p:nvPr/>
          </p:nvSpPr>
          <p:spPr>
            <a:xfrm>
              <a:off x="457200" y="5439728"/>
              <a:ext cx="457200" cy="400110"/>
            </a:xfrm>
            <a:prstGeom prst="rect">
              <a:avLst/>
            </a:prstGeom>
            <a:noFill/>
            <a:ln w="25400">
              <a:noFill/>
              <a:miter lim="800000"/>
            </a:ln>
          </p:spPr>
          <p:txBody>
            <a:bodyPr wrap="square" rtlCol="0">
              <a:spAutoFit/>
            </a:bodyPr>
            <a:lstStyle/>
            <a:p>
              <a:r>
                <a:rPr lang="en-US" sz="2000" i="1" dirty="0">
                  <a:latin typeface="Times New Roman" pitchFamily="18" charset="0"/>
                  <a:cs typeface="Times New Roman" pitchFamily="18" charset="0"/>
                </a:rPr>
                <a:t>x</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148" name="TextBox 147"/>
            <p:cNvSpPr txBox="1"/>
            <p:nvPr/>
          </p:nvSpPr>
          <p:spPr>
            <a:xfrm>
              <a:off x="838200" y="5504260"/>
              <a:ext cx="1477323" cy="323165"/>
            </a:xfrm>
            <a:prstGeom prst="rect">
              <a:avLst/>
            </a:prstGeom>
            <a:noFill/>
          </p:spPr>
          <p:txBody>
            <a:bodyPr wrap="square" rtlCol="0">
              <a:spAutoFit/>
            </a:bodyPr>
            <a:lstStyle/>
            <a:p>
              <a:pPr algn="ctr"/>
              <a:r>
                <a:rPr lang="en-US" sz="1500" dirty="0" smtClean="0">
                  <a:latin typeface="Arial" pitchFamily="34" charset="0"/>
                  <a:cs typeface="Arial" pitchFamily="34" charset="0"/>
                </a:rPr>
                <a:t>Concatenated HOG</a:t>
              </a:r>
              <a:endParaRPr lang="en-US" sz="1500" dirty="0">
                <a:latin typeface="Arial" pitchFamily="34" charset="0"/>
                <a:cs typeface="Arial" pitchFamily="34" charset="0"/>
              </a:endParaRPr>
            </a:p>
          </p:txBody>
        </p:sp>
        <p:sp>
          <p:nvSpPr>
            <p:cNvPr id="149" name="Rectangle 148"/>
            <p:cNvSpPr/>
            <p:nvPr/>
          </p:nvSpPr>
          <p:spPr>
            <a:xfrm>
              <a:off x="2315523" y="5517417"/>
              <a:ext cx="1390681" cy="292388"/>
            </a:xfrm>
            <a:prstGeom prst="rect">
              <a:avLst/>
            </a:prstGeom>
          </p:spPr>
          <p:txBody>
            <a:bodyPr wrap="none">
              <a:spAutoFit/>
            </a:bodyPr>
            <a:lstStyle/>
            <a:p>
              <a:pPr algn="ctr"/>
              <a:r>
                <a:rPr lang="en-US" sz="1300" dirty="0" smtClean="0">
                  <a:latin typeface="Arial" pitchFamily="34" charset="0"/>
                  <a:cs typeface="Arial" pitchFamily="34" charset="0"/>
                </a:rPr>
                <a:t>[Dalal &amp; Triggs, 2005]</a:t>
              </a:r>
            </a:p>
          </p:txBody>
        </p:sp>
      </p:grpSp>
      <p:sp>
        <p:nvSpPr>
          <p:cNvPr id="127" name="Rectangle 126"/>
          <p:cNvSpPr/>
          <p:nvPr/>
        </p:nvSpPr>
        <p:spPr>
          <a:xfrm>
            <a:off x="4661134" y="4493142"/>
            <a:ext cx="4482866" cy="126968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TextBox 105"/>
          <p:cNvSpPr txBox="1"/>
          <p:nvPr/>
        </p:nvSpPr>
        <p:spPr>
          <a:xfrm>
            <a:off x="5100419" y="5342180"/>
            <a:ext cx="1752600" cy="353943"/>
          </a:xfrm>
          <a:prstGeom prst="rect">
            <a:avLst/>
          </a:prstGeom>
          <a:noFill/>
          <a:ln w="25400">
            <a:noFill/>
            <a:miter lim="800000"/>
          </a:ln>
        </p:spPr>
        <p:txBody>
          <a:bodyPr wrap="square" rtlCol="0">
            <a:spAutoFit/>
          </a:bodyPr>
          <a:lstStyle/>
          <a:p>
            <a:r>
              <a:rPr lang="en-US" sz="1700" dirty="0" smtClean="0">
                <a:latin typeface="Arial" pitchFamily="34" charset="0"/>
                <a:cs typeface="Arial" pitchFamily="34" charset="0"/>
              </a:rPr>
              <a:t>Video evidence</a:t>
            </a:r>
            <a:endParaRPr lang="en-US" sz="1700" dirty="0">
              <a:latin typeface="Arial" pitchFamily="34" charset="0"/>
              <a:cs typeface="Arial" pitchFamily="34" charset="0"/>
            </a:endParaRPr>
          </a:p>
        </p:txBody>
      </p:sp>
      <p:cxnSp>
        <p:nvCxnSpPr>
          <p:cNvPr id="80" name="Straight Connector 79"/>
          <p:cNvCxnSpPr>
            <a:stCxn id="94" idx="0"/>
          </p:cNvCxnSpPr>
          <p:nvPr/>
        </p:nvCxnSpPr>
        <p:spPr>
          <a:xfrm flipH="1" flipV="1">
            <a:off x="6211898" y="4151780"/>
            <a:ext cx="824" cy="659724"/>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92" idx="0"/>
          </p:cNvCxnSpPr>
          <p:nvPr/>
        </p:nvCxnSpPr>
        <p:spPr>
          <a:xfrm flipV="1">
            <a:off x="6907666" y="4154518"/>
            <a:ext cx="7829" cy="656986"/>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90" idx="0"/>
          </p:cNvCxnSpPr>
          <p:nvPr/>
        </p:nvCxnSpPr>
        <p:spPr>
          <a:xfrm flipV="1">
            <a:off x="8089072" y="4154518"/>
            <a:ext cx="2266" cy="656986"/>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41" name="Oval 140"/>
          <p:cNvSpPr>
            <a:spLocks noChangeAspect="1"/>
          </p:cNvSpPr>
          <p:nvPr/>
        </p:nvSpPr>
        <p:spPr>
          <a:xfrm>
            <a:off x="5981693" y="4754933"/>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Oval 141"/>
          <p:cNvSpPr>
            <a:spLocks noChangeAspect="1"/>
          </p:cNvSpPr>
          <p:nvPr/>
        </p:nvSpPr>
        <p:spPr>
          <a:xfrm>
            <a:off x="6676637" y="4754933"/>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 name="Oval 142"/>
          <p:cNvSpPr>
            <a:spLocks noChangeAspect="1"/>
          </p:cNvSpPr>
          <p:nvPr/>
        </p:nvSpPr>
        <p:spPr>
          <a:xfrm>
            <a:off x="7865357" y="4754933"/>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84"/>
          <p:cNvGrpSpPr/>
          <p:nvPr/>
        </p:nvGrpSpPr>
        <p:grpSpPr>
          <a:xfrm>
            <a:off x="6726980" y="4797605"/>
            <a:ext cx="416966" cy="347472"/>
            <a:chOff x="6172200" y="4953000"/>
            <a:chExt cx="457200" cy="381000"/>
          </a:xfrm>
        </p:grpSpPr>
        <p:sp>
          <p:nvSpPr>
            <p:cNvPr id="91"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92"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89" name="TextBox 88"/>
          <p:cNvSpPr txBox="1"/>
          <p:nvPr/>
        </p:nvSpPr>
        <p:spPr>
          <a:xfrm>
            <a:off x="7908386" y="4797605"/>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90" name="Oval 89"/>
          <p:cNvSpPr>
            <a:spLocks noChangeAspect="1"/>
          </p:cNvSpPr>
          <p:nvPr/>
        </p:nvSpPr>
        <p:spPr>
          <a:xfrm>
            <a:off x="7922285" y="4811504"/>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39" name="曲线连接符 38"/>
          <p:cNvCxnSpPr/>
          <p:nvPr/>
        </p:nvCxnSpPr>
        <p:spPr>
          <a:xfrm rot="5400000" flipH="1" flipV="1">
            <a:off x="6576271" y="2624754"/>
            <a:ext cx="12700" cy="694944"/>
          </a:xfrm>
          <a:prstGeom prst="curvedConnector3">
            <a:avLst>
              <a:gd name="adj1" fmla="val 966559"/>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78" name="曲线连接符 177"/>
          <p:cNvCxnSpPr/>
          <p:nvPr/>
        </p:nvCxnSpPr>
        <p:spPr>
          <a:xfrm rot="5400000" flipH="1" flipV="1">
            <a:off x="7422135" y="2394319"/>
            <a:ext cx="70101" cy="1112774"/>
          </a:xfrm>
          <a:prstGeom prst="curvedConnector3">
            <a:avLst>
              <a:gd name="adj1" fmla="val 401071"/>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01" name="Straight Connector 17"/>
          <p:cNvCxnSpPr>
            <a:stCxn id="56" idx="5"/>
            <a:endCxn id="213" idx="0"/>
          </p:cNvCxnSpPr>
          <p:nvPr/>
        </p:nvCxnSpPr>
        <p:spPr>
          <a:xfrm>
            <a:off x="7268253" y="1952062"/>
            <a:ext cx="820819" cy="1004796"/>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66" name="组 65"/>
          <p:cNvGrpSpPr/>
          <p:nvPr/>
        </p:nvGrpSpPr>
        <p:grpSpPr>
          <a:xfrm>
            <a:off x="299960" y="997622"/>
            <a:ext cx="4495311" cy="1670038"/>
            <a:chOff x="457200" y="990600"/>
            <a:chExt cx="3466296" cy="1272959"/>
          </a:xfrm>
        </p:grpSpPr>
        <p:sp>
          <p:nvSpPr>
            <p:cNvPr id="150" name="Rectangle 149"/>
            <p:cNvSpPr/>
            <p:nvPr/>
          </p:nvSpPr>
          <p:spPr>
            <a:xfrm>
              <a:off x="494496" y="1023387"/>
              <a:ext cx="3429000" cy="1240172"/>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136"/>
            <p:cNvGrpSpPr/>
            <p:nvPr/>
          </p:nvGrpSpPr>
          <p:grpSpPr>
            <a:xfrm>
              <a:off x="457200" y="990600"/>
              <a:ext cx="3272828" cy="1261152"/>
              <a:chOff x="457200" y="1033046"/>
              <a:chExt cx="3272828" cy="1261152"/>
            </a:xfrm>
          </p:grpSpPr>
          <p:sp>
            <p:nvSpPr>
              <p:cNvPr id="110" name="TextBox 109"/>
              <p:cNvSpPr txBox="1"/>
              <p:nvPr/>
            </p:nvSpPr>
            <p:spPr>
              <a:xfrm>
                <a:off x="457200" y="1033046"/>
                <a:ext cx="457200" cy="304977"/>
              </a:xfrm>
              <a:prstGeom prst="rect">
                <a:avLst/>
              </a:prstGeom>
              <a:noFill/>
              <a:ln w="25400">
                <a:noFill/>
                <a:miter lim="800000"/>
              </a:ln>
            </p:spPr>
            <p:txBody>
              <a:bodyPr wrap="square" rtlCol="0">
                <a:spAutoFit/>
              </a:bodyPr>
              <a:lstStyle/>
              <a:p>
                <a:r>
                  <a:rPr lang="en-US" sz="2000" i="1" dirty="0" smtClean="0">
                    <a:latin typeface="Times New Roman" pitchFamily="18" charset="0"/>
                    <a:cs typeface="Times New Roman" pitchFamily="18" charset="0"/>
                  </a:rPr>
                  <a:t>Y </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graphicFrame>
            <p:nvGraphicFramePr>
              <p:cNvPr id="112" name="Object 2"/>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08758225"/>
                  </p:ext>
                </p:extLst>
              </p:nvPr>
            </p:nvGraphicFramePr>
            <p:xfrm>
              <a:off x="3349028" y="1579201"/>
              <a:ext cx="381000" cy="171450"/>
            </p:xfrm>
            <a:graphic>
              <a:graphicData uri="http://schemas.openxmlformats.org/presentationml/2006/ole">
                <p:oleObj spid="_x0000_s357076" name="公式" r:id="rId5" imgW="330200" imgH="165100" progId="Equation.3">
                  <p:embed/>
                </p:oleObj>
              </a:graphicData>
            </a:graphic>
          </p:graphicFrame>
          <p:sp>
            <p:nvSpPr>
              <p:cNvPr id="115" name="TextBox 114"/>
              <p:cNvSpPr txBox="1"/>
              <p:nvPr/>
            </p:nvSpPr>
            <p:spPr>
              <a:xfrm>
                <a:off x="2150520" y="2047871"/>
                <a:ext cx="1066800" cy="246327"/>
              </a:xfrm>
              <a:prstGeom prst="rect">
                <a:avLst/>
              </a:prstGeom>
              <a:noFill/>
            </p:spPr>
            <p:txBody>
              <a:bodyPr wrap="square" rtlCol="0">
                <a:spAutoFit/>
              </a:bodyPr>
              <a:lstStyle/>
              <a:p>
                <a:pPr algn="ctr"/>
                <a:r>
                  <a:rPr lang="en-US" sz="1500" dirty="0" smtClean="0">
                    <a:latin typeface="Arial" pitchFamily="34" charset="0"/>
                    <a:cs typeface="Arial" pitchFamily="34" charset="0"/>
                  </a:rPr>
                  <a:t>Attack play</a:t>
                </a:r>
                <a:endParaRPr lang="en-US" sz="1500" dirty="0">
                  <a:latin typeface="Arial" pitchFamily="34" charset="0"/>
                  <a:cs typeface="Arial" pitchFamily="34" charset="0"/>
                </a:endParaRPr>
              </a:p>
            </p:txBody>
          </p:sp>
          <p:sp>
            <p:nvSpPr>
              <p:cNvPr id="117" name="TextBox 116"/>
              <p:cNvSpPr txBox="1"/>
              <p:nvPr/>
            </p:nvSpPr>
            <p:spPr>
              <a:xfrm>
                <a:off x="879840" y="2047871"/>
                <a:ext cx="990600" cy="246327"/>
              </a:xfrm>
              <a:prstGeom prst="rect">
                <a:avLst/>
              </a:prstGeom>
              <a:noFill/>
            </p:spPr>
            <p:txBody>
              <a:bodyPr wrap="square" rtlCol="0">
                <a:spAutoFit/>
              </a:bodyPr>
              <a:lstStyle/>
              <a:p>
                <a:pPr algn="ctr"/>
                <a:r>
                  <a:rPr lang="en-US" sz="1500" dirty="0" smtClean="0">
                    <a:latin typeface="Arial" pitchFamily="34" charset="0"/>
                    <a:cs typeface="Arial" pitchFamily="34" charset="0"/>
                  </a:rPr>
                  <a:t>Corner hit</a:t>
                </a:r>
                <a:endParaRPr lang="en-US" sz="1500" dirty="0">
                  <a:latin typeface="Arial" pitchFamily="34" charset="0"/>
                  <a:cs typeface="Arial" pitchFamily="34" charset="0"/>
                </a:endParaRPr>
              </a:p>
            </p:txBody>
          </p:sp>
        </p:grpSp>
      </p:grpSp>
      <p:graphicFrame>
        <p:nvGraphicFramePr>
          <p:cNvPr id="207"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64094272"/>
              </p:ext>
            </p:extLst>
          </p:nvPr>
        </p:nvGraphicFramePr>
        <p:xfrm>
          <a:off x="7318216" y="3062034"/>
          <a:ext cx="347472" cy="156362"/>
        </p:xfrm>
        <a:graphic>
          <a:graphicData uri="http://schemas.openxmlformats.org/presentationml/2006/ole">
            <p:oleObj spid="_x0000_s357077" name="公式" r:id="rId6" imgW="330200" imgH="165100" progId="Equation.3">
              <p:embed/>
            </p:oleObj>
          </a:graphicData>
        </a:graphic>
      </p:graphicFrame>
      <p:graphicFrame>
        <p:nvGraphicFramePr>
          <p:cNvPr id="20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83804252"/>
              </p:ext>
            </p:extLst>
          </p:nvPr>
        </p:nvGraphicFramePr>
        <p:xfrm>
          <a:off x="7347136" y="4928628"/>
          <a:ext cx="347472" cy="156362"/>
        </p:xfrm>
        <a:graphic>
          <a:graphicData uri="http://schemas.openxmlformats.org/presentationml/2006/ole">
            <p:oleObj spid="_x0000_s357078" name="公式" r:id="rId7" imgW="330200" imgH="165100" progId="Equation.3">
              <p:embed/>
            </p:oleObj>
          </a:graphicData>
        </a:graphic>
      </p:graphicFrame>
      <p:grpSp>
        <p:nvGrpSpPr>
          <p:cNvPr id="211" name="Group 158"/>
          <p:cNvGrpSpPr/>
          <p:nvPr/>
        </p:nvGrpSpPr>
        <p:grpSpPr>
          <a:xfrm>
            <a:off x="7908386" y="2942959"/>
            <a:ext cx="416966" cy="347472"/>
            <a:chOff x="7467600" y="3810000"/>
            <a:chExt cx="457200" cy="381000"/>
          </a:xfrm>
        </p:grpSpPr>
        <p:sp>
          <p:nvSpPr>
            <p:cNvPr id="212"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213"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17" name="Group 157"/>
          <p:cNvGrpSpPr/>
          <p:nvPr/>
        </p:nvGrpSpPr>
        <p:grpSpPr>
          <a:xfrm>
            <a:off x="6730704" y="2940370"/>
            <a:ext cx="416966" cy="347472"/>
            <a:chOff x="6172200" y="3733800"/>
            <a:chExt cx="457200" cy="381000"/>
          </a:xfrm>
        </p:grpSpPr>
        <p:sp>
          <p:nvSpPr>
            <p:cNvPr id="218"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219"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22" name="Group 156"/>
          <p:cNvGrpSpPr/>
          <p:nvPr/>
        </p:nvGrpSpPr>
        <p:grpSpPr>
          <a:xfrm>
            <a:off x="6032036" y="2942253"/>
            <a:ext cx="416966" cy="347477"/>
            <a:chOff x="5410200" y="3790945"/>
            <a:chExt cx="457200" cy="381005"/>
          </a:xfrm>
        </p:grpSpPr>
        <p:sp>
          <p:nvSpPr>
            <p:cNvPr id="224"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225" name="TextBox 87"/>
            <p:cNvSpPr txBox="1"/>
            <p:nvPr/>
          </p:nvSpPr>
          <p:spPr>
            <a:xfrm>
              <a:off x="5410200" y="3790945"/>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101" name="TextBox 100"/>
          <p:cNvSpPr txBox="1"/>
          <p:nvPr/>
        </p:nvSpPr>
        <p:spPr>
          <a:xfrm>
            <a:off x="5100419" y="2768346"/>
            <a:ext cx="838200" cy="61555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Social Role</a:t>
            </a:r>
            <a:endParaRPr lang="en-US" sz="1700" dirty="0">
              <a:latin typeface="Arial" pitchFamily="34" charset="0"/>
              <a:cs typeface="Arial" pitchFamily="34" charset="0"/>
            </a:endParaRPr>
          </a:p>
        </p:txBody>
      </p:sp>
      <p:sp>
        <p:nvSpPr>
          <p:cNvPr id="56" name="Oval 55"/>
          <p:cNvSpPr>
            <a:spLocks noChangeAspect="1"/>
          </p:cNvSpPr>
          <p:nvPr/>
        </p:nvSpPr>
        <p:spPr>
          <a:xfrm>
            <a:off x="6983531" y="166734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279" name="曲线连接符 278"/>
          <p:cNvCxnSpPr/>
          <p:nvPr/>
        </p:nvCxnSpPr>
        <p:spPr>
          <a:xfrm rot="5400000" flipH="1" flipV="1">
            <a:off x="7092655" y="2068204"/>
            <a:ext cx="70100" cy="1743710"/>
          </a:xfrm>
          <a:prstGeom prst="curvedConnector3">
            <a:avLst>
              <a:gd name="adj1" fmla="val 549458"/>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310" name="Oval 139"/>
          <p:cNvSpPr>
            <a:spLocks noChangeAspect="1"/>
          </p:cNvSpPr>
          <p:nvPr/>
        </p:nvSpPr>
        <p:spPr>
          <a:xfrm>
            <a:off x="5985778" y="2891600"/>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3" name="Oval 139"/>
          <p:cNvSpPr>
            <a:spLocks noChangeAspect="1"/>
          </p:cNvSpPr>
          <p:nvPr/>
        </p:nvSpPr>
        <p:spPr>
          <a:xfrm>
            <a:off x="6921718" y="1605527"/>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139"/>
          <p:cNvSpPr>
            <a:spLocks noChangeAspect="1"/>
          </p:cNvSpPr>
          <p:nvPr/>
        </p:nvSpPr>
        <p:spPr>
          <a:xfrm>
            <a:off x="6689375" y="2894338"/>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Oval 139"/>
          <p:cNvSpPr>
            <a:spLocks noChangeAspect="1"/>
          </p:cNvSpPr>
          <p:nvPr/>
        </p:nvSpPr>
        <p:spPr>
          <a:xfrm>
            <a:off x="7865218" y="2894338"/>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62607584"/>
              </p:ext>
            </p:extLst>
          </p:nvPr>
        </p:nvGraphicFramePr>
        <p:xfrm>
          <a:off x="7315736" y="3865014"/>
          <a:ext cx="347472" cy="156362"/>
        </p:xfrm>
        <a:graphic>
          <a:graphicData uri="http://schemas.openxmlformats.org/presentationml/2006/ole">
            <p:oleObj spid="_x0000_s357079" name="公式" r:id="rId8" imgW="330200" imgH="165100" progId="Equation.3">
              <p:embed/>
            </p:oleObj>
          </a:graphicData>
        </a:graphic>
      </p:graphicFrame>
      <p:grpSp>
        <p:nvGrpSpPr>
          <p:cNvPr id="79" name="Group 158"/>
          <p:cNvGrpSpPr/>
          <p:nvPr/>
        </p:nvGrpSpPr>
        <p:grpSpPr>
          <a:xfrm>
            <a:off x="7905906" y="3745939"/>
            <a:ext cx="416966" cy="347472"/>
            <a:chOff x="7467600" y="3810000"/>
            <a:chExt cx="457200" cy="381000"/>
          </a:xfrm>
        </p:grpSpPr>
        <p:sp>
          <p:nvSpPr>
            <p:cNvPr id="83"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84"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85" name="Group 157"/>
          <p:cNvGrpSpPr/>
          <p:nvPr/>
        </p:nvGrpSpPr>
        <p:grpSpPr>
          <a:xfrm>
            <a:off x="6728224" y="3743350"/>
            <a:ext cx="416966" cy="347472"/>
            <a:chOff x="6172200" y="3733800"/>
            <a:chExt cx="457200" cy="381000"/>
          </a:xfrm>
        </p:grpSpPr>
        <p:sp>
          <p:nvSpPr>
            <p:cNvPr id="86"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87"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88" name="Group 156"/>
          <p:cNvGrpSpPr/>
          <p:nvPr/>
        </p:nvGrpSpPr>
        <p:grpSpPr>
          <a:xfrm>
            <a:off x="6029556" y="3745233"/>
            <a:ext cx="416966" cy="347477"/>
            <a:chOff x="5410200" y="3790945"/>
            <a:chExt cx="457200" cy="381005"/>
          </a:xfrm>
        </p:grpSpPr>
        <p:sp>
          <p:nvSpPr>
            <p:cNvPr id="97"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98" name="TextBox 87"/>
            <p:cNvSpPr txBox="1"/>
            <p:nvPr/>
          </p:nvSpPr>
          <p:spPr>
            <a:xfrm>
              <a:off x="5410200" y="3790945"/>
              <a:ext cx="457200" cy="371221"/>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107" name="Oval 139"/>
          <p:cNvSpPr>
            <a:spLocks noChangeAspect="1"/>
          </p:cNvSpPr>
          <p:nvPr/>
        </p:nvSpPr>
        <p:spPr>
          <a:xfrm>
            <a:off x="5983298" y="3694580"/>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Oval 139"/>
          <p:cNvSpPr>
            <a:spLocks noChangeAspect="1"/>
          </p:cNvSpPr>
          <p:nvPr/>
        </p:nvSpPr>
        <p:spPr>
          <a:xfrm>
            <a:off x="6686895" y="3697318"/>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39"/>
          <p:cNvSpPr>
            <a:spLocks noChangeAspect="1"/>
          </p:cNvSpPr>
          <p:nvPr/>
        </p:nvSpPr>
        <p:spPr>
          <a:xfrm>
            <a:off x="7862738" y="3697318"/>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4" name="Straight Connector 79"/>
          <p:cNvCxnSpPr>
            <a:stCxn id="107" idx="0"/>
            <a:endCxn id="310" idx="4"/>
          </p:cNvCxnSpPr>
          <p:nvPr/>
        </p:nvCxnSpPr>
        <p:spPr>
          <a:xfrm flipV="1">
            <a:off x="6211898" y="3348800"/>
            <a:ext cx="2480" cy="345780"/>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6" name="Straight Connector 80"/>
          <p:cNvCxnSpPr>
            <a:stCxn id="108" idx="0"/>
            <a:endCxn id="71" idx="4"/>
          </p:cNvCxnSpPr>
          <p:nvPr/>
        </p:nvCxnSpPr>
        <p:spPr>
          <a:xfrm flipV="1">
            <a:off x="6915495" y="3351538"/>
            <a:ext cx="2480" cy="345780"/>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18" name="Straight Connector 81"/>
          <p:cNvCxnSpPr>
            <a:stCxn id="111" idx="0"/>
            <a:endCxn id="73" idx="4"/>
          </p:cNvCxnSpPr>
          <p:nvPr/>
        </p:nvCxnSpPr>
        <p:spPr>
          <a:xfrm flipV="1">
            <a:off x="8091338" y="3351538"/>
            <a:ext cx="2480" cy="345780"/>
          </a:xfrm>
          <a:prstGeom prst="line">
            <a:avLst/>
          </a:prstGeom>
          <a:ln w="28575" cmpd="sng">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11" name="Group 183"/>
          <p:cNvGrpSpPr/>
          <p:nvPr/>
        </p:nvGrpSpPr>
        <p:grpSpPr>
          <a:xfrm>
            <a:off x="6032036" y="4797605"/>
            <a:ext cx="416966" cy="347472"/>
            <a:chOff x="5410200" y="5010150"/>
            <a:chExt cx="457200" cy="381000"/>
          </a:xfrm>
        </p:grpSpPr>
        <p:sp>
          <p:nvSpPr>
            <p:cNvPr id="93" name="TextBox 92"/>
            <p:cNvSpPr txBox="1"/>
            <p:nvPr/>
          </p:nvSpPr>
          <p:spPr>
            <a:xfrm>
              <a:off x="5410200" y="50101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94" name="Oval 93"/>
            <p:cNvSpPr>
              <a:spLocks noChangeAspect="1"/>
            </p:cNvSpPr>
            <p:nvPr/>
          </p:nvSpPr>
          <p:spPr>
            <a:xfrm>
              <a:off x="5425440" y="50253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120" name="TextBox 100"/>
          <p:cNvSpPr txBox="1"/>
          <p:nvPr/>
        </p:nvSpPr>
        <p:spPr>
          <a:xfrm>
            <a:off x="5100419" y="3732206"/>
            <a:ext cx="8382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pic>
        <p:nvPicPr>
          <p:cNvPr id="2" name="图片 1" descr="samp_attack3.png.jpeg"/>
          <p:cNvPicPr>
            <a:picLocks noChangeAspect="1"/>
          </p:cNvPicPr>
          <p:nvPr/>
        </p:nvPicPr>
        <p:blipFill rotWithShape="1">
          <a:blip r:embed="rId9">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30257"/>
          <a:stretch/>
        </p:blipFill>
        <p:spPr>
          <a:xfrm>
            <a:off x="2441547" y="1174083"/>
            <a:ext cx="1429700" cy="1170184"/>
          </a:xfrm>
          <a:prstGeom prst="rect">
            <a:avLst/>
          </a:prstGeom>
        </p:spPr>
      </p:pic>
      <p:pic>
        <p:nvPicPr>
          <p:cNvPr id="3" name="图片 2" descr="samp_corner1.png.jpeg"/>
          <p:cNvPicPr>
            <a:picLocks noChangeAspect="1"/>
          </p:cNvPicPr>
          <p:nvPr/>
        </p:nvPicPr>
        <p:blipFill rotWithShape="1">
          <a:blip r:embed="rId10">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38610" b="19584"/>
          <a:stretch/>
        </p:blipFill>
        <p:spPr>
          <a:xfrm>
            <a:off x="799610" y="1170497"/>
            <a:ext cx="1448107" cy="1149248"/>
          </a:xfrm>
          <a:prstGeom prst="rect">
            <a:avLst/>
          </a:prstGeom>
        </p:spPr>
      </p:pic>
      <p:grpSp>
        <p:nvGrpSpPr>
          <p:cNvPr id="7" name="组 6"/>
          <p:cNvGrpSpPr/>
          <p:nvPr/>
        </p:nvGrpSpPr>
        <p:grpSpPr>
          <a:xfrm>
            <a:off x="312507" y="2829022"/>
            <a:ext cx="4044540" cy="1478958"/>
            <a:chOff x="312507" y="2829022"/>
            <a:chExt cx="4044540" cy="1478958"/>
          </a:xfrm>
        </p:grpSpPr>
        <p:grpSp>
          <p:nvGrpSpPr>
            <p:cNvPr id="234" name="组 233"/>
            <p:cNvGrpSpPr/>
            <p:nvPr/>
          </p:nvGrpSpPr>
          <p:grpSpPr>
            <a:xfrm>
              <a:off x="312507" y="2829022"/>
              <a:ext cx="4044540" cy="1478958"/>
              <a:chOff x="457200" y="3606117"/>
              <a:chExt cx="3442927" cy="1207768"/>
            </a:xfrm>
          </p:grpSpPr>
          <p:sp>
            <p:nvSpPr>
              <p:cNvPr id="152" name="Rectangle 151"/>
              <p:cNvSpPr/>
              <p:nvPr/>
            </p:nvSpPr>
            <p:spPr>
              <a:xfrm>
                <a:off x="457200" y="3606117"/>
                <a:ext cx="3442927" cy="1207768"/>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TextBox 144"/>
              <p:cNvSpPr txBox="1"/>
              <p:nvPr/>
            </p:nvSpPr>
            <p:spPr>
              <a:xfrm>
                <a:off x="457200" y="3625684"/>
                <a:ext cx="457200" cy="326744"/>
              </a:xfrm>
              <a:prstGeom prst="rect">
                <a:avLst/>
              </a:prstGeom>
              <a:noFill/>
              <a:ln w="25400">
                <a:noFill/>
                <a:miter lim="800000"/>
              </a:ln>
            </p:spPr>
            <p:txBody>
              <a:bodyPr wrap="square" rtlCol="0">
                <a:spAutoFit/>
              </a:bodyPr>
              <a:lstStyle/>
              <a:p>
                <a:r>
                  <a:rPr lang="en-US" sz="2000" i="1" dirty="0">
                    <a:latin typeface="Times New Roman" pitchFamily="18" charset="0"/>
                    <a:cs typeface="Times New Roman" pitchFamily="18" charset="0"/>
                  </a:rPr>
                  <a:t>r</a:t>
                </a:r>
                <a:r>
                  <a:rPr lang="en-US" sz="2000" i="1"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graphicFrame>
            <p:nvGraphicFramePr>
              <p:cNvPr id="233" name="Object 2"/>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80976148"/>
                  </p:ext>
                </p:extLst>
              </p:nvPr>
            </p:nvGraphicFramePr>
            <p:xfrm>
              <a:off x="3421321" y="4144411"/>
              <a:ext cx="381000" cy="171450"/>
            </p:xfrm>
            <a:graphic>
              <a:graphicData uri="http://schemas.openxmlformats.org/presentationml/2006/ole">
                <p:oleObj spid="_x0000_s357080" name="公式" r:id="rId11" imgW="330200" imgH="165100" progId="Equation.3">
                  <p:embed/>
                </p:oleObj>
              </a:graphicData>
            </a:graphic>
          </p:graphicFrame>
        </p:grpSp>
        <p:pic>
          <p:nvPicPr>
            <p:cNvPr id="95" name="Picture 9" descr="C:\Documents and Settings\my papers\cvpr2012\cam_ready\fig\samp_freekick1.png"/>
            <p:cNvPicPr>
              <a:picLocks noChangeAspect="1" noChangeArrowheads="1"/>
            </p:cNvPicPr>
            <p:nvPr/>
          </p:nvPicPr>
          <p:blipFill rotWithShape="1">
            <a:blip r:embed="rId1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t="13471" b="10702"/>
            <a:stretch/>
          </p:blipFill>
          <p:spPr bwMode="auto">
            <a:xfrm>
              <a:off x="2449500" y="2891645"/>
              <a:ext cx="1143823" cy="1109590"/>
            </a:xfrm>
            <a:prstGeom prst="rect">
              <a:avLst/>
            </a:prstGeom>
            <a:noFill/>
          </p:spPr>
        </p:pic>
        <p:pic>
          <p:nvPicPr>
            <p:cNvPr id="96" name="Picture 8" descr="C:\Documents and Settings\my papers\cvpr2012\cam_ready\fig\samp_corner3.png"/>
            <p:cNvPicPr>
              <a:picLocks noChangeAspect="1" noChangeArrowheads="1"/>
            </p:cNvPicPr>
            <p:nvPr/>
          </p:nvPicPr>
          <p:blipFill>
            <a:blip r:embed="rId13"/>
            <a:srcRect l="26667" t="46715" r="50000" b="21168"/>
            <a:stretch>
              <a:fillRect/>
            </a:stretch>
          </p:blipFill>
          <p:spPr bwMode="auto">
            <a:xfrm>
              <a:off x="761360" y="2889112"/>
              <a:ext cx="1486357" cy="1115342"/>
            </a:xfrm>
            <a:prstGeom prst="rect">
              <a:avLst/>
            </a:prstGeom>
            <a:noFill/>
          </p:spPr>
        </p:pic>
        <p:sp>
          <p:nvSpPr>
            <p:cNvPr id="125" name="TextBox 114"/>
            <p:cNvSpPr txBox="1"/>
            <p:nvPr/>
          </p:nvSpPr>
          <p:spPr>
            <a:xfrm>
              <a:off x="2336415" y="3983063"/>
              <a:ext cx="1383494" cy="323165"/>
            </a:xfrm>
            <a:prstGeom prst="rect">
              <a:avLst/>
            </a:prstGeom>
            <a:noFill/>
          </p:spPr>
          <p:txBody>
            <a:bodyPr wrap="square" rtlCol="0">
              <a:spAutoFit/>
            </a:bodyPr>
            <a:lstStyle/>
            <a:p>
              <a:pPr algn="ctr"/>
              <a:r>
                <a:rPr lang="en-US" sz="1500" dirty="0" smtClean="0">
                  <a:latin typeface="Arial" pitchFamily="34" charset="0"/>
                  <a:cs typeface="Arial" pitchFamily="34" charset="0"/>
                </a:rPr>
                <a:t>Man-marking</a:t>
              </a:r>
              <a:endParaRPr lang="en-US" sz="1500" dirty="0">
                <a:latin typeface="Arial" pitchFamily="34" charset="0"/>
                <a:cs typeface="Arial" pitchFamily="34" charset="0"/>
              </a:endParaRPr>
            </a:p>
          </p:txBody>
        </p:sp>
        <p:sp>
          <p:nvSpPr>
            <p:cNvPr id="126" name="TextBox 116"/>
            <p:cNvSpPr txBox="1"/>
            <p:nvPr/>
          </p:nvSpPr>
          <p:spPr>
            <a:xfrm>
              <a:off x="858885" y="3983063"/>
              <a:ext cx="1284673" cy="323165"/>
            </a:xfrm>
            <a:prstGeom prst="rect">
              <a:avLst/>
            </a:prstGeom>
            <a:noFill/>
          </p:spPr>
          <p:txBody>
            <a:bodyPr wrap="square" rtlCol="0">
              <a:spAutoFit/>
            </a:bodyPr>
            <a:lstStyle/>
            <a:p>
              <a:pPr algn="ctr"/>
              <a:r>
                <a:rPr lang="en-US" sz="1500" dirty="0" smtClean="0">
                  <a:latin typeface="Arial" pitchFamily="34" charset="0"/>
                  <a:cs typeface="Arial" pitchFamily="34" charset="0"/>
                </a:rPr>
                <a:t>Attacker</a:t>
              </a:r>
              <a:endParaRPr lang="en-US" sz="1500" dirty="0">
                <a:latin typeface="Arial" pitchFamily="34" charset="0"/>
                <a:cs typeface="Arial" pitchFamily="34" charset="0"/>
              </a:endParaRPr>
            </a:p>
          </p:txBody>
        </p:sp>
      </p:grpSp>
      <p:grpSp>
        <p:nvGrpSpPr>
          <p:cNvPr id="5" name="组 4"/>
          <p:cNvGrpSpPr/>
          <p:nvPr/>
        </p:nvGrpSpPr>
        <p:grpSpPr>
          <a:xfrm>
            <a:off x="325515" y="4452972"/>
            <a:ext cx="4044539" cy="1478958"/>
            <a:chOff x="325515" y="4452972"/>
            <a:chExt cx="4044539" cy="1478958"/>
          </a:xfrm>
        </p:grpSpPr>
        <p:sp>
          <p:nvSpPr>
            <p:cNvPr id="129" name="Rectangle 151"/>
            <p:cNvSpPr/>
            <p:nvPr/>
          </p:nvSpPr>
          <p:spPr>
            <a:xfrm>
              <a:off x="325515" y="4452972"/>
              <a:ext cx="4044539" cy="1478958"/>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组 103"/>
            <p:cNvGrpSpPr/>
            <p:nvPr/>
          </p:nvGrpSpPr>
          <p:grpSpPr>
            <a:xfrm>
              <a:off x="325515" y="4476932"/>
              <a:ext cx="3929643" cy="845148"/>
              <a:chOff x="457200" y="3625684"/>
              <a:chExt cx="3345121" cy="690177"/>
            </a:xfrm>
          </p:grpSpPr>
          <p:sp>
            <p:nvSpPr>
              <p:cNvPr id="109" name="TextBox 144"/>
              <p:cNvSpPr txBox="1"/>
              <p:nvPr/>
            </p:nvSpPr>
            <p:spPr>
              <a:xfrm>
                <a:off x="457200" y="3625684"/>
                <a:ext cx="457200" cy="326744"/>
              </a:xfrm>
              <a:prstGeom prst="rect">
                <a:avLst/>
              </a:prstGeom>
              <a:noFill/>
              <a:ln w="25400">
                <a:noFill/>
                <a:miter lim="800000"/>
              </a:ln>
            </p:spPr>
            <p:txBody>
              <a:bodyPr wrap="square" rtlCol="0">
                <a:spAutoFit/>
              </a:bodyPr>
              <a:lstStyle/>
              <a:p>
                <a:r>
                  <a:rPr lang="en-US" sz="2000" i="1" dirty="0" smtClean="0">
                    <a:latin typeface="Times New Roman" pitchFamily="18" charset="0"/>
                    <a:cs typeface="Times New Roman" pitchFamily="18" charset="0"/>
                  </a:rPr>
                  <a:t>h </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graphicFrame>
            <p:nvGraphicFramePr>
              <p:cNvPr id="113" name="Object 2"/>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62359947"/>
                  </p:ext>
                </p:extLst>
              </p:nvPr>
            </p:nvGraphicFramePr>
            <p:xfrm>
              <a:off x="3421321" y="4144411"/>
              <a:ext cx="381000" cy="171450"/>
            </p:xfrm>
            <a:graphic>
              <a:graphicData uri="http://schemas.openxmlformats.org/presentationml/2006/ole">
                <p:oleObj spid="_x0000_s357081" name="公式" r:id="rId14" imgW="330200" imgH="165100" progId="Equation.3">
                  <p:embed/>
                </p:oleObj>
              </a:graphicData>
            </a:graphic>
          </p:graphicFrame>
        </p:grpSp>
        <p:sp>
          <p:nvSpPr>
            <p:cNvPr id="123" name="TextBox 114"/>
            <p:cNvSpPr txBox="1"/>
            <p:nvPr/>
          </p:nvSpPr>
          <p:spPr>
            <a:xfrm>
              <a:off x="2354092" y="5579405"/>
              <a:ext cx="1383494" cy="323165"/>
            </a:xfrm>
            <a:prstGeom prst="rect">
              <a:avLst/>
            </a:prstGeom>
            <a:noFill/>
          </p:spPr>
          <p:txBody>
            <a:bodyPr wrap="square" rtlCol="0">
              <a:spAutoFit/>
            </a:bodyPr>
            <a:lstStyle/>
            <a:p>
              <a:pPr algn="ctr"/>
              <a:r>
                <a:rPr lang="en-US" sz="1500" dirty="0" smtClean="0">
                  <a:latin typeface="Arial" pitchFamily="34" charset="0"/>
                  <a:cs typeface="Arial" pitchFamily="34" charset="0"/>
                </a:rPr>
                <a:t>jog</a:t>
              </a:r>
              <a:endParaRPr lang="en-US" sz="1500" dirty="0">
                <a:latin typeface="Arial" pitchFamily="34" charset="0"/>
                <a:cs typeface="Arial" pitchFamily="34" charset="0"/>
              </a:endParaRPr>
            </a:p>
          </p:txBody>
        </p:sp>
        <p:sp>
          <p:nvSpPr>
            <p:cNvPr id="124" name="TextBox 116"/>
            <p:cNvSpPr txBox="1"/>
            <p:nvPr/>
          </p:nvSpPr>
          <p:spPr>
            <a:xfrm>
              <a:off x="892050" y="5579405"/>
              <a:ext cx="1284673" cy="323165"/>
            </a:xfrm>
            <a:prstGeom prst="rect">
              <a:avLst/>
            </a:prstGeom>
            <a:noFill/>
          </p:spPr>
          <p:txBody>
            <a:bodyPr wrap="square" rtlCol="0">
              <a:spAutoFit/>
            </a:bodyPr>
            <a:lstStyle/>
            <a:p>
              <a:pPr algn="ctr"/>
              <a:r>
                <a:rPr lang="en-US" sz="1500" dirty="0" smtClean="0">
                  <a:latin typeface="Arial" pitchFamily="34" charset="0"/>
                  <a:cs typeface="Arial" pitchFamily="34" charset="0"/>
                </a:rPr>
                <a:t>Pass</a:t>
              </a:r>
              <a:endParaRPr lang="en-US" sz="1500" dirty="0">
                <a:latin typeface="Arial" pitchFamily="34" charset="0"/>
                <a:cs typeface="Arial" pitchFamily="34" charset="0"/>
              </a:endParaRPr>
            </a:p>
          </p:txBody>
        </p:sp>
        <p:pic>
          <p:nvPicPr>
            <p:cNvPr id="130" name="Picture 11" descr="C:\Documents and Settings\my papers\cvpr2012\cam_ready\fig\samp_freekick3.png"/>
            <p:cNvPicPr>
              <a:picLocks noChangeAspect="1" noChangeArrowheads="1"/>
            </p:cNvPicPr>
            <p:nvPr/>
          </p:nvPicPr>
          <p:blipFill>
            <a:blip r:embed="rId15"/>
            <a:srcRect l="35000" t="79461" r="48333" b="-112"/>
            <a:stretch>
              <a:fillRect/>
            </a:stretch>
          </p:blipFill>
          <p:spPr bwMode="auto">
            <a:xfrm>
              <a:off x="761360" y="4542071"/>
              <a:ext cx="1486357" cy="1035946"/>
            </a:xfrm>
            <a:prstGeom prst="rect">
              <a:avLst/>
            </a:prstGeom>
            <a:noFill/>
          </p:spPr>
        </p:pic>
        <p:pic>
          <p:nvPicPr>
            <p:cNvPr id="131" name="Picture 2" descr="C:\Documents and Settings\my code\disney\dataset\Broadcast_Mar6_2ndHalf\seq3\0112.jpeg"/>
            <p:cNvPicPr>
              <a:picLocks noChangeAspect="1" noChangeArrowheads="1"/>
            </p:cNvPicPr>
            <p:nvPr/>
          </p:nvPicPr>
          <p:blipFill>
            <a:blip r:embed="rId16"/>
            <a:srcRect l="10101" t="66303" r="78788" b="5810"/>
            <a:stretch>
              <a:fillRect/>
            </a:stretch>
          </p:blipFill>
          <p:spPr bwMode="auto">
            <a:xfrm>
              <a:off x="2455485" y="4557560"/>
              <a:ext cx="1156954" cy="1035947"/>
            </a:xfrm>
            <a:prstGeom prst="rect">
              <a:avLst/>
            </a:prstGeom>
            <a:noFill/>
          </p:spPr>
        </p:pic>
      </p:gr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89544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1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0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7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1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7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7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3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07"/>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78"/>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79"/>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85"/>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8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0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14"/>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16"/>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1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20"/>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27"/>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06"/>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80"/>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81"/>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82"/>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41"/>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42"/>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43"/>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12"/>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89"/>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90"/>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208"/>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11"/>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7" grpId="0" animBg="1"/>
      <p:bldP spid="106" grpId="0"/>
      <p:bldP spid="141" grpId="0" animBg="1"/>
      <p:bldP spid="142" grpId="0" animBg="1"/>
      <p:bldP spid="143" grpId="0" animBg="1"/>
      <p:bldP spid="89" grpId="0"/>
      <p:bldP spid="90" grpId="0" animBg="1"/>
      <p:bldP spid="101" grpId="0"/>
      <p:bldP spid="56" grpId="0" animBg="1"/>
      <p:bldP spid="310" grpId="0" animBg="1"/>
      <p:bldP spid="313" grpId="0" animBg="1"/>
      <p:bldP spid="71" grpId="0" animBg="1"/>
      <p:bldP spid="73" grpId="0" animBg="1"/>
      <p:bldP spid="107" grpId="0" animBg="1"/>
      <p:bldP spid="108" grpId="0" animBg="1"/>
      <p:bldP spid="111" grpId="0" animBg="1"/>
      <p:bldP spid="120" grpId="0"/>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cxnSp>
        <p:nvCxnSpPr>
          <p:cNvPr id="74" name="Straight Connector 16"/>
          <p:cNvCxnSpPr>
            <a:stCxn id="225" idx="0"/>
            <a:endCxn id="56" idx="3"/>
          </p:cNvCxnSpPr>
          <p:nvPr/>
        </p:nvCxnSpPr>
        <p:spPr>
          <a:xfrm flipV="1">
            <a:off x="1377152" y="1980727"/>
            <a:ext cx="791863" cy="990191"/>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5" name="Straight Connector 17"/>
          <p:cNvCxnSpPr>
            <a:stCxn id="56" idx="4"/>
            <a:endCxn id="219" idx="0"/>
          </p:cNvCxnSpPr>
          <p:nvPr/>
        </p:nvCxnSpPr>
        <p:spPr>
          <a:xfrm flipH="1">
            <a:off x="2048023" y="2029578"/>
            <a:ext cx="238928" cy="95335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03" name="Subtitle 2"/>
          <p:cNvSpPr txBox="1">
            <a:spLocks/>
          </p:cNvSpPr>
          <p:nvPr/>
        </p:nvSpPr>
        <p:spPr>
          <a:xfrm>
            <a:off x="0" y="81071"/>
            <a:ext cx="9144000"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4000" dirty="0">
                <a:solidFill>
                  <a:srgbClr val="800000"/>
                </a:solidFill>
              </a:rPr>
              <a:t>Activity Hierarchy Model Representation</a:t>
            </a:r>
            <a:endParaRPr kumimoji="0" lang="en-US" sz="4000" i="0" u="none" strike="noStrike" kern="1200" cap="none" spc="0" normalizeH="0" baseline="0" noProof="0" dirty="0">
              <a:ln>
                <a:noFill/>
              </a:ln>
              <a:solidFill>
                <a:srgbClr val="800000"/>
              </a:solidFill>
              <a:effectLst/>
              <a:uLnTx/>
              <a:uFillTx/>
              <a:latin typeface="+mj-lt"/>
              <a:cs typeface="Arial" pitchFamily="34" charset="0"/>
            </a:endParaRPr>
          </a:p>
        </p:txBody>
      </p:sp>
      <p:sp>
        <p:nvSpPr>
          <p:cNvPr id="100" name="TextBox 99"/>
          <p:cNvSpPr txBox="1"/>
          <p:nvPr/>
        </p:nvSpPr>
        <p:spPr>
          <a:xfrm>
            <a:off x="1961150" y="1217796"/>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Event</a:t>
            </a:r>
            <a:endParaRPr lang="en-US" sz="1700" dirty="0">
              <a:latin typeface="Arial" pitchFamily="34" charset="0"/>
              <a:cs typeface="Arial" pitchFamily="34" charset="0"/>
            </a:endParaRPr>
          </a:p>
        </p:txBody>
      </p:sp>
      <p:cxnSp>
        <p:nvCxnSpPr>
          <p:cNvPr id="80" name="Straight Connector 79"/>
          <p:cNvCxnSpPr>
            <a:endCxn id="97" idx="4"/>
          </p:cNvCxnSpPr>
          <p:nvPr/>
        </p:nvCxnSpPr>
        <p:spPr>
          <a:xfrm flipH="1" flipV="1">
            <a:off x="1348115" y="4121375"/>
            <a:ext cx="1240" cy="718794"/>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endCxn id="121" idx="4"/>
          </p:cNvCxnSpPr>
          <p:nvPr/>
        </p:nvCxnSpPr>
        <p:spPr>
          <a:xfrm flipV="1">
            <a:off x="2044299" y="4119487"/>
            <a:ext cx="1244" cy="720682"/>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stCxn id="90" idx="0"/>
            <a:endCxn id="124" idx="4"/>
          </p:cNvCxnSpPr>
          <p:nvPr/>
        </p:nvCxnSpPr>
        <p:spPr>
          <a:xfrm flipH="1" flipV="1">
            <a:off x="3224465" y="4122076"/>
            <a:ext cx="1240" cy="718093"/>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3045019" y="482627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90" name="Oval 89"/>
          <p:cNvSpPr>
            <a:spLocks noChangeAspect="1"/>
          </p:cNvSpPr>
          <p:nvPr/>
        </p:nvSpPr>
        <p:spPr>
          <a:xfrm>
            <a:off x="3058918" y="4840169"/>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39" name="曲线连接符 38"/>
          <p:cNvCxnSpPr/>
          <p:nvPr/>
        </p:nvCxnSpPr>
        <p:spPr>
          <a:xfrm rot="5400000" flipH="1" flipV="1">
            <a:off x="1712904" y="2653419"/>
            <a:ext cx="12700" cy="694944"/>
          </a:xfrm>
          <a:prstGeom prst="curvedConnector3">
            <a:avLst>
              <a:gd name="adj1" fmla="val 966559"/>
            </a:avLst>
          </a:prstGeom>
          <a:ln w="38100" cmpd="sng">
            <a:solidFill>
              <a:srgbClr val="2127FF"/>
            </a:solidFill>
            <a:prstDash val="solid"/>
          </a:ln>
        </p:spPr>
        <p:style>
          <a:lnRef idx="1">
            <a:schemeClr val="accent1"/>
          </a:lnRef>
          <a:fillRef idx="0">
            <a:schemeClr val="accent1"/>
          </a:fillRef>
          <a:effectRef idx="0">
            <a:schemeClr val="accent1"/>
          </a:effectRef>
          <a:fontRef idx="minor">
            <a:schemeClr val="tx1"/>
          </a:fontRef>
        </p:style>
      </p:cxnSp>
      <p:cxnSp>
        <p:nvCxnSpPr>
          <p:cNvPr id="178" name="曲线连接符 177"/>
          <p:cNvCxnSpPr/>
          <p:nvPr/>
        </p:nvCxnSpPr>
        <p:spPr>
          <a:xfrm rot="5400000" flipH="1" flipV="1">
            <a:off x="2558768" y="2422984"/>
            <a:ext cx="70101" cy="1112774"/>
          </a:xfrm>
          <a:prstGeom prst="curvedConnector3">
            <a:avLst>
              <a:gd name="adj1" fmla="val 401071"/>
            </a:avLst>
          </a:prstGeom>
          <a:ln w="38100" cmpd="sng">
            <a:solidFill>
              <a:srgbClr val="2127FF"/>
            </a:solidFill>
            <a:prstDash val="solid"/>
          </a:ln>
        </p:spPr>
        <p:style>
          <a:lnRef idx="1">
            <a:schemeClr val="accent1"/>
          </a:lnRef>
          <a:fillRef idx="0">
            <a:schemeClr val="accent1"/>
          </a:fillRef>
          <a:effectRef idx="0">
            <a:schemeClr val="accent1"/>
          </a:effectRef>
          <a:fontRef idx="minor">
            <a:schemeClr val="tx1"/>
          </a:fontRef>
        </p:style>
      </p:cxnSp>
      <p:cxnSp>
        <p:nvCxnSpPr>
          <p:cNvPr id="201" name="Straight Connector 17"/>
          <p:cNvCxnSpPr>
            <a:stCxn id="56" idx="5"/>
            <a:endCxn id="213" idx="0"/>
          </p:cNvCxnSpPr>
          <p:nvPr/>
        </p:nvCxnSpPr>
        <p:spPr>
          <a:xfrm>
            <a:off x="2404886" y="1980727"/>
            <a:ext cx="819579" cy="100479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207"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4994637"/>
              </p:ext>
            </p:extLst>
          </p:nvPr>
        </p:nvGraphicFramePr>
        <p:xfrm>
          <a:off x="2454849" y="3090699"/>
          <a:ext cx="347472" cy="156362"/>
        </p:xfrm>
        <a:graphic>
          <a:graphicData uri="http://schemas.openxmlformats.org/presentationml/2006/ole">
            <p:oleObj spid="_x0000_s342549" name="公式" r:id="rId4" imgW="330200" imgH="165100" progId="Equation.3">
              <p:embed/>
            </p:oleObj>
          </a:graphicData>
        </a:graphic>
      </p:graphicFrame>
      <p:graphicFrame>
        <p:nvGraphicFramePr>
          <p:cNvPr id="20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40667235"/>
              </p:ext>
            </p:extLst>
          </p:nvPr>
        </p:nvGraphicFramePr>
        <p:xfrm>
          <a:off x="2483769" y="4957293"/>
          <a:ext cx="347472" cy="156362"/>
        </p:xfrm>
        <a:graphic>
          <a:graphicData uri="http://schemas.openxmlformats.org/presentationml/2006/ole">
            <p:oleObj spid="_x0000_s342550" name="公式" r:id="rId5" imgW="330200" imgH="165100" progId="Equation.3">
              <p:embed/>
            </p:oleObj>
          </a:graphicData>
        </a:graphic>
      </p:graphicFrame>
      <p:grpSp>
        <p:nvGrpSpPr>
          <p:cNvPr id="211" name="Group 158"/>
          <p:cNvGrpSpPr/>
          <p:nvPr/>
        </p:nvGrpSpPr>
        <p:grpSpPr>
          <a:xfrm>
            <a:off x="3043779" y="2971624"/>
            <a:ext cx="416966" cy="347472"/>
            <a:chOff x="7467600" y="3810000"/>
            <a:chExt cx="457200" cy="381000"/>
          </a:xfrm>
        </p:grpSpPr>
        <p:sp>
          <p:nvSpPr>
            <p:cNvPr id="212"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213"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17" name="Group 157"/>
          <p:cNvGrpSpPr/>
          <p:nvPr/>
        </p:nvGrpSpPr>
        <p:grpSpPr>
          <a:xfrm>
            <a:off x="1867337" y="2969035"/>
            <a:ext cx="416966" cy="347472"/>
            <a:chOff x="6172200" y="3733800"/>
            <a:chExt cx="457200" cy="381000"/>
          </a:xfrm>
        </p:grpSpPr>
        <p:sp>
          <p:nvSpPr>
            <p:cNvPr id="218"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219"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101" name="TextBox 100"/>
          <p:cNvSpPr txBox="1"/>
          <p:nvPr/>
        </p:nvSpPr>
        <p:spPr>
          <a:xfrm>
            <a:off x="237052" y="2797011"/>
            <a:ext cx="838200" cy="61555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Social Role</a:t>
            </a:r>
            <a:endParaRPr lang="en-US" sz="1700" dirty="0">
              <a:latin typeface="Arial" pitchFamily="34" charset="0"/>
              <a:cs typeface="Arial" pitchFamily="34" charset="0"/>
            </a:endParaRPr>
          </a:p>
        </p:txBody>
      </p:sp>
      <p:sp>
        <p:nvSpPr>
          <p:cNvPr id="56" name="Oval 55"/>
          <p:cNvSpPr>
            <a:spLocks noChangeAspect="1"/>
          </p:cNvSpPr>
          <p:nvPr/>
        </p:nvSpPr>
        <p:spPr>
          <a:xfrm>
            <a:off x="2120164" y="1696005"/>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279" name="曲线连接符 278"/>
          <p:cNvCxnSpPr/>
          <p:nvPr/>
        </p:nvCxnSpPr>
        <p:spPr>
          <a:xfrm rot="5400000" flipH="1" flipV="1">
            <a:off x="2229288" y="2096869"/>
            <a:ext cx="70100" cy="1743710"/>
          </a:xfrm>
          <a:prstGeom prst="curvedConnector3">
            <a:avLst>
              <a:gd name="adj1" fmla="val 549458"/>
            </a:avLst>
          </a:prstGeom>
          <a:ln w="38100" cmpd="sng">
            <a:solidFill>
              <a:srgbClr val="2127FF"/>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7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05535157"/>
              </p:ext>
            </p:extLst>
          </p:nvPr>
        </p:nvGraphicFramePr>
        <p:xfrm>
          <a:off x="2452369" y="3893679"/>
          <a:ext cx="347472" cy="156362"/>
        </p:xfrm>
        <a:graphic>
          <a:graphicData uri="http://schemas.openxmlformats.org/presentationml/2006/ole">
            <p:oleObj spid="_x0000_s342551" name="公式" r:id="rId6" imgW="330200" imgH="165100" progId="Equation.3">
              <p:embed/>
            </p:oleObj>
          </a:graphicData>
        </a:graphic>
      </p:graphicFrame>
      <p:grpSp>
        <p:nvGrpSpPr>
          <p:cNvPr id="88" name="Group 156"/>
          <p:cNvGrpSpPr/>
          <p:nvPr/>
        </p:nvGrpSpPr>
        <p:grpSpPr>
          <a:xfrm>
            <a:off x="1167429" y="3773898"/>
            <a:ext cx="416966" cy="347477"/>
            <a:chOff x="5410200" y="3790945"/>
            <a:chExt cx="457200" cy="381005"/>
          </a:xfrm>
        </p:grpSpPr>
        <p:sp>
          <p:nvSpPr>
            <p:cNvPr id="97"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98" name="TextBox 87"/>
            <p:cNvSpPr txBox="1"/>
            <p:nvPr/>
          </p:nvSpPr>
          <p:spPr>
            <a:xfrm>
              <a:off x="5410200" y="3790945"/>
              <a:ext cx="457200" cy="371221"/>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cxnSp>
        <p:nvCxnSpPr>
          <p:cNvPr id="114" name="Straight Connector 79"/>
          <p:cNvCxnSpPr>
            <a:stCxn id="98" idx="0"/>
            <a:endCxn id="128" idx="2"/>
          </p:cNvCxnSpPr>
          <p:nvPr/>
        </p:nvCxnSpPr>
        <p:spPr>
          <a:xfrm flipV="1">
            <a:off x="1375912" y="3309472"/>
            <a:ext cx="0" cy="46442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6" name="Straight Connector 80"/>
          <p:cNvCxnSpPr>
            <a:stCxn id="121" idx="0"/>
            <a:endCxn id="219" idx="4"/>
          </p:cNvCxnSpPr>
          <p:nvPr/>
        </p:nvCxnSpPr>
        <p:spPr>
          <a:xfrm flipV="1">
            <a:off x="2045543" y="3316507"/>
            <a:ext cx="2480" cy="46940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8" name="Straight Connector 81"/>
          <p:cNvCxnSpPr>
            <a:stCxn id="124" idx="0"/>
            <a:endCxn id="213" idx="4"/>
          </p:cNvCxnSpPr>
          <p:nvPr/>
        </p:nvCxnSpPr>
        <p:spPr>
          <a:xfrm flipV="1">
            <a:off x="3224465" y="3319096"/>
            <a:ext cx="0" cy="46940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0" name="TextBox 100"/>
          <p:cNvSpPr txBox="1"/>
          <p:nvPr/>
        </p:nvSpPr>
        <p:spPr>
          <a:xfrm>
            <a:off x="237052" y="3760871"/>
            <a:ext cx="8382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grpSp>
        <p:nvGrpSpPr>
          <p:cNvPr id="95" name="Group 184"/>
          <p:cNvGrpSpPr/>
          <p:nvPr/>
        </p:nvGrpSpPr>
        <p:grpSpPr>
          <a:xfrm>
            <a:off x="1863613" y="4826270"/>
            <a:ext cx="416966" cy="347472"/>
            <a:chOff x="6172200" y="4953000"/>
            <a:chExt cx="457200" cy="381000"/>
          </a:xfrm>
        </p:grpSpPr>
        <p:sp>
          <p:nvSpPr>
            <p:cNvPr id="96"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99"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02" name="Group 183"/>
          <p:cNvGrpSpPr/>
          <p:nvPr/>
        </p:nvGrpSpPr>
        <p:grpSpPr>
          <a:xfrm>
            <a:off x="1168669" y="4826270"/>
            <a:ext cx="416966" cy="347472"/>
            <a:chOff x="5410200" y="5010150"/>
            <a:chExt cx="457200" cy="381000"/>
          </a:xfrm>
        </p:grpSpPr>
        <p:sp>
          <p:nvSpPr>
            <p:cNvPr id="104" name="TextBox 92"/>
            <p:cNvSpPr txBox="1"/>
            <p:nvPr/>
          </p:nvSpPr>
          <p:spPr>
            <a:xfrm>
              <a:off x="5410200" y="50101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105" name="Oval 93"/>
            <p:cNvSpPr>
              <a:spLocks noChangeAspect="1"/>
            </p:cNvSpPr>
            <p:nvPr/>
          </p:nvSpPr>
          <p:spPr>
            <a:xfrm>
              <a:off x="5425440" y="50253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09" name="Group 157"/>
          <p:cNvGrpSpPr/>
          <p:nvPr/>
        </p:nvGrpSpPr>
        <p:grpSpPr>
          <a:xfrm>
            <a:off x="1864857" y="3772015"/>
            <a:ext cx="416966" cy="347472"/>
            <a:chOff x="6172200" y="3733800"/>
            <a:chExt cx="457200" cy="381000"/>
          </a:xfrm>
        </p:grpSpPr>
        <p:sp>
          <p:nvSpPr>
            <p:cNvPr id="113"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121"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22" name="Group 158"/>
          <p:cNvGrpSpPr/>
          <p:nvPr/>
        </p:nvGrpSpPr>
        <p:grpSpPr>
          <a:xfrm>
            <a:off x="3043779" y="3774604"/>
            <a:ext cx="416966" cy="347472"/>
            <a:chOff x="7467600" y="3810000"/>
            <a:chExt cx="457200" cy="381000"/>
          </a:xfrm>
        </p:grpSpPr>
        <p:sp>
          <p:nvSpPr>
            <p:cNvPr id="123"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124"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25" name="Group 156"/>
          <p:cNvGrpSpPr/>
          <p:nvPr/>
        </p:nvGrpSpPr>
        <p:grpSpPr>
          <a:xfrm>
            <a:off x="1167429" y="2970918"/>
            <a:ext cx="416966" cy="347477"/>
            <a:chOff x="5410200" y="3790945"/>
            <a:chExt cx="457200" cy="381005"/>
          </a:xfrm>
        </p:grpSpPr>
        <p:sp>
          <p:nvSpPr>
            <p:cNvPr id="126"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128" name="TextBox 87"/>
            <p:cNvSpPr txBox="1"/>
            <p:nvPr/>
          </p:nvSpPr>
          <p:spPr>
            <a:xfrm>
              <a:off x="5410200" y="3790945"/>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pic>
        <p:nvPicPr>
          <p:cNvPr id="2" name="图片 1" descr="graph-1.png"/>
          <p:cNvPicPr>
            <a:picLocks noChangeAspect="1"/>
          </p:cNvPicPr>
          <p:nvPr/>
        </p:nvPicPr>
        <p:blipFill>
          <a:blip r:embed="rId7">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264794" y="2441695"/>
            <a:ext cx="4222884" cy="2207782"/>
          </a:xfrm>
          <a:prstGeom prst="rect">
            <a:avLst/>
          </a:prstGeom>
        </p:spPr>
      </p:pic>
      <p:grpSp>
        <p:nvGrpSpPr>
          <p:cNvPr id="52" name="组 51"/>
          <p:cNvGrpSpPr/>
          <p:nvPr/>
        </p:nvGrpSpPr>
        <p:grpSpPr>
          <a:xfrm>
            <a:off x="4155493" y="4964901"/>
            <a:ext cx="4538848" cy="685800"/>
            <a:chOff x="424058" y="1539490"/>
            <a:chExt cx="4294415" cy="685800"/>
          </a:xfrm>
        </p:grpSpPr>
        <p:sp>
          <p:nvSpPr>
            <p:cNvPr id="53" name="Rectangle 103"/>
            <p:cNvSpPr/>
            <p:nvPr/>
          </p:nvSpPr>
          <p:spPr>
            <a:xfrm>
              <a:off x="424058" y="1539490"/>
              <a:ext cx="4191000" cy="685800"/>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107"/>
            <p:cNvSpPr txBox="1"/>
            <p:nvPr/>
          </p:nvSpPr>
          <p:spPr>
            <a:xfrm>
              <a:off x="527473" y="1553798"/>
              <a:ext cx="4191000" cy="630942"/>
            </a:xfrm>
            <a:prstGeom prst="rect">
              <a:avLst/>
            </a:prstGeom>
            <a:noFill/>
            <a:ln w="25400">
              <a:noFill/>
              <a:miter lim="800000"/>
            </a:ln>
          </p:spPr>
          <p:txBody>
            <a:bodyPr wrap="square" rtlCol="0">
              <a:spAutoFit/>
            </a:bodyPr>
            <a:lstStyle/>
            <a:p>
              <a:pPr>
                <a:buFont typeface="Arial" pitchFamily="34" charset="0"/>
                <a:buChar char="•"/>
              </a:pPr>
              <a:r>
                <a:rPr lang="en-US" dirty="0" smtClean="0">
                  <a:latin typeface="Arial" pitchFamily="34" charset="0"/>
                  <a:cs typeface="Arial" pitchFamily="34" charset="0"/>
                </a:rPr>
                <a:t> </a:t>
              </a:r>
              <a:r>
                <a:rPr lang="en-US" sz="1700" dirty="0" smtClean="0">
                  <a:solidFill>
                    <a:srgbClr val="FF0000"/>
                  </a:solidFill>
                  <a:latin typeface="Arial" pitchFamily="34" charset="0"/>
                  <a:cs typeface="Arial" pitchFamily="34" charset="0"/>
                </a:rPr>
                <a:t>Spatial relationships </a:t>
              </a:r>
              <a:r>
                <a:rPr lang="en-US" sz="1700" dirty="0" smtClean="0">
                  <a:latin typeface="Arial" pitchFamily="34" charset="0"/>
                  <a:cs typeface="Arial" pitchFamily="34" charset="0"/>
                </a:rPr>
                <a:t>and </a:t>
              </a:r>
              <a:r>
                <a:rPr lang="en-US" sz="1700" dirty="0" smtClean="0">
                  <a:solidFill>
                    <a:srgbClr val="FF0000"/>
                  </a:solidFill>
                  <a:latin typeface="Arial" pitchFamily="34" charset="0"/>
                  <a:cs typeface="Arial" pitchFamily="34" charset="0"/>
                </a:rPr>
                <a:t>color </a:t>
              </a:r>
              <a:r>
                <a:rPr lang="en-US" sz="1700" dirty="0" smtClean="0">
                  <a:latin typeface="Arial" pitchFamily="34" charset="0"/>
                  <a:cs typeface="Arial" pitchFamily="34" charset="0"/>
                </a:rPr>
                <a:t>among players with different social roles. </a:t>
              </a:r>
              <a:endParaRPr lang="en-US" altLang="zh-CN" sz="1600" baseline="-25000" dirty="0">
                <a:latin typeface="Times New Roman" pitchFamily="18" charset="0"/>
                <a:cs typeface="Times New Roman" pitchFamily="18" charset="0"/>
              </a:endParaRPr>
            </a:p>
          </p:txBody>
        </p:sp>
      </p:grpSp>
      <p:sp>
        <p:nvSpPr>
          <p:cNvPr id="57" name="Text Box 6"/>
          <p:cNvSpPr txBox="1">
            <a:spLocks noChangeArrowheads="1"/>
          </p:cNvSpPr>
          <p:nvPr/>
        </p:nvSpPr>
        <p:spPr bwMode="auto">
          <a:xfrm>
            <a:off x="5517973" y="2917809"/>
            <a:ext cx="922598" cy="338554"/>
          </a:xfrm>
          <a:prstGeom prst="rect">
            <a:avLst/>
          </a:prstGeom>
          <a:solidFill>
            <a:schemeClr val="accent6">
              <a:lumMod val="75000"/>
            </a:schemeClr>
          </a:solidFill>
          <a:ln>
            <a:noFill/>
          </a:ln>
          <a:extLst/>
        </p:spPr>
        <p:txBody>
          <a:bodyPr wrap="square">
            <a:spAutoFit/>
          </a:bodyPr>
          <a:lstStyle>
            <a:defPPr>
              <a:defRPr lang="zh-CN"/>
            </a:defPPr>
            <a:lvl1pPr algn="ctr">
              <a:spcBef>
                <a:spcPct val="50000"/>
              </a:spcBef>
              <a:defRPr kumimoji="0" sz="2800" b="1">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sz="1600" b="0" dirty="0" smtClean="0"/>
              <a:t>attacker</a:t>
            </a:r>
            <a:endParaRPr lang="en-US" altLang="zh-CN" sz="1600" b="0" dirty="0"/>
          </a:p>
        </p:txBody>
      </p:sp>
      <p:sp>
        <p:nvSpPr>
          <p:cNvPr id="58" name="Text Box 6"/>
          <p:cNvSpPr txBox="1">
            <a:spLocks noChangeArrowheads="1"/>
          </p:cNvSpPr>
          <p:nvPr/>
        </p:nvSpPr>
        <p:spPr bwMode="auto">
          <a:xfrm>
            <a:off x="5699559" y="2498977"/>
            <a:ext cx="1622207" cy="338554"/>
          </a:xfrm>
          <a:prstGeom prst="rect">
            <a:avLst/>
          </a:prstGeom>
          <a:solidFill>
            <a:srgbClr val="0000FF"/>
          </a:solidFill>
          <a:ln>
            <a:solidFill>
              <a:srgbClr val="3366FF"/>
            </a:solidFill>
          </a:ln>
          <a:extLst/>
        </p:spPr>
        <p:txBody>
          <a:bodyPr wrap="square">
            <a:spAutoFit/>
          </a:bodyPr>
          <a:lstStyle>
            <a:defPPr>
              <a:defRPr lang="zh-CN"/>
            </a:defPPr>
            <a:lvl1pPr algn="ctr">
              <a:spcBef>
                <a:spcPct val="50000"/>
              </a:spcBef>
              <a:defRPr kumimoji="0" sz="2800" b="1">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sz="1600" b="0" dirty="0"/>
              <a:t>f</a:t>
            </a:r>
            <a:r>
              <a:rPr lang="en-US" altLang="zh-CN" sz="1600" b="0" dirty="0" smtClean="0"/>
              <a:t>irst defender</a:t>
            </a:r>
            <a:endParaRPr lang="en-US" altLang="zh-CN" sz="1600" b="0" dirty="0"/>
          </a:p>
        </p:txBody>
      </p:sp>
      <p:sp>
        <p:nvSpPr>
          <p:cNvPr id="59" name="Text Box 6"/>
          <p:cNvSpPr txBox="1">
            <a:spLocks noChangeArrowheads="1"/>
          </p:cNvSpPr>
          <p:nvPr/>
        </p:nvSpPr>
        <p:spPr bwMode="auto">
          <a:xfrm>
            <a:off x="4595180" y="2062444"/>
            <a:ext cx="1104379" cy="338554"/>
          </a:xfrm>
          <a:prstGeom prst="rect">
            <a:avLst/>
          </a:prstGeom>
          <a:solidFill>
            <a:schemeClr val="accent6">
              <a:lumMod val="75000"/>
            </a:schemeClr>
          </a:solidFill>
          <a:ln>
            <a:noFill/>
          </a:ln>
          <a:extLst/>
        </p:spPr>
        <p:txBody>
          <a:bodyPr wrap="square">
            <a:spAutoFit/>
          </a:bodyPr>
          <a:lstStyle>
            <a:defPPr>
              <a:defRPr lang="zh-CN"/>
            </a:defPPr>
            <a:lvl1pPr algn="ctr">
              <a:spcBef>
                <a:spcPct val="50000"/>
              </a:spcBef>
              <a:defRPr kumimoji="0" sz="1600" b="0">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dirty="0"/>
              <a:t>teammate</a:t>
            </a:r>
          </a:p>
        </p:txBody>
      </p:sp>
      <p:sp>
        <p:nvSpPr>
          <p:cNvPr id="60" name="Text Box 6"/>
          <p:cNvSpPr txBox="1">
            <a:spLocks noChangeArrowheads="1"/>
          </p:cNvSpPr>
          <p:nvPr/>
        </p:nvSpPr>
        <p:spPr bwMode="auto">
          <a:xfrm>
            <a:off x="4057431" y="1697753"/>
            <a:ext cx="1460542" cy="338554"/>
          </a:xfrm>
          <a:prstGeom prst="rect">
            <a:avLst/>
          </a:prstGeom>
          <a:solidFill>
            <a:srgbClr val="0000FF"/>
          </a:solidFill>
          <a:ln>
            <a:solidFill>
              <a:srgbClr val="3366FF"/>
            </a:solidFill>
          </a:ln>
          <a:extLst/>
        </p:spPr>
        <p:txBody>
          <a:bodyPr wrap="square">
            <a:spAutoFit/>
          </a:bodyPr>
          <a:lstStyle>
            <a:defPPr>
              <a:defRPr lang="zh-CN"/>
            </a:defPPr>
            <a:lvl1pPr algn="ctr">
              <a:spcBef>
                <a:spcPct val="50000"/>
              </a:spcBef>
              <a:defRPr kumimoji="0" sz="2800" b="1">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sz="1600" b="0" dirty="0"/>
              <a:t>m</a:t>
            </a:r>
            <a:r>
              <a:rPr lang="en-US" altLang="zh-CN" sz="1600" b="0" dirty="0" smtClean="0"/>
              <a:t>an-marking</a:t>
            </a:r>
            <a:endParaRPr lang="en-US" altLang="zh-CN" sz="1600" b="0" dirty="0"/>
          </a:p>
        </p:txBody>
      </p:sp>
      <p:sp>
        <p:nvSpPr>
          <p:cNvPr id="61" name="Text Box 6"/>
          <p:cNvSpPr txBox="1">
            <a:spLocks noChangeArrowheads="1"/>
          </p:cNvSpPr>
          <p:nvPr/>
        </p:nvSpPr>
        <p:spPr bwMode="auto">
          <a:xfrm>
            <a:off x="7672192" y="2087651"/>
            <a:ext cx="1104379" cy="338554"/>
          </a:xfrm>
          <a:prstGeom prst="rect">
            <a:avLst/>
          </a:prstGeom>
          <a:solidFill>
            <a:schemeClr val="accent6">
              <a:lumMod val="75000"/>
            </a:schemeClr>
          </a:solidFill>
          <a:ln>
            <a:noFill/>
          </a:ln>
          <a:extLst/>
        </p:spPr>
        <p:txBody>
          <a:bodyPr wrap="square">
            <a:spAutoFit/>
          </a:bodyPr>
          <a:lstStyle>
            <a:defPPr>
              <a:defRPr lang="zh-CN"/>
            </a:defPPr>
            <a:lvl1pPr algn="ctr">
              <a:spcBef>
                <a:spcPct val="50000"/>
              </a:spcBef>
              <a:defRPr kumimoji="0" sz="1600" b="0">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dirty="0"/>
              <a:t>teammate</a:t>
            </a:r>
          </a:p>
        </p:txBody>
      </p:sp>
      <p:sp>
        <p:nvSpPr>
          <p:cNvPr id="62" name="Text Box 6"/>
          <p:cNvSpPr txBox="1">
            <a:spLocks noChangeArrowheads="1"/>
          </p:cNvSpPr>
          <p:nvPr/>
        </p:nvSpPr>
        <p:spPr bwMode="auto">
          <a:xfrm>
            <a:off x="7027136" y="1723890"/>
            <a:ext cx="1460542" cy="338554"/>
          </a:xfrm>
          <a:prstGeom prst="rect">
            <a:avLst/>
          </a:prstGeom>
          <a:solidFill>
            <a:srgbClr val="0000FF"/>
          </a:solidFill>
          <a:ln>
            <a:solidFill>
              <a:srgbClr val="3366FF"/>
            </a:solidFill>
          </a:ln>
          <a:extLst/>
        </p:spPr>
        <p:txBody>
          <a:bodyPr wrap="square">
            <a:spAutoFit/>
          </a:bodyPr>
          <a:lstStyle>
            <a:defPPr>
              <a:defRPr lang="zh-CN"/>
            </a:defPPr>
            <a:lvl1pPr algn="ctr">
              <a:spcBef>
                <a:spcPct val="50000"/>
              </a:spcBef>
              <a:defRPr kumimoji="0" sz="2800" b="1">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sz="1600" b="0" dirty="0"/>
              <a:t>m</a:t>
            </a:r>
            <a:r>
              <a:rPr lang="en-US" altLang="zh-CN" sz="1600" b="0" dirty="0" smtClean="0"/>
              <a:t>an-marking</a:t>
            </a:r>
            <a:endParaRPr lang="en-US" altLang="zh-CN" sz="1600" b="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35083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ppt_w</p:attrName>
                                        </p:attrNameLst>
                                      </p:cBhvr>
                                      <p:tavLst>
                                        <p:tav tm="0">
                                          <p:val>
                                            <p:fltVal val="0"/>
                                          </p:val>
                                        </p:tav>
                                        <p:tav tm="100000">
                                          <p:val>
                                            <p:strVal val="#ppt_w"/>
                                          </p:val>
                                        </p:tav>
                                      </p:tavLst>
                                    </p:anim>
                                    <p:anim calcmode="lin" valueType="num">
                                      <p:cBhvr>
                                        <p:cTn id="20" dur="500" fill="hold"/>
                                        <p:tgtEl>
                                          <p:spTgt spid="59"/>
                                        </p:tgtEl>
                                        <p:attrNameLst>
                                          <p:attrName>ppt_h</p:attrName>
                                        </p:attrNameLst>
                                      </p:cBhvr>
                                      <p:tavLst>
                                        <p:tav tm="0">
                                          <p:val>
                                            <p:fltVal val="0"/>
                                          </p:val>
                                        </p:tav>
                                        <p:tav tm="100000">
                                          <p:val>
                                            <p:strVal val="#ppt_h"/>
                                          </p:val>
                                        </p:tav>
                                      </p:tavLst>
                                    </p:anim>
                                    <p:animEffect transition="in" filter="fade">
                                      <p:cBhvr>
                                        <p:cTn id="21" dur="500"/>
                                        <p:tgtEl>
                                          <p:spTgt spid="5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1"/>
                                        </p:tgtEl>
                                        <p:attrNameLst>
                                          <p:attrName>style.visibility</p:attrName>
                                        </p:attrNameLst>
                                      </p:cBhvr>
                                      <p:to>
                                        <p:strVal val="visible"/>
                                      </p:to>
                                    </p:set>
                                    <p:anim calcmode="lin" valueType="num">
                                      <p:cBhvr>
                                        <p:cTn id="24" dur="500" fill="hold"/>
                                        <p:tgtEl>
                                          <p:spTgt spid="61"/>
                                        </p:tgtEl>
                                        <p:attrNameLst>
                                          <p:attrName>ppt_w</p:attrName>
                                        </p:attrNameLst>
                                      </p:cBhvr>
                                      <p:tavLst>
                                        <p:tav tm="0">
                                          <p:val>
                                            <p:fltVal val="0"/>
                                          </p:val>
                                        </p:tav>
                                        <p:tav tm="100000">
                                          <p:val>
                                            <p:strVal val="#ppt_w"/>
                                          </p:val>
                                        </p:tav>
                                      </p:tavLst>
                                    </p:anim>
                                    <p:anim calcmode="lin" valueType="num">
                                      <p:cBhvr>
                                        <p:cTn id="25" dur="500" fill="hold"/>
                                        <p:tgtEl>
                                          <p:spTgt spid="61"/>
                                        </p:tgtEl>
                                        <p:attrNameLst>
                                          <p:attrName>ppt_h</p:attrName>
                                        </p:attrNameLst>
                                      </p:cBhvr>
                                      <p:tavLst>
                                        <p:tav tm="0">
                                          <p:val>
                                            <p:fltVal val="0"/>
                                          </p:val>
                                        </p:tav>
                                        <p:tav tm="100000">
                                          <p:val>
                                            <p:strVal val="#ppt_h"/>
                                          </p:val>
                                        </p:tav>
                                      </p:tavLst>
                                    </p:anim>
                                    <p:animEffect transition="in" filter="fade">
                                      <p:cBhvr>
                                        <p:cTn id="26" dur="500"/>
                                        <p:tgtEl>
                                          <p:spTgt spid="61"/>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p:cTn id="31" dur="500" fill="hold"/>
                                        <p:tgtEl>
                                          <p:spTgt spid="60"/>
                                        </p:tgtEl>
                                        <p:attrNameLst>
                                          <p:attrName>ppt_w</p:attrName>
                                        </p:attrNameLst>
                                      </p:cBhvr>
                                      <p:tavLst>
                                        <p:tav tm="0">
                                          <p:val>
                                            <p:fltVal val="0"/>
                                          </p:val>
                                        </p:tav>
                                        <p:tav tm="100000">
                                          <p:val>
                                            <p:strVal val="#ppt_w"/>
                                          </p:val>
                                        </p:tav>
                                      </p:tavLst>
                                    </p:anim>
                                    <p:anim calcmode="lin" valueType="num">
                                      <p:cBhvr>
                                        <p:cTn id="32" dur="500" fill="hold"/>
                                        <p:tgtEl>
                                          <p:spTgt spid="60"/>
                                        </p:tgtEl>
                                        <p:attrNameLst>
                                          <p:attrName>ppt_h</p:attrName>
                                        </p:attrNameLst>
                                      </p:cBhvr>
                                      <p:tavLst>
                                        <p:tav tm="0">
                                          <p:val>
                                            <p:fltVal val="0"/>
                                          </p:val>
                                        </p:tav>
                                        <p:tav tm="100000">
                                          <p:val>
                                            <p:strVal val="#ppt_h"/>
                                          </p:val>
                                        </p:tav>
                                      </p:tavLst>
                                    </p:anim>
                                    <p:animEffect transition="in" filter="fade">
                                      <p:cBhvr>
                                        <p:cTn id="33" dur="500"/>
                                        <p:tgtEl>
                                          <p:spTgt spid="6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 name="Subtitle 2"/>
          <p:cNvSpPr txBox="1">
            <a:spLocks/>
          </p:cNvSpPr>
          <p:nvPr/>
        </p:nvSpPr>
        <p:spPr>
          <a:xfrm>
            <a:off x="0" y="50091"/>
            <a:ext cx="3180891" cy="914400"/>
          </a:xfrm>
          <a:prstGeom prst="rect">
            <a:avLst/>
          </a:prstGeom>
        </p:spPr>
        <p:txBody>
          <a:bodyPr vert="horz" lIns="91440" tIns="45720" rIns="91440" bIns="45720" rtlCol="0">
            <a:noAutofit/>
          </a:bodyPr>
          <a:lstStyle/>
          <a:p>
            <a:pPr marL="342900" lvl="0" indent="-342900" algn="ctr" defTabSz="914400">
              <a:spcBef>
                <a:spcPct val="20000"/>
              </a:spcBef>
              <a:defRPr/>
            </a:pPr>
            <a:r>
              <a:rPr lang="en-US" altLang="zh-CN" sz="3600" dirty="0">
                <a:solidFill>
                  <a:srgbClr val="800000"/>
                </a:solidFill>
              </a:rPr>
              <a:t>Model </a:t>
            </a:r>
            <a:r>
              <a:rPr lang="en-US" altLang="zh-CN" sz="3600" dirty="0" smtClean="0">
                <a:solidFill>
                  <a:srgbClr val="800000"/>
                </a:solidFill>
              </a:rPr>
              <a:t>Learning</a:t>
            </a:r>
            <a:endParaRPr kumimoji="0" lang="en-US" sz="3600" i="0" u="none" strike="noStrike" kern="1200" cap="none" spc="0" normalizeH="0" baseline="0" noProof="0" dirty="0">
              <a:ln>
                <a:noFill/>
              </a:ln>
              <a:solidFill>
                <a:srgbClr val="800000"/>
              </a:solidFill>
              <a:effectLst/>
              <a:uLnTx/>
              <a:uFillTx/>
              <a:latin typeface="+mj-lt"/>
              <a:cs typeface="Arial" pitchFamily="34" charset="0"/>
            </a:endParaRPr>
          </a:p>
        </p:txBody>
      </p:sp>
      <p:graphicFrame>
        <p:nvGraphicFramePr>
          <p:cNvPr id="58" name="Object 273"/>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61425048"/>
              </p:ext>
            </p:extLst>
          </p:nvPr>
        </p:nvGraphicFramePr>
        <p:xfrm>
          <a:off x="980397" y="4486236"/>
          <a:ext cx="2058513" cy="743721"/>
        </p:xfrm>
        <a:graphic>
          <a:graphicData uri="http://schemas.openxmlformats.org/presentationml/2006/ole">
            <p:oleObj spid="_x0000_s373570" name="公式" r:id="rId4" imgW="1968500" imgH="698500" progId="Equation.3">
              <p:embed/>
            </p:oleObj>
          </a:graphicData>
        </a:graphic>
      </p:graphicFrame>
      <p:graphicFrame>
        <p:nvGraphicFramePr>
          <p:cNvPr id="62" name="Object 23"/>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07927803"/>
              </p:ext>
            </p:extLst>
          </p:nvPr>
        </p:nvGraphicFramePr>
        <p:xfrm>
          <a:off x="823238" y="5435189"/>
          <a:ext cx="3594390" cy="1285924"/>
        </p:xfrm>
        <a:graphic>
          <a:graphicData uri="http://schemas.openxmlformats.org/presentationml/2006/ole">
            <p:oleObj spid="_x0000_s373571" name="公式" r:id="rId5" imgW="2946400" imgH="1054100" progId="Equation.3">
              <p:embed/>
            </p:oleObj>
          </a:graphicData>
        </a:graphic>
      </p:graphicFrame>
      <p:cxnSp>
        <p:nvCxnSpPr>
          <p:cNvPr id="52" name="Straight Connector 16"/>
          <p:cNvCxnSpPr>
            <a:endCxn id="99" idx="3"/>
          </p:cNvCxnSpPr>
          <p:nvPr/>
        </p:nvCxnSpPr>
        <p:spPr>
          <a:xfrm flipV="1">
            <a:off x="1111534" y="1275644"/>
            <a:ext cx="791863" cy="990191"/>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3" name="Straight Connector 17"/>
          <p:cNvCxnSpPr>
            <a:stCxn id="99" idx="4"/>
            <a:endCxn id="97" idx="0"/>
          </p:cNvCxnSpPr>
          <p:nvPr/>
        </p:nvCxnSpPr>
        <p:spPr>
          <a:xfrm flipH="1">
            <a:off x="1782405" y="1324495"/>
            <a:ext cx="238928" cy="95335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4" name="TextBox 99"/>
          <p:cNvSpPr txBox="1"/>
          <p:nvPr/>
        </p:nvSpPr>
        <p:spPr>
          <a:xfrm>
            <a:off x="886708" y="957056"/>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Event</a:t>
            </a:r>
            <a:endParaRPr lang="en-US" sz="1700" dirty="0">
              <a:latin typeface="Arial" pitchFamily="34" charset="0"/>
              <a:cs typeface="Arial" pitchFamily="34" charset="0"/>
            </a:endParaRPr>
          </a:p>
        </p:txBody>
      </p:sp>
      <p:cxnSp>
        <p:nvCxnSpPr>
          <p:cNvPr id="63" name="Straight Connector 79"/>
          <p:cNvCxnSpPr>
            <a:stCxn id="118" idx="0"/>
            <a:endCxn id="106" idx="4"/>
          </p:cNvCxnSpPr>
          <p:nvPr/>
        </p:nvCxnSpPr>
        <p:spPr>
          <a:xfrm flipH="1" flipV="1">
            <a:off x="1082497" y="3416292"/>
            <a:ext cx="1240" cy="548404"/>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80"/>
          <p:cNvCxnSpPr>
            <a:stCxn id="115" idx="0"/>
            <a:endCxn id="121" idx="4"/>
          </p:cNvCxnSpPr>
          <p:nvPr/>
        </p:nvCxnSpPr>
        <p:spPr>
          <a:xfrm flipV="1">
            <a:off x="1778681" y="3414404"/>
            <a:ext cx="1244" cy="550292"/>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5" name="Straight Connector 81"/>
          <p:cNvCxnSpPr>
            <a:stCxn id="67" idx="0"/>
            <a:endCxn id="124" idx="4"/>
          </p:cNvCxnSpPr>
          <p:nvPr/>
        </p:nvCxnSpPr>
        <p:spPr>
          <a:xfrm flipH="1" flipV="1">
            <a:off x="2958847" y="3416993"/>
            <a:ext cx="1240" cy="547703"/>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5" name="组 4"/>
          <p:cNvGrpSpPr/>
          <p:nvPr/>
        </p:nvGrpSpPr>
        <p:grpSpPr>
          <a:xfrm>
            <a:off x="2779401" y="3950797"/>
            <a:ext cx="416966" cy="347472"/>
            <a:chOff x="3014043" y="4500980"/>
            <a:chExt cx="416966" cy="347472"/>
          </a:xfrm>
        </p:grpSpPr>
        <p:sp>
          <p:nvSpPr>
            <p:cNvPr id="66" name="TextBox 88"/>
            <p:cNvSpPr txBox="1"/>
            <p:nvPr/>
          </p:nvSpPr>
          <p:spPr>
            <a:xfrm>
              <a:off x="3014043" y="450098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67" name="Oval 89"/>
            <p:cNvSpPr>
              <a:spLocks noChangeAspect="1"/>
            </p:cNvSpPr>
            <p:nvPr/>
          </p:nvSpPr>
          <p:spPr>
            <a:xfrm>
              <a:off x="3027942" y="4514879"/>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cxnSp>
        <p:nvCxnSpPr>
          <p:cNvPr id="68" name="曲线连接符 67"/>
          <p:cNvCxnSpPr/>
          <p:nvPr/>
        </p:nvCxnSpPr>
        <p:spPr>
          <a:xfrm rot="5400000" flipH="1" flipV="1">
            <a:off x="1447286" y="1948336"/>
            <a:ext cx="12700" cy="694944"/>
          </a:xfrm>
          <a:prstGeom prst="curvedConnector3">
            <a:avLst>
              <a:gd name="adj1" fmla="val 966559"/>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9" name="曲线连接符 68"/>
          <p:cNvCxnSpPr/>
          <p:nvPr/>
        </p:nvCxnSpPr>
        <p:spPr>
          <a:xfrm rot="5400000" flipH="1" flipV="1">
            <a:off x="2293150" y="1717901"/>
            <a:ext cx="70101" cy="1112774"/>
          </a:xfrm>
          <a:prstGeom prst="curvedConnector3">
            <a:avLst>
              <a:gd name="adj1" fmla="val 401071"/>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8" name="Straight Connector 17"/>
          <p:cNvCxnSpPr>
            <a:stCxn id="99" idx="5"/>
            <a:endCxn id="91" idx="0"/>
          </p:cNvCxnSpPr>
          <p:nvPr/>
        </p:nvCxnSpPr>
        <p:spPr>
          <a:xfrm>
            <a:off x="2139268" y="1275644"/>
            <a:ext cx="819579" cy="100479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79"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69345609"/>
              </p:ext>
            </p:extLst>
          </p:nvPr>
        </p:nvGraphicFramePr>
        <p:xfrm>
          <a:off x="2189231" y="2385616"/>
          <a:ext cx="347472" cy="156362"/>
        </p:xfrm>
        <a:graphic>
          <a:graphicData uri="http://schemas.openxmlformats.org/presentationml/2006/ole">
            <p:oleObj spid="_x0000_s373572" name="公式" r:id="rId6" imgW="330200" imgH="165100" progId="Equation.3">
              <p:embed/>
            </p:oleObj>
          </a:graphicData>
        </a:graphic>
      </p:graphicFrame>
      <p:graphicFrame>
        <p:nvGraphicFramePr>
          <p:cNvPr id="83"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35742727"/>
              </p:ext>
            </p:extLst>
          </p:nvPr>
        </p:nvGraphicFramePr>
        <p:xfrm>
          <a:off x="2218151" y="4066330"/>
          <a:ext cx="347472" cy="156362"/>
        </p:xfrm>
        <a:graphic>
          <a:graphicData uri="http://schemas.openxmlformats.org/presentationml/2006/ole">
            <p:oleObj spid="_x0000_s373573" name="公式" r:id="rId7" imgW="330200" imgH="165100" progId="Equation.3">
              <p:embed/>
            </p:oleObj>
          </a:graphicData>
        </a:graphic>
      </p:graphicFrame>
      <p:grpSp>
        <p:nvGrpSpPr>
          <p:cNvPr id="87" name="Group 158"/>
          <p:cNvGrpSpPr/>
          <p:nvPr/>
        </p:nvGrpSpPr>
        <p:grpSpPr>
          <a:xfrm>
            <a:off x="2778161" y="2266541"/>
            <a:ext cx="416966" cy="347472"/>
            <a:chOff x="7467600" y="3810000"/>
            <a:chExt cx="457200" cy="381000"/>
          </a:xfrm>
        </p:grpSpPr>
        <p:sp>
          <p:nvSpPr>
            <p:cNvPr id="89"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91"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92" name="Group 157"/>
          <p:cNvGrpSpPr/>
          <p:nvPr/>
        </p:nvGrpSpPr>
        <p:grpSpPr>
          <a:xfrm>
            <a:off x="1601719" y="2263952"/>
            <a:ext cx="416966" cy="347472"/>
            <a:chOff x="6172200" y="3733800"/>
            <a:chExt cx="457200" cy="381000"/>
          </a:xfrm>
        </p:grpSpPr>
        <p:sp>
          <p:nvSpPr>
            <p:cNvPr id="94"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97"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98" name="TextBox 100"/>
          <p:cNvSpPr txBox="1"/>
          <p:nvPr/>
        </p:nvSpPr>
        <p:spPr>
          <a:xfrm>
            <a:off x="-28566" y="2091928"/>
            <a:ext cx="838200" cy="61555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Social Role</a:t>
            </a:r>
            <a:endParaRPr lang="en-US" sz="1700" dirty="0">
              <a:latin typeface="Arial" pitchFamily="34" charset="0"/>
              <a:cs typeface="Arial" pitchFamily="34" charset="0"/>
            </a:endParaRPr>
          </a:p>
        </p:txBody>
      </p:sp>
      <p:sp>
        <p:nvSpPr>
          <p:cNvPr id="99" name="Oval 55"/>
          <p:cNvSpPr>
            <a:spLocks noChangeAspect="1"/>
          </p:cNvSpPr>
          <p:nvPr/>
        </p:nvSpPr>
        <p:spPr>
          <a:xfrm>
            <a:off x="1854546" y="990922"/>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102" name="曲线连接符 101"/>
          <p:cNvCxnSpPr/>
          <p:nvPr/>
        </p:nvCxnSpPr>
        <p:spPr>
          <a:xfrm rot="5400000" flipH="1" flipV="1">
            <a:off x="1963670" y="1391786"/>
            <a:ext cx="70100" cy="1743710"/>
          </a:xfrm>
          <a:prstGeom prst="curvedConnector3">
            <a:avLst>
              <a:gd name="adj1" fmla="val 549458"/>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04"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639965665"/>
              </p:ext>
            </p:extLst>
          </p:nvPr>
        </p:nvGraphicFramePr>
        <p:xfrm>
          <a:off x="2186751" y="3188596"/>
          <a:ext cx="347472" cy="156362"/>
        </p:xfrm>
        <a:graphic>
          <a:graphicData uri="http://schemas.openxmlformats.org/presentationml/2006/ole">
            <p:oleObj spid="_x0000_s373574" name="公式" r:id="rId8" imgW="330200" imgH="165100" progId="Equation.3">
              <p:embed/>
            </p:oleObj>
          </a:graphicData>
        </a:graphic>
      </p:graphicFrame>
      <p:grpSp>
        <p:nvGrpSpPr>
          <p:cNvPr id="105" name="Group 156"/>
          <p:cNvGrpSpPr/>
          <p:nvPr/>
        </p:nvGrpSpPr>
        <p:grpSpPr>
          <a:xfrm>
            <a:off x="901811" y="3068815"/>
            <a:ext cx="416966" cy="347477"/>
            <a:chOff x="5410200" y="3790945"/>
            <a:chExt cx="457200" cy="381005"/>
          </a:xfrm>
        </p:grpSpPr>
        <p:sp>
          <p:nvSpPr>
            <p:cNvPr id="106"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107" name="TextBox 87"/>
            <p:cNvSpPr txBox="1"/>
            <p:nvPr/>
          </p:nvSpPr>
          <p:spPr>
            <a:xfrm>
              <a:off x="5410200" y="3790945"/>
              <a:ext cx="457200" cy="371221"/>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cxnSp>
        <p:nvCxnSpPr>
          <p:cNvPr id="108" name="Straight Connector 79"/>
          <p:cNvCxnSpPr>
            <a:stCxn id="107" idx="0"/>
            <a:endCxn id="127" idx="2"/>
          </p:cNvCxnSpPr>
          <p:nvPr/>
        </p:nvCxnSpPr>
        <p:spPr>
          <a:xfrm flipV="1">
            <a:off x="1110294" y="2604389"/>
            <a:ext cx="0" cy="46442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09" name="Straight Connector 80"/>
          <p:cNvCxnSpPr>
            <a:stCxn id="121" idx="0"/>
            <a:endCxn id="97" idx="4"/>
          </p:cNvCxnSpPr>
          <p:nvPr/>
        </p:nvCxnSpPr>
        <p:spPr>
          <a:xfrm flipV="1">
            <a:off x="1779925" y="2611424"/>
            <a:ext cx="2480" cy="46940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0" name="Straight Connector 81"/>
          <p:cNvCxnSpPr>
            <a:stCxn id="124" idx="0"/>
            <a:endCxn id="91" idx="4"/>
          </p:cNvCxnSpPr>
          <p:nvPr/>
        </p:nvCxnSpPr>
        <p:spPr>
          <a:xfrm flipV="1">
            <a:off x="2958847" y="2614013"/>
            <a:ext cx="0" cy="46940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12" name="TextBox 100"/>
          <p:cNvSpPr txBox="1"/>
          <p:nvPr/>
        </p:nvSpPr>
        <p:spPr>
          <a:xfrm>
            <a:off x="-28566" y="3055788"/>
            <a:ext cx="8382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grpSp>
        <p:nvGrpSpPr>
          <p:cNvPr id="113" name="Group 184"/>
          <p:cNvGrpSpPr/>
          <p:nvPr/>
        </p:nvGrpSpPr>
        <p:grpSpPr>
          <a:xfrm>
            <a:off x="1597995" y="3950797"/>
            <a:ext cx="416966" cy="347472"/>
            <a:chOff x="6172200" y="4953000"/>
            <a:chExt cx="457200" cy="381000"/>
          </a:xfrm>
        </p:grpSpPr>
        <p:sp>
          <p:nvSpPr>
            <p:cNvPr id="114"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115"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16" name="Group 183"/>
          <p:cNvGrpSpPr/>
          <p:nvPr/>
        </p:nvGrpSpPr>
        <p:grpSpPr>
          <a:xfrm>
            <a:off x="903051" y="3950797"/>
            <a:ext cx="416966" cy="347472"/>
            <a:chOff x="5410200" y="5010150"/>
            <a:chExt cx="457200" cy="381000"/>
          </a:xfrm>
        </p:grpSpPr>
        <p:sp>
          <p:nvSpPr>
            <p:cNvPr id="117" name="TextBox 92"/>
            <p:cNvSpPr txBox="1"/>
            <p:nvPr/>
          </p:nvSpPr>
          <p:spPr>
            <a:xfrm>
              <a:off x="5410200" y="50101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118" name="Oval 93"/>
            <p:cNvSpPr>
              <a:spLocks noChangeAspect="1"/>
            </p:cNvSpPr>
            <p:nvPr/>
          </p:nvSpPr>
          <p:spPr>
            <a:xfrm>
              <a:off x="5425440" y="50253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19" name="Group 157"/>
          <p:cNvGrpSpPr/>
          <p:nvPr/>
        </p:nvGrpSpPr>
        <p:grpSpPr>
          <a:xfrm>
            <a:off x="1599239" y="3066932"/>
            <a:ext cx="416966" cy="347472"/>
            <a:chOff x="6172200" y="3733800"/>
            <a:chExt cx="457200" cy="381000"/>
          </a:xfrm>
        </p:grpSpPr>
        <p:sp>
          <p:nvSpPr>
            <p:cNvPr id="120"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121"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22" name="Group 158"/>
          <p:cNvGrpSpPr/>
          <p:nvPr/>
        </p:nvGrpSpPr>
        <p:grpSpPr>
          <a:xfrm>
            <a:off x="2778161" y="3069521"/>
            <a:ext cx="416966" cy="347472"/>
            <a:chOff x="7467600" y="3810000"/>
            <a:chExt cx="457200" cy="381000"/>
          </a:xfrm>
        </p:grpSpPr>
        <p:sp>
          <p:nvSpPr>
            <p:cNvPr id="123"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124"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125" name="Group 156"/>
          <p:cNvGrpSpPr/>
          <p:nvPr/>
        </p:nvGrpSpPr>
        <p:grpSpPr>
          <a:xfrm>
            <a:off x="901811" y="2265835"/>
            <a:ext cx="416966" cy="347477"/>
            <a:chOff x="5410200" y="3790945"/>
            <a:chExt cx="457200" cy="381005"/>
          </a:xfrm>
        </p:grpSpPr>
        <p:sp>
          <p:nvSpPr>
            <p:cNvPr id="126"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127" name="TextBox 87"/>
            <p:cNvSpPr txBox="1"/>
            <p:nvPr/>
          </p:nvSpPr>
          <p:spPr>
            <a:xfrm>
              <a:off x="5410200" y="3790945"/>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graphicFrame>
        <p:nvGraphicFramePr>
          <p:cNvPr id="128" name="Object 14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27305538"/>
              </p:ext>
            </p:extLst>
          </p:nvPr>
        </p:nvGraphicFramePr>
        <p:xfrm>
          <a:off x="52935" y="1400703"/>
          <a:ext cx="1320800" cy="571500"/>
        </p:xfrm>
        <a:graphic>
          <a:graphicData uri="http://schemas.openxmlformats.org/presentationml/2006/ole">
            <p:oleObj spid="_x0000_s373575" name="公式" r:id="rId9" imgW="1320800" imgH="571500" progId="Equation.3">
              <p:embed/>
            </p:oleObj>
          </a:graphicData>
        </a:graphic>
      </p:graphicFrame>
      <p:sp>
        <p:nvSpPr>
          <p:cNvPr id="6" name="矩形 5"/>
          <p:cNvSpPr/>
          <p:nvPr/>
        </p:nvSpPr>
        <p:spPr>
          <a:xfrm>
            <a:off x="3462596" y="5760469"/>
            <a:ext cx="529028" cy="450578"/>
          </a:xfrm>
          <a:prstGeom prst="rect">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dirty="0"/>
          </a:p>
        </p:txBody>
      </p:sp>
      <p:sp>
        <p:nvSpPr>
          <p:cNvPr id="55" name="Oval 139"/>
          <p:cNvSpPr>
            <a:spLocks noChangeAspect="1"/>
          </p:cNvSpPr>
          <p:nvPr/>
        </p:nvSpPr>
        <p:spPr>
          <a:xfrm>
            <a:off x="1794817" y="923660"/>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组 9"/>
          <p:cNvGrpSpPr/>
          <p:nvPr/>
        </p:nvGrpSpPr>
        <p:grpSpPr>
          <a:xfrm>
            <a:off x="3470719" y="2253204"/>
            <a:ext cx="5522962" cy="541247"/>
            <a:chOff x="3470719" y="2253204"/>
            <a:chExt cx="5522962" cy="541247"/>
          </a:xfrm>
        </p:grpSpPr>
        <p:sp>
          <p:nvSpPr>
            <p:cNvPr id="80" name="Rectangle 100"/>
            <p:cNvSpPr/>
            <p:nvPr/>
          </p:nvSpPr>
          <p:spPr>
            <a:xfrm>
              <a:off x="3470719" y="2298337"/>
              <a:ext cx="5522962" cy="496114"/>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文本框 80"/>
            <p:cNvSpPr txBox="1"/>
            <p:nvPr/>
          </p:nvSpPr>
          <p:spPr>
            <a:xfrm>
              <a:off x="3486851" y="2253204"/>
              <a:ext cx="2923096" cy="461665"/>
            </a:xfrm>
            <a:prstGeom prst="rect">
              <a:avLst/>
            </a:prstGeom>
            <a:noFill/>
          </p:spPr>
          <p:txBody>
            <a:bodyPr wrap="none" rtlCol="0">
              <a:spAutoFit/>
            </a:bodyPr>
            <a:lstStyle/>
            <a:p>
              <a:r>
                <a:rPr kumimoji="1" lang="en-US" altLang="zh-CN" sz="2400" dirty="0" smtClean="0"/>
                <a:t>Query for social roles:</a:t>
              </a:r>
              <a:endParaRPr kumimoji="1" lang="zh-CN" altLang="en-US" sz="2400" dirty="0"/>
            </a:p>
          </p:txBody>
        </p:sp>
        <p:graphicFrame>
          <p:nvGraphicFramePr>
            <p:cNvPr id="84" name="对象 83"/>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8593856"/>
                </p:ext>
              </p:extLst>
            </p:nvPr>
          </p:nvGraphicFramePr>
          <p:xfrm>
            <a:off x="6414280" y="2301399"/>
            <a:ext cx="1778000" cy="465137"/>
          </p:xfrm>
          <a:graphic>
            <a:graphicData uri="http://schemas.openxmlformats.org/presentationml/2006/ole">
              <p:oleObj spid="_x0000_s373576" name="公式" r:id="rId10" imgW="825500" imgH="215900" progId="Equation.3">
                <p:embed/>
              </p:oleObj>
            </a:graphicData>
          </a:graphic>
        </p:graphicFrame>
      </p:grpSp>
      <p:sp>
        <p:nvSpPr>
          <p:cNvPr id="88" name="Oval 139"/>
          <p:cNvSpPr>
            <a:spLocks noChangeAspect="1"/>
          </p:cNvSpPr>
          <p:nvPr/>
        </p:nvSpPr>
        <p:spPr>
          <a:xfrm>
            <a:off x="861055" y="2228591"/>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139"/>
          <p:cNvSpPr>
            <a:spLocks noChangeAspect="1"/>
          </p:cNvSpPr>
          <p:nvPr/>
        </p:nvSpPr>
        <p:spPr>
          <a:xfrm>
            <a:off x="1555311" y="2211661"/>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139"/>
          <p:cNvSpPr>
            <a:spLocks noChangeAspect="1"/>
          </p:cNvSpPr>
          <p:nvPr/>
        </p:nvSpPr>
        <p:spPr>
          <a:xfrm>
            <a:off x="2723691" y="2211664"/>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139"/>
          <p:cNvSpPr>
            <a:spLocks noChangeAspect="1"/>
          </p:cNvSpPr>
          <p:nvPr/>
        </p:nvSpPr>
        <p:spPr>
          <a:xfrm>
            <a:off x="1538378" y="3024445"/>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139"/>
          <p:cNvSpPr>
            <a:spLocks noChangeAspect="1"/>
          </p:cNvSpPr>
          <p:nvPr/>
        </p:nvSpPr>
        <p:spPr>
          <a:xfrm>
            <a:off x="861058" y="3024445"/>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139"/>
          <p:cNvSpPr>
            <a:spLocks noChangeAspect="1"/>
          </p:cNvSpPr>
          <p:nvPr/>
        </p:nvSpPr>
        <p:spPr>
          <a:xfrm>
            <a:off x="2723688" y="3024445"/>
            <a:ext cx="457200" cy="457200"/>
          </a:xfrm>
          <a:prstGeom prst="ellipse">
            <a:avLst/>
          </a:prstGeom>
          <a:solidFill>
            <a:srgbClr val="0000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组 25"/>
          <p:cNvGrpSpPr/>
          <p:nvPr/>
        </p:nvGrpSpPr>
        <p:grpSpPr>
          <a:xfrm>
            <a:off x="3451640" y="2997679"/>
            <a:ext cx="5522962" cy="512585"/>
            <a:chOff x="3515948" y="3994329"/>
            <a:chExt cx="5522962" cy="512585"/>
          </a:xfrm>
        </p:grpSpPr>
        <p:sp>
          <p:nvSpPr>
            <p:cNvPr id="101" name="Rectangle 100"/>
            <p:cNvSpPr/>
            <p:nvPr/>
          </p:nvSpPr>
          <p:spPr>
            <a:xfrm>
              <a:off x="3515948" y="4011548"/>
              <a:ext cx="5522962" cy="495366"/>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文本框 110"/>
            <p:cNvSpPr txBox="1"/>
            <p:nvPr/>
          </p:nvSpPr>
          <p:spPr>
            <a:xfrm>
              <a:off x="3532080" y="3994329"/>
              <a:ext cx="2431675" cy="461665"/>
            </a:xfrm>
            <a:prstGeom prst="rect">
              <a:avLst/>
            </a:prstGeom>
            <a:noFill/>
          </p:spPr>
          <p:txBody>
            <a:bodyPr wrap="none" rtlCol="0">
              <a:spAutoFit/>
            </a:bodyPr>
            <a:lstStyle/>
            <a:p>
              <a:r>
                <a:rPr kumimoji="1" lang="en-US" altLang="zh-CN" sz="2400" dirty="0" smtClean="0"/>
                <a:t>Query for actions:</a:t>
              </a:r>
              <a:endParaRPr kumimoji="1" lang="zh-CN" altLang="en-US" sz="2400" dirty="0"/>
            </a:p>
          </p:txBody>
        </p:sp>
        <p:graphicFrame>
          <p:nvGraphicFramePr>
            <p:cNvPr id="130" name="对象 129"/>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99943861"/>
                </p:ext>
              </p:extLst>
            </p:nvPr>
          </p:nvGraphicFramePr>
          <p:xfrm>
            <a:off x="6047324" y="4041775"/>
            <a:ext cx="1858963" cy="465138"/>
          </p:xfrm>
          <a:graphic>
            <a:graphicData uri="http://schemas.openxmlformats.org/presentationml/2006/ole">
              <p:oleObj spid="_x0000_s373577" name="公式" r:id="rId11" imgW="863600" imgH="215900" progId="Equation.3">
                <p:embed/>
              </p:oleObj>
            </a:graphicData>
          </a:graphic>
        </p:graphicFrame>
      </p:grpSp>
      <p:grpSp>
        <p:nvGrpSpPr>
          <p:cNvPr id="134" name="组 133"/>
          <p:cNvGrpSpPr/>
          <p:nvPr/>
        </p:nvGrpSpPr>
        <p:grpSpPr>
          <a:xfrm>
            <a:off x="3459347" y="3843531"/>
            <a:ext cx="5522962" cy="580751"/>
            <a:chOff x="3515948" y="3994329"/>
            <a:chExt cx="5522962" cy="580751"/>
          </a:xfrm>
        </p:grpSpPr>
        <p:sp>
          <p:nvSpPr>
            <p:cNvPr id="135" name="Rectangle 100"/>
            <p:cNvSpPr/>
            <p:nvPr/>
          </p:nvSpPr>
          <p:spPr>
            <a:xfrm>
              <a:off x="3515948" y="4011548"/>
              <a:ext cx="5522962" cy="563532"/>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文本框 135"/>
            <p:cNvSpPr txBox="1"/>
            <p:nvPr/>
          </p:nvSpPr>
          <p:spPr>
            <a:xfrm>
              <a:off x="3532080" y="3994329"/>
              <a:ext cx="2056873" cy="461665"/>
            </a:xfrm>
            <a:prstGeom prst="rect">
              <a:avLst/>
            </a:prstGeom>
            <a:noFill/>
          </p:spPr>
          <p:txBody>
            <a:bodyPr wrap="none" rtlCol="0">
              <a:spAutoFit/>
            </a:bodyPr>
            <a:lstStyle/>
            <a:p>
              <a:r>
                <a:rPr kumimoji="1" lang="en-US" altLang="zh-CN" sz="2400" dirty="0" smtClean="0"/>
                <a:t>Scene labeling:</a:t>
              </a:r>
              <a:endParaRPr kumimoji="1" lang="zh-CN" altLang="en-US" sz="2400" dirty="0"/>
            </a:p>
          </p:txBody>
        </p:sp>
        <p:graphicFrame>
          <p:nvGraphicFramePr>
            <p:cNvPr id="138" name="对象 137"/>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11714739"/>
                </p:ext>
              </p:extLst>
            </p:nvPr>
          </p:nvGraphicFramePr>
          <p:xfrm>
            <a:off x="5578676" y="4090176"/>
            <a:ext cx="3400858" cy="378304"/>
          </p:xfrm>
          <a:graphic>
            <a:graphicData uri="http://schemas.openxmlformats.org/presentationml/2006/ole">
              <p:oleObj spid="_x0000_s373578" name="公式" r:id="rId12" imgW="1943100" imgH="215900" progId="Equation.3">
                <p:embed/>
              </p:oleObj>
            </a:graphicData>
          </a:graphic>
        </p:graphicFrame>
      </p:grpSp>
      <p:grpSp>
        <p:nvGrpSpPr>
          <p:cNvPr id="11" name="组 10"/>
          <p:cNvGrpSpPr/>
          <p:nvPr/>
        </p:nvGrpSpPr>
        <p:grpSpPr>
          <a:xfrm>
            <a:off x="3451640" y="778417"/>
            <a:ext cx="5522962" cy="1288931"/>
            <a:chOff x="3451640" y="778417"/>
            <a:chExt cx="5522962" cy="1288931"/>
          </a:xfrm>
        </p:grpSpPr>
        <p:sp>
          <p:nvSpPr>
            <p:cNvPr id="73" name="Rectangle 100"/>
            <p:cNvSpPr/>
            <p:nvPr/>
          </p:nvSpPr>
          <p:spPr>
            <a:xfrm>
              <a:off x="3451640" y="843299"/>
              <a:ext cx="5522962" cy="1219469"/>
            </a:xfrm>
            <a:prstGeom prst="rect">
              <a:avLst/>
            </a:prstGeom>
            <a:solidFill>
              <a:srgbClr val="0000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文本框 1"/>
            <p:cNvSpPr txBox="1"/>
            <p:nvPr/>
          </p:nvSpPr>
          <p:spPr>
            <a:xfrm>
              <a:off x="3475513" y="778417"/>
              <a:ext cx="2248332" cy="461665"/>
            </a:xfrm>
            <a:prstGeom prst="rect">
              <a:avLst/>
            </a:prstGeom>
            <a:noFill/>
          </p:spPr>
          <p:txBody>
            <a:bodyPr wrap="none" rtlCol="0">
              <a:spAutoFit/>
            </a:bodyPr>
            <a:lstStyle/>
            <a:p>
              <a:r>
                <a:rPr kumimoji="1" lang="en-US" altLang="zh-CN" sz="2400" dirty="0" smtClean="0"/>
                <a:t>Query for event:</a:t>
              </a:r>
              <a:endParaRPr kumimoji="1" lang="zh-CN" altLang="en-US" sz="2400" dirty="0"/>
            </a:p>
          </p:txBody>
        </p:sp>
        <p:graphicFrame>
          <p:nvGraphicFramePr>
            <p:cNvPr id="3" name="对象 2"/>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33156129"/>
                </p:ext>
              </p:extLst>
            </p:nvPr>
          </p:nvGraphicFramePr>
          <p:xfrm>
            <a:off x="5786172" y="827206"/>
            <a:ext cx="1859544" cy="464886"/>
          </p:xfrm>
          <a:graphic>
            <a:graphicData uri="http://schemas.openxmlformats.org/presentationml/2006/ole">
              <p:oleObj spid="_x0000_s373579" name="公式" r:id="rId13" imgW="863600" imgH="215900" progId="Equation.3">
                <p:embed/>
              </p:oleObj>
            </a:graphicData>
          </a:graphic>
        </p:graphicFrame>
        <p:graphicFrame>
          <p:nvGraphicFramePr>
            <p:cNvPr id="133" name="对象 132"/>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28770591"/>
                </p:ext>
              </p:extLst>
            </p:nvPr>
          </p:nvGraphicFramePr>
          <p:xfrm>
            <a:off x="4119563" y="1375182"/>
            <a:ext cx="1285875" cy="465137"/>
          </p:xfrm>
          <a:graphic>
            <a:graphicData uri="http://schemas.openxmlformats.org/presentationml/2006/ole">
              <p:oleObj spid="_x0000_s373580" name="公式" r:id="rId14" imgW="596900" imgH="215900" progId="Equation.3">
                <p:embed/>
              </p:oleObj>
            </a:graphicData>
          </a:graphic>
        </p:graphicFrame>
        <p:sp>
          <p:nvSpPr>
            <p:cNvPr id="7" name="左大括号 6"/>
            <p:cNvSpPr/>
            <p:nvPr/>
          </p:nvSpPr>
          <p:spPr>
            <a:xfrm>
              <a:off x="5434666" y="1305397"/>
              <a:ext cx="191493" cy="634271"/>
            </a:xfrm>
            <a:prstGeom prst="leftBrace">
              <a:avLst>
                <a:gd name="adj1" fmla="val 21632"/>
                <a:gd name="adj2" fmla="val 48514"/>
              </a:avLst>
            </a:pr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CN" altLang="en-US"/>
            </a:p>
          </p:txBody>
        </p:sp>
        <p:sp>
          <p:nvSpPr>
            <p:cNvPr id="9" name="文本框 8"/>
            <p:cNvSpPr txBox="1"/>
            <p:nvPr/>
          </p:nvSpPr>
          <p:spPr>
            <a:xfrm>
              <a:off x="5617773" y="1137999"/>
              <a:ext cx="633507" cy="400110"/>
            </a:xfrm>
            <a:prstGeom prst="rect">
              <a:avLst/>
            </a:prstGeom>
            <a:noFill/>
          </p:spPr>
          <p:txBody>
            <a:bodyPr wrap="none" rtlCol="0">
              <a:spAutoFit/>
            </a:bodyPr>
            <a:lstStyle/>
            <a:p>
              <a:r>
                <a:rPr kumimoji="1" lang="en-US" altLang="zh-CN" sz="2000" dirty="0" smtClean="0"/>
                <a:t>1   if </a:t>
              </a:r>
              <a:endParaRPr kumimoji="1" lang="zh-CN" altLang="en-US" sz="2000" dirty="0"/>
            </a:p>
          </p:txBody>
        </p:sp>
        <p:sp>
          <p:nvSpPr>
            <p:cNvPr id="142" name="文本框 141"/>
            <p:cNvSpPr txBox="1"/>
            <p:nvPr/>
          </p:nvSpPr>
          <p:spPr>
            <a:xfrm>
              <a:off x="5616668" y="1667238"/>
              <a:ext cx="1531689" cy="400110"/>
            </a:xfrm>
            <a:prstGeom prst="rect">
              <a:avLst/>
            </a:prstGeom>
            <a:noFill/>
          </p:spPr>
          <p:txBody>
            <a:bodyPr wrap="none" rtlCol="0">
              <a:spAutoFit/>
            </a:bodyPr>
            <a:lstStyle/>
            <a:p>
              <a:r>
                <a:rPr kumimoji="1" lang="en-US" altLang="zh-CN" sz="2000" dirty="0" smtClean="0"/>
                <a:t>0   otherwise</a:t>
              </a:r>
              <a:endParaRPr kumimoji="1" lang="zh-CN" altLang="en-US" sz="2000" dirty="0"/>
            </a:p>
          </p:txBody>
        </p:sp>
        <p:graphicFrame>
          <p:nvGraphicFramePr>
            <p:cNvPr id="143" name="对象 142"/>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97610363"/>
                </p:ext>
              </p:extLst>
            </p:nvPr>
          </p:nvGraphicFramePr>
          <p:xfrm>
            <a:off x="6209603" y="1166558"/>
            <a:ext cx="670201" cy="392969"/>
          </p:xfrm>
          <a:graphic>
            <a:graphicData uri="http://schemas.openxmlformats.org/presentationml/2006/ole">
              <p:oleObj spid="_x0000_s373581" name="公式" r:id="rId15" imgW="368300" imgH="215900" progId="Equation.3">
                <p:embed/>
              </p:oleObj>
            </a:graphicData>
          </a:graphic>
        </p:graphicFrame>
      </p:gr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4357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5" grpId="0" animBg="1"/>
      <p:bldP spid="88" grpId="0" animBg="1"/>
      <p:bldP spid="90" grpId="0" animBg="1"/>
      <p:bldP spid="93" grpId="0" animBg="1"/>
      <p:bldP spid="95" grpId="0" animBg="1"/>
      <p:bldP spid="96" grpId="0" animBg="1"/>
      <p:bldP spid="100" grpId="0" animBg="1"/>
    </p:bld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9" name="图片 68" descr="samp_freekick4.png.jpeg"/>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5506758" y="152565"/>
            <a:ext cx="1095323" cy="734544"/>
          </a:xfrm>
          <a:prstGeom prst="rect">
            <a:avLst/>
          </a:prstGeom>
        </p:spPr>
      </p:pic>
      <p:graphicFrame>
        <p:nvGraphicFramePr>
          <p:cNvPr id="13" name="Object 12"/>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86611832"/>
              </p:ext>
            </p:extLst>
          </p:nvPr>
        </p:nvGraphicFramePr>
        <p:xfrm>
          <a:off x="4666340" y="541290"/>
          <a:ext cx="203200" cy="241300"/>
        </p:xfrm>
        <a:graphic>
          <a:graphicData uri="http://schemas.openxmlformats.org/presentationml/2006/ole">
            <p:oleObj spid="_x0000_s323250" name="公式" r:id="rId5" imgW="203200" imgH="241300" progId="Equation.3">
              <p:embed/>
            </p:oleObj>
          </a:graphicData>
        </a:graphic>
      </p:graphicFrame>
      <p:sp>
        <p:nvSpPr>
          <p:cNvPr id="54" name="Right Arrow 53"/>
          <p:cNvSpPr/>
          <p:nvPr/>
        </p:nvSpPr>
        <p:spPr>
          <a:xfrm rot="7808986">
            <a:off x="4096572" y="3337031"/>
            <a:ext cx="801236" cy="269131"/>
          </a:xfrm>
          <a:prstGeom prst="rightArrow">
            <a:avLst>
              <a:gd name="adj1" fmla="val 50000"/>
              <a:gd name="adj2" fmla="val 74164"/>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p:cNvSpPr txBox="1"/>
          <p:nvPr/>
        </p:nvSpPr>
        <p:spPr>
          <a:xfrm>
            <a:off x="6434532" y="5652149"/>
            <a:ext cx="2590800" cy="646331"/>
          </a:xfrm>
          <a:prstGeom prst="rect">
            <a:avLst/>
          </a:prstGeom>
          <a:noFill/>
          <a:ln w="25400">
            <a:noFill/>
            <a:miter lim="800000"/>
          </a:ln>
        </p:spPr>
        <p:txBody>
          <a:bodyPr wrap="square" rtlCol="0">
            <a:spAutoFit/>
          </a:bodyPr>
          <a:lstStyle/>
          <a:p>
            <a:pPr algn="ctr"/>
            <a:r>
              <a:rPr lang="en-US" dirty="0" smtClean="0">
                <a:latin typeface="Arial" pitchFamily="34" charset="0"/>
                <a:cs typeface="Arial" pitchFamily="34" charset="0"/>
              </a:rPr>
              <a:t>Person detection and tracking</a:t>
            </a:r>
            <a:endParaRPr lang="en-US" dirty="0">
              <a:latin typeface="Arial" pitchFamily="34" charset="0"/>
              <a:cs typeface="Arial" pitchFamily="34" charset="0"/>
            </a:endParaRPr>
          </a:p>
        </p:txBody>
      </p:sp>
      <p:sp>
        <p:nvSpPr>
          <p:cNvPr id="72" name="TextBox 71"/>
          <p:cNvSpPr txBox="1"/>
          <p:nvPr/>
        </p:nvSpPr>
        <p:spPr>
          <a:xfrm>
            <a:off x="144092" y="6424800"/>
            <a:ext cx="4950553" cy="369332"/>
          </a:xfrm>
          <a:prstGeom prst="rect">
            <a:avLst/>
          </a:prstGeom>
          <a:noFill/>
          <a:ln w="25400">
            <a:noFill/>
            <a:miter lim="800000"/>
          </a:ln>
        </p:spPr>
        <p:txBody>
          <a:bodyPr wrap="square" rtlCol="0">
            <a:spAutoFit/>
          </a:bodyPr>
          <a:lstStyle/>
          <a:p>
            <a:r>
              <a:rPr lang="en-US" dirty="0" smtClean="0">
                <a:latin typeface="Arial" pitchFamily="34" charset="0"/>
                <a:cs typeface="Arial" pitchFamily="34" charset="0"/>
              </a:rPr>
              <a:t> Event, social roles, actions, queries</a:t>
            </a:r>
            <a:endParaRPr lang="en-US" dirty="0">
              <a:latin typeface="Arial" pitchFamily="34" charset="0"/>
              <a:cs typeface="Arial" pitchFamily="34" charset="0"/>
            </a:endParaRPr>
          </a:p>
        </p:txBody>
      </p:sp>
      <p:cxnSp>
        <p:nvCxnSpPr>
          <p:cNvPr id="73" name="Straight Connector 72"/>
          <p:cNvCxnSpPr/>
          <p:nvPr/>
        </p:nvCxnSpPr>
        <p:spPr>
          <a:xfrm flipH="1" flipV="1">
            <a:off x="1692190" y="6146275"/>
            <a:ext cx="50800" cy="263621"/>
          </a:xfrm>
          <a:prstGeom prst="line">
            <a:avLst/>
          </a:prstGeom>
          <a:ln w="19050">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flipV="1">
            <a:off x="2319590" y="6130525"/>
            <a:ext cx="262840" cy="294860"/>
          </a:xfrm>
          <a:prstGeom prst="line">
            <a:avLst/>
          </a:prstGeom>
          <a:ln w="19050">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82" name="Rounded Rectangle 81"/>
          <p:cNvSpPr/>
          <p:nvPr/>
        </p:nvSpPr>
        <p:spPr>
          <a:xfrm>
            <a:off x="3852509" y="3978896"/>
            <a:ext cx="1905000" cy="1676400"/>
          </a:xfrm>
          <a:prstGeom prst="roundRect">
            <a:avLst>
              <a:gd name="adj" fmla="val 476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TextBox 107"/>
          <p:cNvSpPr txBox="1"/>
          <p:nvPr/>
        </p:nvSpPr>
        <p:spPr>
          <a:xfrm>
            <a:off x="3882480" y="4215538"/>
            <a:ext cx="1828799" cy="1200328"/>
          </a:xfrm>
          <a:prstGeom prst="rect">
            <a:avLst/>
          </a:prstGeom>
          <a:noFill/>
          <a:ln w="25400">
            <a:noFill/>
            <a:miter lim="800000"/>
          </a:ln>
        </p:spPr>
        <p:txBody>
          <a:bodyPr wrap="square" rtlCol="0">
            <a:spAutoFit/>
          </a:bodyPr>
          <a:lstStyle/>
          <a:p>
            <a:pPr algn="ctr"/>
            <a:r>
              <a:rPr lang="en-US" altLang="zh-CN" sz="2400" b="1" dirty="0"/>
              <a:t> coordinate </a:t>
            </a:r>
            <a:r>
              <a:rPr lang="en-US" altLang="zh-CN" sz="2400" b="1" dirty="0" smtClean="0"/>
              <a:t>ascent inference</a:t>
            </a:r>
            <a:endParaRPr lang="en-US" sz="2400" b="1" dirty="0">
              <a:latin typeface="Arial" pitchFamily="34" charset="0"/>
              <a:cs typeface="Arial" pitchFamily="34" charset="0"/>
            </a:endParaRPr>
          </a:p>
        </p:txBody>
      </p:sp>
      <p:cxnSp>
        <p:nvCxnSpPr>
          <p:cNvPr id="111" name="Straight Connector 110"/>
          <p:cNvCxnSpPr/>
          <p:nvPr/>
        </p:nvCxnSpPr>
        <p:spPr>
          <a:xfrm>
            <a:off x="8183424" y="1131100"/>
            <a:ext cx="0" cy="2373252"/>
          </a:xfrm>
          <a:prstGeom prst="line">
            <a:avLst/>
          </a:prstGeom>
          <a:ln w="25400">
            <a:solidFill>
              <a:schemeClr val="tx1"/>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7244155" y="1131100"/>
            <a:ext cx="939269" cy="0"/>
          </a:xfrm>
          <a:prstGeom prst="line">
            <a:avLst/>
          </a:prstGeom>
          <a:ln w="31750">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0800000">
            <a:off x="5925388" y="4800599"/>
            <a:ext cx="457200" cy="0"/>
          </a:xfrm>
          <a:prstGeom prst="line">
            <a:avLst/>
          </a:prstGeom>
          <a:ln w="25400">
            <a:solidFill>
              <a:schemeClr val="tx1"/>
            </a:solidFill>
            <a:tailEnd type="arrow" w="med" len="med"/>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rot="10800000">
            <a:off x="2971800" y="4800600"/>
            <a:ext cx="533400" cy="0"/>
          </a:xfrm>
          <a:prstGeom prst="line">
            <a:avLst/>
          </a:prstGeom>
          <a:ln w="25400">
            <a:solidFill>
              <a:schemeClr val="tx1"/>
            </a:solidFill>
            <a:tailEnd type="arrow" w="med" len="med"/>
          </a:ln>
        </p:spPr>
        <p:style>
          <a:lnRef idx="1">
            <a:schemeClr val="accent1"/>
          </a:lnRef>
          <a:fillRef idx="0">
            <a:schemeClr val="accent1"/>
          </a:fillRef>
          <a:effectRef idx="0">
            <a:schemeClr val="accent1"/>
          </a:effectRef>
          <a:fontRef idx="minor">
            <a:schemeClr val="tx1"/>
          </a:fontRef>
        </p:style>
      </p:cxnSp>
      <p:graphicFrame>
        <p:nvGraphicFramePr>
          <p:cNvPr id="194569" name="Object 9"/>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43681627"/>
              </p:ext>
            </p:extLst>
          </p:nvPr>
        </p:nvGraphicFramePr>
        <p:xfrm>
          <a:off x="748780" y="5584425"/>
          <a:ext cx="2362200" cy="546100"/>
        </p:xfrm>
        <a:graphic>
          <a:graphicData uri="http://schemas.openxmlformats.org/presentationml/2006/ole">
            <p:oleObj spid="_x0000_s323251" name="公式" r:id="rId6" imgW="2362200" imgH="533400" progId="Equation.3">
              <p:embed/>
            </p:oleObj>
          </a:graphicData>
        </a:graphic>
      </p:graphicFrame>
      <p:cxnSp>
        <p:nvCxnSpPr>
          <p:cNvPr id="100" name="Straight Connector 78"/>
          <p:cNvCxnSpPr/>
          <p:nvPr/>
        </p:nvCxnSpPr>
        <p:spPr>
          <a:xfrm flipV="1">
            <a:off x="632880" y="6115006"/>
            <a:ext cx="387693" cy="325869"/>
          </a:xfrm>
          <a:prstGeom prst="line">
            <a:avLst/>
          </a:prstGeom>
          <a:ln w="19050">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pic>
        <p:nvPicPr>
          <p:cNvPr id="37" name="图片 36" descr="samp_attack2.png.jpeg"/>
          <p:cNvPicPr>
            <a:picLocks noChangeAspect="1"/>
          </p:cNvPicPr>
          <p:nvPr/>
        </p:nvPicPr>
        <p:blipFill>
          <a:blip r:embed="rId7">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6530579" y="3972034"/>
            <a:ext cx="2365993" cy="1654345"/>
          </a:xfrm>
          <a:prstGeom prst="rect">
            <a:avLst/>
          </a:prstGeom>
        </p:spPr>
      </p:pic>
      <p:sp>
        <p:nvSpPr>
          <p:cNvPr id="38" name="Rectangle 35"/>
          <p:cNvSpPr/>
          <p:nvPr/>
        </p:nvSpPr>
        <p:spPr>
          <a:xfrm>
            <a:off x="7075331" y="4699791"/>
            <a:ext cx="284434" cy="605482"/>
          </a:xfrm>
          <a:prstGeom prst="rect">
            <a:avLst/>
          </a:prstGeom>
          <a:noFill/>
          <a:ln w="19050">
            <a:solidFill>
              <a:schemeClr val="accent1">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39" name="Rectangle 35"/>
          <p:cNvSpPr/>
          <p:nvPr/>
        </p:nvSpPr>
        <p:spPr>
          <a:xfrm>
            <a:off x="8104998" y="4651565"/>
            <a:ext cx="284434" cy="605482"/>
          </a:xfrm>
          <a:prstGeom prst="rect">
            <a:avLst/>
          </a:prstGeom>
          <a:noFill/>
          <a:ln w="19050">
            <a:solidFill>
              <a:schemeClr val="accent5">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40" name="Rectangle 35"/>
          <p:cNvSpPr/>
          <p:nvPr/>
        </p:nvSpPr>
        <p:spPr>
          <a:xfrm>
            <a:off x="8462418" y="4501224"/>
            <a:ext cx="284434" cy="605482"/>
          </a:xfrm>
          <a:prstGeom prst="rect">
            <a:avLst/>
          </a:prstGeom>
          <a:noFill/>
          <a:ln w="19050">
            <a:solidFill>
              <a:schemeClr val="accent6">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41" name="Rectangle 35"/>
          <p:cNvSpPr/>
          <p:nvPr/>
        </p:nvSpPr>
        <p:spPr>
          <a:xfrm>
            <a:off x="7794893" y="4348824"/>
            <a:ext cx="284434" cy="605482"/>
          </a:xfrm>
          <a:prstGeom prst="rect">
            <a:avLst/>
          </a:prstGeom>
          <a:noFill/>
          <a:ln w="19050">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42" name="Rectangle 35"/>
          <p:cNvSpPr/>
          <p:nvPr/>
        </p:nvSpPr>
        <p:spPr>
          <a:xfrm>
            <a:off x="8240657" y="4348823"/>
            <a:ext cx="284434" cy="455141"/>
          </a:xfrm>
          <a:prstGeom prst="rect">
            <a:avLst/>
          </a:prstGeom>
          <a:noFill/>
          <a:ln w="19050">
            <a:solidFill>
              <a:srgbClr val="FFB3E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43" name="Rectangle 35"/>
          <p:cNvSpPr/>
          <p:nvPr/>
        </p:nvSpPr>
        <p:spPr>
          <a:xfrm>
            <a:off x="7475032" y="4166333"/>
            <a:ext cx="284434" cy="605482"/>
          </a:xfrm>
          <a:prstGeom prst="rect">
            <a:avLst/>
          </a:prstGeom>
          <a:noFill/>
          <a:ln w="19050">
            <a:solidFill>
              <a:srgbClr val="FFFF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44" name="Rectangle 35"/>
          <p:cNvSpPr/>
          <p:nvPr/>
        </p:nvSpPr>
        <p:spPr>
          <a:xfrm>
            <a:off x="6968275" y="4447333"/>
            <a:ext cx="284434" cy="605482"/>
          </a:xfrm>
          <a:prstGeom prst="rect">
            <a:avLst/>
          </a:prstGeom>
          <a:noFill/>
          <a:ln w="19050">
            <a:solidFill>
              <a:srgbClr val="FFB3E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45" name="Rectangle 35"/>
          <p:cNvSpPr/>
          <p:nvPr/>
        </p:nvSpPr>
        <p:spPr>
          <a:xfrm>
            <a:off x="7088521" y="4165707"/>
            <a:ext cx="284434" cy="485857"/>
          </a:xfrm>
          <a:prstGeom prst="rect">
            <a:avLst/>
          </a:prstGeom>
          <a:noFill/>
          <a:ln w="19050">
            <a:solidFill>
              <a:srgbClr val="0BFFFE"/>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9" name="任意形状 8"/>
          <p:cNvSpPr/>
          <p:nvPr/>
        </p:nvSpPr>
        <p:spPr>
          <a:xfrm>
            <a:off x="7234809" y="3697252"/>
            <a:ext cx="385857" cy="707300"/>
          </a:xfrm>
          <a:custGeom>
            <a:avLst/>
            <a:gdLst>
              <a:gd name="connsiteX0" fmla="*/ 0 w 385857"/>
              <a:gd name="connsiteY0" fmla="*/ 707300 h 707300"/>
              <a:gd name="connsiteX1" fmla="*/ 112542 w 385857"/>
              <a:gd name="connsiteY1" fmla="*/ 241125 h 707300"/>
              <a:gd name="connsiteX2" fmla="*/ 385857 w 385857"/>
              <a:gd name="connsiteY2" fmla="*/ 0 h 707300"/>
              <a:gd name="connsiteX3" fmla="*/ 385857 w 385857"/>
              <a:gd name="connsiteY3" fmla="*/ 0 h 707300"/>
            </a:gdLst>
            <a:ahLst/>
            <a:cxnLst>
              <a:cxn ang="0">
                <a:pos x="connsiteX0" y="connsiteY0"/>
              </a:cxn>
              <a:cxn ang="0">
                <a:pos x="connsiteX1" y="connsiteY1"/>
              </a:cxn>
              <a:cxn ang="0">
                <a:pos x="connsiteX2" y="connsiteY2"/>
              </a:cxn>
              <a:cxn ang="0">
                <a:pos x="connsiteX3" y="connsiteY3"/>
              </a:cxn>
            </a:cxnLst>
            <a:rect l="l" t="t" r="r" b="b"/>
            <a:pathLst>
              <a:path w="385857" h="707300">
                <a:moveTo>
                  <a:pt x="0" y="707300"/>
                </a:moveTo>
                <a:cubicBezTo>
                  <a:pt x="24116" y="533154"/>
                  <a:pt x="48233" y="359008"/>
                  <a:pt x="112542" y="241125"/>
                </a:cubicBezTo>
                <a:cubicBezTo>
                  <a:pt x="176851" y="123242"/>
                  <a:pt x="385857" y="0"/>
                  <a:pt x="385857" y="0"/>
                </a:cubicBezTo>
                <a:lnTo>
                  <a:pt x="385857" y="0"/>
                </a:lnTo>
              </a:path>
            </a:pathLst>
          </a:custGeom>
          <a:ln>
            <a:solidFill>
              <a:srgbClr val="0BFFFE"/>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CN" altLang="en-US">
              <a:solidFill>
                <a:srgbClr val="0BFFFE"/>
              </a:solidFill>
            </a:endParaRPr>
          </a:p>
        </p:txBody>
      </p:sp>
      <p:sp>
        <p:nvSpPr>
          <p:cNvPr id="53" name="任意形状 52"/>
          <p:cNvSpPr/>
          <p:nvPr/>
        </p:nvSpPr>
        <p:spPr>
          <a:xfrm>
            <a:off x="7612287" y="3753202"/>
            <a:ext cx="385857" cy="707300"/>
          </a:xfrm>
          <a:custGeom>
            <a:avLst/>
            <a:gdLst>
              <a:gd name="connsiteX0" fmla="*/ 0 w 385857"/>
              <a:gd name="connsiteY0" fmla="*/ 707300 h 707300"/>
              <a:gd name="connsiteX1" fmla="*/ 112542 w 385857"/>
              <a:gd name="connsiteY1" fmla="*/ 241125 h 707300"/>
              <a:gd name="connsiteX2" fmla="*/ 385857 w 385857"/>
              <a:gd name="connsiteY2" fmla="*/ 0 h 707300"/>
              <a:gd name="connsiteX3" fmla="*/ 385857 w 385857"/>
              <a:gd name="connsiteY3" fmla="*/ 0 h 707300"/>
            </a:gdLst>
            <a:ahLst/>
            <a:cxnLst>
              <a:cxn ang="0">
                <a:pos x="connsiteX0" y="connsiteY0"/>
              </a:cxn>
              <a:cxn ang="0">
                <a:pos x="connsiteX1" y="connsiteY1"/>
              </a:cxn>
              <a:cxn ang="0">
                <a:pos x="connsiteX2" y="connsiteY2"/>
              </a:cxn>
              <a:cxn ang="0">
                <a:pos x="connsiteX3" y="connsiteY3"/>
              </a:cxn>
            </a:cxnLst>
            <a:rect l="l" t="t" r="r" b="b"/>
            <a:pathLst>
              <a:path w="385857" h="707300">
                <a:moveTo>
                  <a:pt x="0" y="707300"/>
                </a:moveTo>
                <a:cubicBezTo>
                  <a:pt x="24116" y="533154"/>
                  <a:pt x="48233" y="359008"/>
                  <a:pt x="112542" y="241125"/>
                </a:cubicBezTo>
                <a:cubicBezTo>
                  <a:pt x="176851" y="123242"/>
                  <a:pt x="385857" y="0"/>
                  <a:pt x="385857" y="0"/>
                </a:cubicBezTo>
                <a:lnTo>
                  <a:pt x="385857" y="0"/>
                </a:lnTo>
              </a:path>
            </a:pathLst>
          </a:custGeom>
          <a:ln>
            <a:solidFill>
              <a:srgbClr val="FFFF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CN" altLang="en-US">
              <a:solidFill>
                <a:srgbClr val="0BFFFE"/>
              </a:solidFill>
            </a:endParaRPr>
          </a:p>
        </p:txBody>
      </p:sp>
      <p:sp>
        <p:nvSpPr>
          <p:cNvPr id="55" name="任意形状 54"/>
          <p:cNvSpPr/>
          <p:nvPr/>
        </p:nvSpPr>
        <p:spPr>
          <a:xfrm>
            <a:off x="7957611" y="3889527"/>
            <a:ext cx="385857" cy="707300"/>
          </a:xfrm>
          <a:custGeom>
            <a:avLst/>
            <a:gdLst>
              <a:gd name="connsiteX0" fmla="*/ 0 w 385857"/>
              <a:gd name="connsiteY0" fmla="*/ 707300 h 707300"/>
              <a:gd name="connsiteX1" fmla="*/ 112542 w 385857"/>
              <a:gd name="connsiteY1" fmla="*/ 241125 h 707300"/>
              <a:gd name="connsiteX2" fmla="*/ 385857 w 385857"/>
              <a:gd name="connsiteY2" fmla="*/ 0 h 707300"/>
              <a:gd name="connsiteX3" fmla="*/ 385857 w 385857"/>
              <a:gd name="connsiteY3" fmla="*/ 0 h 707300"/>
            </a:gdLst>
            <a:ahLst/>
            <a:cxnLst>
              <a:cxn ang="0">
                <a:pos x="connsiteX0" y="connsiteY0"/>
              </a:cxn>
              <a:cxn ang="0">
                <a:pos x="connsiteX1" y="connsiteY1"/>
              </a:cxn>
              <a:cxn ang="0">
                <a:pos x="connsiteX2" y="connsiteY2"/>
              </a:cxn>
              <a:cxn ang="0">
                <a:pos x="connsiteX3" y="connsiteY3"/>
              </a:cxn>
            </a:cxnLst>
            <a:rect l="l" t="t" r="r" b="b"/>
            <a:pathLst>
              <a:path w="385857" h="707300">
                <a:moveTo>
                  <a:pt x="0" y="707300"/>
                </a:moveTo>
                <a:cubicBezTo>
                  <a:pt x="24116" y="533154"/>
                  <a:pt x="48233" y="359008"/>
                  <a:pt x="112542" y="241125"/>
                </a:cubicBezTo>
                <a:cubicBezTo>
                  <a:pt x="176851" y="123242"/>
                  <a:pt x="385857" y="0"/>
                  <a:pt x="385857" y="0"/>
                </a:cubicBezTo>
                <a:lnTo>
                  <a:pt x="385857" y="0"/>
                </a:ln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CN" altLang="en-US">
              <a:solidFill>
                <a:srgbClr val="0BFFFE"/>
              </a:solidFill>
            </a:endParaRPr>
          </a:p>
        </p:txBody>
      </p:sp>
      <p:sp>
        <p:nvSpPr>
          <p:cNvPr id="56" name="任意形状 55"/>
          <p:cNvSpPr/>
          <p:nvPr/>
        </p:nvSpPr>
        <p:spPr>
          <a:xfrm>
            <a:off x="8367243" y="3865102"/>
            <a:ext cx="385857" cy="707300"/>
          </a:xfrm>
          <a:custGeom>
            <a:avLst/>
            <a:gdLst>
              <a:gd name="connsiteX0" fmla="*/ 0 w 385857"/>
              <a:gd name="connsiteY0" fmla="*/ 707300 h 707300"/>
              <a:gd name="connsiteX1" fmla="*/ 112542 w 385857"/>
              <a:gd name="connsiteY1" fmla="*/ 241125 h 707300"/>
              <a:gd name="connsiteX2" fmla="*/ 385857 w 385857"/>
              <a:gd name="connsiteY2" fmla="*/ 0 h 707300"/>
              <a:gd name="connsiteX3" fmla="*/ 385857 w 385857"/>
              <a:gd name="connsiteY3" fmla="*/ 0 h 707300"/>
            </a:gdLst>
            <a:ahLst/>
            <a:cxnLst>
              <a:cxn ang="0">
                <a:pos x="connsiteX0" y="connsiteY0"/>
              </a:cxn>
              <a:cxn ang="0">
                <a:pos x="connsiteX1" y="connsiteY1"/>
              </a:cxn>
              <a:cxn ang="0">
                <a:pos x="connsiteX2" y="connsiteY2"/>
              </a:cxn>
              <a:cxn ang="0">
                <a:pos x="connsiteX3" y="connsiteY3"/>
              </a:cxn>
            </a:cxnLst>
            <a:rect l="l" t="t" r="r" b="b"/>
            <a:pathLst>
              <a:path w="385857" h="707300">
                <a:moveTo>
                  <a:pt x="0" y="707300"/>
                </a:moveTo>
                <a:cubicBezTo>
                  <a:pt x="24116" y="533154"/>
                  <a:pt x="48233" y="359008"/>
                  <a:pt x="112542" y="241125"/>
                </a:cubicBezTo>
                <a:cubicBezTo>
                  <a:pt x="176851" y="123242"/>
                  <a:pt x="385857" y="0"/>
                  <a:pt x="385857" y="0"/>
                </a:cubicBezTo>
                <a:lnTo>
                  <a:pt x="385857" y="0"/>
                </a:lnTo>
              </a:path>
            </a:pathLst>
          </a:custGeom>
          <a:ln>
            <a:solidFill>
              <a:srgbClr val="FFB3E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zh-CN" altLang="en-US">
              <a:solidFill>
                <a:srgbClr val="0BFFFE"/>
              </a:solidFill>
            </a:endParaRPr>
          </a:p>
        </p:txBody>
      </p:sp>
      <p:pic>
        <p:nvPicPr>
          <p:cNvPr id="58" name="图片 57" descr="samp_attack2.png.jpeg"/>
          <p:cNvPicPr>
            <a:picLocks noChangeAspect="1"/>
          </p:cNvPicPr>
          <p:nvPr/>
        </p:nvPicPr>
        <p:blipFill>
          <a:blip r:embed="rId7">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387751" y="3900009"/>
            <a:ext cx="2365993" cy="1654345"/>
          </a:xfrm>
          <a:prstGeom prst="rect">
            <a:avLst/>
          </a:prstGeom>
        </p:spPr>
      </p:pic>
      <p:sp>
        <p:nvSpPr>
          <p:cNvPr id="59" name="Rectangle 35"/>
          <p:cNvSpPr/>
          <p:nvPr/>
        </p:nvSpPr>
        <p:spPr>
          <a:xfrm>
            <a:off x="932503" y="4627766"/>
            <a:ext cx="284434" cy="605482"/>
          </a:xfrm>
          <a:prstGeom prst="rect">
            <a:avLst/>
          </a:prstGeom>
          <a:noFill/>
          <a:ln w="19050">
            <a:solidFill>
              <a:schemeClr val="accent1">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60" name="Rectangle 35"/>
          <p:cNvSpPr/>
          <p:nvPr/>
        </p:nvSpPr>
        <p:spPr>
          <a:xfrm>
            <a:off x="1962170" y="4579540"/>
            <a:ext cx="284434" cy="605482"/>
          </a:xfrm>
          <a:prstGeom prst="rect">
            <a:avLst/>
          </a:prstGeom>
          <a:noFill/>
          <a:ln w="19050">
            <a:solidFill>
              <a:schemeClr val="accent5">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61" name="Rectangle 35"/>
          <p:cNvSpPr/>
          <p:nvPr/>
        </p:nvSpPr>
        <p:spPr>
          <a:xfrm>
            <a:off x="2319590" y="4429199"/>
            <a:ext cx="284434" cy="605482"/>
          </a:xfrm>
          <a:prstGeom prst="rect">
            <a:avLst/>
          </a:prstGeom>
          <a:noFill/>
          <a:ln w="19050">
            <a:solidFill>
              <a:schemeClr val="accent6">
                <a:lumMod val="60000"/>
                <a:lumOff val="4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62" name="Rectangle 35"/>
          <p:cNvSpPr/>
          <p:nvPr/>
        </p:nvSpPr>
        <p:spPr>
          <a:xfrm>
            <a:off x="1652065" y="4276799"/>
            <a:ext cx="284434" cy="605482"/>
          </a:xfrm>
          <a:prstGeom prst="rect">
            <a:avLst/>
          </a:prstGeom>
          <a:noFill/>
          <a:ln w="19050">
            <a:solidFill>
              <a:srgbClr val="FF00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63" name="Rectangle 35"/>
          <p:cNvSpPr/>
          <p:nvPr/>
        </p:nvSpPr>
        <p:spPr>
          <a:xfrm>
            <a:off x="2097829" y="4276798"/>
            <a:ext cx="284434" cy="455141"/>
          </a:xfrm>
          <a:prstGeom prst="rect">
            <a:avLst/>
          </a:prstGeom>
          <a:noFill/>
          <a:ln w="19050">
            <a:solidFill>
              <a:srgbClr val="FFB3E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64" name="Rectangle 35"/>
          <p:cNvSpPr/>
          <p:nvPr/>
        </p:nvSpPr>
        <p:spPr>
          <a:xfrm>
            <a:off x="1332204" y="4094308"/>
            <a:ext cx="284434" cy="605482"/>
          </a:xfrm>
          <a:prstGeom prst="rect">
            <a:avLst/>
          </a:prstGeom>
          <a:noFill/>
          <a:ln w="19050">
            <a:solidFill>
              <a:srgbClr val="FFFF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65" name="Rectangle 35"/>
          <p:cNvSpPr/>
          <p:nvPr/>
        </p:nvSpPr>
        <p:spPr>
          <a:xfrm>
            <a:off x="825447" y="4375308"/>
            <a:ext cx="284434" cy="605482"/>
          </a:xfrm>
          <a:prstGeom prst="rect">
            <a:avLst/>
          </a:prstGeom>
          <a:noFill/>
          <a:ln w="19050">
            <a:solidFill>
              <a:srgbClr val="FFB3E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sp>
        <p:nvSpPr>
          <p:cNvPr id="66" name="Rectangle 35"/>
          <p:cNvSpPr/>
          <p:nvPr/>
        </p:nvSpPr>
        <p:spPr>
          <a:xfrm>
            <a:off x="945693" y="4093682"/>
            <a:ext cx="284434" cy="485857"/>
          </a:xfrm>
          <a:prstGeom prst="rect">
            <a:avLst/>
          </a:prstGeom>
          <a:noFill/>
          <a:ln w="19050">
            <a:solidFill>
              <a:srgbClr val="0BFFFE"/>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86C3"/>
              </a:solidFill>
            </a:endParaRPr>
          </a:p>
        </p:txBody>
      </p:sp>
      <p:grpSp>
        <p:nvGrpSpPr>
          <p:cNvPr id="27" name="组 26"/>
          <p:cNvGrpSpPr/>
          <p:nvPr/>
        </p:nvGrpSpPr>
        <p:grpSpPr>
          <a:xfrm>
            <a:off x="4869540" y="2109512"/>
            <a:ext cx="2911224" cy="1587740"/>
            <a:chOff x="4869540" y="2109512"/>
            <a:chExt cx="2911224" cy="1587740"/>
          </a:xfrm>
        </p:grpSpPr>
        <p:sp>
          <p:nvSpPr>
            <p:cNvPr id="50" name="TextBox 49"/>
            <p:cNvSpPr txBox="1"/>
            <p:nvPr/>
          </p:nvSpPr>
          <p:spPr>
            <a:xfrm>
              <a:off x="5036712" y="2109512"/>
              <a:ext cx="2438400" cy="400110"/>
            </a:xfrm>
            <a:prstGeom prst="rect">
              <a:avLst/>
            </a:prstGeom>
            <a:noFill/>
            <a:ln w="25400">
              <a:noFill/>
              <a:miter lim="800000"/>
            </a:ln>
          </p:spPr>
          <p:txBody>
            <a:bodyPr wrap="square" rtlCol="0">
              <a:spAutoFit/>
            </a:bodyPr>
            <a:lstStyle/>
            <a:p>
              <a:pPr algn="ctr"/>
              <a:r>
                <a:rPr lang="en-US" sz="2000" dirty="0" smtClean="0">
                  <a:latin typeface="Arial" pitchFamily="34" charset="0"/>
                  <a:cs typeface="Arial" pitchFamily="34" charset="0"/>
                </a:rPr>
                <a:t>The learned models</a:t>
              </a:r>
              <a:endParaRPr lang="en-US" sz="2000" dirty="0">
                <a:latin typeface="Arial" pitchFamily="34" charset="0"/>
                <a:cs typeface="Arial" pitchFamily="34" charset="0"/>
              </a:endParaRPr>
            </a:p>
          </p:txBody>
        </p:sp>
        <p:pic>
          <p:nvPicPr>
            <p:cNvPr id="11" name="图片 10" descr="weight_pair_pos.png"/>
            <p:cNvPicPr>
              <a:picLocks noChangeAspect="1"/>
            </p:cNvPicPr>
            <p:nvPr/>
          </p:nvPicPr>
          <p:blipFill>
            <a:blip r:embed="rId8">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869540" y="2509622"/>
              <a:ext cx="1583506" cy="1187630"/>
            </a:xfrm>
            <a:prstGeom prst="rect">
              <a:avLst/>
            </a:prstGeom>
          </p:spPr>
        </p:pic>
        <p:pic>
          <p:nvPicPr>
            <p:cNvPr id="12" name="图片 11" descr="weight_pair_team.png"/>
            <p:cNvPicPr>
              <a:picLocks noChangeAspect="1"/>
            </p:cNvPicPr>
            <p:nvPr/>
          </p:nvPicPr>
          <p:blipFill>
            <a:blip r:embed="rId9">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6396014" y="2606071"/>
              <a:ext cx="1384750" cy="1038563"/>
            </a:xfrm>
            <a:prstGeom prst="rect">
              <a:avLst/>
            </a:prstGeom>
          </p:spPr>
        </p:pic>
      </p:grpSp>
      <p:grpSp>
        <p:nvGrpSpPr>
          <p:cNvPr id="5" name="组 4"/>
          <p:cNvGrpSpPr/>
          <p:nvPr/>
        </p:nvGrpSpPr>
        <p:grpSpPr>
          <a:xfrm>
            <a:off x="113816" y="1642780"/>
            <a:ext cx="3005196" cy="2054472"/>
            <a:chOff x="113816" y="1642780"/>
            <a:chExt cx="3005196" cy="2054472"/>
          </a:xfrm>
        </p:grpSpPr>
        <p:sp>
          <p:nvSpPr>
            <p:cNvPr id="71" name="矩形 70"/>
            <p:cNvSpPr/>
            <p:nvPr/>
          </p:nvSpPr>
          <p:spPr>
            <a:xfrm>
              <a:off x="282956" y="3410709"/>
              <a:ext cx="657785" cy="286543"/>
            </a:xfrm>
            <a:prstGeom prst="rect">
              <a:avLst/>
            </a:prstGeom>
            <a:solidFill>
              <a:srgbClr val="FFFFFF"/>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600" dirty="0" smtClean="0">
                  <a:solidFill>
                    <a:srgbClr val="000090"/>
                  </a:solidFill>
                </a:rPr>
                <a:t>bend</a:t>
              </a:r>
              <a:endParaRPr kumimoji="1" lang="zh-CN" altLang="en-US" sz="1600" dirty="0">
                <a:solidFill>
                  <a:srgbClr val="000090"/>
                </a:solidFill>
              </a:endParaRPr>
            </a:p>
          </p:txBody>
        </p:sp>
        <p:sp>
          <p:nvSpPr>
            <p:cNvPr id="74" name="矩形 73"/>
            <p:cNvSpPr/>
            <p:nvPr/>
          </p:nvSpPr>
          <p:spPr>
            <a:xfrm>
              <a:off x="1002251" y="3410709"/>
              <a:ext cx="657785" cy="286543"/>
            </a:xfrm>
            <a:prstGeom prst="rect">
              <a:avLst/>
            </a:prstGeom>
            <a:solidFill>
              <a:srgbClr val="FFFFFF"/>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600" dirty="0" smtClean="0">
                  <a:solidFill>
                    <a:srgbClr val="000090"/>
                  </a:solidFill>
                </a:rPr>
                <a:t>stand</a:t>
              </a:r>
              <a:endParaRPr kumimoji="1" lang="zh-CN" altLang="en-US" sz="1600" dirty="0">
                <a:solidFill>
                  <a:srgbClr val="000090"/>
                </a:solidFill>
              </a:endParaRPr>
            </a:p>
          </p:txBody>
        </p:sp>
        <p:sp>
          <p:nvSpPr>
            <p:cNvPr id="75" name="矩形 74"/>
            <p:cNvSpPr/>
            <p:nvPr/>
          </p:nvSpPr>
          <p:spPr>
            <a:xfrm>
              <a:off x="2141417" y="3406316"/>
              <a:ext cx="657785" cy="286543"/>
            </a:xfrm>
            <a:prstGeom prst="rect">
              <a:avLst/>
            </a:prstGeom>
            <a:solidFill>
              <a:srgbClr val="FFFFFF"/>
            </a:solidFill>
            <a:ln>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600" dirty="0" smtClean="0">
                  <a:solidFill>
                    <a:srgbClr val="000090"/>
                  </a:solidFill>
                </a:rPr>
                <a:t>shoot</a:t>
              </a:r>
              <a:endParaRPr kumimoji="1" lang="zh-CN" altLang="en-US" sz="1600" dirty="0">
                <a:solidFill>
                  <a:srgbClr val="000090"/>
                </a:solidFill>
              </a:endParaRPr>
            </a:p>
          </p:txBody>
        </p:sp>
        <p:sp>
          <p:nvSpPr>
            <p:cNvPr id="78" name="矩形 77"/>
            <p:cNvSpPr/>
            <p:nvPr/>
          </p:nvSpPr>
          <p:spPr>
            <a:xfrm>
              <a:off x="113816" y="2509623"/>
              <a:ext cx="874603" cy="600580"/>
            </a:xfrm>
            <a:prstGeom prst="rect">
              <a:avLst/>
            </a:prstGeom>
            <a:solidFill>
              <a:srgbClr val="FFFFFF"/>
            </a:solidFill>
            <a:ln>
              <a:solidFill>
                <a:srgbClr val="FF34C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600" dirty="0">
                  <a:solidFill>
                    <a:srgbClr val="FF34CF"/>
                  </a:solidFill>
                </a:rPr>
                <a:t>man-marking</a:t>
              </a:r>
              <a:endParaRPr kumimoji="1" lang="zh-CN" altLang="en-US" sz="1600" dirty="0">
                <a:solidFill>
                  <a:srgbClr val="FF34CF"/>
                </a:solidFill>
              </a:endParaRPr>
            </a:p>
          </p:txBody>
        </p:sp>
        <p:sp>
          <p:nvSpPr>
            <p:cNvPr id="97" name="矩形 96"/>
            <p:cNvSpPr/>
            <p:nvPr/>
          </p:nvSpPr>
          <p:spPr>
            <a:xfrm>
              <a:off x="2149635" y="2606071"/>
              <a:ext cx="969377" cy="402391"/>
            </a:xfrm>
            <a:prstGeom prst="rect">
              <a:avLst/>
            </a:prstGeom>
            <a:solidFill>
              <a:srgbClr val="FFFFFF"/>
            </a:solidFill>
            <a:ln>
              <a:solidFill>
                <a:srgbClr val="FF34C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600" dirty="0">
                  <a:solidFill>
                    <a:srgbClr val="FF34CF"/>
                  </a:solidFill>
                </a:rPr>
                <a:t>attacker</a:t>
              </a:r>
              <a:endParaRPr kumimoji="1" lang="zh-CN" altLang="en-US" sz="1600" dirty="0">
                <a:solidFill>
                  <a:srgbClr val="FF34CF"/>
                </a:solidFill>
              </a:endParaRPr>
            </a:p>
          </p:txBody>
        </p:sp>
        <p:sp>
          <p:nvSpPr>
            <p:cNvPr id="98" name="矩形 97"/>
            <p:cNvSpPr/>
            <p:nvPr/>
          </p:nvSpPr>
          <p:spPr>
            <a:xfrm>
              <a:off x="1097674" y="2505229"/>
              <a:ext cx="874603" cy="600580"/>
            </a:xfrm>
            <a:prstGeom prst="rect">
              <a:avLst/>
            </a:prstGeom>
            <a:solidFill>
              <a:srgbClr val="FFFFFF"/>
            </a:solidFill>
            <a:ln>
              <a:solidFill>
                <a:srgbClr val="FF34C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600" dirty="0">
                  <a:solidFill>
                    <a:srgbClr val="FF34CF"/>
                  </a:solidFill>
                </a:rPr>
                <a:t>team-mate</a:t>
              </a:r>
              <a:endParaRPr kumimoji="1" lang="zh-CN" altLang="en-US" sz="1600" dirty="0">
                <a:solidFill>
                  <a:srgbClr val="FF34CF"/>
                </a:solidFill>
              </a:endParaRPr>
            </a:p>
          </p:txBody>
        </p:sp>
        <p:sp>
          <p:nvSpPr>
            <p:cNvPr id="99" name="矩形 98"/>
            <p:cNvSpPr/>
            <p:nvPr/>
          </p:nvSpPr>
          <p:spPr>
            <a:xfrm>
              <a:off x="1041621" y="1642780"/>
              <a:ext cx="874603" cy="600580"/>
            </a:xfrm>
            <a:prstGeom prst="rect">
              <a:avLst/>
            </a:prstGeom>
            <a:solidFill>
              <a:srgbClr val="FFFFFF"/>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zh-CN" sz="1600" dirty="0">
                  <a:solidFill>
                    <a:srgbClr val="FF0000"/>
                  </a:solidFill>
                </a:rPr>
                <a:t>attack play</a:t>
              </a:r>
              <a:endParaRPr kumimoji="1" lang="zh-CN" altLang="en-US" sz="1600" dirty="0">
                <a:solidFill>
                  <a:srgbClr val="FF0000"/>
                </a:solidFill>
              </a:endParaRPr>
            </a:p>
          </p:txBody>
        </p:sp>
        <p:cxnSp>
          <p:nvCxnSpPr>
            <p:cNvPr id="15" name="直线连接符 14"/>
            <p:cNvCxnSpPr>
              <a:stCxn id="99" idx="2"/>
            </p:cNvCxnSpPr>
            <p:nvPr/>
          </p:nvCxnSpPr>
          <p:spPr>
            <a:xfrm flipH="1">
              <a:off x="387751" y="2243360"/>
              <a:ext cx="1091172" cy="266262"/>
            </a:xfrm>
            <a:prstGeom prst="line">
              <a:avLst/>
            </a:prstGeom>
            <a:ln>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101" name="直线连接符 100"/>
            <p:cNvCxnSpPr>
              <a:stCxn id="99" idx="2"/>
              <a:endCxn id="98" idx="0"/>
            </p:cNvCxnSpPr>
            <p:nvPr/>
          </p:nvCxnSpPr>
          <p:spPr>
            <a:xfrm>
              <a:off x="1478923" y="2243360"/>
              <a:ext cx="56053" cy="261869"/>
            </a:xfrm>
            <a:prstGeom prst="line">
              <a:avLst/>
            </a:prstGeom>
            <a:ln>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102" name="直线连接符 101"/>
            <p:cNvCxnSpPr>
              <a:stCxn id="99" idx="2"/>
              <a:endCxn id="97" idx="0"/>
            </p:cNvCxnSpPr>
            <p:nvPr/>
          </p:nvCxnSpPr>
          <p:spPr>
            <a:xfrm>
              <a:off x="1478923" y="2243360"/>
              <a:ext cx="1155401" cy="362711"/>
            </a:xfrm>
            <a:prstGeom prst="line">
              <a:avLst/>
            </a:prstGeom>
            <a:ln>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103" name="直线连接符 102"/>
            <p:cNvCxnSpPr>
              <a:stCxn id="78" idx="2"/>
              <a:endCxn id="71" idx="0"/>
            </p:cNvCxnSpPr>
            <p:nvPr/>
          </p:nvCxnSpPr>
          <p:spPr>
            <a:xfrm>
              <a:off x="551118" y="3110203"/>
              <a:ext cx="60731" cy="300506"/>
            </a:xfrm>
            <a:prstGeom prst="line">
              <a:avLst/>
            </a:prstGeom>
            <a:ln>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104" name="直线连接符 103"/>
            <p:cNvCxnSpPr>
              <a:stCxn id="98" idx="2"/>
              <a:endCxn id="74" idx="0"/>
            </p:cNvCxnSpPr>
            <p:nvPr/>
          </p:nvCxnSpPr>
          <p:spPr>
            <a:xfrm flipH="1">
              <a:off x="1331144" y="3105809"/>
              <a:ext cx="203832" cy="304900"/>
            </a:xfrm>
            <a:prstGeom prst="line">
              <a:avLst/>
            </a:prstGeom>
            <a:ln>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105" name="直线连接符 104"/>
            <p:cNvCxnSpPr>
              <a:stCxn id="97" idx="2"/>
              <a:endCxn id="75" idx="0"/>
            </p:cNvCxnSpPr>
            <p:nvPr/>
          </p:nvCxnSpPr>
          <p:spPr>
            <a:xfrm flipH="1">
              <a:off x="2470310" y="3008462"/>
              <a:ext cx="164014" cy="397854"/>
            </a:xfrm>
            <a:prstGeom prst="line">
              <a:avLst/>
            </a:prstGeom>
            <a:ln>
              <a:solidFill>
                <a:srgbClr val="008000"/>
              </a:solidFill>
            </a:ln>
          </p:spPr>
          <p:style>
            <a:lnRef idx="2">
              <a:schemeClr val="accent1"/>
            </a:lnRef>
            <a:fillRef idx="0">
              <a:schemeClr val="accent1"/>
            </a:fillRef>
            <a:effectRef idx="1">
              <a:schemeClr val="accent1"/>
            </a:effectRef>
            <a:fontRef idx="minor">
              <a:schemeClr val="tx1"/>
            </a:fontRef>
          </p:style>
        </p:cxnSp>
      </p:grpSp>
      <p:sp>
        <p:nvSpPr>
          <p:cNvPr id="106" name="Subtitle 2"/>
          <p:cNvSpPr txBox="1">
            <a:spLocks/>
          </p:cNvSpPr>
          <p:nvPr/>
        </p:nvSpPr>
        <p:spPr>
          <a:xfrm>
            <a:off x="0" y="7890"/>
            <a:ext cx="4001798" cy="533400"/>
          </a:xfrm>
          <a:prstGeom prst="rect">
            <a:avLst/>
          </a:prstGeom>
        </p:spPr>
        <p:txBody>
          <a:bodyPr vert="horz" lIns="91440" tIns="45720" rIns="91440" bIns="45720" rtlCol="0">
            <a:noAutofit/>
          </a:bodyPr>
          <a:lstStyle/>
          <a:p>
            <a:pPr marL="342900" marR="0" lvl="0" indent="-342900" algn="ctr" defTabSz="914400" rtl="0" eaLnBrk="1" fontAlgn="auto" latinLnBrk="0" hangingPunct="1">
              <a:lnSpc>
                <a:spcPct val="100000"/>
              </a:lnSpc>
              <a:spcBef>
                <a:spcPct val="20000"/>
              </a:spcBef>
              <a:spcAft>
                <a:spcPts val="0"/>
              </a:spcAft>
              <a:buClrTx/>
              <a:buSzTx/>
              <a:tabLst/>
              <a:defRPr/>
            </a:pPr>
            <a:r>
              <a:rPr kumimoji="0" lang="en-US" sz="3600" i="0" u="none" strike="noStrike" kern="1200" cap="none" spc="0" normalizeH="0" baseline="0" noProof="0" dirty="0" smtClean="0">
                <a:ln>
                  <a:noFill/>
                </a:ln>
                <a:solidFill>
                  <a:srgbClr val="800000"/>
                </a:solidFill>
                <a:effectLst/>
                <a:uLnTx/>
                <a:uFillTx/>
                <a:latin typeface="Arial" pitchFamily="34" charset="0"/>
                <a:cs typeface="Arial" pitchFamily="34" charset="0"/>
              </a:rPr>
              <a:t>Model Inference</a:t>
            </a:r>
          </a:p>
          <a:p>
            <a:pPr marL="342900" marR="0" lvl="0" indent="-342900" algn="ctr" defTabSz="914400" rtl="0" eaLnBrk="1" fontAlgn="auto" latinLnBrk="0" hangingPunct="1">
              <a:lnSpc>
                <a:spcPct val="100000"/>
              </a:lnSpc>
              <a:spcBef>
                <a:spcPct val="20000"/>
              </a:spcBef>
              <a:spcAft>
                <a:spcPts val="0"/>
              </a:spcAft>
              <a:buClrTx/>
              <a:buSzTx/>
              <a:tabLst/>
              <a:defRPr/>
            </a:pPr>
            <a:r>
              <a:rPr lang="en-US" sz="3200" dirty="0" smtClean="0">
                <a:solidFill>
                  <a:srgbClr val="800000"/>
                </a:solidFill>
                <a:latin typeface="Arial" pitchFamily="34" charset="0"/>
                <a:cs typeface="Arial" pitchFamily="34" charset="0"/>
              </a:rPr>
              <a:t>- Query</a:t>
            </a:r>
            <a:endParaRPr kumimoji="0" lang="en-US" sz="3200" i="0" u="none" strike="noStrike" kern="1200" cap="none" spc="0" normalizeH="0" baseline="0" noProof="0" dirty="0">
              <a:ln>
                <a:noFill/>
              </a:ln>
              <a:solidFill>
                <a:srgbClr val="800000"/>
              </a:solidFill>
              <a:effectLst/>
              <a:uLnTx/>
              <a:uFillTx/>
              <a:latin typeface="Arial" pitchFamily="34" charset="0"/>
              <a:cs typeface="Arial" pitchFamily="34" charset="0"/>
            </a:endParaRPr>
          </a:p>
        </p:txBody>
      </p:sp>
      <p:graphicFrame>
        <p:nvGraphicFramePr>
          <p:cNvPr id="107" name="Object 72"/>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05181210"/>
              </p:ext>
            </p:extLst>
          </p:nvPr>
        </p:nvGraphicFramePr>
        <p:xfrm>
          <a:off x="4078091" y="5777814"/>
          <a:ext cx="1600200" cy="557213"/>
        </p:xfrm>
        <a:graphic>
          <a:graphicData uri="http://schemas.openxmlformats.org/presentationml/2006/ole">
            <p:oleObj spid="_x0000_s323252" name="公式" r:id="rId10" imgW="1384300" imgH="469900" progId="Equation.3">
              <p:embed/>
            </p:oleObj>
          </a:graphicData>
        </a:graphic>
      </p:graphicFrame>
      <p:cxnSp>
        <p:nvCxnSpPr>
          <p:cNvPr id="109" name="Straight Connector 78"/>
          <p:cNvCxnSpPr/>
          <p:nvPr/>
        </p:nvCxnSpPr>
        <p:spPr>
          <a:xfrm flipH="1" flipV="1">
            <a:off x="2971799" y="6115006"/>
            <a:ext cx="586370" cy="325870"/>
          </a:xfrm>
          <a:prstGeom prst="line">
            <a:avLst/>
          </a:prstGeom>
          <a:ln w="19050">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576098" y="1368612"/>
            <a:ext cx="2538187" cy="646331"/>
          </a:xfrm>
          <a:prstGeom prst="rect">
            <a:avLst/>
          </a:prstGeom>
          <a:noFill/>
          <a:ln>
            <a:solidFill>
              <a:srgbClr val="FF0000"/>
            </a:solidFill>
          </a:ln>
        </p:spPr>
        <p:txBody>
          <a:bodyPr wrap="none" rtlCol="0">
            <a:spAutoFit/>
          </a:bodyPr>
          <a:lstStyle/>
          <a:p>
            <a:r>
              <a:rPr kumimoji="1" lang="en-US" altLang="zh-CN" dirty="0"/>
              <a:t>q</a:t>
            </a:r>
            <a:r>
              <a:rPr kumimoji="1" lang="en-US" altLang="zh-CN" dirty="0" smtClean="0"/>
              <a:t>: User-specified queries </a:t>
            </a:r>
          </a:p>
          <a:p>
            <a:r>
              <a:rPr kumimoji="1" lang="en-US" altLang="zh-CN" dirty="0" smtClean="0"/>
              <a:t>– e.g. find the attack play</a:t>
            </a:r>
            <a:endParaRPr kumimoji="1" lang="zh-CN" altLang="en-US" dirty="0"/>
          </a:p>
        </p:txBody>
      </p:sp>
      <p:pic>
        <p:nvPicPr>
          <p:cNvPr id="67" name="图片 66" descr="samp_attack2.png.jpeg"/>
          <p:cNvPicPr>
            <a:picLocks noChangeAspect="1"/>
          </p:cNvPicPr>
          <p:nvPr/>
        </p:nvPicPr>
        <p:blipFill>
          <a:blip r:embed="rId7">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5315987" y="358566"/>
            <a:ext cx="1050524" cy="734545"/>
          </a:xfrm>
          <a:prstGeom prst="rect">
            <a:avLst/>
          </a:prstGeom>
        </p:spPr>
      </p:pic>
      <p:pic>
        <p:nvPicPr>
          <p:cNvPr id="35" name="图片 34" descr="samp_attack2.png.jpeg"/>
          <p:cNvPicPr>
            <a:picLocks noChangeAspect="1"/>
          </p:cNvPicPr>
          <p:nvPr/>
        </p:nvPicPr>
        <p:blipFill>
          <a:blip r:embed="rId7">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5117223" y="541289"/>
            <a:ext cx="1050524" cy="734545"/>
          </a:xfrm>
          <a:prstGeom prst="rect">
            <a:avLst/>
          </a:prstGeom>
        </p:spPr>
      </p:pic>
      <p:sp>
        <p:nvSpPr>
          <p:cNvPr id="2" name="文本框 1"/>
          <p:cNvSpPr txBox="1"/>
          <p:nvPr/>
        </p:nvSpPr>
        <p:spPr>
          <a:xfrm>
            <a:off x="-29253" y="5577143"/>
            <a:ext cx="831878" cy="400110"/>
          </a:xfrm>
          <a:prstGeom prst="rect">
            <a:avLst/>
          </a:prstGeom>
          <a:noFill/>
        </p:spPr>
        <p:txBody>
          <a:bodyPr wrap="none" rtlCol="0">
            <a:spAutoFit/>
          </a:bodyPr>
          <a:lstStyle/>
          <a:p>
            <a:r>
              <a:rPr kumimoji="1" lang="en-US" altLang="zh-CN" sz="2000" dirty="0" smtClean="0">
                <a:solidFill>
                  <a:srgbClr val="FF0000"/>
                </a:solidFill>
              </a:rPr>
              <a:t>Score:</a:t>
            </a:r>
            <a:endParaRPr kumimoji="1" lang="zh-CN" altLang="en-US" sz="2000" dirty="0">
              <a:solidFill>
                <a:srgbClr val="FF0000"/>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49605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45"/>
                                        </p:tgtEl>
                                        <p:attrNameLst>
                                          <p:attrName>style.visibility</p:attrName>
                                        </p:attrNameLst>
                                      </p:cBhvr>
                                      <p:to>
                                        <p:strVal val="visible"/>
                                      </p:to>
                                    </p:set>
                                  </p:childTnLst>
                                </p:cTn>
                              </p:par>
                              <p:par>
                                <p:cTn id="47" presetID="1" presetClass="entr" presetSubtype="0" fill="hold" grpId="1" nodeType="withEffect">
                                  <p:stCondLst>
                                    <p:cond delay="0"/>
                                  </p:stCondLst>
                                  <p:childTnLst>
                                    <p:set>
                                      <p:cBhvr>
                                        <p:cTn id="48" dur="1" fill="hold">
                                          <p:stCondLst>
                                            <p:cond delay="0"/>
                                          </p:stCondLst>
                                        </p:cTn>
                                        <p:tgtEl>
                                          <p:spTgt spid="38"/>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44"/>
                                        </p:tgtEl>
                                        <p:attrNameLst>
                                          <p:attrName>style.visibility</p:attrName>
                                        </p:attrNameLst>
                                      </p:cBhvr>
                                      <p:to>
                                        <p:strVal val="visible"/>
                                      </p:to>
                                    </p:set>
                                  </p:childTnLst>
                                </p:cTn>
                              </p:par>
                              <p:par>
                                <p:cTn id="51" presetID="1" presetClass="entr" presetSubtype="0" fill="hold" grpId="1" nodeType="withEffect">
                                  <p:stCondLst>
                                    <p:cond delay="0"/>
                                  </p:stCondLst>
                                  <p:childTnLst>
                                    <p:set>
                                      <p:cBhvr>
                                        <p:cTn id="52" dur="1" fill="hold">
                                          <p:stCondLst>
                                            <p:cond delay="0"/>
                                          </p:stCondLst>
                                        </p:cTn>
                                        <p:tgtEl>
                                          <p:spTgt spid="4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0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7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94569"/>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0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58"/>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59"/>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0"/>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2"/>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3"/>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4"/>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65"/>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5"/>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109"/>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2"/>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68" grpId="0"/>
      <p:bldP spid="72" grpId="0"/>
      <p:bldP spid="82" grpId="0" animBg="1"/>
      <p:bldP spid="108" grpId="0"/>
      <p:bldP spid="38" grpId="0" animBg="1"/>
      <p:bldP spid="38" grpId="1" animBg="1"/>
      <p:bldP spid="39" grpId="0" animBg="1"/>
      <p:bldP spid="40" grpId="0" animBg="1"/>
      <p:bldP spid="41" grpId="0" animBg="1"/>
      <p:bldP spid="42" grpId="0" animBg="1"/>
      <p:bldP spid="43" grpId="0" animBg="1"/>
      <p:bldP spid="44" grpId="0" animBg="1"/>
      <p:bldP spid="44" grpId="1" animBg="1"/>
      <p:bldP spid="45" grpId="0" animBg="1"/>
      <p:bldP spid="45" grpId="1" animBg="1"/>
      <p:bldP spid="9" grpId="0" animBg="1"/>
      <p:bldP spid="53" grpId="0" animBg="1"/>
      <p:bldP spid="55" grpId="0" animBg="1"/>
      <p:bldP spid="56" grpId="0" animBg="1"/>
      <p:bldP spid="59" grpId="0" animBg="1"/>
      <p:bldP spid="60" grpId="0" animBg="1"/>
      <p:bldP spid="61" grpId="0" animBg="1"/>
      <p:bldP spid="62" grpId="0" animBg="1"/>
      <p:bldP spid="63" grpId="0" animBg="1"/>
      <p:bldP spid="64" grpId="0" animBg="1"/>
      <p:bldP spid="65" grpId="0" animBg="1"/>
      <p:bldP spid="66" grpId="0" animBg="1"/>
      <p:bldP spid="2" grpId="0"/>
    </p:bld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30115"/>
            <a:ext cx="8229600" cy="1143000"/>
          </a:xfrm>
        </p:spPr>
        <p:txBody>
          <a:bodyPr/>
          <a:lstStyle/>
          <a:p>
            <a:r>
              <a:rPr lang="en-US" altLang="zh-CN" dirty="0">
                <a:solidFill>
                  <a:srgbClr val="800000"/>
                </a:solidFill>
              </a:rPr>
              <a:t>ESPN Broadcast Field Hockey Data</a:t>
            </a:r>
            <a:endParaRPr kumimoji="1" lang="zh-CN" altLang="en-US" dirty="0"/>
          </a:p>
        </p:txBody>
      </p:sp>
      <p:pic>
        <p:nvPicPr>
          <p:cNvPr id="8" name="Set2_Seq9.avi">
            <a:hlinkClick r:id="" action="ppaction://media"/>
          </p:cNvPr>
          <p:cNvPicPr/>
          <p:nvPr>
            <a:videoFile r:link="rId1"/>
            <p:extLst>
              <p:ext uri="{DAA4B4D4-6D71-4841-9C94-3DE7FCFB9230}">
                <p14:medi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r:embed="rId11"/>
              </p:ext>
            </p:extLst>
          </p:nvPr>
        </p:nvPicPr>
        <p:blipFill>
          <a:blip r:embed="rId12"/>
          <a:stretch>
            <a:fillRect/>
          </a:stretch>
        </p:blipFill>
        <p:spPr>
          <a:xfrm>
            <a:off x="29156" y="3662057"/>
            <a:ext cx="4540964" cy="2592134"/>
          </a:xfrm>
          <a:prstGeom prst="rect">
            <a:avLst/>
          </a:prstGeom>
        </p:spPr>
      </p:pic>
      <p:pic>
        <p:nvPicPr>
          <p:cNvPr id="9" name="Set3_Seq7.avi">
            <a:hlinkClick r:id="" action="ppaction://media"/>
          </p:cNvPr>
          <p:cNvPicPr/>
          <p:nvPr>
            <a:videoFile r:link="rId2"/>
            <p:extLst>
              <p:ext uri="{DAA4B4D4-6D71-4841-9C94-3DE7FCFB9230}">
                <p14:medi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r:embed="rId13"/>
              </p:ext>
            </p:extLst>
          </p:nvPr>
        </p:nvPicPr>
        <p:blipFill>
          <a:blip r:embed="rId14"/>
          <a:stretch>
            <a:fillRect/>
          </a:stretch>
        </p:blipFill>
        <p:spPr>
          <a:xfrm>
            <a:off x="4574651" y="3662058"/>
            <a:ext cx="4540963" cy="2592133"/>
          </a:xfrm>
          <a:prstGeom prst="rect">
            <a:avLst/>
          </a:prstGeom>
        </p:spPr>
      </p:pic>
      <p:sp>
        <p:nvSpPr>
          <p:cNvPr id="12" name="内容占位符 2"/>
          <p:cNvSpPr>
            <a:spLocks noGrp="1"/>
          </p:cNvSpPr>
          <p:nvPr>
            <p:ph idx="1"/>
          </p:nvPr>
        </p:nvSpPr>
        <p:spPr>
          <a:xfrm>
            <a:off x="52505" y="6364030"/>
            <a:ext cx="8229600" cy="605626"/>
          </a:xfrm>
        </p:spPr>
        <p:txBody>
          <a:bodyPr>
            <a:normAutofit/>
          </a:bodyPr>
          <a:lstStyle/>
          <a:p>
            <a:pPr marL="342900" lvl="1" indent="-342900">
              <a:buFont typeface="Arial"/>
              <a:buChar char="•"/>
            </a:pPr>
            <a:r>
              <a:rPr lang="en-US" altLang="zh-CN" sz="1600" dirty="0" smtClean="0"/>
              <a:t>58 videos, 11 actions, 5 </a:t>
            </a:r>
            <a:r>
              <a:rPr lang="en-US" altLang="zh-CN" sz="1600" dirty="0"/>
              <a:t>social </a:t>
            </a:r>
            <a:r>
              <a:rPr lang="en-US" altLang="zh-CN" sz="1600" dirty="0" smtClean="0"/>
              <a:t>roles, 3 </a:t>
            </a:r>
            <a:r>
              <a:rPr lang="en-US" altLang="zh-CN" sz="1600" dirty="0"/>
              <a:t>scene-level </a:t>
            </a:r>
            <a:r>
              <a:rPr lang="en-US" altLang="zh-CN" sz="1600" dirty="0" smtClean="0"/>
              <a:t>events</a:t>
            </a:r>
            <a:endParaRPr kumimoji="1" lang="zh-CN" altLang="en-US" sz="1600" dirty="0"/>
          </a:p>
        </p:txBody>
      </p:sp>
      <p:pic>
        <p:nvPicPr>
          <p:cNvPr id="10" name="Set1_Seq3.avi">
            <a:hlinkClick r:id="" action="ppaction://media"/>
          </p:cNvPr>
          <p:cNvPicPr/>
          <p:nvPr>
            <a:videoFile r:link="rId3"/>
          </p:nvPr>
        </p:nvPicPr>
        <p:blipFill>
          <a:blip r:embed="rId15"/>
          <a:stretch>
            <a:fillRect/>
          </a:stretch>
        </p:blipFill>
        <p:spPr>
          <a:xfrm>
            <a:off x="0" y="1098785"/>
            <a:ext cx="4570120" cy="2568449"/>
          </a:xfrm>
          <a:prstGeom prst="rect">
            <a:avLst/>
          </a:prstGeom>
        </p:spPr>
      </p:pic>
      <p:pic>
        <p:nvPicPr>
          <p:cNvPr id="11" name="Set2_Seq6.avi">
            <a:hlinkClick r:id="" action="ppaction://media"/>
          </p:cNvPr>
          <p:cNvPicPr/>
          <p:nvPr>
            <a:videoFile r:link="rId4"/>
          </p:nvPr>
        </p:nvPicPr>
        <p:blipFill>
          <a:blip r:embed="rId16"/>
          <a:stretch>
            <a:fillRect/>
          </a:stretch>
        </p:blipFill>
        <p:spPr>
          <a:xfrm>
            <a:off x="4574651" y="1098785"/>
            <a:ext cx="4540963" cy="2592133"/>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32211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000" fill="hold"/>
                                        <p:tgtEl>
                                          <p:spTgt spid="8"/>
                                        </p:tgtEl>
                                      </p:cBhvr>
                                    </p:cmd>
                                  </p:childTnLst>
                                </p:cTn>
                              </p:par>
                              <p:par>
                                <p:cTn id="7" presetID="1" presetClass="mediacall" presetSubtype="0" fill="hold" nodeType="withEffect">
                                  <p:stCondLst>
                                    <p:cond delay="0"/>
                                  </p:stCondLst>
                                  <p:childTnLst>
                                    <p:cmd type="call" cmd="playFrom(0.0)">
                                      <p:cBhvr>
                                        <p:cTn id="8" dur="12400" fill="hold"/>
                                        <p:tgtEl>
                                          <p:spTgt spid="9"/>
                                        </p:tgtEl>
                                      </p:cBhvr>
                                    </p:cmd>
                                  </p:childTnLst>
                                </p:cTn>
                              </p:par>
                              <p:par>
                                <p:cTn id="9" presetID="1" presetClass="mediacall" presetSubtype="0" fill="hold" nodeType="withEffect">
                                  <p:stCondLst>
                                    <p:cond delay="0"/>
                                  </p:stCondLst>
                                  <p:childTnLst>
                                    <p:cmd type="call" cmd="playFrom(0.0)">
                                      <p:cBhvr>
                                        <p:cTn id="10" dur="30300" fill="hold"/>
                                        <p:tgtEl>
                                          <p:spTgt spid="10"/>
                                        </p:tgtEl>
                                      </p:cBhvr>
                                    </p:cmd>
                                  </p:childTnLst>
                                </p:cTn>
                              </p:par>
                              <p:par>
                                <p:cTn id="11" presetID="1" presetClass="mediacall" presetSubtype="0" fill="hold" nodeType="withEffect">
                                  <p:stCondLst>
                                    <p:cond delay="0"/>
                                  </p:stCondLst>
                                  <p:childTnLst>
                                    <p:cmd type="call" cmd="playFrom(0.0)">
                                      <p:cBhvr>
                                        <p:cTn id="12" dur="1210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repeatCount="indefinite" fill="hold" display="0">
                  <p:stCondLst>
                    <p:cond delay="indefinite"/>
                  </p:stCondLst>
                </p:cTn>
                <p:tgtEl>
                  <p:spTgt spid="8"/>
                </p:tgtEl>
              </p:cMediaNode>
            </p:video>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8"/>
                                        </p:tgtEl>
                                      </p:cBhvr>
                                    </p:cmd>
                                  </p:childTnLst>
                                </p:cTn>
                              </p:par>
                            </p:childTnLst>
                          </p:cTn>
                        </p:par>
                      </p:childTnLst>
                    </p:cTn>
                  </p:par>
                </p:childTnLst>
              </p:cTn>
              <p:nextCondLst>
                <p:cond evt="onClick" delay="0">
                  <p:tgtEl>
                    <p:spTgt spid="8"/>
                  </p:tgtEl>
                </p:cond>
              </p:nextCondLst>
            </p:seq>
            <p:video>
              <p:cMediaNode vol="80000">
                <p:cTn id="19" repeatCount="indefinite" fill="hold" display="0">
                  <p:stCondLst>
                    <p:cond delay="indefinite"/>
                  </p:stCondLst>
                </p:cTn>
                <p:tgtEl>
                  <p:spTgt spid="9"/>
                </p:tgtEl>
              </p:cMediaNode>
            </p:video>
            <p:seq concurrent="1" nextAc="seek">
              <p:cTn id="20" restart="whenNotActive" fill="hold" evtFilter="cancelBubble" nodeType="interactiveSeq">
                <p:stCondLst>
                  <p:cond evt="onClick" delay="0">
                    <p:tgtEl>
                      <p:spTgt spid="9"/>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9"/>
                                        </p:tgtEl>
                                      </p:cBhvr>
                                    </p:cmd>
                                  </p:childTnLst>
                                </p:cTn>
                              </p:par>
                            </p:childTnLst>
                          </p:cTn>
                        </p:par>
                      </p:childTnLst>
                    </p:cTn>
                  </p:par>
                </p:childTnLst>
              </p:cTn>
              <p:nextCondLst>
                <p:cond evt="onClick" delay="0">
                  <p:tgtEl>
                    <p:spTgt spid="9"/>
                  </p:tgtEl>
                </p:cond>
              </p:nextCondLst>
            </p:seq>
            <p:video>
              <p:cMediaNode>
                <p:cTn id="25" repeatCount="indefinite" fill="hold" display="0">
                  <p:stCondLst>
                    <p:cond delay="indefinite"/>
                  </p:stCondLst>
                  <p:endCondLst>
                    <p:cond evt="onNext" delay="0">
                      <p:tgtEl>
                        <p:sldTgt/>
                      </p:tgtEl>
                    </p:cond>
                    <p:cond evt="onPrev" delay="0">
                      <p:tgtEl>
                        <p:sldTgt/>
                      </p:tgtEl>
                    </p:cond>
                  </p:endCondLst>
                </p:cTn>
                <p:tgtEl>
                  <p:spTgt spid="10"/>
                </p:tgtEl>
              </p:cMediaNode>
            </p:video>
            <p:seq concurrent="1" nextAc="seek">
              <p:cTn id="26" restart="whenNotActive" fill="hold" evtFilter="cancelBubble" nodeType="interactiveSeq">
                <p:stCondLst>
                  <p:cond evt="onClick" delay="0">
                    <p:tgtEl>
                      <p:spTgt spid="10"/>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10"/>
                                        </p:tgtEl>
                                      </p:cBhvr>
                                    </p:cmd>
                                  </p:childTnLst>
                                </p:cTn>
                              </p:par>
                            </p:childTnLst>
                          </p:cTn>
                        </p:par>
                      </p:childTnLst>
                    </p:cTn>
                  </p:par>
                </p:childTnLst>
              </p:cTn>
              <p:nextCondLst>
                <p:cond evt="onClick" delay="0">
                  <p:tgtEl>
                    <p:spTgt spid="10"/>
                  </p:tgtEl>
                </p:cond>
              </p:nextCondLst>
            </p:seq>
            <p:video>
              <p:cMediaNode>
                <p:cTn id="31" repeatCount="indefinite" fill="hold" display="0">
                  <p:stCondLst>
                    <p:cond delay="indefinite"/>
                  </p:stCondLst>
                  <p:endCondLst>
                    <p:cond evt="onNext" delay="0">
                      <p:tgtEl>
                        <p:sldTgt/>
                      </p:tgtEl>
                    </p:cond>
                    <p:cond evt="onPrev" delay="0">
                      <p:tgtEl>
                        <p:sldTgt/>
                      </p:tgtEl>
                    </p:cond>
                  </p:endCondLst>
                </p:cTn>
                <p:tgtEl>
                  <p:spTgt spid="11"/>
                </p:tgtEl>
              </p:cMediaNode>
            </p:video>
            <p:seq concurrent="1" nextAc="seek">
              <p:cTn id="32" restart="whenNotActive" fill="hold" evtFilter="cancelBubble" nodeType="interactiveSeq">
                <p:stCondLst>
                  <p:cond evt="onClick" delay="0">
                    <p:tgtEl>
                      <p:spTgt spid="11"/>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6087"/>
            <a:ext cx="8229600" cy="1143000"/>
          </a:xfrm>
        </p:spPr>
        <p:txBody>
          <a:bodyPr/>
          <a:lstStyle/>
          <a:p>
            <a:r>
              <a:rPr kumimoji="1" lang="en-US" altLang="zh-CN" dirty="0" smtClean="0">
                <a:solidFill>
                  <a:srgbClr val="800000"/>
                </a:solidFill>
              </a:rPr>
              <a:t>Results – Scene Labeling</a:t>
            </a:r>
            <a:endParaRPr kumimoji="1" lang="zh-CN" altLang="en-US" dirty="0">
              <a:solidFill>
                <a:srgbClr val="800000"/>
              </a:solidFill>
            </a:endParaRPr>
          </a:p>
        </p:txBody>
      </p:sp>
      <p:graphicFrame>
        <p:nvGraphicFramePr>
          <p:cNvPr id="5" name="Table 4"/>
          <p:cNvGraphicFramePr>
            <a:graphicFrameLocks noGrp="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88373428"/>
              </p:ext>
            </p:extLst>
          </p:nvPr>
        </p:nvGraphicFramePr>
        <p:xfrm>
          <a:off x="268141" y="4560901"/>
          <a:ext cx="8572561" cy="1967173"/>
        </p:xfrm>
        <a:graphic>
          <a:graphicData uri="http://schemas.openxmlformats.org/drawingml/2006/table">
            <a:tbl>
              <a:tblPr firstRow="1" bandRow="1">
                <a:tableStyleId>{2A488322-F2BA-4B5B-9748-0D474271808F}</a:tableStyleId>
              </a:tblPr>
              <a:tblGrid>
                <a:gridCol w="3681416"/>
                <a:gridCol w="1688243"/>
                <a:gridCol w="1703730"/>
                <a:gridCol w="1499172"/>
              </a:tblGrid>
              <a:tr h="433707">
                <a:tc>
                  <a:txBody>
                    <a:bodyPr/>
                    <a:lstStyle/>
                    <a:p>
                      <a:pPr algn="ctr"/>
                      <a:r>
                        <a:rPr lang="en-US" sz="2400" dirty="0" smtClean="0"/>
                        <a:t>Method</a:t>
                      </a:r>
                      <a:endParaRPr lang="en-US" sz="2400" dirty="0"/>
                    </a:p>
                  </a:txBody>
                  <a:tcPr/>
                </a:tc>
                <a:tc>
                  <a:txBody>
                    <a:bodyPr/>
                    <a:lstStyle/>
                    <a:p>
                      <a:pPr algn="ctr"/>
                      <a:r>
                        <a:rPr lang="en-US" sz="2400" b="1" kern="1200" dirty="0" smtClean="0">
                          <a:solidFill>
                            <a:schemeClr val="lt1"/>
                          </a:solidFill>
                          <a:latin typeface="+mn-lt"/>
                          <a:ea typeface="+mn-ea"/>
                          <a:cs typeface="+mn-cs"/>
                        </a:rPr>
                        <a:t>Action</a:t>
                      </a:r>
                      <a:endParaRPr lang="en-US" sz="2400" b="1" kern="1200" dirty="0">
                        <a:solidFill>
                          <a:schemeClr val="lt1"/>
                        </a:solidFill>
                        <a:latin typeface="+mn-lt"/>
                        <a:ea typeface="+mn-ea"/>
                        <a:cs typeface="+mn-cs"/>
                      </a:endParaRPr>
                    </a:p>
                  </a:txBody>
                  <a:tcPr/>
                </a:tc>
                <a:tc>
                  <a:txBody>
                    <a:bodyPr/>
                    <a:lstStyle/>
                    <a:p>
                      <a:pPr algn="ctr"/>
                      <a:r>
                        <a:rPr lang="en-US" sz="2400" b="1" kern="1200" dirty="0" smtClean="0">
                          <a:solidFill>
                            <a:schemeClr val="lt1"/>
                          </a:solidFill>
                          <a:latin typeface="+mn-lt"/>
                          <a:ea typeface="+mn-ea"/>
                          <a:cs typeface="+mn-cs"/>
                        </a:rPr>
                        <a:t>Role</a:t>
                      </a:r>
                      <a:endParaRPr lang="en-US" sz="2400" b="1" kern="1200" dirty="0">
                        <a:solidFill>
                          <a:schemeClr val="lt1"/>
                        </a:solidFill>
                        <a:latin typeface="+mn-lt"/>
                        <a:ea typeface="+mn-ea"/>
                        <a:cs typeface="+mn-cs"/>
                      </a:endParaRPr>
                    </a:p>
                  </a:txBody>
                  <a:tcPr/>
                </a:tc>
                <a:tc>
                  <a:txBody>
                    <a:bodyPr/>
                    <a:lstStyle/>
                    <a:p>
                      <a:pPr algn="ctr"/>
                      <a:r>
                        <a:rPr lang="en-US" sz="2400" b="1" kern="1200" dirty="0" smtClean="0">
                          <a:solidFill>
                            <a:schemeClr val="lt1"/>
                          </a:solidFill>
                          <a:latin typeface="+mn-lt"/>
                          <a:ea typeface="+mn-ea"/>
                          <a:cs typeface="+mn-cs"/>
                        </a:rPr>
                        <a:t>Event</a:t>
                      </a:r>
                      <a:endParaRPr lang="en-US" sz="2400" b="1" kern="1200" dirty="0">
                        <a:solidFill>
                          <a:schemeClr val="lt1"/>
                        </a:solidFill>
                        <a:latin typeface="+mn-lt"/>
                        <a:ea typeface="+mn-ea"/>
                        <a:cs typeface="+mn-cs"/>
                      </a:endParaRPr>
                    </a:p>
                  </a:txBody>
                  <a:tcPr/>
                </a:tc>
              </a:tr>
              <a:tr h="443665">
                <a:tc>
                  <a:txBody>
                    <a:bodyPr/>
                    <a:lstStyle/>
                    <a:p>
                      <a:pPr algn="ctr"/>
                      <a:r>
                        <a:rPr lang="en-US" sz="2400" dirty="0" smtClean="0"/>
                        <a:t>unary</a:t>
                      </a:r>
                      <a:endParaRPr lang="en-US" sz="2400" dirty="0"/>
                    </a:p>
                  </a:txBody>
                  <a:tcPr/>
                </a:tc>
                <a:tc>
                  <a:txBody>
                    <a:bodyPr/>
                    <a:lstStyle/>
                    <a:p>
                      <a:pPr algn="ctr"/>
                      <a:r>
                        <a:rPr lang="en-US" sz="2400" kern="1200" dirty="0" smtClean="0">
                          <a:solidFill>
                            <a:schemeClr val="dk1"/>
                          </a:solidFill>
                          <a:latin typeface="+mn-lt"/>
                          <a:ea typeface="+mn-ea"/>
                          <a:cs typeface="+mn-cs"/>
                        </a:rPr>
                        <a:t>21.5</a:t>
                      </a:r>
                      <a:endParaRPr lang="en-US" sz="2400" kern="1200" dirty="0">
                        <a:solidFill>
                          <a:schemeClr val="dk1"/>
                        </a:solidFill>
                        <a:latin typeface="+mn-lt"/>
                        <a:ea typeface="+mn-ea"/>
                        <a:cs typeface="+mn-cs"/>
                      </a:endParaRPr>
                    </a:p>
                  </a:txBody>
                  <a:tcPr/>
                </a:tc>
                <a:tc>
                  <a:txBody>
                    <a:bodyPr/>
                    <a:lstStyle/>
                    <a:p>
                      <a:pPr algn="ctr"/>
                      <a:r>
                        <a:rPr lang="en-US" sz="2400" kern="1200" dirty="0" smtClean="0">
                          <a:solidFill>
                            <a:schemeClr val="dk1"/>
                          </a:solidFill>
                          <a:latin typeface="+mn-lt"/>
                          <a:ea typeface="+mn-ea"/>
                          <a:cs typeface="+mn-cs"/>
                        </a:rPr>
                        <a:t>21.7</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56.9</a:t>
                      </a:r>
                      <a:endParaRPr lang="en-US" sz="2400" kern="1200" dirty="0">
                        <a:solidFill>
                          <a:schemeClr val="dk1"/>
                        </a:solidFill>
                        <a:latin typeface="+mn-lt"/>
                        <a:ea typeface="+mn-ea"/>
                        <a:cs typeface="+mn-cs"/>
                      </a:endParaRPr>
                    </a:p>
                  </a:txBody>
                  <a:tcPr/>
                </a:tc>
              </a:tr>
              <a:tr h="443665">
                <a:tc>
                  <a:txBody>
                    <a:bodyPr/>
                    <a:lstStyle/>
                    <a:p>
                      <a:pPr algn="ctr"/>
                      <a:r>
                        <a:rPr lang="en-US" sz="2400" kern="1200" dirty="0" smtClean="0">
                          <a:solidFill>
                            <a:schemeClr val="dk1"/>
                          </a:solidFill>
                          <a:latin typeface="+mn-lt"/>
                          <a:ea typeface="+mn-ea"/>
                          <a:cs typeface="+mn-cs"/>
                        </a:rPr>
                        <a:t>Full</a:t>
                      </a:r>
                      <a:r>
                        <a:rPr lang="en-US" sz="2800" dirty="0" smtClean="0"/>
                        <a:t> </a:t>
                      </a:r>
                      <a:r>
                        <a:rPr lang="en-US" sz="2400" kern="1200" dirty="0" smtClean="0">
                          <a:solidFill>
                            <a:schemeClr val="dk1"/>
                          </a:solidFill>
                          <a:latin typeface="+mn-lt"/>
                          <a:ea typeface="+mn-ea"/>
                          <a:cs typeface="+mn-cs"/>
                        </a:rPr>
                        <a:t>model</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28.8</a:t>
                      </a:r>
                      <a:endParaRPr lang="en-US" sz="2400" kern="1200" dirty="0">
                        <a:solidFill>
                          <a:schemeClr val="dk1"/>
                        </a:solidFill>
                        <a:latin typeface="+mn-lt"/>
                        <a:ea typeface="+mn-ea"/>
                        <a:cs typeface="+mn-cs"/>
                      </a:endParaRPr>
                    </a:p>
                  </a:txBody>
                  <a:tcPr/>
                </a:tc>
                <a:tc>
                  <a:txBody>
                    <a:bodyPr/>
                    <a:lstStyle/>
                    <a:p>
                      <a:pPr algn="ctr"/>
                      <a:r>
                        <a:rPr lang="en-US" sz="2400" kern="1200" dirty="0" smtClean="0">
                          <a:solidFill>
                            <a:schemeClr val="dk1"/>
                          </a:solidFill>
                          <a:latin typeface="+mn-lt"/>
                          <a:ea typeface="+mn-ea"/>
                          <a:cs typeface="+mn-cs"/>
                        </a:rPr>
                        <a:t>44.0</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62.8</a:t>
                      </a:r>
                      <a:endParaRPr lang="en-US" sz="2400" kern="1200" dirty="0">
                        <a:solidFill>
                          <a:schemeClr val="dk1"/>
                        </a:solidFill>
                        <a:latin typeface="+mn-lt"/>
                        <a:ea typeface="+mn-ea"/>
                        <a:cs typeface="+mn-cs"/>
                      </a:endParaRPr>
                    </a:p>
                  </a:txBody>
                  <a:tcPr/>
                </a:tc>
              </a:tr>
              <a:tr h="534614">
                <a:tc>
                  <a:txBody>
                    <a:bodyPr/>
                    <a:lstStyle/>
                    <a:p>
                      <a:pPr algn="ctr"/>
                      <a:r>
                        <a:rPr lang="en-US" sz="2400" kern="1200" dirty="0" smtClean="0">
                          <a:solidFill>
                            <a:schemeClr val="dk1"/>
                          </a:solidFill>
                          <a:latin typeface="+mn-lt"/>
                          <a:ea typeface="+mn-ea"/>
                          <a:cs typeface="+mn-cs"/>
                        </a:rPr>
                        <a:t>action</a:t>
                      </a:r>
                      <a:r>
                        <a:rPr lang="en-US" sz="2800" dirty="0" smtClean="0"/>
                        <a:t> </a:t>
                      </a:r>
                      <a:r>
                        <a:rPr lang="en-US" sz="2400" kern="1200" dirty="0" smtClean="0">
                          <a:solidFill>
                            <a:schemeClr val="dk1"/>
                          </a:solidFill>
                          <a:latin typeface="+mn-lt"/>
                          <a:ea typeface="+mn-ea"/>
                          <a:cs typeface="+mn-cs"/>
                        </a:rPr>
                        <a:t>model (HOG+SVM)</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26.1</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N/A</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N/A</a:t>
                      </a:r>
                      <a:endParaRPr lang="en-US" sz="2400" kern="1200" dirty="0">
                        <a:solidFill>
                          <a:schemeClr val="dk1"/>
                        </a:solidFill>
                        <a:latin typeface="+mn-lt"/>
                        <a:ea typeface="+mn-ea"/>
                        <a:cs typeface="+mn-cs"/>
                      </a:endParaRPr>
                    </a:p>
                  </a:txBody>
                  <a:tcPr/>
                </a:tc>
              </a:tr>
            </a:tbl>
          </a:graphicData>
        </a:graphic>
      </p:graphicFrame>
      <p:grpSp>
        <p:nvGrpSpPr>
          <p:cNvPr id="101" name="组 100"/>
          <p:cNvGrpSpPr/>
          <p:nvPr/>
        </p:nvGrpSpPr>
        <p:grpSpPr>
          <a:xfrm>
            <a:off x="5310101" y="1080143"/>
            <a:ext cx="2294556" cy="3279437"/>
            <a:chOff x="5310101" y="1142103"/>
            <a:chExt cx="2294556" cy="3279437"/>
          </a:xfrm>
        </p:grpSpPr>
        <p:grpSp>
          <p:nvGrpSpPr>
            <p:cNvPr id="54" name="组 53"/>
            <p:cNvGrpSpPr/>
            <p:nvPr/>
          </p:nvGrpSpPr>
          <p:grpSpPr>
            <a:xfrm>
              <a:off x="5310101" y="1702813"/>
              <a:ext cx="2294556" cy="2718727"/>
              <a:chOff x="971395" y="980299"/>
              <a:chExt cx="2294556" cy="2718727"/>
            </a:xfrm>
          </p:grpSpPr>
          <p:cxnSp>
            <p:nvCxnSpPr>
              <p:cNvPr id="55" name="Straight Connector 16"/>
              <p:cNvCxnSpPr>
                <a:stCxn id="80" idx="0"/>
                <a:endCxn id="68" idx="3"/>
              </p:cNvCxnSpPr>
              <p:nvPr/>
            </p:nvCxnSpPr>
            <p:spPr>
              <a:xfrm flipV="1">
                <a:off x="1152081" y="1265021"/>
                <a:ext cx="820900" cy="818214"/>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6" name="Straight Connector 17"/>
              <p:cNvCxnSpPr>
                <a:stCxn id="68" idx="4"/>
                <a:endCxn id="93" idx="0"/>
              </p:cNvCxnSpPr>
              <p:nvPr/>
            </p:nvCxnSpPr>
            <p:spPr>
              <a:xfrm flipH="1">
                <a:off x="1851989" y="1313872"/>
                <a:ext cx="238928" cy="76747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7" name="Straight Connector 79"/>
              <p:cNvCxnSpPr>
                <a:stCxn id="87" idx="0"/>
                <a:endCxn id="90" idx="4"/>
              </p:cNvCxnSpPr>
              <p:nvPr/>
            </p:nvCxnSpPr>
            <p:spPr>
              <a:xfrm flipH="1" flipV="1">
                <a:off x="1152081" y="3049399"/>
                <a:ext cx="1240" cy="316054"/>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8" name="Straight Connector 80"/>
              <p:cNvCxnSpPr>
                <a:stCxn id="89" idx="0"/>
                <a:endCxn id="85" idx="4"/>
              </p:cNvCxnSpPr>
              <p:nvPr/>
            </p:nvCxnSpPr>
            <p:spPr>
              <a:xfrm flipV="1">
                <a:off x="1848265" y="3047511"/>
                <a:ext cx="1244" cy="317942"/>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81"/>
              <p:cNvCxnSpPr>
                <a:stCxn id="97" idx="0"/>
                <a:endCxn id="83" idx="4"/>
              </p:cNvCxnSpPr>
              <p:nvPr/>
            </p:nvCxnSpPr>
            <p:spPr>
              <a:xfrm flipH="1" flipV="1">
                <a:off x="3028431" y="3050100"/>
                <a:ext cx="1240" cy="315353"/>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60" name="组 59"/>
              <p:cNvGrpSpPr/>
              <p:nvPr/>
            </p:nvGrpSpPr>
            <p:grpSpPr>
              <a:xfrm>
                <a:off x="2848985" y="3351554"/>
                <a:ext cx="416966" cy="347472"/>
                <a:chOff x="3014043" y="4500980"/>
                <a:chExt cx="416966" cy="347472"/>
              </a:xfrm>
            </p:grpSpPr>
            <p:sp>
              <p:nvSpPr>
                <p:cNvPr id="96" name="TextBox 88"/>
                <p:cNvSpPr txBox="1"/>
                <p:nvPr/>
              </p:nvSpPr>
              <p:spPr>
                <a:xfrm>
                  <a:off x="3014043" y="450098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97" name="Oval 89"/>
                <p:cNvSpPr>
                  <a:spLocks noChangeAspect="1"/>
                </p:cNvSpPr>
                <p:nvPr/>
              </p:nvSpPr>
              <p:spPr>
                <a:xfrm>
                  <a:off x="3027942" y="4514879"/>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cxnSp>
            <p:nvCxnSpPr>
              <p:cNvPr id="61" name="曲线连接符 60"/>
              <p:cNvCxnSpPr/>
              <p:nvPr/>
            </p:nvCxnSpPr>
            <p:spPr>
              <a:xfrm rot="5400000" flipH="1" flipV="1">
                <a:off x="1516870" y="1751833"/>
                <a:ext cx="12700" cy="694944"/>
              </a:xfrm>
              <a:prstGeom prst="curvedConnector3">
                <a:avLst>
                  <a:gd name="adj1" fmla="val 966559"/>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2" name="曲线连接符 61"/>
              <p:cNvCxnSpPr/>
              <p:nvPr/>
            </p:nvCxnSpPr>
            <p:spPr>
              <a:xfrm rot="5400000" flipH="1" flipV="1">
                <a:off x="2362734" y="1521398"/>
                <a:ext cx="70101" cy="1112774"/>
              </a:xfrm>
              <a:prstGeom prst="curvedConnector3">
                <a:avLst>
                  <a:gd name="adj1" fmla="val 401071"/>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3" name="Straight Connector 17"/>
              <p:cNvCxnSpPr>
                <a:stCxn id="68" idx="5"/>
                <a:endCxn id="95" idx="0"/>
              </p:cNvCxnSpPr>
              <p:nvPr/>
            </p:nvCxnSpPr>
            <p:spPr>
              <a:xfrm>
                <a:off x="2208852" y="1265021"/>
                <a:ext cx="819579" cy="81891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64"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054704147"/>
                  </p:ext>
                </p:extLst>
              </p:nvPr>
            </p:nvGraphicFramePr>
            <p:xfrm>
              <a:off x="2258815" y="2189113"/>
              <a:ext cx="347472" cy="156362"/>
            </p:xfrm>
            <a:graphic>
              <a:graphicData uri="http://schemas.openxmlformats.org/presentationml/2006/ole">
                <p:oleObj spid="_x0000_s1283" name="公式" r:id="rId4" imgW="330200" imgH="165100" progId="Equation.3">
                  <p:embed/>
                </p:oleObj>
              </a:graphicData>
            </a:graphic>
          </p:graphicFrame>
          <p:graphicFrame>
            <p:nvGraphicFramePr>
              <p:cNvPr id="65"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87552097"/>
                  </p:ext>
                </p:extLst>
              </p:nvPr>
            </p:nvGraphicFramePr>
            <p:xfrm>
              <a:off x="2287735" y="3451597"/>
              <a:ext cx="347472" cy="156362"/>
            </p:xfrm>
            <a:graphic>
              <a:graphicData uri="http://schemas.openxmlformats.org/presentationml/2006/ole">
                <p:oleObj spid="_x0000_s1284" name="公式" r:id="rId5" imgW="330200" imgH="165100" progId="Equation.3">
                  <p:embed/>
                </p:oleObj>
              </a:graphicData>
            </a:graphic>
          </p:graphicFrame>
          <p:grpSp>
            <p:nvGrpSpPr>
              <p:cNvPr id="66" name="Group 158"/>
              <p:cNvGrpSpPr/>
              <p:nvPr/>
            </p:nvGrpSpPr>
            <p:grpSpPr>
              <a:xfrm>
                <a:off x="2847745" y="2070038"/>
                <a:ext cx="416966" cy="347472"/>
                <a:chOff x="7467600" y="3810000"/>
                <a:chExt cx="457200" cy="381000"/>
              </a:xfrm>
            </p:grpSpPr>
            <p:sp>
              <p:nvSpPr>
                <p:cNvPr id="94"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95"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67" name="Group 157"/>
              <p:cNvGrpSpPr/>
              <p:nvPr/>
            </p:nvGrpSpPr>
            <p:grpSpPr>
              <a:xfrm>
                <a:off x="1671303" y="2067449"/>
                <a:ext cx="416966" cy="347472"/>
                <a:chOff x="6172200" y="3733800"/>
                <a:chExt cx="457200" cy="381000"/>
              </a:xfrm>
            </p:grpSpPr>
            <p:sp>
              <p:nvSpPr>
                <p:cNvPr id="92"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93"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68" name="Oval 55"/>
              <p:cNvSpPr>
                <a:spLocks noChangeAspect="1"/>
              </p:cNvSpPr>
              <p:nvPr/>
            </p:nvSpPr>
            <p:spPr>
              <a:xfrm>
                <a:off x="1924130" y="980299"/>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69" name="曲线连接符 68"/>
              <p:cNvCxnSpPr/>
              <p:nvPr/>
            </p:nvCxnSpPr>
            <p:spPr>
              <a:xfrm rot="5400000" flipH="1" flipV="1">
                <a:off x="2033254" y="1195283"/>
                <a:ext cx="70100" cy="1743710"/>
              </a:xfrm>
              <a:prstGeom prst="curvedConnector3">
                <a:avLst>
                  <a:gd name="adj1" fmla="val 549458"/>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70"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28729802"/>
                  </p:ext>
                </p:extLst>
              </p:nvPr>
            </p:nvGraphicFramePr>
            <p:xfrm>
              <a:off x="2256335" y="2821703"/>
              <a:ext cx="347472" cy="156362"/>
            </p:xfrm>
            <a:graphic>
              <a:graphicData uri="http://schemas.openxmlformats.org/presentationml/2006/ole">
                <p:oleObj spid="_x0000_s1285" name="公式" r:id="rId6" imgW="330200" imgH="165100" progId="Equation.3">
                  <p:embed/>
                </p:oleObj>
              </a:graphicData>
            </a:graphic>
          </p:graphicFrame>
          <p:grpSp>
            <p:nvGrpSpPr>
              <p:cNvPr id="71" name="Group 156"/>
              <p:cNvGrpSpPr/>
              <p:nvPr/>
            </p:nvGrpSpPr>
            <p:grpSpPr>
              <a:xfrm>
                <a:off x="971395" y="2701922"/>
                <a:ext cx="416966" cy="347477"/>
                <a:chOff x="5410200" y="3790945"/>
                <a:chExt cx="457200" cy="381005"/>
              </a:xfrm>
            </p:grpSpPr>
            <p:sp>
              <p:nvSpPr>
                <p:cNvPr id="90"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91" name="TextBox 87"/>
                <p:cNvSpPr txBox="1"/>
                <p:nvPr/>
              </p:nvSpPr>
              <p:spPr>
                <a:xfrm>
                  <a:off x="5410200" y="3790945"/>
                  <a:ext cx="457200" cy="371221"/>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cxnSp>
            <p:nvCxnSpPr>
              <p:cNvPr id="72" name="Straight Connector 79"/>
              <p:cNvCxnSpPr>
                <a:stCxn id="91" idx="0"/>
                <a:endCxn id="81" idx="2"/>
              </p:cNvCxnSpPr>
              <p:nvPr/>
            </p:nvCxnSpPr>
            <p:spPr>
              <a:xfrm flipV="1">
                <a:off x="1179878" y="2407886"/>
                <a:ext cx="0" cy="29403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3" name="Straight Connector 80"/>
              <p:cNvCxnSpPr>
                <a:stCxn id="85" idx="0"/>
                <a:endCxn id="93" idx="4"/>
              </p:cNvCxnSpPr>
              <p:nvPr/>
            </p:nvCxnSpPr>
            <p:spPr>
              <a:xfrm flipV="1">
                <a:off x="1849509" y="2414921"/>
                <a:ext cx="2480" cy="29901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4" name="Straight Connector 81"/>
              <p:cNvCxnSpPr>
                <a:stCxn id="83" idx="0"/>
                <a:endCxn id="95" idx="4"/>
              </p:cNvCxnSpPr>
              <p:nvPr/>
            </p:nvCxnSpPr>
            <p:spPr>
              <a:xfrm flipV="1">
                <a:off x="3028431" y="2417510"/>
                <a:ext cx="0" cy="29901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75" name="Group 184"/>
              <p:cNvGrpSpPr/>
              <p:nvPr/>
            </p:nvGrpSpPr>
            <p:grpSpPr>
              <a:xfrm>
                <a:off x="1667579" y="3351554"/>
                <a:ext cx="416966" cy="347472"/>
                <a:chOff x="6172200" y="4953000"/>
                <a:chExt cx="457200" cy="381000"/>
              </a:xfrm>
            </p:grpSpPr>
            <p:sp>
              <p:nvSpPr>
                <p:cNvPr id="88"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89"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6" name="Group 183"/>
              <p:cNvGrpSpPr/>
              <p:nvPr/>
            </p:nvGrpSpPr>
            <p:grpSpPr>
              <a:xfrm>
                <a:off x="972635" y="3351554"/>
                <a:ext cx="416966" cy="347472"/>
                <a:chOff x="5410200" y="5010150"/>
                <a:chExt cx="457200" cy="381000"/>
              </a:xfrm>
            </p:grpSpPr>
            <p:sp>
              <p:nvSpPr>
                <p:cNvPr id="86" name="TextBox 92"/>
                <p:cNvSpPr txBox="1"/>
                <p:nvPr/>
              </p:nvSpPr>
              <p:spPr>
                <a:xfrm>
                  <a:off x="5410200" y="50101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87" name="Oval 93"/>
                <p:cNvSpPr>
                  <a:spLocks noChangeAspect="1"/>
                </p:cNvSpPr>
                <p:nvPr/>
              </p:nvSpPr>
              <p:spPr>
                <a:xfrm>
                  <a:off x="5425440" y="50253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7" name="Group 157"/>
              <p:cNvGrpSpPr/>
              <p:nvPr/>
            </p:nvGrpSpPr>
            <p:grpSpPr>
              <a:xfrm>
                <a:off x="1668823" y="2700039"/>
                <a:ext cx="416966" cy="347472"/>
                <a:chOff x="6172200" y="3733800"/>
                <a:chExt cx="457200" cy="381000"/>
              </a:xfrm>
            </p:grpSpPr>
            <p:sp>
              <p:nvSpPr>
                <p:cNvPr id="84"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85"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8" name="Group 158"/>
              <p:cNvGrpSpPr/>
              <p:nvPr/>
            </p:nvGrpSpPr>
            <p:grpSpPr>
              <a:xfrm>
                <a:off x="2847745" y="2702628"/>
                <a:ext cx="416966" cy="347472"/>
                <a:chOff x="7467600" y="3810000"/>
                <a:chExt cx="457200" cy="381000"/>
              </a:xfrm>
            </p:grpSpPr>
            <p:sp>
              <p:nvSpPr>
                <p:cNvPr id="82"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83"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9" name="Group 156"/>
              <p:cNvGrpSpPr/>
              <p:nvPr/>
            </p:nvGrpSpPr>
            <p:grpSpPr>
              <a:xfrm>
                <a:off x="971395" y="2069332"/>
                <a:ext cx="416966" cy="347477"/>
                <a:chOff x="5410200" y="3790945"/>
                <a:chExt cx="457200" cy="381005"/>
              </a:xfrm>
            </p:grpSpPr>
            <p:sp>
              <p:nvSpPr>
                <p:cNvPr id="80"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81" name="TextBox 87"/>
                <p:cNvSpPr txBox="1"/>
                <p:nvPr/>
              </p:nvSpPr>
              <p:spPr>
                <a:xfrm>
                  <a:off x="5410200" y="3790945"/>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grpSp>
        <p:sp>
          <p:nvSpPr>
            <p:cNvPr id="98" name="TextBox 99"/>
            <p:cNvSpPr txBox="1"/>
            <p:nvPr/>
          </p:nvSpPr>
          <p:spPr>
            <a:xfrm>
              <a:off x="5712636" y="1142103"/>
              <a:ext cx="1414933" cy="400110"/>
            </a:xfrm>
            <a:prstGeom prst="rect">
              <a:avLst/>
            </a:prstGeom>
            <a:noFill/>
            <a:ln w="25400">
              <a:noFill/>
              <a:miter lim="800000"/>
            </a:ln>
          </p:spPr>
          <p:txBody>
            <a:bodyPr wrap="square" rtlCol="0">
              <a:spAutoFit/>
            </a:bodyPr>
            <a:lstStyle/>
            <a:p>
              <a:pPr algn="ctr"/>
              <a:r>
                <a:rPr lang="en-US" sz="2000" dirty="0" smtClean="0">
                  <a:solidFill>
                    <a:srgbClr val="000090"/>
                  </a:solidFill>
                  <a:latin typeface="Arial" pitchFamily="34" charset="0"/>
                  <a:cs typeface="Arial" pitchFamily="34" charset="0"/>
                </a:rPr>
                <a:t>Full model</a:t>
              </a:r>
              <a:endParaRPr lang="en-US" sz="2000" dirty="0">
                <a:solidFill>
                  <a:srgbClr val="000090"/>
                </a:solidFill>
                <a:latin typeface="Arial" pitchFamily="34" charset="0"/>
                <a:cs typeface="Arial" pitchFamily="34" charset="0"/>
              </a:endParaRPr>
            </a:p>
          </p:txBody>
        </p:sp>
      </p:grpSp>
      <p:grpSp>
        <p:nvGrpSpPr>
          <p:cNvPr id="100" name="组 99"/>
          <p:cNvGrpSpPr/>
          <p:nvPr/>
        </p:nvGrpSpPr>
        <p:grpSpPr>
          <a:xfrm>
            <a:off x="737978" y="1050571"/>
            <a:ext cx="3224933" cy="3299035"/>
            <a:chOff x="737978" y="1112531"/>
            <a:chExt cx="3224933" cy="3299035"/>
          </a:xfrm>
        </p:grpSpPr>
        <p:sp>
          <p:nvSpPr>
            <p:cNvPr id="7" name="TextBox 99"/>
            <p:cNvSpPr txBox="1"/>
            <p:nvPr/>
          </p:nvSpPr>
          <p:spPr>
            <a:xfrm>
              <a:off x="1467606" y="1679931"/>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Event</a:t>
              </a:r>
              <a:endParaRPr lang="en-US" sz="1700" dirty="0">
                <a:latin typeface="Arial" pitchFamily="34" charset="0"/>
                <a:cs typeface="Arial" pitchFamily="34" charset="0"/>
              </a:endParaRPr>
            </a:p>
          </p:txBody>
        </p:sp>
        <p:sp>
          <p:nvSpPr>
            <p:cNvPr id="25" name="TextBox 100"/>
            <p:cNvSpPr txBox="1"/>
            <p:nvPr/>
          </p:nvSpPr>
          <p:spPr>
            <a:xfrm>
              <a:off x="737978" y="2607965"/>
              <a:ext cx="838200" cy="61555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Social Role</a:t>
              </a:r>
              <a:endParaRPr lang="en-US" sz="1700" dirty="0">
                <a:latin typeface="Arial" pitchFamily="34" charset="0"/>
                <a:cs typeface="Arial" pitchFamily="34" charset="0"/>
              </a:endParaRPr>
            </a:p>
          </p:txBody>
        </p:sp>
        <p:sp>
          <p:nvSpPr>
            <p:cNvPr id="35" name="TextBox 100"/>
            <p:cNvSpPr txBox="1"/>
            <p:nvPr/>
          </p:nvSpPr>
          <p:spPr>
            <a:xfrm>
              <a:off x="737978" y="3401435"/>
              <a:ext cx="8382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grpSp>
          <p:nvGrpSpPr>
            <p:cNvPr id="53" name="组 52"/>
            <p:cNvGrpSpPr/>
            <p:nvPr/>
          </p:nvGrpSpPr>
          <p:grpSpPr>
            <a:xfrm>
              <a:off x="1668355" y="1692839"/>
              <a:ext cx="2294556" cy="2718727"/>
              <a:chOff x="971395" y="980299"/>
              <a:chExt cx="2294556" cy="2718727"/>
            </a:xfrm>
          </p:grpSpPr>
          <p:cxnSp>
            <p:nvCxnSpPr>
              <p:cNvPr id="4" name="Straight Connector 16"/>
              <p:cNvCxnSpPr>
                <a:stCxn id="49" idx="0"/>
                <a:endCxn id="26" idx="3"/>
              </p:cNvCxnSpPr>
              <p:nvPr/>
            </p:nvCxnSpPr>
            <p:spPr>
              <a:xfrm flipV="1">
                <a:off x="1152081" y="1265021"/>
                <a:ext cx="820900" cy="818214"/>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17"/>
              <p:cNvCxnSpPr>
                <a:stCxn id="26" idx="4"/>
                <a:endCxn id="24" idx="0"/>
              </p:cNvCxnSpPr>
              <p:nvPr/>
            </p:nvCxnSpPr>
            <p:spPr>
              <a:xfrm flipH="1">
                <a:off x="1851989" y="1313872"/>
                <a:ext cx="238928" cy="76747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9"/>
              <p:cNvCxnSpPr>
                <a:stCxn id="41" idx="0"/>
                <a:endCxn id="30" idx="4"/>
              </p:cNvCxnSpPr>
              <p:nvPr/>
            </p:nvCxnSpPr>
            <p:spPr>
              <a:xfrm flipH="1" flipV="1">
                <a:off x="1152081" y="3049399"/>
                <a:ext cx="1240" cy="316054"/>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0"/>
              <p:cNvCxnSpPr>
                <a:stCxn id="38" idx="0"/>
                <a:endCxn id="44" idx="4"/>
              </p:cNvCxnSpPr>
              <p:nvPr/>
            </p:nvCxnSpPr>
            <p:spPr>
              <a:xfrm flipV="1">
                <a:off x="1848265" y="3047511"/>
                <a:ext cx="1244" cy="317942"/>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81"/>
              <p:cNvCxnSpPr>
                <a:stCxn id="13" idx="0"/>
                <a:endCxn id="47" idx="4"/>
              </p:cNvCxnSpPr>
              <p:nvPr/>
            </p:nvCxnSpPr>
            <p:spPr>
              <a:xfrm flipH="1" flipV="1">
                <a:off x="3028431" y="3050100"/>
                <a:ext cx="1240" cy="315353"/>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11" name="组 10"/>
              <p:cNvGrpSpPr/>
              <p:nvPr/>
            </p:nvGrpSpPr>
            <p:grpSpPr>
              <a:xfrm>
                <a:off x="2848985" y="3351554"/>
                <a:ext cx="416966" cy="347472"/>
                <a:chOff x="3014043" y="4500980"/>
                <a:chExt cx="416966" cy="347472"/>
              </a:xfrm>
            </p:grpSpPr>
            <p:sp>
              <p:nvSpPr>
                <p:cNvPr id="12" name="TextBox 88"/>
                <p:cNvSpPr txBox="1"/>
                <p:nvPr/>
              </p:nvSpPr>
              <p:spPr>
                <a:xfrm>
                  <a:off x="3014043" y="450098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13" name="Oval 89"/>
                <p:cNvSpPr>
                  <a:spLocks noChangeAspect="1"/>
                </p:cNvSpPr>
                <p:nvPr/>
              </p:nvSpPr>
              <p:spPr>
                <a:xfrm>
                  <a:off x="3027942" y="4514879"/>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cxnSp>
            <p:nvCxnSpPr>
              <p:cNvPr id="16" name="Straight Connector 17"/>
              <p:cNvCxnSpPr>
                <a:stCxn id="26" idx="5"/>
                <a:endCxn id="21" idx="0"/>
              </p:cNvCxnSpPr>
              <p:nvPr/>
            </p:nvCxnSpPr>
            <p:spPr>
              <a:xfrm>
                <a:off x="2208852" y="1265021"/>
                <a:ext cx="819579" cy="81891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7"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04162629"/>
                  </p:ext>
                </p:extLst>
              </p:nvPr>
            </p:nvGraphicFramePr>
            <p:xfrm>
              <a:off x="2258815" y="2189113"/>
              <a:ext cx="347472" cy="156362"/>
            </p:xfrm>
            <a:graphic>
              <a:graphicData uri="http://schemas.openxmlformats.org/presentationml/2006/ole">
                <p:oleObj spid="_x0000_s1286" name="公式" r:id="rId7" imgW="330200" imgH="165100" progId="Equation.3">
                  <p:embed/>
                </p:oleObj>
              </a:graphicData>
            </a:graphic>
          </p:graphicFrame>
          <p:graphicFrame>
            <p:nvGraphicFramePr>
              <p:cNvPr id="1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23412855"/>
                  </p:ext>
                </p:extLst>
              </p:nvPr>
            </p:nvGraphicFramePr>
            <p:xfrm>
              <a:off x="2287735" y="3451597"/>
              <a:ext cx="347472" cy="156362"/>
            </p:xfrm>
            <a:graphic>
              <a:graphicData uri="http://schemas.openxmlformats.org/presentationml/2006/ole">
                <p:oleObj spid="_x0000_s1287" name="公式" r:id="rId8" imgW="330200" imgH="165100" progId="Equation.3">
                  <p:embed/>
                </p:oleObj>
              </a:graphicData>
            </a:graphic>
          </p:graphicFrame>
          <p:grpSp>
            <p:nvGrpSpPr>
              <p:cNvPr id="19" name="Group 158"/>
              <p:cNvGrpSpPr/>
              <p:nvPr/>
            </p:nvGrpSpPr>
            <p:grpSpPr>
              <a:xfrm>
                <a:off x="2847745" y="2070038"/>
                <a:ext cx="416966" cy="347472"/>
                <a:chOff x="7467600" y="3810000"/>
                <a:chExt cx="457200" cy="381000"/>
              </a:xfrm>
            </p:grpSpPr>
            <p:sp>
              <p:nvSpPr>
                <p:cNvPr id="20"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21"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2" name="Group 157"/>
              <p:cNvGrpSpPr/>
              <p:nvPr/>
            </p:nvGrpSpPr>
            <p:grpSpPr>
              <a:xfrm>
                <a:off x="1671303" y="2067449"/>
                <a:ext cx="416966" cy="347472"/>
                <a:chOff x="6172200" y="3733800"/>
                <a:chExt cx="457200" cy="381000"/>
              </a:xfrm>
            </p:grpSpPr>
            <p:sp>
              <p:nvSpPr>
                <p:cNvPr id="23"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24"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26" name="Oval 55"/>
              <p:cNvSpPr>
                <a:spLocks noChangeAspect="1"/>
              </p:cNvSpPr>
              <p:nvPr/>
            </p:nvSpPr>
            <p:spPr>
              <a:xfrm>
                <a:off x="1924130" y="980299"/>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graphicFrame>
            <p:nvGraphicFramePr>
              <p:cNvPr id="2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44595426"/>
                  </p:ext>
                </p:extLst>
              </p:nvPr>
            </p:nvGraphicFramePr>
            <p:xfrm>
              <a:off x="2256335" y="2821703"/>
              <a:ext cx="347472" cy="156362"/>
            </p:xfrm>
            <a:graphic>
              <a:graphicData uri="http://schemas.openxmlformats.org/presentationml/2006/ole">
                <p:oleObj spid="_x0000_s1288" name="公式" r:id="rId9" imgW="330200" imgH="165100" progId="Equation.3">
                  <p:embed/>
                </p:oleObj>
              </a:graphicData>
            </a:graphic>
          </p:graphicFrame>
          <p:grpSp>
            <p:nvGrpSpPr>
              <p:cNvPr id="29" name="Group 156"/>
              <p:cNvGrpSpPr/>
              <p:nvPr/>
            </p:nvGrpSpPr>
            <p:grpSpPr>
              <a:xfrm>
                <a:off x="971395" y="2701922"/>
                <a:ext cx="416966" cy="347477"/>
                <a:chOff x="5410200" y="3790945"/>
                <a:chExt cx="457200" cy="381005"/>
              </a:xfrm>
            </p:grpSpPr>
            <p:sp>
              <p:nvSpPr>
                <p:cNvPr id="30"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31" name="TextBox 87"/>
                <p:cNvSpPr txBox="1"/>
                <p:nvPr/>
              </p:nvSpPr>
              <p:spPr>
                <a:xfrm>
                  <a:off x="5410200" y="3790945"/>
                  <a:ext cx="457200" cy="371221"/>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cxnSp>
            <p:nvCxnSpPr>
              <p:cNvPr id="32" name="Straight Connector 79"/>
              <p:cNvCxnSpPr>
                <a:stCxn id="31" idx="0"/>
                <a:endCxn id="50" idx="2"/>
              </p:cNvCxnSpPr>
              <p:nvPr/>
            </p:nvCxnSpPr>
            <p:spPr>
              <a:xfrm flipV="1">
                <a:off x="1179878" y="2407886"/>
                <a:ext cx="0" cy="29403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80"/>
              <p:cNvCxnSpPr>
                <a:stCxn id="44" idx="0"/>
                <a:endCxn id="24" idx="4"/>
              </p:cNvCxnSpPr>
              <p:nvPr/>
            </p:nvCxnSpPr>
            <p:spPr>
              <a:xfrm flipV="1">
                <a:off x="1849509" y="2414921"/>
                <a:ext cx="2480" cy="29901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4" name="Straight Connector 81"/>
              <p:cNvCxnSpPr>
                <a:stCxn id="47" idx="0"/>
                <a:endCxn id="21" idx="4"/>
              </p:cNvCxnSpPr>
              <p:nvPr/>
            </p:nvCxnSpPr>
            <p:spPr>
              <a:xfrm flipV="1">
                <a:off x="3028431" y="2417510"/>
                <a:ext cx="0" cy="29901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36" name="Group 184"/>
              <p:cNvGrpSpPr/>
              <p:nvPr/>
            </p:nvGrpSpPr>
            <p:grpSpPr>
              <a:xfrm>
                <a:off x="1667579" y="3351554"/>
                <a:ext cx="416966" cy="347472"/>
                <a:chOff x="6172200" y="4953000"/>
                <a:chExt cx="457200" cy="381000"/>
              </a:xfrm>
            </p:grpSpPr>
            <p:sp>
              <p:nvSpPr>
                <p:cNvPr id="37"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38"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39" name="Group 183"/>
              <p:cNvGrpSpPr/>
              <p:nvPr/>
            </p:nvGrpSpPr>
            <p:grpSpPr>
              <a:xfrm>
                <a:off x="972635" y="3351554"/>
                <a:ext cx="416966" cy="347472"/>
                <a:chOff x="5410200" y="5010150"/>
                <a:chExt cx="457200" cy="381000"/>
              </a:xfrm>
            </p:grpSpPr>
            <p:sp>
              <p:nvSpPr>
                <p:cNvPr id="40" name="TextBox 92"/>
                <p:cNvSpPr txBox="1"/>
                <p:nvPr/>
              </p:nvSpPr>
              <p:spPr>
                <a:xfrm>
                  <a:off x="5410200" y="50101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41" name="Oval 93"/>
                <p:cNvSpPr>
                  <a:spLocks noChangeAspect="1"/>
                </p:cNvSpPr>
                <p:nvPr/>
              </p:nvSpPr>
              <p:spPr>
                <a:xfrm>
                  <a:off x="5425440" y="50253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42" name="Group 157"/>
              <p:cNvGrpSpPr/>
              <p:nvPr/>
            </p:nvGrpSpPr>
            <p:grpSpPr>
              <a:xfrm>
                <a:off x="1668823" y="2700039"/>
                <a:ext cx="416966" cy="347472"/>
                <a:chOff x="6172200" y="3733800"/>
                <a:chExt cx="457200" cy="381000"/>
              </a:xfrm>
            </p:grpSpPr>
            <p:sp>
              <p:nvSpPr>
                <p:cNvPr id="43"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44"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45" name="Group 158"/>
              <p:cNvGrpSpPr/>
              <p:nvPr/>
            </p:nvGrpSpPr>
            <p:grpSpPr>
              <a:xfrm>
                <a:off x="2847745" y="2702628"/>
                <a:ext cx="416966" cy="347472"/>
                <a:chOff x="7467600" y="3810000"/>
                <a:chExt cx="457200" cy="381000"/>
              </a:xfrm>
            </p:grpSpPr>
            <p:sp>
              <p:nvSpPr>
                <p:cNvPr id="46"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47"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48" name="Group 156"/>
              <p:cNvGrpSpPr/>
              <p:nvPr/>
            </p:nvGrpSpPr>
            <p:grpSpPr>
              <a:xfrm>
                <a:off x="971395" y="2069332"/>
                <a:ext cx="416966" cy="347477"/>
                <a:chOff x="5410200" y="3790945"/>
                <a:chExt cx="457200" cy="381005"/>
              </a:xfrm>
            </p:grpSpPr>
            <p:sp>
              <p:nvSpPr>
                <p:cNvPr id="49"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50" name="TextBox 87"/>
                <p:cNvSpPr txBox="1"/>
                <p:nvPr/>
              </p:nvSpPr>
              <p:spPr>
                <a:xfrm>
                  <a:off x="5410200" y="3790945"/>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grpSp>
        <p:sp>
          <p:nvSpPr>
            <p:cNvPr id="99" name="TextBox 99"/>
            <p:cNvSpPr txBox="1"/>
            <p:nvPr/>
          </p:nvSpPr>
          <p:spPr>
            <a:xfrm>
              <a:off x="2068503" y="1112531"/>
              <a:ext cx="1414933" cy="400110"/>
            </a:xfrm>
            <a:prstGeom prst="rect">
              <a:avLst/>
            </a:prstGeom>
            <a:noFill/>
            <a:ln w="25400">
              <a:noFill/>
              <a:miter lim="800000"/>
            </a:ln>
          </p:spPr>
          <p:txBody>
            <a:bodyPr wrap="square" rtlCol="0">
              <a:spAutoFit/>
            </a:bodyPr>
            <a:lstStyle/>
            <a:p>
              <a:pPr algn="ctr"/>
              <a:r>
                <a:rPr lang="en-US" sz="2000" dirty="0" smtClean="0">
                  <a:solidFill>
                    <a:srgbClr val="000090"/>
                  </a:solidFill>
                  <a:latin typeface="Arial" pitchFamily="34" charset="0"/>
                  <a:cs typeface="Arial" pitchFamily="34" charset="0"/>
                </a:rPr>
                <a:t>Unary</a:t>
              </a:r>
              <a:endParaRPr lang="en-US" sz="1700" dirty="0">
                <a:solidFill>
                  <a:srgbClr val="000090"/>
                </a:solidFill>
                <a:latin typeface="Arial" pitchFamily="34" charset="0"/>
                <a:cs typeface="Arial" pitchFamily="34" charset="0"/>
              </a:endParaRPr>
            </a:p>
          </p:txBody>
        </p:sp>
      </p:gr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882421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内容占位符 3" descr="img001371.jpg"/>
          <p:cNvPicPr>
            <a:picLocks noGrp="1" noChangeAspect="1"/>
          </p:cNvPicPr>
          <p:nvPr>
            <p:ph idx="1"/>
          </p:nvPr>
        </p:nvPicPr>
        <p:blipFill rotWithShape="1">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440" r="135"/>
          <a:stretch/>
        </p:blipFill>
        <p:spPr>
          <a:xfrm>
            <a:off x="-39692" y="-19841"/>
            <a:ext cx="9326880" cy="6973915"/>
          </a:xfrm>
        </p:spPr>
      </p:pic>
      <p:sp>
        <p:nvSpPr>
          <p:cNvPr id="6" name="Rectangle 3"/>
          <p:cNvSpPr>
            <a:spLocks/>
          </p:cNvSpPr>
          <p:nvPr/>
        </p:nvSpPr>
        <p:spPr bwMode="auto">
          <a:xfrm>
            <a:off x="5647642" y="-1328"/>
            <a:ext cx="3506394" cy="558800"/>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miter lim="800000"/>
                <a:headEnd/>
                <a:tailEnd/>
              </a14:hiddenLine>
            </a:ext>
          </a:extLst>
        </p:spPr>
        <p:txBody>
          <a:bodyPr lIns="0" tIns="0" rIns="40639" bIns="0" anchor="ctr"/>
          <a:lstStyle/>
          <a:p>
            <a:pPr algn="ctr"/>
            <a:r>
              <a:rPr lang="en-US" altLang="zh-CN" sz="3200" dirty="0">
                <a:solidFill>
                  <a:srgbClr val="000000"/>
                </a:solidFill>
              </a:rPr>
              <a:t>Action recognition</a:t>
            </a:r>
          </a:p>
        </p:txBody>
      </p:sp>
      <p:sp>
        <p:nvSpPr>
          <p:cNvPr id="7" name="Text Box 6"/>
          <p:cNvSpPr txBox="1">
            <a:spLocks noChangeArrowheads="1"/>
          </p:cNvSpPr>
          <p:nvPr/>
        </p:nvSpPr>
        <p:spPr bwMode="auto">
          <a:xfrm>
            <a:off x="7631803" y="4587820"/>
            <a:ext cx="1353430" cy="523220"/>
          </a:xfrm>
          <a:prstGeom prst="rect">
            <a:avLst/>
          </a:prstGeom>
          <a:solidFill>
            <a:srgbClr val="FF40DB"/>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a:spAutoFit/>
          </a:bodyPr>
          <a:lstStyle>
            <a:defPPr>
              <a:defRPr lang="zh-CN"/>
            </a:defPPr>
            <a:lvl1pPr algn="ctr">
              <a:spcBef>
                <a:spcPct val="50000"/>
              </a:spcBef>
              <a:defRPr kumimoji="0" sz="2800" b="1">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dirty="0" smtClean="0"/>
              <a:t>squat</a:t>
            </a:r>
            <a:endParaRPr lang="en-US" altLang="zh-CN" dirty="0"/>
          </a:p>
        </p:txBody>
      </p:sp>
      <p:sp>
        <p:nvSpPr>
          <p:cNvPr id="8" name="Text Box 6"/>
          <p:cNvSpPr txBox="1">
            <a:spLocks noChangeArrowheads="1"/>
          </p:cNvSpPr>
          <p:nvPr/>
        </p:nvSpPr>
        <p:spPr bwMode="auto">
          <a:xfrm>
            <a:off x="6361577" y="4789904"/>
            <a:ext cx="922598" cy="523220"/>
          </a:xfrm>
          <a:prstGeom prst="rect">
            <a:avLst/>
          </a:prstGeom>
          <a:solidFill>
            <a:srgbClr val="FF40DB"/>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a:spAutoFit/>
          </a:bodyPr>
          <a:lstStyle>
            <a:defPPr>
              <a:defRPr lang="zh-CN"/>
            </a:defPPr>
            <a:lvl1pPr algn="ctr">
              <a:spcBef>
                <a:spcPct val="50000"/>
              </a:spcBef>
              <a:defRPr kumimoji="0" sz="2800" b="1">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dirty="0" smtClean="0"/>
              <a:t>fall</a:t>
            </a:r>
            <a:endParaRPr lang="en-US" altLang="zh-CN" dirty="0"/>
          </a:p>
        </p:txBody>
      </p:sp>
      <p:sp>
        <p:nvSpPr>
          <p:cNvPr id="9" name="Text Box 6"/>
          <p:cNvSpPr txBox="1">
            <a:spLocks noChangeArrowheads="1"/>
          </p:cNvSpPr>
          <p:nvPr/>
        </p:nvSpPr>
        <p:spPr bwMode="auto">
          <a:xfrm>
            <a:off x="4418232" y="2177116"/>
            <a:ext cx="1229410" cy="523220"/>
          </a:xfrm>
          <a:prstGeom prst="rect">
            <a:avLst/>
          </a:prstGeom>
          <a:solidFill>
            <a:srgbClr val="FF40DB"/>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a:spAutoFit/>
          </a:bodyPr>
          <a:lstStyle>
            <a:defPPr>
              <a:defRPr lang="zh-CN"/>
            </a:defPPr>
            <a:lvl1pPr algn="ctr">
              <a:spcBef>
                <a:spcPct val="50000"/>
              </a:spcBef>
              <a:defRPr kumimoji="0" sz="2800" b="1">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dirty="0" smtClean="0"/>
              <a:t>stand</a:t>
            </a:r>
            <a:endParaRPr lang="en-US" altLang="zh-CN" dirty="0"/>
          </a:p>
        </p:txBody>
      </p:sp>
      <p:sp>
        <p:nvSpPr>
          <p:cNvPr id="10" name="Text Box 6"/>
          <p:cNvSpPr txBox="1">
            <a:spLocks noChangeArrowheads="1"/>
          </p:cNvSpPr>
          <p:nvPr/>
        </p:nvSpPr>
        <p:spPr bwMode="auto">
          <a:xfrm>
            <a:off x="6024675" y="1911842"/>
            <a:ext cx="842008" cy="523220"/>
          </a:xfrm>
          <a:prstGeom prst="rect">
            <a:avLst/>
          </a:prstGeom>
          <a:solidFill>
            <a:srgbClr val="FF40DB"/>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a:spAutoFit/>
          </a:bodyPr>
          <a:lstStyle>
            <a:defPPr>
              <a:defRPr lang="zh-CN"/>
            </a:defPPr>
            <a:lvl1pPr algn="ctr">
              <a:spcBef>
                <a:spcPct val="50000"/>
              </a:spcBef>
              <a:defRPr kumimoji="0" sz="2800" b="1">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dirty="0" smtClean="0"/>
              <a:t>run</a:t>
            </a:r>
            <a:endParaRPr lang="en-US" altLang="zh-CN" dirty="0"/>
          </a:p>
        </p:txBody>
      </p:sp>
      <p:cxnSp>
        <p:nvCxnSpPr>
          <p:cNvPr id="11" name="直线连接符 10"/>
          <p:cNvCxnSpPr/>
          <p:nvPr/>
        </p:nvCxnSpPr>
        <p:spPr>
          <a:xfrm flipH="1" flipV="1">
            <a:off x="4941631" y="2639029"/>
            <a:ext cx="1607518" cy="2916819"/>
          </a:xfrm>
          <a:prstGeom prst="line">
            <a:avLst/>
          </a:prstGeom>
          <a:ln w="76200" cmpd="sng">
            <a:solidFill>
              <a:srgbClr val="2127FF"/>
            </a:solidFill>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12" name="直线连接符 11"/>
          <p:cNvCxnSpPr/>
          <p:nvPr/>
        </p:nvCxnSpPr>
        <p:spPr>
          <a:xfrm flipV="1">
            <a:off x="6549149" y="5111040"/>
            <a:ext cx="1865514" cy="444809"/>
          </a:xfrm>
          <a:prstGeom prst="line">
            <a:avLst/>
          </a:prstGeom>
          <a:ln w="76200" cmpd="sng">
            <a:solidFill>
              <a:srgbClr val="2127FF"/>
            </a:solidFill>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cxnSp>
        <p:nvCxnSpPr>
          <p:cNvPr id="13" name="直线连接符 12"/>
          <p:cNvCxnSpPr/>
          <p:nvPr/>
        </p:nvCxnSpPr>
        <p:spPr>
          <a:xfrm flipH="1" flipV="1">
            <a:off x="6330843" y="2435062"/>
            <a:ext cx="218306" cy="3120787"/>
          </a:xfrm>
          <a:prstGeom prst="line">
            <a:avLst/>
          </a:prstGeom>
          <a:ln w="76200" cmpd="sng">
            <a:solidFill>
              <a:srgbClr val="2127FF"/>
            </a:solidFill>
          </a:ln>
          <a:effectLst>
            <a:outerShdw blurRad="50800" dist="38100" dir="2700000" algn="tl"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sp>
        <p:nvSpPr>
          <p:cNvPr id="2" name="文本框 1"/>
          <p:cNvSpPr txBox="1"/>
          <p:nvPr/>
        </p:nvSpPr>
        <p:spPr>
          <a:xfrm>
            <a:off x="3753871" y="5122766"/>
            <a:ext cx="2375520" cy="707886"/>
          </a:xfrm>
          <a:prstGeom prst="rect">
            <a:avLst/>
          </a:prstGeom>
          <a:noFill/>
          <a:ln w="38100" cmpd="sng">
            <a:noFill/>
          </a:ln>
          <a:effectLst/>
        </p:spPr>
        <p:txBody>
          <a:bodyPr wrap="none" rtlCol="0">
            <a:spAutoFit/>
          </a:bodyPr>
          <a:lstStyle/>
          <a:p>
            <a:r>
              <a:rPr kumimoji="1" lang="en-US" altLang="zh-CN" sz="4000" b="1" dirty="0" smtClean="0">
                <a:solidFill>
                  <a:srgbClr val="2127FF"/>
                </a:solidFill>
              </a:rPr>
              <a:t>Structures</a:t>
            </a:r>
            <a:endParaRPr kumimoji="1" lang="zh-CN" altLang="en-US" sz="4000" b="1" dirty="0">
              <a:solidFill>
                <a:srgbClr val="2127FF"/>
              </a:solidFill>
            </a:endParaRPr>
          </a:p>
        </p:txBody>
      </p:sp>
      <p:sp>
        <p:nvSpPr>
          <p:cNvPr id="14" name="椭圆 13"/>
          <p:cNvSpPr/>
          <p:nvPr/>
        </p:nvSpPr>
        <p:spPr>
          <a:xfrm>
            <a:off x="5051702" y="1591070"/>
            <a:ext cx="404695" cy="348919"/>
          </a:xfrm>
          <a:prstGeom prst="ellipse">
            <a:avLst/>
          </a:prstGeom>
          <a:solidFill>
            <a:schemeClr val="accent3">
              <a:lumMod val="60000"/>
              <a:lumOff val="40000"/>
              <a:alpha val="5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26359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 grpId="0"/>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313"/>
            <a:ext cx="8229600" cy="1143000"/>
          </a:xfrm>
        </p:spPr>
        <p:txBody>
          <a:bodyPr/>
          <a:lstStyle/>
          <a:p>
            <a:r>
              <a:rPr kumimoji="1" lang="en-US" altLang="zh-CN" dirty="0">
                <a:solidFill>
                  <a:srgbClr val="800000"/>
                </a:solidFill>
              </a:rPr>
              <a:t>Results – </a:t>
            </a:r>
            <a:r>
              <a:rPr kumimoji="1" lang="en-US" altLang="zh-CN" dirty="0" smtClean="0">
                <a:solidFill>
                  <a:srgbClr val="800000"/>
                </a:solidFill>
              </a:rPr>
              <a:t>Query for Social Roles</a:t>
            </a:r>
            <a:endParaRPr kumimoji="1" lang="zh-CN" altLang="en-US" dirty="0"/>
          </a:p>
        </p:txBody>
      </p:sp>
      <p:pic>
        <p:nvPicPr>
          <p:cNvPr id="5" name="图片 4" descr="pr_role_hk_1.png"/>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96909" y="1378571"/>
            <a:ext cx="3057185" cy="2560320"/>
          </a:xfrm>
          <a:prstGeom prst="rect">
            <a:avLst/>
          </a:prstGeom>
        </p:spPr>
      </p:pic>
      <p:pic>
        <p:nvPicPr>
          <p:cNvPr id="7" name="图片 6" descr="pr_role_hk_2.png"/>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3059628" y="1378195"/>
            <a:ext cx="3057185" cy="2560320"/>
          </a:xfrm>
          <a:prstGeom prst="rect">
            <a:avLst/>
          </a:prstGeom>
        </p:spPr>
      </p:pic>
      <p:pic>
        <p:nvPicPr>
          <p:cNvPr id="8" name="图片 7" descr="pr_role_hk_3.png"/>
          <p:cNvPicPr>
            <a:picLocks noChangeAspect="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6096770" y="1378571"/>
            <a:ext cx="3057185" cy="2560320"/>
          </a:xfrm>
          <a:prstGeom prst="rect">
            <a:avLst/>
          </a:prstGeom>
        </p:spPr>
      </p:pic>
      <p:pic>
        <p:nvPicPr>
          <p:cNvPr id="9" name="图片 8" descr="pr_role_hk_4.png"/>
          <p:cNvPicPr>
            <a:picLocks noChangeAspect="1"/>
          </p:cNvPicPr>
          <p:nvPr/>
        </p:nvPicPr>
        <p:blipFill>
          <a:blip r:embed="rId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14297" y="4238811"/>
            <a:ext cx="3057185" cy="2560320"/>
          </a:xfrm>
          <a:prstGeom prst="rect">
            <a:avLst/>
          </a:prstGeom>
        </p:spPr>
      </p:pic>
      <p:pic>
        <p:nvPicPr>
          <p:cNvPr id="10" name="图片 9" descr="pr_role_hk_5.png"/>
          <p:cNvPicPr>
            <a:picLocks noChangeAspect="1"/>
          </p:cNvPicPr>
          <p:nvPr/>
        </p:nvPicPr>
        <p:blipFill>
          <a:blip r:embed="rId7">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3113844" y="4238810"/>
            <a:ext cx="3057185" cy="2560320"/>
          </a:xfrm>
          <a:prstGeom prst="rect">
            <a:avLst/>
          </a:prstGeom>
        </p:spPr>
      </p:pic>
      <p:grpSp>
        <p:nvGrpSpPr>
          <p:cNvPr id="18" name="组 17"/>
          <p:cNvGrpSpPr/>
          <p:nvPr/>
        </p:nvGrpSpPr>
        <p:grpSpPr>
          <a:xfrm>
            <a:off x="6735000" y="5219990"/>
            <a:ext cx="2213784" cy="830997"/>
            <a:chOff x="6735000" y="5219990"/>
            <a:chExt cx="2213784" cy="830997"/>
          </a:xfrm>
        </p:grpSpPr>
        <p:sp>
          <p:nvSpPr>
            <p:cNvPr id="12" name="文本框 11"/>
            <p:cNvSpPr txBox="1"/>
            <p:nvPr/>
          </p:nvSpPr>
          <p:spPr>
            <a:xfrm>
              <a:off x="7456519" y="5219990"/>
              <a:ext cx="1492265" cy="830997"/>
            </a:xfrm>
            <a:prstGeom prst="rect">
              <a:avLst/>
            </a:prstGeom>
            <a:noFill/>
          </p:spPr>
          <p:txBody>
            <a:bodyPr wrap="none" rtlCol="0">
              <a:spAutoFit/>
            </a:bodyPr>
            <a:lstStyle/>
            <a:p>
              <a:r>
                <a:rPr kumimoji="1" lang="en-US" altLang="zh-CN" sz="2400" dirty="0" smtClean="0"/>
                <a:t>Unary</a:t>
              </a:r>
            </a:p>
            <a:p>
              <a:r>
                <a:rPr kumimoji="1" lang="en-US" altLang="zh-CN" sz="2400" dirty="0" smtClean="0"/>
                <a:t>Full model</a:t>
              </a:r>
              <a:endParaRPr kumimoji="1" lang="zh-CN" altLang="en-US" sz="2400" dirty="0"/>
            </a:p>
          </p:txBody>
        </p:sp>
        <p:cxnSp>
          <p:nvCxnSpPr>
            <p:cNvPr id="16" name="直线连接符 15"/>
            <p:cNvCxnSpPr/>
            <p:nvPr/>
          </p:nvCxnSpPr>
          <p:spPr>
            <a:xfrm>
              <a:off x="6737480" y="5483315"/>
              <a:ext cx="657087" cy="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17" name="直线连接符 16"/>
            <p:cNvCxnSpPr/>
            <p:nvPr/>
          </p:nvCxnSpPr>
          <p:spPr>
            <a:xfrm>
              <a:off x="6735000" y="5806105"/>
              <a:ext cx="657087"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731479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samp.wmv">
            <a:hlinkClick r:id="" action="ppaction://media"/>
          </p:cNvPr>
          <p:cNvPicPr/>
          <p:nvPr>
            <p:ph idx="1"/>
            <a:videoFile r:link="rId1"/>
            <p:extLst>
              <p:ext uri="{DAA4B4D4-6D71-4841-9C94-3DE7FCFB9230}">
                <p14:medi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r:embed="rId4"/>
              </p:ext>
            </p:extLst>
          </p:nvPr>
        </p:nvPicPr>
        <p:blipFill>
          <a:blip r:embed="rId5"/>
          <a:stretch>
            <a:fillRect/>
          </a:stretch>
        </p:blipFill>
        <p:spPr>
          <a:xfrm>
            <a:off x="0" y="11545"/>
            <a:ext cx="9144000" cy="6961909"/>
          </a:xfr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94184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849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repeatCount="indefinite" fill="remove" display="0">
                  <p:stCondLst>
                    <p:cond delay="indefinite"/>
                  </p:stCondLst>
                </p:cTn>
                <p:tgtEl>
                  <p:spTgt spid="4"/>
                </p:tgtEl>
              </p:cMediaNode>
            </p:video>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4712"/>
            <a:ext cx="8229600" cy="912179"/>
          </a:xfrm>
        </p:spPr>
        <p:txBody>
          <a:bodyPr>
            <a:normAutofit/>
          </a:bodyPr>
          <a:lstStyle/>
          <a:p>
            <a:r>
              <a:rPr lang="en-US" altLang="zh-CN" sz="4000" dirty="0" smtClean="0">
                <a:solidFill>
                  <a:srgbClr val="800000"/>
                </a:solidFill>
              </a:rPr>
              <a:t>Nursing Home Data</a:t>
            </a:r>
            <a:endParaRPr kumimoji="1" lang="zh-CN" altLang="en-US" sz="4000" dirty="0"/>
          </a:p>
        </p:txBody>
      </p:sp>
      <p:sp>
        <p:nvSpPr>
          <p:cNvPr id="3" name="内容占位符 2"/>
          <p:cNvSpPr>
            <a:spLocks noGrp="1"/>
          </p:cNvSpPr>
          <p:nvPr>
            <p:ph idx="1"/>
          </p:nvPr>
        </p:nvSpPr>
        <p:spPr>
          <a:xfrm>
            <a:off x="457200" y="4326464"/>
            <a:ext cx="8229600" cy="2514600"/>
          </a:xfrm>
        </p:spPr>
        <p:txBody>
          <a:bodyPr>
            <a:normAutofit/>
          </a:bodyPr>
          <a:lstStyle/>
          <a:p>
            <a:pPr marL="342900" lvl="1" indent="-342900">
              <a:buFont typeface="Arial"/>
              <a:buChar char="•"/>
            </a:pPr>
            <a:r>
              <a:rPr lang="en-US" altLang="zh-CN" sz="2400" dirty="0" smtClean="0">
                <a:solidFill>
                  <a:srgbClr val="000000"/>
                </a:solidFill>
              </a:rPr>
              <a:t>22</a:t>
            </a:r>
            <a:r>
              <a:rPr lang="en-US" altLang="zh-CN" sz="2400" dirty="0" smtClean="0">
                <a:solidFill>
                  <a:srgbClr val="000090"/>
                </a:solidFill>
              </a:rPr>
              <a:t> </a:t>
            </a:r>
            <a:r>
              <a:rPr lang="en-US" altLang="zh-CN" sz="2400" dirty="0" smtClean="0">
                <a:solidFill>
                  <a:srgbClr val="000000"/>
                </a:solidFill>
              </a:rPr>
              <a:t>short </a:t>
            </a:r>
            <a:r>
              <a:rPr lang="en-US" altLang="zh-CN" sz="2400" dirty="0" smtClean="0"/>
              <a:t>clips of fall + a 30-min non-fall video sequence, 5fps, surveillance video</a:t>
            </a:r>
          </a:p>
          <a:p>
            <a:r>
              <a:rPr lang="en-US" altLang="zh-CN" sz="2400" dirty="0" smtClean="0">
                <a:solidFill>
                  <a:srgbClr val="000090"/>
                </a:solidFill>
              </a:rPr>
              <a:t>5 </a:t>
            </a:r>
            <a:r>
              <a:rPr lang="en-US" altLang="zh-CN" sz="2400" dirty="0">
                <a:solidFill>
                  <a:srgbClr val="000090"/>
                </a:solidFill>
              </a:rPr>
              <a:t>actions</a:t>
            </a:r>
            <a:r>
              <a:rPr lang="en-US" altLang="zh-CN" sz="2400" dirty="0"/>
              <a:t>:  </a:t>
            </a:r>
            <a:r>
              <a:rPr lang="en-US" altLang="zh-CN" sz="2400" dirty="0" smtClean="0"/>
              <a:t>walk, stand, sit,</a:t>
            </a:r>
            <a:r>
              <a:rPr lang="en-US" altLang="zh-CN" sz="2400" dirty="0"/>
              <a:t> </a:t>
            </a:r>
            <a:r>
              <a:rPr lang="en-US" altLang="zh-CN" sz="2400" dirty="0" smtClean="0"/>
              <a:t>bend, </a:t>
            </a:r>
            <a:r>
              <a:rPr lang="en-US" altLang="zh-CN" sz="2400" dirty="0"/>
              <a:t>and </a:t>
            </a:r>
            <a:r>
              <a:rPr lang="en-US" altLang="zh-CN" sz="2400" dirty="0" smtClean="0"/>
              <a:t>fall</a:t>
            </a:r>
          </a:p>
          <a:p>
            <a:r>
              <a:rPr lang="en-US" altLang="zh-CN" sz="2400" dirty="0" smtClean="0">
                <a:solidFill>
                  <a:srgbClr val="000090"/>
                </a:solidFill>
              </a:rPr>
              <a:t>4 </a:t>
            </a:r>
            <a:r>
              <a:rPr lang="en-US" altLang="zh-CN" sz="2400" dirty="0">
                <a:solidFill>
                  <a:srgbClr val="000090"/>
                </a:solidFill>
              </a:rPr>
              <a:t>social roles</a:t>
            </a:r>
            <a:r>
              <a:rPr lang="en-US" altLang="zh-CN" sz="2400" dirty="0"/>
              <a:t>: </a:t>
            </a:r>
            <a:r>
              <a:rPr lang="en-US" altLang="zh-CN" sz="2400" dirty="0" smtClean="0"/>
              <a:t>fall, help, visit and reside</a:t>
            </a:r>
          </a:p>
          <a:p>
            <a:r>
              <a:rPr lang="en-US" altLang="zh-CN" sz="2400" dirty="0" smtClean="0">
                <a:solidFill>
                  <a:srgbClr val="000090"/>
                </a:solidFill>
              </a:rPr>
              <a:t>2 </a:t>
            </a:r>
            <a:r>
              <a:rPr lang="en-US" altLang="zh-CN" sz="2400" dirty="0">
                <a:solidFill>
                  <a:srgbClr val="000090"/>
                </a:solidFill>
              </a:rPr>
              <a:t>scene-level events</a:t>
            </a:r>
            <a:r>
              <a:rPr lang="en-US" altLang="zh-CN" sz="2400" dirty="0"/>
              <a:t>: </a:t>
            </a:r>
            <a:r>
              <a:rPr lang="en-US" altLang="zh-CN" sz="2400" dirty="0" smtClean="0"/>
              <a:t>fall, non-fall</a:t>
            </a:r>
            <a:endParaRPr kumimoji="1" lang="zh-CN" altLang="en-US" sz="2400" dirty="0"/>
          </a:p>
        </p:txBody>
      </p:sp>
      <p:pic>
        <p:nvPicPr>
          <p:cNvPr id="4" name="图片 3" descr="frame0094.png"/>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4850" y="1642112"/>
            <a:ext cx="2957110" cy="2217833"/>
          </a:xfrm>
          <a:prstGeom prst="rect">
            <a:avLst/>
          </a:prstGeom>
        </p:spPr>
      </p:pic>
      <p:pic>
        <p:nvPicPr>
          <p:cNvPr id="5" name="图片 4" descr="frame0161.png"/>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3081111" y="1642111"/>
            <a:ext cx="2957110" cy="2217833"/>
          </a:xfrm>
          <a:prstGeom prst="rect">
            <a:avLst/>
          </a:prstGeom>
        </p:spPr>
      </p:pic>
      <p:pic>
        <p:nvPicPr>
          <p:cNvPr id="6" name="图片 5" descr="frame0114.png"/>
          <p:cNvPicPr>
            <a:picLocks noChangeAspect="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6132547" y="1642112"/>
            <a:ext cx="2957109" cy="2217832"/>
          </a:xfrm>
          <a:prstGeom prst="rect">
            <a:avLst/>
          </a:prstGeom>
        </p:spPr>
      </p:pic>
      <p:sp>
        <p:nvSpPr>
          <p:cNvPr id="7" name="矩形 6"/>
          <p:cNvSpPr/>
          <p:nvPr/>
        </p:nvSpPr>
        <p:spPr>
          <a:xfrm>
            <a:off x="457200" y="5627529"/>
            <a:ext cx="5581021" cy="423388"/>
          </a:xfrm>
          <a:prstGeom prst="rect">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25119195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标题 1"/>
          <p:cNvSpPr>
            <a:spLocks noGrp="1"/>
          </p:cNvSpPr>
          <p:nvPr>
            <p:ph type="title"/>
          </p:nvPr>
        </p:nvSpPr>
        <p:spPr>
          <a:xfrm>
            <a:off x="-5446" y="-169027"/>
            <a:ext cx="9149446" cy="1143000"/>
          </a:xfrm>
        </p:spPr>
        <p:txBody>
          <a:bodyPr>
            <a:normAutofit/>
          </a:bodyPr>
          <a:lstStyle/>
          <a:p>
            <a:r>
              <a:rPr kumimoji="1" lang="en-US" altLang="zh-CN" sz="3600" dirty="0" smtClean="0">
                <a:solidFill>
                  <a:srgbClr val="800000"/>
                </a:solidFill>
              </a:rPr>
              <a:t>Results – Scene Labeling (Nursing Home)</a:t>
            </a:r>
            <a:endParaRPr kumimoji="1" lang="zh-CN" altLang="en-US" sz="3600" dirty="0">
              <a:solidFill>
                <a:srgbClr val="800000"/>
              </a:solidFill>
            </a:endParaRPr>
          </a:p>
        </p:txBody>
      </p:sp>
      <p:graphicFrame>
        <p:nvGraphicFramePr>
          <p:cNvPr id="5" name="Table 4"/>
          <p:cNvGraphicFramePr>
            <a:graphicFrameLocks noGrp="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963821511"/>
              </p:ext>
            </p:extLst>
          </p:nvPr>
        </p:nvGraphicFramePr>
        <p:xfrm>
          <a:off x="283629" y="4290611"/>
          <a:ext cx="8572561" cy="2286000"/>
        </p:xfrm>
        <a:graphic>
          <a:graphicData uri="http://schemas.openxmlformats.org/drawingml/2006/table">
            <a:tbl>
              <a:tblPr firstRow="1" bandRow="1">
                <a:tableStyleId>{2A488322-F2BA-4B5B-9748-0D474271808F}</a:tableStyleId>
              </a:tblPr>
              <a:tblGrid>
                <a:gridCol w="3449090"/>
                <a:gridCol w="1781446"/>
                <a:gridCol w="1743971"/>
                <a:gridCol w="1598054"/>
              </a:tblGrid>
              <a:tr h="449504">
                <a:tc>
                  <a:txBody>
                    <a:bodyPr/>
                    <a:lstStyle/>
                    <a:p>
                      <a:pPr algn="ctr"/>
                      <a:r>
                        <a:rPr lang="en-US" sz="2400" dirty="0" smtClean="0"/>
                        <a:t>Method</a:t>
                      </a:r>
                      <a:endParaRPr lang="en-US" sz="2800" dirty="0"/>
                    </a:p>
                  </a:txBody>
                  <a:tcPr/>
                </a:tc>
                <a:tc>
                  <a:txBody>
                    <a:bodyPr/>
                    <a:lstStyle/>
                    <a:p>
                      <a:pPr algn="ctr"/>
                      <a:r>
                        <a:rPr lang="en-US" sz="2400" b="1" kern="1200" dirty="0" smtClean="0">
                          <a:solidFill>
                            <a:schemeClr val="lt1"/>
                          </a:solidFill>
                          <a:latin typeface="+mn-lt"/>
                          <a:ea typeface="+mn-ea"/>
                          <a:cs typeface="+mn-cs"/>
                        </a:rPr>
                        <a:t>Action</a:t>
                      </a:r>
                      <a:endParaRPr lang="en-US" sz="2400" b="1" kern="1200" dirty="0">
                        <a:solidFill>
                          <a:schemeClr val="lt1"/>
                        </a:solidFill>
                        <a:latin typeface="+mn-lt"/>
                        <a:ea typeface="+mn-ea"/>
                        <a:cs typeface="+mn-cs"/>
                      </a:endParaRPr>
                    </a:p>
                  </a:txBody>
                  <a:tcPr/>
                </a:tc>
                <a:tc>
                  <a:txBody>
                    <a:bodyPr/>
                    <a:lstStyle/>
                    <a:p>
                      <a:pPr algn="ctr"/>
                      <a:r>
                        <a:rPr lang="en-US" sz="2400" b="1" kern="1200" dirty="0" smtClean="0">
                          <a:solidFill>
                            <a:schemeClr val="lt1"/>
                          </a:solidFill>
                          <a:latin typeface="+mn-lt"/>
                          <a:ea typeface="+mn-ea"/>
                          <a:cs typeface="+mn-cs"/>
                        </a:rPr>
                        <a:t>Role</a:t>
                      </a:r>
                      <a:endParaRPr lang="en-US" sz="2400" b="1" kern="1200" dirty="0">
                        <a:solidFill>
                          <a:schemeClr val="lt1"/>
                        </a:solidFill>
                        <a:latin typeface="+mn-lt"/>
                        <a:ea typeface="+mn-ea"/>
                        <a:cs typeface="+mn-cs"/>
                      </a:endParaRPr>
                    </a:p>
                  </a:txBody>
                  <a:tcPr/>
                </a:tc>
                <a:tc>
                  <a:txBody>
                    <a:bodyPr/>
                    <a:lstStyle/>
                    <a:p>
                      <a:pPr algn="ctr"/>
                      <a:r>
                        <a:rPr lang="en-US" sz="2400" b="1" kern="1200" dirty="0" smtClean="0">
                          <a:solidFill>
                            <a:schemeClr val="lt1"/>
                          </a:solidFill>
                          <a:latin typeface="+mn-lt"/>
                          <a:ea typeface="+mn-ea"/>
                          <a:cs typeface="+mn-cs"/>
                        </a:rPr>
                        <a:t>Event</a:t>
                      </a:r>
                      <a:endParaRPr lang="en-US" sz="2400" b="1" kern="1200" dirty="0">
                        <a:solidFill>
                          <a:schemeClr val="lt1"/>
                        </a:solidFill>
                        <a:latin typeface="+mn-lt"/>
                        <a:ea typeface="+mn-ea"/>
                        <a:cs typeface="+mn-cs"/>
                      </a:endParaRPr>
                    </a:p>
                  </a:txBody>
                  <a:tcPr/>
                </a:tc>
              </a:tr>
              <a:tr h="443665">
                <a:tc>
                  <a:txBody>
                    <a:bodyPr/>
                    <a:lstStyle/>
                    <a:p>
                      <a:pPr algn="ctr"/>
                      <a:r>
                        <a:rPr lang="en-US" sz="2400" dirty="0" smtClean="0"/>
                        <a:t>Unary</a:t>
                      </a:r>
                      <a:endParaRPr lang="en-US" sz="2800" dirty="0"/>
                    </a:p>
                  </a:txBody>
                  <a:tcPr/>
                </a:tc>
                <a:tc>
                  <a:txBody>
                    <a:bodyPr/>
                    <a:lstStyle/>
                    <a:p>
                      <a:pPr algn="ctr"/>
                      <a:r>
                        <a:rPr lang="en-US" sz="2400" kern="1200" dirty="0" smtClean="0">
                          <a:solidFill>
                            <a:schemeClr val="dk1"/>
                          </a:solidFill>
                          <a:latin typeface="+mn-lt"/>
                          <a:ea typeface="+mn-ea"/>
                          <a:cs typeface="+mn-cs"/>
                        </a:rPr>
                        <a:t>40.9</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35.0</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73.2</a:t>
                      </a:r>
                      <a:endParaRPr lang="en-US" sz="2400" kern="1200" dirty="0">
                        <a:solidFill>
                          <a:schemeClr val="dk1"/>
                        </a:solidFill>
                        <a:latin typeface="+mn-lt"/>
                        <a:ea typeface="+mn-ea"/>
                        <a:cs typeface="+mn-cs"/>
                      </a:endParaRPr>
                    </a:p>
                  </a:txBody>
                  <a:tcPr/>
                </a:tc>
              </a:tr>
              <a:tr h="443665">
                <a:tc>
                  <a:txBody>
                    <a:bodyPr/>
                    <a:lstStyle/>
                    <a:p>
                      <a:pPr marL="0" algn="ctr" defTabSz="457200" rtl="0" eaLnBrk="1" latinLnBrk="0" hangingPunct="1"/>
                      <a:r>
                        <a:rPr lang="en-US" sz="2400" kern="1200" dirty="0" smtClean="0">
                          <a:solidFill>
                            <a:schemeClr val="dk1"/>
                          </a:solidFill>
                          <a:latin typeface="+mn-lt"/>
                          <a:ea typeface="+mn-ea"/>
                          <a:cs typeface="+mn-cs"/>
                        </a:rPr>
                        <a:t>Full model</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42.0</a:t>
                      </a:r>
                      <a:endParaRPr lang="en-US" sz="2400" kern="1200" dirty="0">
                        <a:solidFill>
                          <a:schemeClr val="dk1"/>
                        </a:solidFill>
                        <a:latin typeface="+mn-lt"/>
                        <a:ea typeface="+mn-ea"/>
                        <a:cs typeface="+mn-cs"/>
                      </a:endParaRPr>
                    </a:p>
                  </a:txBody>
                  <a:tcPr/>
                </a:tc>
                <a:tc>
                  <a:txBody>
                    <a:bodyPr/>
                    <a:lstStyle/>
                    <a:p>
                      <a:pPr algn="ctr"/>
                      <a:r>
                        <a:rPr lang="en-US" sz="2400" kern="1200" dirty="0" smtClean="0">
                          <a:solidFill>
                            <a:schemeClr val="dk1"/>
                          </a:solidFill>
                          <a:latin typeface="+mn-lt"/>
                          <a:ea typeface="+mn-ea"/>
                          <a:cs typeface="+mn-cs"/>
                        </a:rPr>
                        <a:t>50.1</a:t>
                      </a:r>
                      <a:endParaRPr lang="en-US" sz="2400" kern="1200" dirty="0">
                        <a:solidFill>
                          <a:schemeClr val="dk1"/>
                        </a:solidFill>
                        <a:latin typeface="+mn-lt"/>
                        <a:ea typeface="+mn-ea"/>
                        <a:cs typeface="+mn-cs"/>
                      </a:endParaRPr>
                    </a:p>
                  </a:txBody>
                  <a:tcPr/>
                </a:tc>
                <a:tc>
                  <a:txBody>
                    <a:bodyPr/>
                    <a:lstStyle/>
                    <a:p>
                      <a:pPr algn="ctr"/>
                      <a:r>
                        <a:rPr lang="en-US" sz="2400" kern="1200" dirty="0" smtClean="0">
                          <a:solidFill>
                            <a:schemeClr val="dk1"/>
                          </a:solidFill>
                          <a:latin typeface="+mn-lt"/>
                          <a:ea typeface="+mn-ea"/>
                          <a:cs typeface="+mn-cs"/>
                        </a:rPr>
                        <a:t>80.5</a:t>
                      </a:r>
                      <a:endParaRPr lang="en-US" sz="2400" kern="1200" dirty="0">
                        <a:solidFill>
                          <a:schemeClr val="dk1"/>
                        </a:solidFill>
                        <a:latin typeface="+mn-lt"/>
                        <a:ea typeface="+mn-ea"/>
                        <a:cs typeface="+mn-cs"/>
                      </a:endParaRPr>
                    </a:p>
                  </a:txBody>
                  <a:tcPr/>
                </a:tc>
              </a:tr>
              <a:tr h="443665">
                <a:tc>
                  <a:txBody>
                    <a:bodyPr/>
                    <a:lstStyle/>
                    <a:p>
                      <a:pPr marL="0" algn="ctr" defTabSz="457200" rtl="0" eaLnBrk="1" latinLnBrk="0" hangingPunct="1"/>
                      <a:r>
                        <a:rPr lang="en-US" sz="2400" kern="1200" dirty="0" smtClean="0">
                          <a:solidFill>
                            <a:schemeClr val="dk1"/>
                          </a:solidFill>
                          <a:latin typeface="+mn-lt"/>
                          <a:ea typeface="+mn-ea"/>
                          <a:cs typeface="+mn-cs"/>
                        </a:rPr>
                        <a:t>Action model (HOG+SVM)</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38.7</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N/A</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N/A</a:t>
                      </a:r>
                      <a:endParaRPr lang="en-US" sz="2400" kern="1200" dirty="0">
                        <a:solidFill>
                          <a:schemeClr val="dk1"/>
                        </a:solidFill>
                        <a:latin typeface="+mn-lt"/>
                        <a:ea typeface="+mn-ea"/>
                        <a:cs typeface="+mn-cs"/>
                      </a:endParaRPr>
                    </a:p>
                  </a:txBody>
                  <a:tcPr/>
                </a:tc>
              </a:tr>
              <a:tr h="443665">
                <a:tc>
                  <a:txBody>
                    <a:bodyPr/>
                    <a:lstStyle/>
                    <a:p>
                      <a:pPr marL="0" algn="ctr" defTabSz="457200" rtl="0" eaLnBrk="1" latinLnBrk="0" hangingPunct="1"/>
                      <a:r>
                        <a:rPr lang="en-US" sz="2400" kern="1200" dirty="0" smtClean="0">
                          <a:solidFill>
                            <a:schemeClr val="dk1"/>
                          </a:solidFill>
                          <a:latin typeface="+mn-lt"/>
                          <a:ea typeface="+mn-ea"/>
                          <a:cs typeface="+mn-cs"/>
                        </a:rPr>
                        <a:t>Group activity </a:t>
                      </a:r>
                      <a:r>
                        <a:rPr lang="en-US" sz="1400" kern="1200" dirty="0" smtClean="0">
                          <a:solidFill>
                            <a:schemeClr val="dk1"/>
                          </a:solidFill>
                          <a:latin typeface="+mn-lt"/>
                          <a:ea typeface="+mn-ea"/>
                          <a:cs typeface="+mn-cs"/>
                        </a:rPr>
                        <a:t>[</a:t>
                      </a:r>
                      <a:r>
                        <a:rPr lang="en-US" sz="1400" kern="1200" dirty="0" err="1" smtClean="0">
                          <a:solidFill>
                            <a:schemeClr val="dk1"/>
                          </a:solidFill>
                          <a:latin typeface="+mn-lt"/>
                          <a:ea typeface="+mn-ea"/>
                          <a:cs typeface="+mn-cs"/>
                        </a:rPr>
                        <a:t>Lan</a:t>
                      </a:r>
                      <a:r>
                        <a:rPr lang="en-US" sz="1400" kern="1200" dirty="0" smtClean="0">
                          <a:solidFill>
                            <a:schemeClr val="dk1"/>
                          </a:solidFill>
                          <a:latin typeface="+mn-lt"/>
                          <a:ea typeface="+mn-ea"/>
                          <a:cs typeface="+mn-cs"/>
                        </a:rPr>
                        <a:t> et  al. PAMI 12]</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N/A</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N/A</a:t>
                      </a:r>
                      <a:endParaRPr lang="en-US" sz="2400" kern="1200" dirty="0">
                        <a:solidFill>
                          <a:schemeClr val="dk1"/>
                        </a:solidFill>
                        <a:latin typeface="+mn-lt"/>
                        <a:ea typeface="+mn-ea"/>
                        <a:cs typeface="+mn-cs"/>
                      </a:endParaRPr>
                    </a:p>
                  </a:txBody>
                  <a:tcPr/>
                </a:tc>
                <a:tc>
                  <a:txBody>
                    <a:bodyPr/>
                    <a:lstStyle/>
                    <a:p>
                      <a:pPr marL="0" algn="ctr" defTabSz="457200" rtl="0" eaLnBrk="1" latinLnBrk="0" hangingPunct="1"/>
                      <a:r>
                        <a:rPr lang="en-US" sz="2400" kern="1200" dirty="0" smtClean="0">
                          <a:solidFill>
                            <a:schemeClr val="dk1"/>
                          </a:solidFill>
                          <a:latin typeface="+mn-lt"/>
                          <a:ea typeface="+mn-ea"/>
                          <a:cs typeface="+mn-cs"/>
                        </a:rPr>
                        <a:t>78.5</a:t>
                      </a:r>
                      <a:endParaRPr lang="en-US" sz="2400" kern="1200" dirty="0">
                        <a:solidFill>
                          <a:schemeClr val="dk1"/>
                        </a:solidFill>
                        <a:latin typeface="+mn-lt"/>
                        <a:ea typeface="+mn-ea"/>
                        <a:cs typeface="+mn-cs"/>
                      </a:endParaRPr>
                    </a:p>
                  </a:txBody>
                  <a:tcPr/>
                </a:tc>
              </a:tr>
            </a:tbl>
          </a:graphicData>
        </a:graphic>
      </p:graphicFrame>
      <p:grpSp>
        <p:nvGrpSpPr>
          <p:cNvPr id="4" name="组 3"/>
          <p:cNvGrpSpPr/>
          <p:nvPr/>
        </p:nvGrpSpPr>
        <p:grpSpPr>
          <a:xfrm>
            <a:off x="3482517" y="971713"/>
            <a:ext cx="2294556" cy="3186497"/>
            <a:chOff x="5310101" y="1235043"/>
            <a:chExt cx="2294556" cy="3186497"/>
          </a:xfrm>
        </p:grpSpPr>
        <p:grpSp>
          <p:nvGrpSpPr>
            <p:cNvPr id="6" name="组 5"/>
            <p:cNvGrpSpPr/>
            <p:nvPr/>
          </p:nvGrpSpPr>
          <p:grpSpPr>
            <a:xfrm>
              <a:off x="5310101" y="1702813"/>
              <a:ext cx="2294556" cy="2718727"/>
              <a:chOff x="971395" y="980299"/>
              <a:chExt cx="2294556" cy="2718727"/>
            </a:xfrm>
          </p:grpSpPr>
          <p:cxnSp>
            <p:nvCxnSpPr>
              <p:cNvPr id="8" name="Straight Connector 16"/>
              <p:cNvCxnSpPr>
                <a:stCxn id="33" idx="0"/>
                <a:endCxn id="21" idx="3"/>
              </p:cNvCxnSpPr>
              <p:nvPr/>
            </p:nvCxnSpPr>
            <p:spPr>
              <a:xfrm flipV="1">
                <a:off x="1152081" y="1265021"/>
                <a:ext cx="820900" cy="818214"/>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17"/>
              <p:cNvCxnSpPr>
                <a:stCxn id="21" idx="4"/>
                <a:endCxn id="46" idx="0"/>
              </p:cNvCxnSpPr>
              <p:nvPr/>
            </p:nvCxnSpPr>
            <p:spPr>
              <a:xfrm flipH="1">
                <a:off x="1851989" y="1313872"/>
                <a:ext cx="238928" cy="76747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79"/>
              <p:cNvCxnSpPr>
                <a:stCxn id="40" idx="0"/>
                <a:endCxn id="43" idx="4"/>
              </p:cNvCxnSpPr>
              <p:nvPr/>
            </p:nvCxnSpPr>
            <p:spPr>
              <a:xfrm flipH="1" flipV="1">
                <a:off x="1152081" y="3049399"/>
                <a:ext cx="1240" cy="316054"/>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80"/>
              <p:cNvCxnSpPr>
                <a:stCxn id="42" idx="0"/>
                <a:endCxn id="38" idx="4"/>
              </p:cNvCxnSpPr>
              <p:nvPr/>
            </p:nvCxnSpPr>
            <p:spPr>
              <a:xfrm flipV="1">
                <a:off x="1848265" y="3047511"/>
                <a:ext cx="1244" cy="317942"/>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81"/>
              <p:cNvCxnSpPr>
                <a:stCxn id="50" idx="0"/>
                <a:endCxn id="36" idx="4"/>
              </p:cNvCxnSpPr>
              <p:nvPr/>
            </p:nvCxnSpPr>
            <p:spPr>
              <a:xfrm flipH="1" flipV="1">
                <a:off x="3028431" y="3050100"/>
                <a:ext cx="1240" cy="315353"/>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13" name="组 12"/>
              <p:cNvGrpSpPr/>
              <p:nvPr/>
            </p:nvGrpSpPr>
            <p:grpSpPr>
              <a:xfrm>
                <a:off x="2848985" y="3351554"/>
                <a:ext cx="416966" cy="347472"/>
                <a:chOff x="3014043" y="4500980"/>
                <a:chExt cx="416966" cy="347472"/>
              </a:xfrm>
            </p:grpSpPr>
            <p:sp>
              <p:nvSpPr>
                <p:cNvPr id="49" name="TextBox 88"/>
                <p:cNvSpPr txBox="1"/>
                <p:nvPr/>
              </p:nvSpPr>
              <p:spPr>
                <a:xfrm>
                  <a:off x="3014043" y="450098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50" name="Oval 89"/>
                <p:cNvSpPr>
                  <a:spLocks noChangeAspect="1"/>
                </p:cNvSpPr>
                <p:nvPr/>
              </p:nvSpPr>
              <p:spPr>
                <a:xfrm>
                  <a:off x="3027942" y="4514879"/>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cxnSp>
            <p:nvCxnSpPr>
              <p:cNvPr id="14" name="曲线连接符 13"/>
              <p:cNvCxnSpPr/>
              <p:nvPr/>
            </p:nvCxnSpPr>
            <p:spPr>
              <a:xfrm rot="5400000" flipH="1" flipV="1">
                <a:off x="1516870" y="1751833"/>
                <a:ext cx="12700" cy="694944"/>
              </a:xfrm>
              <a:prstGeom prst="curvedConnector3">
                <a:avLst>
                  <a:gd name="adj1" fmla="val 966559"/>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5" name="曲线连接符 14"/>
              <p:cNvCxnSpPr/>
              <p:nvPr/>
            </p:nvCxnSpPr>
            <p:spPr>
              <a:xfrm rot="5400000" flipH="1" flipV="1">
                <a:off x="2362734" y="1521398"/>
                <a:ext cx="70101" cy="1112774"/>
              </a:xfrm>
              <a:prstGeom prst="curvedConnector3">
                <a:avLst>
                  <a:gd name="adj1" fmla="val 401071"/>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7"/>
              <p:cNvCxnSpPr>
                <a:stCxn id="21" idx="5"/>
                <a:endCxn id="48" idx="0"/>
              </p:cNvCxnSpPr>
              <p:nvPr/>
            </p:nvCxnSpPr>
            <p:spPr>
              <a:xfrm>
                <a:off x="2208852" y="1265021"/>
                <a:ext cx="819579" cy="81891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17"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87700550"/>
                  </p:ext>
                </p:extLst>
              </p:nvPr>
            </p:nvGraphicFramePr>
            <p:xfrm>
              <a:off x="2258815" y="2189113"/>
              <a:ext cx="347472" cy="156362"/>
            </p:xfrm>
            <a:graphic>
              <a:graphicData uri="http://schemas.openxmlformats.org/presentationml/2006/ole">
                <p:oleObj spid="_x0000_s379049" name="公式" r:id="rId4" imgW="330200" imgH="165100" progId="Equation.3">
                  <p:embed/>
                </p:oleObj>
              </a:graphicData>
            </a:graphic>
          </p:graphicFrame>
          <p:graphicFrame>
            <p:nvGraphicFramePr>
              <p:cNvPr id="18"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52243329"/>
                  </p:ext>
                </p:extLst>
              </p:nvPr>
            </p:nvGraphicFramePr>
            <p:xfrm>
              <a:off x="2287735" y="3451597"/>
              <a:ext cx="347472" cy="156362"/>
            </p:xfrm>
            <a:graphic>
              <a:graphicData uri="http://schemas.openxmlformats.org/presentationml/2006/ole">
                <p:oleObj spid="_x0000_s379050" name="公式" r:id="rId5" imgW="330200" imgH="165100" progId="Equation.3">
                  <p:embed/>
                </p:oleObj>
              </a:graphicData>
            </a:graphic>
          </p:graphicFrame>
          <p:grpSp>
            <p:nvGrpSpPr>
              <p:cNvPr id="19" name="Group 158"/>
              <p:cNvGrpSpPr/>
              <p:nvPr/>
            </p:nvGrpSpPr>
            <p:grpSpPr>
              <a:xfrm>
                <a:off x="2847745" y="2070038"/>
                <a:ext cx="416966" cy="347472"/>
                <a:chOff x="7467600" y="3810000"/>
                <a:chExt cx="457200" cy="381000"/>
              </a:xfrm>
            </p:grpSpPr>
            <p:sp>
              <p:nvSpPr>
                <p:cNvPr id="47"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48"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0" name="Group 157"/>
              <p:cNvGrpSpPr/>
              <p:nvPr/>
            </p:nvGrpSpPr>
            <p:grpSpPr>
              <a:xfrm>
                <a:off x="1671303" y="2067449"/>
                <a:ext cx="416966" cy="347472"/>
                <a:chOff x="6172200" y="3733800"/>
                <a:chExt cx="457200" cy="381000"/>
              </a:xfrm>
            </p:grpSpPr>
            <p:sp>
              <p:nvSpPr>
                <p:cNvPr id="45"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46"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21" name="Oval 55"/>
              <p:cNvSpPr>
                <a:spLocks noChangeAspect="1"/>
              </p:cNvSpPr>
              <p:nvPr/>
            </p:nvSpPr>
            <p:spPr>
              <a:xfrm>
                <a:off x="1924130" y="980299"/>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22" name="曲线连接符 21"/>
              <p:cNvCxnSpPr/>
              <p:nvPr/>
            </p:nvCxnSpPr>
            <p:spPr>
              <a:xfrm rot="5400000" flipH="1" flipV="1">
                <a:off x="2033254" y="1195283"/>
                <a:ext cx="70100" cy="1743710"/>
              </a:xfrm>
              <a:prstGeom prst="curvedConnector3">
                <a:avLst>
                  <a:gd name="adj1" fmla="val 549458"/>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23"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9118045"/>
                  </p:ext>
                </p:extLst>
              </p:nvPr>
            </p:nvGraphicFramePr>
            <p:xfrm>
              <a:off x="2256335" y="2821703"/>
              <a:ext cx="347472" cy="156362"/>
            </p:xfrm>
            <a:graphic>
              <a:graphicData uri="http://schemas.openxmlformats.org/presentationml/2006/ole">
                <p:oleObj spid="_x0000_s379051" name="公式" r:id="rId6" imgW="330200" imgH="165100" progId="Equation.3">
                  <p:embed/>
                </p:oleObj>
              </a:graphicData>
            </a:graphic>
          </p:graphicFrame>
          <p:grpSp>
            <p:nvGrpSpPr>
              <p:cNvPr id="24" name="Group 156"/>
              <p:cNvGrpSpPr/>
              <p:nvPr/>
            </p:nvGrpSpPr>
            <p:grpSpPr>
              <a:xfrm>
                <a:off x="971395" y="2701922"/>
                <a:ext cx="416966" cy="347477"/>
                <a:chOff x="5410200" y="3790945"/>
                <a:chExt cx="457200" cy="381005"/>
              </a:xfrm>
            </p:grpSpPr>
            <p:sp>
              <p:nvSpPr>
                <p:cNvPr id="43"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44" name="TextBox 87"/>
                <p:cNvSpPr txBox="1"/>
                <p:nvPr/>
              </p:nvSpPr>
              <p:spPr>
                <a:xfrm>
                  <a:off x="5410200" y="3790945"/>
                  <a:ext cx="457200" cy="371221"/>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cxnSp>
            <p:nvCxnSpPr>
              <p:cNvPr id="25" name="Straight Connector 79"/>
              <p:cNvCxnSpPr>
                <a:stCxn id="44" idx="0"/>
                <a:endCxn id="34" idx="2"/>
              </p:cNvCxnSpPr>
              <p:nvPr/>
            </p:nvCxnSpPr>
            <p:spPr>
              <a:xfrm flipV="1">
                <a:off x="1179878" y="2407886"/>
                <a:ext cx="0" cy="29403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6" name="Straight Connector 80"/>
              <p:cNvCxnSpPr>
                <a:stCxn id="38" idx="0"/>
                <a:endCxn id="46" idx="4"/>
              </p:cNvCxnSpPr>
              <p:nvPr/>
            </p:nvCxnSpPr>
            <p:spPr>
              <a:xfrm flipV="1">
                <a:off x="1849509" y="2414921"/>
                <a:ext cx="2480" cy="29901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81"/>
              <p:cNvCxnSpPr>
                <a:stCxn id="36" idx="0"/>
                <a:endCxn id="48" idx="4"/>
              </p:cNvCxnSpPr>
              <p:nvPr/>
            </p:nvCxnSpPr>
            <p:spPr>
              <a:xfrm flipV="1">
                <a:off x="3028431" y="2417510"/>
                <a:ext cx="0" cy="29901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28" name="Group 184"/>
              <p:cNvGrpSpPr/>
              <p:nvPr/>
            </p:nvGrpSpPr>
            <p:grpSpPr>
              <a:xfrm>
                <a:off x="1667579" y="3351554"/>
                <a:ext cx="416966" cy="347472"/>
                <a:chOff x="6172200" y="4953000"/>
                <a:chExt cx="457200" cy="381000"/>
              </a:xfrm>
            </p:grpSpPr>
            <p:sp>
              <p:nvSpPr>
                <p:cNvPr id="41"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42"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9" name="Group 183"/>
              <p:cNvGrpSpPr/>
              <p:nvPr/>
            </p:nvGrpSpPr>
            <p:grpSpPr>
              <a:xfrm>
                <a:off x="972635" y="3351554"/>
                <a:ext cx="416966" cy="347472"/>
                <a:chOff x="5410200" y="5010150"/>
                <a:chExt cx="457200" cy="381000"/>
              </a:xfrm>
            </p:grpSpPr>
            <p:sp>
              <p:nvSpPr>
                <p:cNvPr id="39" name="TextBox 92"/>
                <p:cNvSpPr txBox="1"/>
                <p:nvPr/>
              </p:nvSpPr>
              <p:spPr>
                <a:xfrm>
                  <a:off x="5410200" y="50101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40" name="Oval 93"/>
                <p:cNvSpPr>
                  <a:spLocks noChangeAspect="1"/>
                </p:cNvSpPr>
                <p:nvPr/>
              </p:nvSpPr>
              <p:spPr>
                <a:xfrm>
                  <a:off x="5425440" y="50253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30" name="Group 157"/>
              <p:cNvGrpSpPr/>
              <p:nvPr/>
            </p:nvGrpSpPr>
            <p:grpSpPr>
              <a:xfrm>
                <a:off x="1668823" y="2700039"/>
                <a:ext cx="416966" cy="347472"/>
                <a:chOff x="6172200" y="3733800"/>
                <a:chExt cx="457200" cy="381000"/>
              </a:xfrm>
            </p:grpSpPr>
            <p:sp>
              <p:nvSpPr>
                <p:cNvPr id="37"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38"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31" name="Group 158"/>
              <p:cNvGrpSpPr/>
              <p:nvPr/>
            </p:nvGrpSpPr>
            <p:grpSpPr>
              <a:xfrm>
                <a:off x="2847745" y="2702628"/>
                <a:ext cx="416966" cy="347472"/>
                <a:chOff x="7467600" y="3810000"/>
                <a:chExt cx="457200" cy="381000"/>
              </a:xfrm>
            </p:grpSpPr>
            <p:sp>
              <p:nvSpPr>
                <p:cNvPr id="35"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36"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32" name="Group 156"/>
              <p:cNvGrpSpPr/>
              <p:nvPr/>
            </p:nvGrpSpPr>
            <p:grpSpPr>
              <a:xfrm>
                <a:off x="971395" y="2069332"/>
                <a:ext cx="416966" cy="347477"/>
                <a:chOff x="5410200" y="3790945"/>
                <a:chExt cx="457200" cy="381005"/>
              </a:xfrm>
            </p:grpSpPr>
            <p:sp>
              <p:nvSpPr>
                <p:cNvPr id="33"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34" name="TextBox 87"/>
                <p:cNvSpPr txBox="1"/>
                <p:nvPr/>
              </p:nvSpPr>
              <p:spPr>
                <a:xfrm>
                  <a:off x="5410200" y="3790945"/>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grpSp>
        <p:sp>
          <p:nvSpPr>
            <p:cNvPr id="7" name="TextBox 99"/>
            <p:cNvSpPr txBox="1"/>
            <p:nvPr/>
          </p:nvSpPr>
          <p:spPr>
            <a:xfrm>
              <a:off x="5712636" y="1235043"/>
              <a:ext cx="1414933" cy="400110"/>
            </a:xfrm>
            <a:prstGeom prst="rect">
              <a:avLst/>
            </a:prstGeom>
            <a:noFill/>
            <a:ln w="25400">
              <a:noFill/>
              <a:miter lim="800000"/>
            </a:ln>
          </p:spPr>
          <p:txBody>
            <a:bodyPr wrap="square" rtlCol="0">
              <a:spAutoFit/>
            </a:bodyPr>
            <a:lstStyle/>
            <a:p>
              <a:pPr algn="ctr"/>
              <a:r>
                <a:rPr lang="en-US" sz="2000" dirty="0" smtClean="0">
                  <a:solidFill>
                    <a:srgbClr val="000090"/>
                  </a:solidFill>
                  <a:latin typeface="Arial" pitchFamily="34" charset="0"/>
                  <a:cs typeface="Arial" pitchFamily="34" charset="0"/>
                </a:rPr>
                <a:t>Full model</a:t>
              </a:r>
              <a:endParaRPr lang="en-US" sz="2000" dirty="0">
                <a:solidFill>
                  <a:srgbClr val="000090"/>
                </a:solidFill>
                <a:latin typeface="Arial" pitchFamily="34" charset="0"/>
                <a:cs typeface="Arial" pitchFamily="34" charset="0"/>
              </a:endParaRPr>
            </a:p>
          </p:txBody>
        </p:sp>
      </p:grpSp>
      <p:grpSp>
        <p:nvGrpSpPr>
          <p:cNvPr id="51" name="组 50"/>
          <p:cNvGrpSpPr/>
          <p:nvPr/>
        </p:nvGrpSpPr>
        <p:grpSpPr>
          <a:xfrm>
            <a:off x="-5446" y="957631"/>
            <a:ext cx="3224933" cy="3206095"/>
            <a:chOff x="737978" y="1205471"/>
            <a:chExt cx="3224933" cy="3206095"/>
          </a:xfrm>
        </p:grpSpPr>
        <p:sp>
          <p:nvSpPr>
            <p:cNvPr id="52" name="TextBox 99"/>
            <p:cNvSpPr txBox="1"/>
            <p:nvPr/>
          </p:nvSpPr>
          <p:spPr>
            <a:xfrm>
              <a:off x="1467606" y="1679931"/>
              <a:ext cx="9144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Event</a:t>
              </a:r>
              <a:endParaRPr lang="en-US" sz="1700" dirty="0">
                <a:latin typeface="Arial" pitchFamily="34" charset="0"/>
                <a:cs typeface="Arial" pitchFamily="34" charset="0"/>
              </a:endParaRPr>
            </a:p>
          </p:txBody>
        </p:sp>
        <p:sp>
          <p:nvSpPr>
            <p:cNvPr id="53" name="TextBox 100"/>
            <p:cNvSpPr txBox="1"/>
            <p:nvPr/>
          </p:nvSpPr>
          <p:spPr>
            <a:xfrm>
              <a:off x="737978" y="2607965"/>
              <a:ext cx="838200" cy="61555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Social Role</a:t>
              </a:r>
              <a:endParaRPr lang="en-US" sz="1700" dirty="0">
                <a:latin typeface="Arial" pitchFamily="34" charset="0"/>
                <a:cs typeface="Arial" pitchFamily="34" charset="0"/>
              </a:endParaRPr>
            </a:p>
          </p:txBody>
        </p:sp>
        <p:sp>
          <p:nvSpPr>
            <p:cNvPr id="54" name="TextBox 100"/>
            <p:cNvSpPr txBox="1"/>
            <p:nvPr/>
          </p:nvSpPr>
          <p:spPr>
            <a:xfrm>
              <a:off x="737978" y="3401435"/>
              <a:ext cx="838200" cy="353943"/>
            </a:xfrm>
            <a:prstGeom prst="rect">
              <a:avLst/>
            </a:prstGeom>
            <a:noFill/>
            <a:ln w="25400">
              <a:noFill/>
              <a:miter lim="800000"/>
            </a:ln>
          </p:spPr>
          <p:txBody>
            <a:bodyPr wrap="square" rtlCol="0">
              <a:spAutoFit/>
            </a:bodyPr>
            <a:lstStyle/>
            <a:p>
              <a:pPr algn="ctr"/>
              <a:r>
                <a:rPr lang="en-US" sz="1700" dirty="0" smtClean="0">
                  <a:latin typeface="Arial" pitchFamily="34" charset="0"/>
                  <a:cs typeface="Arial" pitchFamily="34" charset="0"/>
                </a:rPr>
                <a:t>Action</a:t>
              </a:r>
              <a:endParaRPr lang="en-US" sz="1700" dirty="0">
                <a:latin typeface="Arial" pitchFamily="34" charset="0"/>
                <a:cs typeface="Arial" pitchFamily="34" charset="0"/>
              </a:endParaRPr>
            </a:p>
          </p:txBody>
        </p:sp>
        <p:grpSp>
          <p:nvGrpSpPr>
            <p:cNvPr id="55" name="组 54"/>
            <p:cNvGrpSpPr/>
            <p:nvPr/>
          </p:nvGrpSpPr>
          <p:grpSpPr>
            <a:xfrm>
              <a:off x="1668355" y="1692839"/>
              <a:ext cx="2294556" cy="2718727"/>
              <a:chOff x="971395" y="980299"/>
              <a:chExt cx="2294556" cy="2718727"/>
            </a:xfrm>
          </p:grpSpPr>
          <p:cxnSp>
            <p:nvCxnSpPr>
              <p:cNvPr id="57" name="Straight Connector 16"/>
              <p:cNvCxnSpPr>
                <a:stCxn id="79" idx="0"/>
                <a:endCxn id="68" idx="3"/>
              </p:cNvCxnSpPr>
              <p:nvPr/>
            </p:nvCxnSpPr>
            <p:spPr>
              <a:xfrm flipV="1">
                <a:off x="1152081" y="1265021"/>
                <a:ext cx="820900" cy="818214"/>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8" name="Straight Connector 17"/>
              <p:cNvCxnSpPr>
                <a:stCxn id="68" idx="4"/>
                <a:endCxn id="92" idx="0"/>
              </p:cNvCxnSpPr>
              <p:nvPr/>
            </p:nvCxnSpPr>
            <p:spPr>
              <a:xfrm flipH="1">
                <a:off x="1851989" y="1313872"/>
                <a:ext cx="238928" cy="76747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9" name="Straight Connector 79"/>
              <p:cNvCxnSpPr>
                <a:stCxn id="86" idx="0"/>
                <a:endCxn id="89" idx="4"/>
              </p:cNvCxnSpPr>
              <p:nvPr/>
            </p:nvCxnSpPr>
            <p:spPr>
              <a:xfrm flipH="1" flipV="1">
                <a:off x="1152081" y="3049399"/>
                <a:ext cx="1240" cy="316054"/>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0" name="Straight Connector 80"/>
              <p:cNvCxnSpPr>
                <a:stCxn id="88" idx="0"/>
                <a:endCxn id="84" idx="4"/>
              </p:cNvCxnSpPr>
              <p:nvPr/>
            </p:nvCxnSpPr>
            <p:spPr>
              <a:xfrm flipV="1">
                <a:off x="1848265" y="3047511"/>
                <a:ext cx="1244" cy="317942"/>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1" name="Straight Connector 81"/>
              <p:cNvCxnSpPr>
                <a:stCxn id="96" idx="0"/>
                <a:endCxn id="82" idx="4"/>
              </p:cNvCxnSpPr>
              <p:nvPr/>
            </p:nvCxnSpPr>
            <p:spPr>
              <a:xfrm flipH="1" flipV="1">
                <a:off x="3028431" y="3050100"/>
                <a:ext cx="1240" cy="315353"/>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62" name="组 61"/>
              <p:cNvGrpSpPr/>
              <p:nvPr/>
            </p:nvGrpSpPr>
            <p:grpSpPr>
              <a:xfrm>
                <a:off x="2848985" y="3351554"/>
                <a:ext cx="416966" cy="347472"/>
                <a:chOff x="3014043" y="4500980"/>
                <a:chExt cx="416966" cy="347472"/>
              </a:xfrm>
            </p:grpSpPr>
            <p:sp>
              <p:nvSpPr>
                <p:cNvPr id="95" name="TextBox 88"/>
                <p:cNvSpPr txBox="1"/>
                <p:nvPr/>
              </p:nvSpPr>
              <p:spPr>
                <a:xfrm>
                  <a:off x="3014043" y="450098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96" name="Oval 89"/>
                <p:cNvSpPr>
                  <a:spLocks noChangeAspect="1"/>
                </p:cNvSpPr>
                <p:nvPr/>
              </p:nvSpPr>
              <p:spPr>
                <a:xfrm>
                  <a:off x="3027942" y="4514879"/>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cxnSp>
            <p:nvCxnSpPr>
              <p:cNvPr id="63" name="Straight Connector 17"/>
              <p:cNvCxnSpPr>
                <a:stCxn id="68" idx="5"/>
                <a:endCxn id="94" idx="0"/>
              </p:cNvCxnSpPr>
              <p:nvPr/>
            </p:nvCxnSpPr>
            <p:spPr>
              <a:xfrm>
                <a:off x="2208852" y="1265021"/>
                <a:ext cx="819579" cy="81891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64"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74555100"/>
                  </p:ext>
                </p:extLst>
              </p:nvPr>
            </p:nvGraphicFramePr>
            <p:xfrm>
              <a:off x="2258815" y="2189113"/>
              <a:ext cx="347472" cy="156362"/>
            </p:xfrm>
            <a:graphic>
              <a:graphicData uri="http://schemas.openxmlformats.org/presentationml/2006/ole">
                <p:oleObj spid="_x0000_s379052" name="公式" r:id="rId7" imgW="330200" imgH="165100" progId="Equation.3">
                  <p:embed/>
                </p:oleObj>
              </a:graphicData>
            </a:graphic>
          </p:graphicFrame>
          <p:graphicFrame>
            <p:nvGraphicFramePr>
              <p:cNvPr id="65"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35810694"/>
                  </p:ext>
                </p:extLst>
              </p:nvPr>
            </p:nvGraphicFramePr>
            <p:xfrm>
              <a:off x="2287735" y="3451597"/>
              <a:ext cx="347472" cy="156362"/>
            </p:xfrm>
            <a:graphic>
              <a:graphicData uri="http://schemas.openxmlformats.org/presentationml/2006/ole">
                <p:oleObj spid="_x0000_s379053" name="公式" r:id="rId8" imgW="330200" imgH="165100" progId="Equation.3">
                  <p:embed/>
                </p:oleObj>
              </a:graphicData>
            </a:graphic>
          </p:graphicFrame>
          <p:grpSp>
            <p:nvGrpSpPr>
              <p:cNvPr id="66" name="Group 158"/>
              <p:cNvGrpSpPr/>
              <p:nvPr/>
            </p:nvGrpSpPr>
            <p:grpSpPr>
              <a:xfrm>
                <a:off x="2847745" y="2070038"/>
                <a:ext cx="416966" cy="347472"/>
                <a:chOff x="7467600" y="3810000"/>
                <a:chExt cx="457200" cy="381000"/>
              </a:xfrm>
            </p:grpSpPr>
            <p:sp>
              <p:nvSpPr>
                <p:cNvPr id="93"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94"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67" name="Group 157"/>
              <p:cNvGrpSpPr/>
              <p:nvPr/>
            </p:nvGrpSpPr>
            <p:grpSpPr>
              <a:xfrm>
                <a:off x="1671303" y="2067449"/>
                <a:ext cx="416966" cy="347472"/>
                <a:chOff x="6172200" y="3733800"/>
                <a:chExt cx="457200" cy="381000"/>
              </a:xfrm>
            </p:grpSpPr>
            <p:sp>
              <p:nvSpPr>
                <p:cNvPr id="91"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92"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68" name="Oval 55"/>
              <p:cNvSpPr>
                <a:spLocks noChangeAspect="1"/>
              </p:cNvSpPr>
              <p:nvPr/>
            </p:nvSpPr>
            <p:spPr>
              <a:xfrm>
                <a:off x="1924130" y="980299"/>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graphicFrame>
            <p:nvGraphicFramePr>
              <p:cNvPr id="69"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54221081"/>
                  </p:ext>
                </p:extLst>
              </p:nvPr>
            </p:nvGraphicFramePr>
            <p:xfrm>
              <a:off x="2256335" y="2821703"/>
              <a:ext cx="347472" cy="156362"/>
            </p:xfrm>
            <a:graphic>
              <a:graphicData uri="http://schemas.openxmlformats.org/presentationml/2006/ole">
                <p:oleObj spid="_x0000_s379054" name="公式" r:id="rId9" imgW="330200" imgH="165100" progId="Equation.3">
                  <p:embed/>
                </p:oleObj>
              </a:graphicData>
            </a:graphic>
          </p:graphicFrame>
          <p:grpSp>
            <p:nvGrpSpPr>
              <p:cNvPr id="70" name="Group 156"/>
              <p:cNvGrpSpPr/>
              <p:nvPr/>
            </p:nvGrpSpPr>
            <p:grpSpPr>
              <a:xfrm>
                <a:off x="971395" y="2701922"/>
                <a:ext cx="416966" cy="347477"/>
                <a:chOff x="5410200" y="3790945"/>
                <a:chExt cx="457200" cy="381005"/>
              </a:xfrm>
            </p:grpSpPr>
            <p:sp>
              <p:nvSpPr>
                <p:cNvPr id="89"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90" name="TextBox 87"/>
                <p:cNvSpPr txBox="1"/>
                <p:nvPr/>
              </p:nvSpPr>
              <p:spPr>
                <a:xfrm>
                  <a:off x="5410200" y="3790945"/>
                  <a:ext cx="457200" cy="371221"/>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cxnSp>
            <p:nvCxnSpPr>
              <p:cNvPr id="71" name="Straight Connector 79"/>
              <p:cNvCxnSpPr>
                <a:stCxn id="90" idx="0"/>
                <a:endCxn id="80" idx="2"/>
              </p:cNvCxnSpPr>
              <p:nvPr/>
            </p:nvCxnSpPr>
            <p:spPr>
              <a:xfrm flipV="1">
                <a:off x="1179878" y="2407886"/>
                <a:ext cx="0" cy="29403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2" name="Straight Connector 80"/>
              <p:cNvCxnSpPr>
                <a:stCxn id="84" idx="0"/>
                <a:endCxn id="92" idx="4"/>
              </p:cNvCxnSpPr>
              <p:nvPr/>
            </p:nvCxnSpPr>
            <p:spPr>
              <a:xfrm flipV="1">
                <a:off x="1849509" y="2414921"/>
                <a:ext cx="2480" cy="29901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3" name="Straight Connector 81"/>
              <p:cNvCxnSpPr>
                <a:stCxn id="82" idx="0"/>
                <a:endCxn id="94" idx="4"/>
              </p:cNvCxnSpPr>
              <p:nvPr/>
            </p:nvCxnSpPr>
            <p:spPr>
              <a:xfrm flipV="1">
                <a:off x="3028431" y="2417510"/>
                <a:ext cx="0" cy="29901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74" name="Group 184"/>
              <p:cNvGrpSpPr/>
              <p:nvPr/>
            </p:nvGrpSpPr>
            <p:grpSpPr>
              <a:xfrm>
                <a:off x="1667579" y="3351554"/>
                <a:ext cx="416966" cy="347472"/>
                <a:chOff x="6172200" y="4953000"/>
                <a:chExt cx="457200" cy="381000"/>
              </a:xfrm>
            </p:grpSpPr>
            <p:sp>
              <p:nvSpPr>
                <p:cNvPr id="87"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88"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5" name="Group 183"/>
              <p:cNvGrpSpPr/>
              <p:nvPr/>
            </p:nvGrpSpPr>
            <p:grpSpPr>
              <a:xfrm>
                <a:off x="972635" y="3351554"/>
                <a:ext cx="416966" cy="347472"/>
                <a:chOff x="5410200" y="5010150"/>
                <a:chExt cx="457200" cy="381000"/>
              </a:xfrm>
            </p:grpSpPr>
            <p:sp>
              <p:nvSpPr>
                <p:cNvPr id="85" name="TextBox 92"/>
                <p:cNvSpPr txBox="1"/>
                <p:nvPr/>
              </p:nvSpPr>
              <p:spPr>
                <a:xfrm>
                  <a:off x="5410200" y="50101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86" name="Oval 93"/>
                <p:cNvSpPr>
                  <a:spLocks noChangeAspect="1"/>
                </p:cNvSpPr>
                <p:nvPr/>
              </p:nvSpPr>
              <p:spPr>
                <a:xfrm>
                  <a:off x="5425440" y="50253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6" name="Group 157"/>
              <p:cNvGrpSpPr/>
              <p:nvPr/>
            </p:nvGrpSpPr>
            <p:grpSpPr>
              <a:xfrm>
                <a:off x="1668823" y="2700039"/>
                <a:ext cx="416966" cy="347472"/>
                <a:chOff x="6172200" y="3733800"/>
                <a:chExt cx="457200" cy="381000"/>
              </a:xfrm>
            </p:grpSpPr>
            <p:sp>
              <p:nvSpPr>
                <p:cNvPr id="83"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84"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7" name="Group 158"/>
              <p:cNvGrpSpPr/>
              <p:nvPr/>
            </p:nvGrpSpPr>
            <p:grpSpPr>
              <a:xfrm>
                <a:off x="2847745" y="2702628"/>
                <a:ext cx="416966" cy="347472"/>
                <a:chOff x="7467600" y="3810000"/>
                <a:chExt cx="457200" cy="381000"/>
              </a:xfrm>
            </p:grpSpPr>
            <p:sp>
              <p:nvSpPr>
                <p:cNvPr id="81"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82"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78" name="Group 156"/>
              <p:cNvGrpSpPr/>
              <p:nvPr/>
            </p:nvGrpSpPr>
            <p:grpSpPr>
              <a:xfrm>
                <a:off x="971395" y="2069332"/>
                <a:ext cx="416966" cy="347477"/>
                <a:chOff x="5410200" y="3790945"/>
                <a:chExt cx="457200" cy="381005"/>
              </a:xfrm>
            </p:grpSpPr>
            <p:sp>
              <p:nvSpPr>
                <p:cNvPr id="79"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80" name="TextBox 87"/>
                <p:cNvSpPr txBox="1"/>
                <p:nvPr/>
              </p:nvSpPr>
              <p:spPr>
                <a:xfrm>
                  <a:off x="5410200" y="3790945"/>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r</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grpSp>
        <p:sp>
          <p:nvSpPr>
            <p:cNvPr id="56" name="TextBox 99"/>
            <p:cNvSpPr txBox="1"/>
            <p:nvPr/>
          </p:nvSpPr>
          <p:spPr>
            <a:xfrm>
              <a:off x="2068503" y="1205471"/>
              <a:ext cx="1414933" cy="400110"/>
            </a:xfrm>
            <a:prstGeom prst="rect">
              <a:avLst/>
            </a:prstGeom>
            <a:noFill/>
            <a:ln w="25400">
              <a:noFill/>
              <a:miter lim="800000"/>
            </a:ln>
          </p:spPr>
          <p:txBody>
            <a:bodyPr wrap="square" rtlCol="0">
              <a:spAutoFit/>
            </a:bodyPr>
            <a:lstStyle/>
            <a:p>
              <a:pPr algn="ctr"/>
              <a:r>
                <a:rPr lang="en-US" sz="2000" dirty="0" smtClean="0">
                  <a:solidFill>
                    <a:srgbClr val="000090"/>
                  </a:solidFill>
                  <a:latin typeface="Arial" pitchFamily="34" charset="0"/>
                  <a:cs typeface="Arial" pitchFamily="34" charset="0"/>
                </a:rPr>
                <a:t>Unary</a:t>
              </a:r>
              <a:endParaRPr lang="en-US" sz="1700" dirty="0">
                <a:solidFill>
                  <a:srgbClr val="000090"/>
                </a:solidFill>
                <a:latin typeface="Arial" pitchFamily="34" charset="0"/>
                <a:cs typeface="Arial" pitchFamily="34" charset="0"/>
              </a:endParaRPr>
            </a:p>
          </p:txBody>
        </p:sp>
      </p:grpSp>
      <p:grpSp>
        <p:nvGrpSpPr>
          <p:cNvPr id="3" name="组 2"/>
          <p:cNvGrpSpPr/>
          <p:nvPr/>
        </p:nvGrpSpPr>
        <p:grpSpPr>
          <a:xfrm>
            <a:off x="5989049" y="1424922"/>
            <a:ext cx="3004098" cy="2713543"/>
            <a:chOff x="5989049" y="1393942"/>
            <a:chExt cx="3004098" cy="2713543"/>
          </a:xfrm>
        </p:grpSpPr>
        <p:cxnSp>
          <p:nvCxnSpPr>
            <p:cNvPr id="189" name="Straight Connector 16"/>
            <p:cNvCxnSpPr>
              <a:stCxn id="213" idx="0"/>
              <a:endCxn id="215" idx="3"/>
            </p:cNvCxnSpPr>
            <p:nvPr/>
          </p:nvCxnSpPr>
          <p:spPr>
            <a:xfrm flipV="1">
              <a:off x="6872542" y="1678664"/>
              <a:ext cx="791863" cy="95921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90" name="Straight Connector 17"/>
            <p:cNvCxnSpPr>
              <a:stCxn id="215" idx="4"/>
              <a:endCxn id="210" idx="0"/>
            </p:cNvCxnSpPr>
            <p:nvPr/>
          </p:nvCxnSpPr>
          <p:spPr>
            <a:xfrm flipH="1">
              <a:off x="7543413" y="1727515"/>
              <a:ext cx="238928" cy="92237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92" name="Straight Connector 79"/>
            <p:cNvCxnSpPr>
              <a:stCxn id="219" idx="0"/>
            </p:cNvCxnSpPr>
            <p:nvPr/>
          </p:nvCxnSpPr>
          <p:spPr>
            <a:xfrm flipV="1">
              <a:off x="6844745" y="3001423"/>
              <a:ext cx="13900"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93" name="Straight Connector 80"/>
            <p:cNvCxnSpPr>
              <a:stCxn id="222" idx="0"/>
            </p:cNvCxnSpPr>
            <p:nvPr/>
          </p:nvCxnSpPr>
          <p:spPr>
            <a:xfrm flipV="1">
              <a:off x="7539689" y="3001423"/>
              <a:ext cx="1" cy="772489"/>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94" name="Straight Connector 81"/>
            <p:cNvCxnSpPr>
              <a:stCxn id="198" idx="0"/>
              <a:endCxn id="206" idx="2"/>
            </p:cNvCxnSpPr>
            <p:nvPr/>
          </p:nvCxnSpPr>
          <p:spPr>
            <a:xfrm flipH="1" flipV="1">
              <a:off x="8748892" y="2977135"/>
              <a:ext cx="7975" cy="796777"/>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195" name="组 194"/>
            <p:cNvGrpSpPr/>
            <p:nvPr/>
          </p:nvGrpSpPr>
          <p:grpSpPr>
            <a:xfrm>
              <a:off x="5989049" y="3365876"/>
              <a:ext cx="416966" cy="376780"/>
              <a:chOff x="5345036" y="4653900"/>
              <a:chExt cx="416966" cy="376780"/>
            </a:xfrm>
          </p:grpSpPr>
          <p:sp>
            <p:nvSpPr>
              <p:cNvPr id="196" name="TextBox 94"/>
              <p:cNvSpPr txBox="1"/>
              <p:nvPr/>
            </p:nvSpPr>
            <p:spPr>
              <a:xfrm>
                <a:off x="5345036" y="4653900"/>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O</a:t>
                </a:r>
                <a:endParaRPr lang="en-US" sz="1600" i="1" baseline="-25000" dirty="0">
                  <a:latin typeface="Times New Roman" pitchFamily="18" charset="0"/>
                  <a:cs typeface="Times New Roman" pitchFamily="18" charset="0"/>
                </a:endParaRPr>
              </a:p>
            </p:txBody>
          </p:sp>
          <p:sp>
            <p:nvSpPr>
              <p:cNvPr id="197" name="Oval 95"/>
              <p:cNvSpPr>
                <a:spLocks noChangeAspect="1"/>
              </p:cNvSpPr>
              <p:nvPr/>
            </p:nvSpPr>
            <p:spPr>
              <a:xfrm>
                <a:off x="5345038" y="4697107"/>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i="1" dirty="0">
                  <a:solidFill>
                    <a:schemeClr val="tx1"/>
                  </a:solidFill>
                  <a:latin typeface="Times New Roman" pitchFamily="18" charset="0"/>
                  <a:cs typeface="Times New Roman" pitchFamily="18" charset="0"/>
                </a:endParaRPr>
              </a:p>
            </p:txBody>
          </p:sp>
        </p:grpSp>
        <p:sp>
          <p:nvSpPr>
            <p:cNvPr id="198" name="Oval 89"/>
            <p:cNvSpPr>
              <a:spLocks noChangeAspect="1"/>
            </p:cNvSpPr>
            <p:nvPr/>
          </p:nvSpPr>
          <p:spPr>
            <a:xfrm>
              <a:off x="8590080" y="3773912"/>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cxnSp>
          <p:nvCxnSpPr>
            <p:cNvPr id="199" name="曲线连接符 198"/>
            <p:cNvCxnSpPr/>
            <p:nvPr/>
          </p:nvCxnSpPr>
          <p:spPr>
            <a:xfrm rot="5400000" flipH="1" flipV="1">
              <a:off x="7208294" y="2320376"/>
              <a:ext cx="12700" cy="694944"/>
            </a:xfrm>
            <a:prstGeom prst="curvedConnector3">
              <a:avLst>
                <a:gd name="adj1" fmla="val 966559"/>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0" name="曲线连接符 199"/>
            <p:cNvCxnSpPr/>
            <p:nvPr/>
          </p:nvCxnSpPr>
          <p:spPr>
            <a:xfrm rot="5400000" flipH="1" flipV="1">
              <a:off x="8054158" y="2089941"/>
              <a:ext cx="70101" cy="1112774"/>
            </a:xfrm>
            <a:prstGeom prst="curvedConnector3">
              <a:avLst>
                <a:gd name="adj1" fmla="val 401071"/>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17"/>
            <p:cNvCxnSpPr>
              <a:stCxn id="215" idx="5"/>
              <a:endCxn id="207" idx="0"/>
            </p:cNvCxnSpPr>
            <p:nvPr/>
          </p:nvCxnSpPr>
          <p:spPr>
            <a:xfrm>
              <a:off x="7900276" y="1678664"/>
              <a:ext cx="820819" cy="973816"/>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02" name="曲线连接符 201"/>
            <p:cNvCxnSpPr>
              <a:stCxn id="197" idx="0"/>
              <a:endCxn id="215" idx="2"/>
            </p:cNvCxnSpPr>
            <p:nvPr/>
          </p:nvCxnSpPr>
          <p:spPr>
            <a:xfrm rot="5400000" flipH="1" flipV="1">
              <a:off x="5961519" y="1755048"/>
              <a:ext cx="1848354" cy="1459716"/>
            </a:xfrm>
            <a:prstGeom prst="curvedConnector2">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203"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44487777"/>
                </p:ext>
              </p:extLst>
            </p:nvPr>
          </p:nvGraphicFramePr>
          <p:xfrm>
            <a:off x="7950239" y="2757656"/>
            <a:ext cx="347472" cy="156362"/>
          </p:xfrm>
          <a:graphic>
            <a:graphicData uri="http://schemas.openxmlformats.org/presentationml/2006/ole">
              <p:oleObj spid="_x0000_s379055" name="公式" r:id="rId10" imgW="330200" imgH="165100" progId="Equation.3">
                <p:embed/>
              </p:oleObj>
            </a:graphicData>
          </a:graphic>
        </p:graphicFrame>
        <p:graphicFrame>
          <p:nvGraphicFramePr>
            <p:cNvPr id="204" name="Object 4"/>
            <p:cNvGraphicFramePr>
              <a:graphicFrameLocks noChangeAspect="1"/>
            </p:cNvGraphicFramePr>
            <p:nvPr>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2172875"/>
                </p:ext>
              </p:extLst>
            </p:nvPr>
          </p:nvGraphicFramePr>
          <p:xfrm>
            <a:off x="7979159" y="3891036"/>
            <a:ext cx="347472" cy="156362"/>
          </p:xfrm>
          <a:graphic>
            <a:graphicData uri="http://schemas.openxmlformats.org/presentationml/2006/ole">
              <p:oleObj spid="_x0000_s379056" name="公式" r:id="rId11" imgW="330200" imgH="165100" progId="Equation.3">
                <p:embed/>
              </p:oleObj>
            </a:graphicData>
          </a:graphic>
        </p:graphicFrame>
        <p:grpSp>
          <p:nvGrpSpPr>
            <p:cNvPr id="205" name="Group 158"/>
            <p:cNvGrpSpPr/>
            <p:nvPr/>
          </p:nvGrpSpPr>
          <p:grpSpPr>
            <a:xfrm>
              <a:off x="8540409" y="2638581"/>
              <a:ext cx="416966" cy="347472"/>
              <a:chOff x="7467600" y="3810000"/>
              <a:chExt cx="457200" cy="381000"/>
            </a:xfrm>
          </p:grpSpPr>
          <p:sp>
            <p:nvSpPr>
              <p:cNvPr id="206" name="TextBox 82"/>
              <p:cNvSpPr txBox="1"/>
              <p:nvPr/>
            </p:nvSpPr>
            <p:spPr>
              <a:xfrm>
                <a:off x="7467600" y="3810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sp>
            <p:nvSpPr>
              <p:cNvPr id="207" name="Oval 83"/>
              <p:cNvSpPr>
                <a:spLocks noChangeAspect="1"/>
              </p:cNvSpPr>
              <p:nvPr/>
            </p:nvSpPr>
            <p:spPr>
              <a:xfrm>
                <a:off x="7482840" y="3825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08" name="Group 157"/>
            <p:cNvGrpSpPr/>
            <p:nvPr/>
          </p:nvGrpSpPr>
          <p:grpSpPr>
            <a:xfrm>
              <a:off x="7362727" y="2635992"/>
              <a:ext cx="416966" cy="347472"/>
              <a:chOff x="6172200" y="3733800"/>
              <a:chExt cx="457200" cy="381000"/>
            </a:xfrm>
          </p:grpSpPr>
          <p:sp>
            <p:nvSpPr>
              <p:cNvPr id="209" name="TextBox 84"/>
              <p:cNvSpPr txBox="1"/>
              <p:nvPr/>
            </p:nvSpPr>
            <p:spPr>
              <a:xfrm>
                <a:off x="6172200" y="37338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210" name="Oval 85"/>
              <p:cNvSpPr>
                <a:spLocks noChangeAspect="1"/>
              </p:cNvSpPr>
              <p:nvPr/>
            </p:nvSpPr>
            <p:spPr>
              <a:xfrm>
                <a:off x="6187440" y="37490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11" name="Group 156"/>
            <p:cNvGrpSpPr/>
            <p:nvPr/>
          </p:nvGrpSpPr>
          <p:grpSpPr>
            <a:xfrm>
              <a:off x="6664059" y="2637874"/>
              <a:ext cx="416966" cy="347472"/>
              <a:chOff x="5410200" y="3790950"/>
              <a:chExt cx="457200" cy="381000"/>
            </a:xfrm>
          </p:grpSpPr>
          <p:sp>
            <p:nvSpPr>
              <p:cNvPr id="212" name="Oval 86"/>
              <p:cNvSpPr>
                <a:spLocks noChangeAspect="1"/>
              </p:cNvSpPr>
              <p:nvPr/>
            </p:nvSpPr>
            <p:spPr>
              <a:xfrm>
                <a:off x="5425440" y="380619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sp>
            <p:nvSpPr>
              <p:cNvPr id="213" name="TextBox 87"/>
              <p:cNvSpPr txBox="1"/>
              <p:nvPr/>
            </p:nvSpPr>
            <p:spPr>
              <a:xfrm>
                <a:off x="5410200" y="379095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h</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grpSp>
        <p:sp>
          <p:nvSpPr>
            <p:cNvPr id="215" name="Oval 55"/>
            <p:cNvSpPr>
              <a:spLocks noChangeAspect="1"/>
            </p:cNvSpPr>
            <p:nvPr/>
          </p:nvSpPr>
          <p:spPr>
            <a:xfrm>
              <a:off x="7615554" y="1393942"/>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smtClean="0">
                  <a:solidFill>
                    <a:schemeClr val="tx1"/>
                  </a:solidFill>
                  <a:latin typeface="Times New Roman" pitchFamily="18" charset="0"/>
                  <a:cs typeface="Times New Roman" pitchFamily="18" charset="0"/>
                </a:rPr>
                <a:t>Y</a:t>
              </a:r>
              <a:endParaRPr lang="en-US" sz="1600" i="1" dirty="0">
                <a:solidFill>
                  <a:schemeClr val="tx1"/>
                </a:solidFill>
                <a:latin typeface="Times New Roman" pitchFamily="18" charset="0"/>
                <a:cs typeface="Times New Roman" pitchFamily="18" charset="0"/>
              </a:endParaRPr>
            </a:p>
          </p:txBody>
        </p:sp>
        <p:cxnSp>
          <p:nvCxnSpPr>
            <p:cNvPr id="216" name="曲线连接符 215"/>
            <p:cNvCxnSpPr/>
            <p:nvPr/>
          </p:nvCxnSpPr>
          <p:spPr>
            <a:xfrm rot="5400000" flipH="1" flipV="1">
              <a:off x="7724678" y="1763826"/>
              <a:ext cx="70100" cy="1743710"/>
            </a:xfrm>
            <a:prstGeom prst="curvedConnector3">
              <a:avLst>
                <a:gd name="adj1" fmla="val 549458"/>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17" name="组 216"/>
            <p:cNvGrpSpPr/>
            <p:nvPr/>
          </p:nvGrpSpPr>
          <p:grpSpPr>
            <a:xfrm>
              <a:off x="6664059" y="3760019"/>
              <a:ext cx="416966" cy="347466"/>
              <a:chOff x="6109476" y="4296747"/>
              <a:chExt cx="416966" cy="347466"/>
            </a:xfrm>
          </p:grpSpPr>
          <p:sp>
            <p:nvSpPr>
              <p:cNvPr id="218" name="TextBox 92"/>
              <p:cNvSpPr txBox="1"/>
              <p:nvPr/>
            </p:nvSpPr>
            <p:spPr>
              <a:xfrm>
                <a:off x="6109476" y="4296747"/>
                <a:ext cx="416966" cy="338554"/>
              </a:xfrm>
              <a:prstGeom prst="rect">
                <a:avLst/>
              </a:prstGeom>
              <a:noFill/>
            </p:spPr>
            <p:txBody>
              <a:bodyPr wrap="square" rtlCol="0">
                <a:spAutoFit/>
              </a:bodyPr>
              <a:lstStyle/>
              <a:p>
                <a:pPr algn="ctr"/>
                <a:r>
                  <a:rPr lang="en-US" sz="1600" i="1" dirty="0" smtClean="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1</a:t>
                </a:r>
                <a:endParaRPr lang="en-US" sz="1600" baseline="-25000" dirty="0">
                  <a:latin typeface="Times New Roman" pitchFamily="18" charset="0"/>
                  <a:cs typeface="Times New Roman" pitchFamily="18" charset="0"/>
                </a:endParaRPr>
              </a:p>
            </p:txBody>
          </p:sp>
          <p:sp>
            <p:nvSpPr>
              <p:cNvPr id="219" name="Oval 93"/>
              <p:cNvSpPr>
                <a:spLocks noChangeAspect="1"/>
              </p:cNvSpPr>
              <p:nvPr/>
            </p:nvSpPr>
            <p:spPr>
              <a:xfrm>
                <a:off x="6123375" y="4310640"/>
                <a:ext cx="333573" cy="3335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grpSp>
          <p:nvGrpSpPr>
            <p:cNvPr id="220" name="Group 184"/>
            <p:cNvGrpSpPr/>
            <p:nvPr/>
          </p:nvGrpSpPr>
          <p:grpSpPr>
            <a:xfrm>
              <a:off x="7359003" y="3760013"/>
              <a:ext cx="416966" cy="347472"/>
              <a:chOff x="6172200" y="4953000"/>
              <a:chExt cx="457200" cy="381000"/>
            </a:xfrm>
          </p:grpSpPr>
          <p:sp>
            <p:nvSpPr>
              <p:cNvPr id="221" name="TextBox 90"/>
              <p:cNvSpPr txBox="1"/>
              <p:nvPr/>
            </p:nvSpPr>
            <p:spPr>
              <a:xfrm>
                <a:off x="6172200" y="4953000"/>
                <a:ext cx="457200" cy="371221"/>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baseline="-25000" dirty="0" smtClean="0">
                    <a:latin typeface="Times New Roman" pitchFamily="18" charset="0"/>
                    <a:cs typeface="Times New Roman" pitchFamily="18" charset="0"/>
                  </a:rPr>
                  <a:t>2</a:t>
                </a:r>
                <a:endParaRPr lang="en-US" sz="1600" baseline="-25000" dirty="0">
                  <a:latin typeface="Times New Roman" pitchFamily="18" charset="0"/>
                  <a:cs typeface="Times New Roman" pitchFamily="18" charset="0"/>
                </a:endParaRPr>
              </a:p>
            </p:txBody>
          </p:sp>
          <p:sp>
            <p:nvSpPr>
              <p:cNvPr id="222" name="Oval 91"/>
              <p:cNvSpPr>
                <a:spLocks noChangeAspect="1"/>
              </p:cNvSpPr>
              <p:nvPr/>
            </p:nvSpPr>
            <p:spPr>
              <a:xfrm>
                <a:off x="6187440" y="4968240"/>
                <a:ext cx="365760" cy="36576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aseline="-25000" dirty="0">
                  <a:solidFill>
                    <a:schemeClr val="tx1"/>
                  </a:solidFill>
                  <a:latin typeface="Times New Roman" pitchFamily="18" charset="0"/>
                  <a:cs typeface="Times New Roman" pitchFamily="18" charset="0"/>
                </a:endParaRPr>
              </a:p>
            </p:txBody>
          </p:sp>
        </p:grpSp>
        <p:sp>
          <p:nvSpPr>
            <p:cNvPr id="223" name="TextBox 88"/>
            <p:cNvSpPr txBox="1"/>
            <p:nvPr/>
          </p:nvSpPr>
          <p:spPr>
            <a:xfrm>
              <a:off x="8576181" y="3760013"/>
              <a:ext cx="416966" cy="338554"/>
            </a:xfrm>
            <a:prstGeom prst="rect">
              <a:avLst/>
            </a:prstGeom>
            <a:noFill/>
          </p:spPr>
          <p:txBody>
            <a:bodyPr wrap="square" rtlCol="0">
              <a:spAutoFit/>
            </a:bodyPr>
            <a:lstStyle/>
            <a:p>
              <a:pPr algn="ctr"/>
              <a:r>
                <a:rPr lang="en-US" sz="1600" i="1" dirty="0">
                  <a:latin typeface="Times New Roman" pitchFamily="18" charset="0"/>
                  <a:cs typeface="Times New Roman" pitchFamily="18" charset="0"/>
                </a:rPr>
                <a:t>x</a:t>
              </a:r>
              <a:r>
                <a:rPr lang="en-US" sz="1600" i="1" baseline="-25000" dirty="0" smtClean="0">
                  <a:latin typeface="Times New Roman" pitchFamily="18" charset="0"/>
                  <a:cs typeface="Times New Roman" pitchFamily="18" charset="0"/>
                </a:rPr>
                <a:t>N</a:t>
              </a:r>
              <a:endParaRPr lang="en-US" sz="1600" i="1" baseline="-25000" dirty="0">
                <a:latin typeface="Times New Roman" pitchFamily="18" charset="0"/>
                <a:cs typeface="Times New Roman" pitchFamily="18" charset="0"/>
              </a:endParaRPr>
            </a:p>
          </p:txBody>
        </p:sp>
      </p:grpSp>
      <p:sp>
        <p:nvSpPr>
          <p:cNvPr id="224" name="TextBox 99"/>
          <p:cNvSpPr txBox="1"/>
          <p:nvPr/>
        </p:nvSpPr>
        <p:spPr>
          <a:xfrm>
            <a:off x="6798281" y="959798"/>
            <a:ext cx="1912121" cy="400110"/>
          </a:xfrm>
          <a:prstGeom prst="rect">
            <a:avLst/>
          </a:prstGeom>
          <a:noFill/>
          <a:ln w="25400">
            <a:noFill/>
            <a:miter lim="800000"/>
          </a:ln>
        </p:spPr>
        <p:txBody>
          <a:bodyPr wrap="square" rtlCol="0">
            <a:spAutoFit/>
          </a:bodyPr>
          <a:lstStyle/>
          <a:p>
            <a:pPr algn="ctr"/>
            <a:r>
              <a:rPr lang="en-US" sz="2000" dirty="0" smtClean="0">
                <a:solidFill>
                  <a:srgbClr val="000090"/>
                </a:solidFill>
                <a:latin typeface="Arial" pitchFamily="34" charset="0"/>
                <a:cs typeface="Arial" pitchFamily="34" charset="0"/>
              </a:rPr>
              <a:t>Group activity</a:t>
            </a:r>
            <a:endParaRPr lang="en-US" sz="2000" dirty="0">
              <a:solidFill>
                <a:srgbClr val="000090"/>
              </a:solidFill>
              <a:latin typeface="Arial" pitchFamily="34" charset="0"/>
              <a:cs typeface="Arial" pitchFamily="34"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0328943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标题 1"/>
          <p:cNvSpPr>
            <a:spLocks noGrp="1"/>
          </p:cNvSpPr>
          <p:nvPr>
            <p:ph type="title"/>
          </p:nvPr>
        </p:nvSpPr>
        <p:spPr>
          <a:xfrm>
            <a:off x="0" y="-124749"/>
            <a:ext cx="9144000" cy="1143000"/>
          </a:xfrm>
        </p:spPr>
        <p:txBody>
          <a:bodyPr>
            <a:normAutofit/>
          </a:bodyPr>
          <a:lstStyle/>
          <a:p>
            <a:r>
              <a:rPr kumimoji="1" lang="en-US" altLang="zh-CN" sz="3600" dirty="0">
                <a:solidFill>
                  <a:srgbClr val="800000"/>
                </a:solidFill>
              </a:rPr>
              <a:t>Results – </a:t>
            </a:r>
            <a:r>
              <a:rPr kumimoji="1" lang="en-US" altLang="zh-CN" sz="3600" dirty="0" smtClean="0">
                <a:solidFill>
                  <a:srgbClr val="800000"/>
                </a:solidFill>
              </a:rPr>
              <a:t>Query for Social </a:t>
            </a:r>
            <a:r>
              <a:rPr kumimoji="1" lang="en-US" altLang="zh-CN" sz="3600" dirty="0">
                <a:solidFill>
                  <a:srgbClr val="800000"/>
                </a:solidFill>
              </a:rPr>
              <a:t>Roles (Nursing Home)</a:t>
            </a:r>
            <a:endParaRPr kumimoji="1" lang="zh-CN" altLang="en-US" sz="3600" dirty="0"/>
          </a:p>
        </p:txBody>
      </p:sp>
      <p:pic>
        <p:nvPicPr>
          <p:cNvPr id="3" name="图片 2" descr="pr_role_nh_1.png"/>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86884" y="1337435"/>
            <a:ext cx="3074592" cy="2560320"/>
          </a:xfrm>
          <a:prstGeom prst="rect">
            <a:avLst/>
          </a:prstGeom>
        </p:spPr>
      </p:pic>
      <p:pic>
        <p:nvPicPr>
          <p:cNvPr id="4" name="图片 3" descr="pr_role_nh_2.png"/>
          <p:cNvPicPr>
            <a:picLocks noChangeAspect="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3078806" y="1337435"/>
            <a:ext cx="3057186" cy="2560320"/>
          </a:xfrm>
          <a:prstGeom prst="rect">
            <a:avLst/>
          </a:prstGeom>
        </p:spPr>
      </p:pic>
      <p:pic>
        <p:nvPicPr>
          <p:cNvPr id="6" name="图片 5" descr="pr_role_nh_3.png"/>
          <p:cNvPicPr>
            <a:picLocks noChangeAspect="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6086814" y="1337435"/>
            <a:ext cx="3057186" cy="2560320"/>
          </a:xfrm>
          <a:prstGeom prst="rect">
            <a:avLst/>
          </a:prstGeom>
        </p:spPr>
      </p:pic>
      <p:pic>
        <p:nvPicPr>
          <p:cNvPr id="11" name="图片 10" descr="pr_role_nh_4.png"/>
          <p:cNvPicPr>
            <a:picLocks noChangeAspect="1"/>
          </p:cNvPicPr>
          <p:nvPr/>
        </p:nvPicPr>
        <p:blipFill>
          <a:blip r:embed="rId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632883" y="4135856"/>
            <a:ext cx="3057186" cy="2560320"/>
          </a:xfrm>
          <a:prstGeom prst="rect">
            <a:avLst/>
          </a:prstGeom>
        </p:spPr>
      </p:pic>
      <p:grpSp>
        <p:nvGrpSpPr>
          <p:cNvPr id="12" name="组 11"/>
          <p:cNvGrpSpPr/>
          <p:nvPr/>
        </p:nvGrpSpPr>
        <p:grpSpPr>
          <a:xfrm>
            <a:off x="5759256" y="4925680"/>
            <a:ext cx="2213784" cy="830997"/>
            <a:chOff x="6735000" y="5219990"/>
            <a:chExt cx="2213784" cy="830997"/>
          </a:xfrm>
        </p:grpSpPr>
        <p:sp>
          <p:nvSpPr>
            <p:cNvPr id="13" name="文本框 12"/>
            <p:cNvSpPr txBox="1"/>
            <p:nvPr/>
          </p:nvSpPr>
          <p:spPr>
            <a:xfrm>
              <a:off x="7456519" y="5219990"/>
              <a:ext cx="1492265" cy="830997"/>
            </a:xfrm>
            <a:prstGeom prst="rect">
              <a:avLst/>
            </a:prstGeom>
            <a:noFill/>
          </p:spPr>
          <p:txBody>
            <a:bodyPr wrap="none" rtlCol="0">
              <a:spAutoFit/>
            </a:bodyPr>
            <a:lstStyle/>
            <a:p>
              <a:r>
                <a:rPr kumimoji="1" lang="en-US" altLang="zh-CN" sz="2400" dirty="0" smtClean="0"/>
                <a:t>Unary</a:t>
              </a:r>
            </a:p>
            <a:p>
              <a:r>
                <a:rPr kumimoji="1" lang="en-US" altLang="zh-CN" sz="2400" dirty="0" smtClean="0"/>
                <a:t>Full model</a:t>
              </a:r>
              <a:endParaRPr kumimoji="1" lang="zh-CN" altLang="en-US" sz="2400" dirty="0"/>
            </a:p>
          </p:txBody>
        </p:sp>
        <p:cxnSp>
          <p:nvCxnSpPr>
            <p:cNvPr id="14" name="直线连接符 13"/>
            <p:cNvCxnSpPr/>
            <p:nvPr/>
          </p:nvCxnSpPr>
          <p:spPr>
            <a:xfrm>
              <a:off x="6737480" y="5483315"/>
              <a:ext cx="657087" cy="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15" name="直线连接符 14"/>
            <p:cNvCxnSpPr/>
            <p:nvPr/>
          </p:nvCxnSpPr>
          <p:spPr>
            <a:xfrm>
              <a:off x="6735000" y="5806105"/>
              <a:ext cx="657087"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89841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4850" name="Rectangle 1"/>
          <p:cNvSpPr>
            <a:spLocks noGrp="1" noChangeArrowheads="1"/>
          </p:cNvSpPr>
          <p:nvPr>
            <p:ph type="title"/>
          </p:nvPr>
        </p:nvSpPr>
        <p:spPr>
          <a:xfrm>
            <a:off x="457200" y="-212725"/>
            <a:ext cx="8229600" cy="1333500"/>
          </a:xfrm>
        </p:spPr>
        <p:txBody>
          <a:bodyPr rIns="132080"/>
          <a:lstStyle/>
          <a:p>
            <a:pPr indent="0" eaLnBrk="1" hangingPunct="1"/>
            <a:r>
              <a:rPr lang="en-US" altLang="zh-CN" dirty="0" smtClean="0">
                <a:solidFill>
                  <a:srgbClr val="800000"/>
                </a:solidFill>
              </a:rPr>
              <a:t>Conclusion</a:t>
            </a:r>
          </a:p>
        </p:txBody>
      </p:sp>
      <p:grpSp>
        <p:nvGrpSpPr>
          <p:cNvPr id="5" name="Group 14"/>
          <p:cNvGrpSpPr>
            <a:grpSpLocks/>
          </p:cNvGrpSpPr>
          <p:nvPr/>
        </p:nvGrpSpPr>
        <p:grpSpPr bwMode="auto">
          <a:xfrm>
            <a:off x="190500" y="1079500"/>
            <a:ext cx="8750300" cy="5676900"/>
            <a:chOff x="0" y="0"/>
            <a:chExt cx="5512" cy="3576"/>
          </a:xfrm>
        </p:grpSpPr>
        <p:sp>
          <p:nvSpPr>
            <p:cNvPr id="334858" name="Rectangle 15"/>
            <p:cNvSpPr>
              <a:spLocks/>
            </p:cNvSpPr>
            <p:nvPr/>
          </p:nvSpPr>
          <p:spPr bwMode="auto">
            <a:xfrm>
              <a:off x="0" y="0"/>
              <a:ext cx="5512" cy="2192"/>
            </a:xfrm>
            <a:prstGeom prst="rect">
              <a:avLst/>
            </a:prstGeom>
            <a:noFill/>
            <a:ln w="88900">
              <a:solidFill>
                <a:srgbClr val="000080"/>
              </a:solidFill>
              <a:round/>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lIns="0" tIns="0" rIns="0" bIns="0"/>
            <a:lstStyle/>
            <a:p>
              <a:endParaRPr lang="zh-CN" altLang="zh-CN"/>
            </a:p>
          </p:txBody>
        </p:sp>
        <p:sp>
          <p:nvSpPr>
            <p:cNvPr id="334859" name="Oval 16"/>
            <p:cNvSpPr>
              <a:spLocks/>
            </p:cNvSpPr>
            <p:nvPr/>
          </p:nvSpPr>
          <p:spPr bwMode="auto">
            <a:xfrm>
              <a:off x="1240" y="2744"/>
              <a:ext cx="3024" cy="832"/>
            </a:xfrm>
            <a:prstGeom prst="ellipse">
              <a:avLst/>
            </a:prstGeom>
            <a:noFill/>
            <a:ln w="63500">
              <a:solidFill>
                <a:srgbClr val="000080"/>
              </a:solidFill>
              <a:round/>
              <a:headEn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txBody>
            <a:bodyPr lIns="0" tIns="0" rIns="40639" bIns="0" anchor="ctr"/>
            <a:lstStyle/>
            <a:p>
              <a:pPr marL="39688" algn="ctr"/>
              <a:r>
                <a:rPr lang="en-US" altLang="zh-CN" sz="2800" dirty="0" smtClean="0">
                  <a:solidFill>
                    <a:srgbClr val="000080"/>
                  </a:solidFill>
                  <a:cs typeface="Arial" charset="0"/>
                </a:rPr>
                <a:t>Structural Recognition of Human Activities</a:t>
              </a:r>
              <a:endParaRPr lang="en-US" altLang="zh-CN" sz="2800" dirty="0">
                <a:solidFill>
                  <a:srgbClr val="000080"/>
                </a:solidFill>
                <a:cs typeface="Arial" charset="0"/>
              </a:endParaRPr>
            </a:p>
          </p:txBody>
        </p:sp>
        <p:sp>
          <p:nvSpPr>
            <p:cNvPr id="334860" name="Line 17"/>
            <p:cNvSpPr>
              <a:spLocks noChangeShapeType="1"/>
            </p:cNvSpPr>
            <p:nvPr/>
          </p:nvSpPr>
          <p:spPr bwMode="auto">
            <a:xfrm rot="10800000" flipH="1">
              <a:off x="2744" y="2224"/>
              <a:ext cx="0" cy="512"/>
            </a:xfrm>
            <a:prstGeom prst="line">
              <a:avLst/>
            </a:prstGeom>
            <a:noFill/>
            <a:ln w="76200">
              <a:solidFill>
                <a:srgbClr val="000080"/>
              </a:solidFill>
              <a:round/>
              <a:headEnd type="stealth" w="med" len="med"/>
              <a:tailEnd/>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noFill/>
                </a14:hiddenFill>
              </a:ext>
            </a:extLst>
          </p:spPr>
          <p:txBody>
            <a:bodyPr lIns="0" tIns="0" rIns="0" bIns="0"/>
            <a:lstStyle/>
            <a:p>
              <a:endParaRPr lang="zh-CN" altLang="en-US"/>
            </a:p>
          </p:txBody>
        </p:sp>
      </p:grpSp>
      <p:sp>
        <p:nvSpPr>
          <p:cNvPr id="20" name="Rectangle 5"/>
          <p:cNvSpPr>
            <a:spLocks/>
          </p:cNvSpPr>
          <p:nvPr/>
        </p:nvSpPr>
        <p:spPr bwMode="auto">
          <a:xfrm>
            <a:off x="7024010" y="3975578"/>
            <a:ext cx="879281" cy="4308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miter lim="800000"/>
                <a:headEnd/>
                <a:tailEnd/>
              </a14:hiddenLine>
            </a:ext>
          </a:extLst>
        </p:spPr>
        <p:txBody>
          <a:bodyPr wrap="none" lIns="0" tIns="0" rIns="40639" bIns="0" anchor="ctr">
            <a:spAutoFit/>
          </a:bodyPr>
          <a:lstStyle/>
          <a:p>
            <a:pPr marL="39688"/>
            <a:r>
              <a:rPr lang="en-US" altLang="zh-CN" sz="2800" dirty="0" smtClean="0">
                <a:cs typeface="Arial" charset="0"/>
              </a:rPr>
              <a:t>scene</a:t>
            </a:r>
            <a:endParaRPr lang="en-US" altLang="zh-CN" sz="3200" dirty="0">
              <a:solidFill>
                <a:schemeClr val="tx1"/>
              </a:solidFill>
              <a:cs typeface="Arial" charset="0"/>
            </a:endParaRPr>
          </a:p>
        </p:txBody>
      </p:sp>
      <p:pic>
        <p:nvPicPr>
          <p:cNvPr id="21" name="Picture 2" descr="C:\Documents and Settings\my papers\cvpr2012\cam_ready\fig\model.png"/>
          <p:cNvPicPr>
            <a:picLocks noChangeAspect="1" noChangeArrowheads="1"/>
          </p:cNvPicPr>
          <p:nvPr/>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6327134" y="2176007"/>
            <a:ext cx="2273032" cy="1645539"/>
          </a:xfrm>
          <a:prstGeom prst="rect">
            <a:avLst/>
          </a:prstGeom>
          <a:noFill/>
          <a:ln w="76200" cmpd="sng">
            <a:solidFill>
              <a:srgbClr val="FF40DB"/>
            </a:solidFill>
          </a:ln>
          <a:effectLst>
            <a:outerShdw blurRad="50800" dist="38100" dir="2700000" algn="tl" rotWithShape="0">
              <a:prstClr val="black">
                <a:alpha val="40000"/>
              </a:prstClr>
            </a:outerShdw>
          </a:effectLst>
        </p:spPr>
      </p:pic>
      <p:sp>
        <p:nvSpPr>
          <p:cNvPr id="22" name="文本框 21"/>
          <p:cNvSpPr txBox="1"/>
          <p:nvPr/>
        </p:nvSpPr>
        <p:spPr>
          <a:xfrm>
            <a:off x="6564280" y="1103134"/>
            <a:ext cx="1798740" cy="954107"/>
          </a:xfrm>
          <a:prstGeom prst="rect">
            <a:avLst/>
          </a:prstGeom>
          <a:noFill/>
        </p:spPr>
        <p:txBody>
          <a:bodyPr wrap="none" rtlCol="0">
            <a:spAutoFit/>
          </a:bodyPr>
          <a:lstStyle/>
          <a:p>
            <a:pPr algn="ctr"/>
            <a:r>
              <a:rPr kumimoji="1" lang="en-US" altLang="zh-CN" sz="2800" dirty="0">
                <a:solidFill>
                  <a:srgbClr val="000090"/>
                </a:solidFill>
              </a:rPr>
              <a:t>a</a:t>
            </a:r>
            <a:r>
              <a:rPr kumimoji="1" lang="en-US" altLang="zh-CN" sz="2800" dirty="0" smtClean="0">
                <a:solidFill>
                  <a:srgbClr val="000090"/>
                </a:solidFill>
              </a:rPr>
              <a:t>ctivity </a:t>
            </a:r>
          </a:p>
          <a:p>
            <a:pPr algn="ctr"/>
            <a:r>
              <a:rPr kumimoji="1" lang="en-US" altLang="zh-CN" sz="2800" dirty="0" smtClean="0">
                <a:solidFill>
                  <a:srgbClr val="000090"/>
                </a:solidFill>
              </a:rPr>
              <a:t>hierarchies</a:t>
            </a:r>
            <a:endParaRPr kumimoji="1" lang="zh-CN" altLang="en-US" sz="2800" dirty="0">
              <a:solidFill>
                <a:srgbClr val="000090"/>
              </a:solidFill>
            </a:endParaRPr>
          </a:p>
        </p:txBody>
      </p:sp>
      <p:sp>
        <p:nvSpPr>
          <p:cNvPr id="23" name="Rectangle 4"/>
          <p:cNvSpPr>
            <a:spLocks/>
          </p:cNvSpPr>
          <p:nvPr/>
        </p:nvSpPr>
        <p:spPr bwMode="auto">
          <a:xfrm>
            <a:off x="4097207" y="3962441"/>
            <a:ext cx="901899" cy="4308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miter lim="800000"/>
                <a:headEnd/>
                <a:tailEnd/>
              </a14:hiddenLine>
            </a:ext>
          </a:extLst>
        </p:spPr>
        <p:txBody>
          <a:bodyPr wrap="none" lIns="0" tIns="0" rIns="40639" bIns="0" anchor="ctr">
            <a:spAutoFit/>
          </a:bodyPr>
          <a:lstStyle/>
          <a:p>
            <a:pPr marL="39688"/>
            <a:r>
              <a:rPr lang="en-US" altLang="zh-CN" sz="2800" dirty="0" smtClean="0">
                <a:solidFill>
                  <a:schemeClr val="tx1"/>
                </a:solidFill>
                <a:cs typeface="Arial" charset="0"/>
              </a:rPr>
              <a:t>group</a:t>
            </a:r>
            <a:endParaRPr lang="en-US" altLang="zh-CN" sz="3200" dirty="0">
              <a:solidFill>
                <a:schemeClr val="tx1"/>
              </a:solidFill>
              <a:cs typeface="Arial" charset="0"/>
            </a:endParaRPr>
          </a:p>
        </p:txBody>
      </p:sp>
      <p:pic>
        <p:nvPicPr>
          <p:cNvPr id="24" name="图片 23" descr="Screen Shot 2013-02-07 at 2.51.10 PM.png"/>
          <p:cNvPicPr>
            <a:picLocks noChangeAspect="1"/>
          </p:cNvPicPr>
          <p:nvPr/>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tretch>
            <a:fillRect/>
          </a:stretch>
        </p:blipFill>
        <p:spPr>
          <a:xfrm>
            <a:off x="3582927" y="2191430"/>
            <a:ext cx="1930458" cy="1630116"/>
          </a:xfrm>
          <a:prstGeom prst="rect">
            <a:avLst/>
          </a:prstGeom>
          <a:ln w="76200" cmpd="sng">
            <a:solidFill>
              <a:srgbClr val="FF40DB"/>
            </a:solidFill>
          </a:ln>
          <a:effectLst>
            <a:outerShdw blurRad="50800" dist="38100" dir="2700000" algn="tl" rotWithShape="0">
              <a:prstClr val="black">
                <a:alpha val="40000"/>
              </a:prstClr>
            </a:outerShdw>
          </a:effectLst>
        </p:spPr>
      </p:pic>
      <p:sp>
        <p:nvSpPr>
          <p:cNvPr id="25" name="文本框 24"/>
          <p:cNvSpPr txBox="1"/>
          <p:nvPr/>
        </p:nvSpPr>
        <p:spPr>
          <a:xfrm>
            <a:off x="3455549" y="1102758"/>
            <a:ext cx="2185214" cy="954107"/>
          </a:xfrm>
          <a:prstGeom prst="rect">
            <a:avLst/>
          </a:prstGeom>
          <a:noFill/>
        </p:spPr>
        <p:txBody>
          <a:bodyPr wrap="none" rtlCol="0">
            <a:spAutoFit/>
          </a:bodyPr>
          <a:lstStyle/>
          <a:p>
            <a:pPr algn="ctr"/>
            <a:r>
              <a:rPr kumimoji="1" lang="en-US" altLang="zh-CN" sz="2800" dirty="0">
                <a:solidFill>
                  <a:srgbClr val="000090"/>
                </a:solidFill>
              </a:rPr>
              <a:t>g</a:t>
            </a:r>
            <a:r>
              <a:rPr kumimoji="1" lang="en-US" altLang="zh-CN" sz="2800" dirty="0" smtClean="0">
                <a:solidFill>
                  <a:srgbClr val="000090"/>
                </a:solidFill>
              </a:rPr>
              <a:t>roup activity</a:t>
            </a:r>
          </a:p>
          <a:p>
            <a:pPr algn="ctr"/>
            <a:r>
              <a:rPr kumimoji="1" lang="en-US" altLang="zh-CN" sz="2800" dirty="0" smtClean="0">
                <a:solidFill>
                  <a:srgbClr val="000090"/>
                </a:solidFill>
              </a:rPr>
              <a:t>recognition</a:t>
            </a:r>
            <a:endParaRPr kumimoji="1" lang="zh-CN" altLang="en-US" sz="2800" dirty="0">
              <a:solidFill>
                <a:srgbClr val="000090"/>
              </a:solidFill>
            </a:endParaRPr>
          </a:p>
        </p:txBody>
      </p:sp>
      <p:pic>
        <p:nvPicPr>
          <p:cNvPr id="13" name="Picture 4"/>
          <p:cNvPicPr>
            <a:picLocks noChangeAspect="1" noChangeArrowheads="1"/>
          </p:cNvPicPr>
          <p:nvPr/>
        </p:nvPicPr>
        <p:blipFill>
          <a:blip r:embed="rId5"/>
          <a:srcRect/>
          <a:stretch>
            <a:fillRect/>
          </a:stretch>
        </p:blipFill>
        <p:spPr bwMode="auto">
          <a:xfrm>
            <a:off x="903488" y="2127976"/>
            <a:ext cx="1475795" cy="1809540"/>
          </a:xfrm>
          <a:prstGeom prst="rect">
            <a:avLst/>
          </a:prstGeom>
          <a:noFill/>
          <a:ln w="76200">
            <a:solidFill>
              <a:srgbClr val="FF34CF"/>
            </a:solidFill>
            <a:miter lim="800000"/>
            <a:headEnd/>
            <a:tailEnd/>
          </a:ln>
        </p:spPr>
      </p:pic>
      <p:sp>
        <p:nvSpPr>
          <p:cNvPr id="14" name="Rectangle 4"/>
          <p:cNvSpPr>
            <a:spLocks/>
          </p:cNvSpPr>
          <p:nvPr/>
        </p:nvSpPr>
        <p:spPr bwMode="auto">
          <a:xfrm>
            <a:off x="903488" y="3991680"/>
            <a:ext cx="1459443" cy="43088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miter lim="800000"/>
                <a:headEnd/>
                <a:tailEnd/>
              </a14:hiddenLine>
            </a:ext>
          </a:extLst>
        </p:spPr>
        <p:txBody>
          <a:bodyPr wrap="none" lIns="0" tIns="0" rIns="40639" bIns="0" anchor="ctr">
            <a:spAutoFit/>
          </a:bodyPr>
          <a:lstStyle/>
          <a:p>
            <a:pPr marL="39688" algn="ctr"/>
            <a:r>
              <a:rPr lang="en-US" altLang="zh-CN" sz="2800" dirty="0" smtClean="0">
                <a:solidFill>
                  <a:schemeClr val="tx1"/>
                </a:solidFill>
                <a:cs typeface="Arial" charset="0"/>
              </a:rPr>
              <a:t>individual</a:t>
            </a:r>
            <a:endParaRPr lang="en-US" altLang="zh-CN" sz="3200" dirty="0">
              <a:solidFill>
                <a:schemeClr val="tx1"/>
              </a:solidFill>
              <a:cs typeface="Arial" charset="0"/>
            </a:endParaRPr>
          </a:p>
        </p:txBody>
      </p:sp>
      <p:sp>
        <p:nvSpPr>
          <p:cNvPr id="16" name="文本框 24"/>
          <p:cNvSpPr txBox="1"/>
          <p:nvPr/>
        </p:nvSpPr>
        <p:spPr>
          <a:xfrm>
            <a:off x="625895" y="1102758"/>
            <a:ext cx="1847832" cy="954107"/>
          </a:xfrm>
          <a:prstGeom prst="rect">
            <a:avLst/>
          </a:prstGeom>
          <a:noFill/>
        </p:spPr>
        <p:txBody>
          <a:bodyPr wrap="none" rtlCol="0">
            <a:spAutoFit/>
          </a:bodyPr>
          <a:lstStyle/>
          <a:p>
            <a:pPr algn="ctr"/>
            <a:r>
              <a:rPr kumimoji="1" lang="en-US" altLang="zh-CN" sz="2800" dirty="0" smtClean="0">
                <a:solidFill>
                  <a:srgbClr val="000090"/>
                </a:solidFill>
              </a:rPr>
              <a:t>action </a:t>
            </a:r>
          </a:p>
          <a:p>
            <a:pPr algn="ctr"/>
            <a:r>
              <a:rPr kumimoji="1" lang="en-US" altLang="zh-CN" sz="2800" dirty="0" smtClean="0">
                <a:solidFill>
                  <a:srgbClr val="000090"/>
                </a:solidFill>
              </a:rPr>
              <a:t>recognition</a:t>
            </a:r>
            <a:endParaRPr kumimoji="1" lang="zh-CN" altLang="en-US" sz="2800" dirty="0">
              <a:solidFill>
                <a:srgbClr val="000090"/>
              </a:solidFill>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44505454"/>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5874" name="Rectangle 1"/>
          <p:cNvSpPr>
            <a:spLocks/>
          </p:cNvSpPr>
          <p:nvPr/>
        </p:nvSpPr>
        <p:spPr bwMode="auto">
          <a:xfrm>
            <a:off x="457200" y="-136525"/>
            <a:ext cx="8229600" cy="150812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miter lim="800000"/>
                <a:headEnd/>
                <a:tailEnd/>
              </a14:hiddenLine>
            </a:ext>
          </a:extLst>
        </p:spPr>
        <p:txBody>
          <a:bodyPr lIns="0" tIns="0" rIns="40639" bIns="0" anchor="ctr"/>
          <a:lstStyle/>
          <a:p>
            <a:pPr marL="39688" algn="ctr"/>
            <a:r>
              <a:rPr lang="en-US" altLang="zh-CN" sz="4400" dirty="0">
                <a:solidFill>
                  <a:srgbClr val="A50021"/>
                </a:solidFill>
                <a:latin typeface="Gill Sans" charset="0"/>
                <a:sym typeface="Gill Sans" charset="0"/>
              </a:rPr>
              <a:t>Acknowledgements</a:t>
            </a:r>
          </a:p>
        </p:txBody>
      </p:sp>
      <p:pic>
        <p:nvPicPr>
          <p:cNvPr id="335879" name="Picture 6"/>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5488" y="5975345"/>
            <a:ext cx="1358900" cy="67945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sp>
        <p:nvSpPr>
          <p:cNvPr id="7" name="Rectangle 8"/>
          <p:cNvSpPr>
            <a:spLocks/>
          </p:cNvSpPr>
          <p:nvPr/>
        </p:nvSpPr>
        <p:spPr bwMode="auto">
          <a:xfrm>
            <a:off x="130210" y="1337891"/>
            <a:ext cx="8730950" cy="3683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miter lim="800000"/>
                <a:headEnd/>
                <a:tailEnd/>
              </a14:hiddenLine>
            </a:ext>
          </a:extLst>
        </p:spPr>
        <p:txBody>
          <a:bodyPr lIns="0" tIns="0" rIns="40639" bIns="0"/>
          <a:lstStyle/>
          <a:p>
            <a:pPr marL="342900" indent="-342900">
              <a:spcBef>
                <a:spcPts val="975"/>
              </a:spcBef>
              <a:buSzPct val="100000"/>
            </a:pPr>
            <a:endParaRPr lang="en-US" altLang="zh-CN" sz="2800" dirty="0" smtClean="0">
              <a:solidFill>
                <a:schemeClr val="tx1"/>
              </a:solidFill>
              <a:latin typeface="Gill Sans" charset="0"/>
              <a:sym typeface="Gill Sans" charset="0"/>
            </a:endParaRPr>
          </a:p>
        </p:txBody>
      </p:sp>
      <p:sp>
        <p:nvSpPr>
          <p:cNvPr id="3" name="文本框 2"/>
          <p:cNvSpPr txBox="1"/>
          <p:nvPr/>
        </p:nvSpPr>
        <p:spPr>
          <a:xfrm>
            <a:off x="6145877" y="1927102"/>
            <a:ext cx="184666" cy="369332"/>
          </a:xfrm>
          <a:prstGeom prst="rect">
            <a:avLst/>
          </a:prstGeom>
          <a:noFill/>
        </p:spPr>
        <p:txBody>
          <a:bodyPr wrap="none" rtlCol="0">
            <a:spAutoFit/>
          </a:bodyPr>
          <a:lstStyle/>
          <a:p>
            <a:endParaRPr kumimoji="1" lang="zh-CN" altLang="en-US" dirty="0"/>
          </a:p>
        </p:txBody>
      </p:sp>
      <p:pic>
        <p:nvPicPr>
          <p:cNvPr id="9" name="Picture 8"/>
          <p:cNvPicPr>
            <a:picLocks noChangeAspect="1"/>
          </p:cNvPicPr>
          <p:nvPr/>
        </p:nvPicPr>
        <p:blipFill>
          <a:blip r:embed="rId4"/>
          <a:stretch>
            <a:fillRect/>
          </a:stretch>
        </p:blipFill>
        <p:spPr>
          <a:xfrm>
            <a:off x="457200" y="1371600"/>
            <a:ext cx="2438400" cy="2921000"/>
          </a:xfrm>
          <a:prstGeom prst="rect">
            <a:avLst/>
          </a:prstGeom>
        </p:spPr>
      </p:pic>
      <p:sp>
        <p:nvSpPr>
          <p:cNvPr id="10" name="TextBox 9"/>
          <p:cNvSpPr txBox="1"/>
          <p:nvPr/>
        </p:nvSpPr>
        <p:spPr>
          <a:xfrm>
            <a:off x="3199957" y="2171005"/>
            <a:ext cx="2313050" cy="523220"/>
          </a:xfrm>
          <a:prstGeom prst="rect">
            <a:avLst/>
          </a:prstGeom>
          <a:noFill/>
        </p:spPr>
        <p:txBody>
          <a:bodyPr wrap="square" rtlCol="0">
            <a:spAutoFit/>
          </a:bodyPr>
          <a:lstStyle/>
          <a:p>
            <a:r>
              <a:rPr lang="en-US" sz="2800" dirty="0" err="1" smtClean="0"/>
              <a:t>Tian</a:t>
            </a:r>
            <a:r>
              <a:rPr lang="en-US" sz="2800" dirty="0" smtClean="0"/>
              <a:t> </a:t>
            </a:r>
            <a:r>
              <a:rPr lang="en-US" sz="2800" dirty="0" err="1" smtClean="0"/>
              <a:t>Lan</a:t>
            </a:r>
            <a:endParaRPr lang="en-US" sz="28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27290817"/>
      </p:ext>
    </p:extLst>
  </p:cSld>
  <p:clrMapOvr>
    <a:masterClrMapping/>
  </p:clrMapOvr>
  <mc:AlternateContent>
    <mc:Choice xmlns="" xmlns:a="http://schemas.openxmlformats.org/drawingml/2006/main" xmlns:r="http://schemas.openxmlformats.org/officeDocument/2006/relationships" xmlns:p="http://schemas.openxmlformats.org/presentationml/2006/main" xmlns:p14="http://schemas.microsoft.com/office/powerpoint/2010/main" xmlns:mc="http://schemas.openxmlformats.org/markup-compatibility/2006" xmlns:mv="urn:schemas-microsoft-com:mac:vml"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内容占位符 3" descr="img001371.jpg"/>
          <p:cNvPicPr>
            <a:picLocks noGrp="1" noChangeAspect="1"/>
          </p:cNvPicPr>
          <p:nvPr>
            <p:ph idx="1"/>
          </p:nvPr>
        </p:nvPicPr>
        <p:blipFill rotWithShape="1">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440" r="135"/>
          <a:stretch/>
        </p:blipFill>
        <p:spPr>
          <a:xfrm>
            <a:off x="-39692" y="-19841"/>
            <a:ext cx="9326880" cy="6973915"/>
          </a:xfrm>
        </p:spPr>
      </p:pic>
      <p:sp>
        <p:nvSpPr>
          <p:cNvPr id="6" name="Rectangle 3"/>
          <p:cNvSpPr>
            <a:spLocks/>
          </p:cNvSpPr>
          <p:nvPr/>
        </p:nvSpPr>
        <p:spPr bwMode="auto">
          <a:xfrm>
            <a:off x="4682402" y="1"/>
            <a:ext cx="4584940" cy="558800"/>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miter lim="800000"/>
                <a:headEnd/>
                <a:tailEnd/>
              </a14:hiddenLine>
            </a:ext>
          </a:extLst>
        </p:spPr>
        <p:txBody>
          <a:bodyPr lIns="0" tIns="0" rIns="40639" bIns="0" anchor="ctr"/>
          <a:lstStyle/>
          <a:p>
            <a:pPr algn="ctr"/>
            <a:r>
              <a:rPr lang="en-US" altLang="zh-CN" sz="3200" dirty="0" smtClean="0">
                <a:solidFill>
                  <a:srgbClr val="000000"/>
                </a:solidFill>
              </a:rPr>
              <a:t>Group activity recognition</a:t>
            </a:r>
            <a:endParaRPr lang="en-US" altLang="zh-CN" sz="3200" dirty="0">
              <a:solidFill>
                <a:srgbClr val="000000"/>
              </a:solidFill>
            </a:endParaRPr>
          </a:p>
        </p:txBody>
      </p:sp>
      <p:sp>
        <p:nvSpPr>
          <p:cNvPr id="7" name="Text Box 6"/>
          <p:cNvSpPr txBox="1">
            <a:spLocks noChangeArrowheads="1"/>
          </p:cNvSpPr>
          <p:nvPr/>
        </p:nvSpPr>
        <p:spPr bwMode="auto">
          <a:xfrm>
            <a:off x="5195715" y="2940559"/>
            <a:ext cx="2738040" cy="954107"/>
          </a:xfrm>
          <a:prstGeom prst="rect">
            <a:avLst/>
          </a:prstGeom>
          <a:solidFill>
            <a:srgbClr val="FF40DB"/>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wrap="square">
            <a:spAutoFit/>
          </a:bodyPr>
          <a:lstStyle>
            <a:defPPr>
              <a:defRPr lang="zh-CN"/>
            </a:defPPr>
            <a:lvl1pPr algn="ctr">
              <a:spcBef>
                <a:spcPct val="50000"/>
              </a:spcBef>
              <a:defRPr kumimoji="0" sz="2800" b="1">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dirty="0"/>
              <a:t>h</a:t>
            </a:r>
            <a:r>
              <a:rPr lang="en-US" altLang="zh-CN" dirty="0" smtClean="0"/>
              <a:t>elp the fallen person</a:t>
            </a:r>
            <a:endParaRPr lang="en-US" altLang="zh-CN" dirty="0"/>
          </a:p>
        </p:txBody>
      </p:sp>
      <p:sp>
        <p:nvSpPr>
          <p:cNvPr id="5" name="椭圆 4"/>
          <p:cNvSpPr/>
          <p:nvPr/>
        </p:nvSpPr>
        <p:spPr>
          <a:xfrm>
            <a:off x="5051702" y="1591070"/>
            <a:ext cx="404695" cy="348919"/>
          </a:xfrm>
          <a:prstGeom prst="ellipse">
            <a:avLst/>
          </a:prstGeom>
          <a:solidFill>
            <a:schemeClr val="accent3">
              <a:lumMod val="60000"/>
              <a:lumOff val="40000"/>
              <a:alpha val="5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9263599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内容占位符 3" descr="img001371.jpg"/>
          <p:cNvPicPr>
            <a:picLocks noGrp="1" noChangeAspect="1"/>
          </p:cNvPicPr>
          <p:nvPr>
            <p:ph idx="1"/>
          </p:nvPr>
        </p:nvPicPr>
        <p:blipFill rotWithShape="1">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440" r="135"/>
          <a:stretch/>
        </p:blipFill>
        <p:spPr>
          <a:xfrm>
            <a:off x="-39692" y="-19841"/>
            <a:ext cx="9326880" cy="6973915"/>
          </a:xfrm>
        </p:spPr>
      </p:pic>
      <p:sp>
        <p:nvSpPr>
          <p:cNvPr id="22" name="Text Box 6"/>
          <p:cNvSpPr txBox="1">
            <a:spLocks noChangeArrowheads="1"/>
          </p:cNvSpPr>
          <p:nvPr/>
        </p:nvSpPr>
        <p:spPr bwMode="auto">
          <a:xfrm>
            <a:off x="4531615" y="2699046"/>
            <a:ext cx="1229410" cy="523220"/>
          </a:xfrm>
          <a:prstGeom prst="rect">
            <a:avLst/>
          </a:prstGeom>
          <a:solidFill>
            <a:srgbClr val="0000FF"/>
          </a:solidFill>
          <a:ln>
            <a:noFill/>
          </a:ln>
          <a:extLst/>
        </p:spPr>
        <p:txBody>
          <a:bodyPr wrap="square">
            <a:spAutoFit/>
          </a:bodyPr>
          <a:lstStyle>
            <a:defPPr>
              <a:defRPr lang="zh-CN"/>
            </a:defPPr>
            <a:lvl1pPr algn="ctr">
              <a:spcBef>
                <a:spcPct val="50000"/>
              </a:spcBef>
              <a:defRPr kumimoji="0" sz="2800" b="1">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dirty="0" smtClean="0"/>
              <a:t>watch</a:t>
            </a:r>
            <a:endParaRPr lang="en-US" altLang="zh-CN" dirty="0"/>
          </a:p>
        </p:txBody>
      </p:sp>
      <p:sp>
        <p:nvSpPr>
          <p:cNvPr id="23" name="Text Box 6"/>
          <p:cNvSpPr txBox="1">
            <a:spLocks noChangeArrowheads="1"/>
          </p:cNvSpPr>
          <p:nvPr/>
        </p:nvSpPr>
        <p:spPr bwMode="auto">
          <a:xfrm>
            <a:off x="6685273" y="1336723"/>
            <a:ext cx="1709543" cy="523220"/>
          </a:xfrm>
          <a:prstGeom prst="rect">
            <a:avLst/>
          </a:prstGeom>
          <a:solidFill>
            <a:srgbClr val="0000FF"/>
          </a:solidFill>
          <a:ln>
            <a:noFill/>
          </a:ln>
          <a:extLst/>
        </p:spPr>
        <p:txBody>
          <a:bodyPr wrap="square">
            <a:spAutoFit/>
          </a:bodyPr>
          <a:lstStyle>
            <a:defPPr>
              <a:defRPr lang="zh-CN"/>
            </a:defPPr>
            <a:lvl1pPr algn="ctr">
              <a:spcBef>
                <a:spcPct val="50000"/>
              </a:spcBef>
              <a:defRPr kumimoji="0" sz="2800" b="1">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dirty="0"/>
              <a:t>g</a:t>
            </a:r>
            <a:r>
              <a:rPr lang="en-US" altLang="zh-CN" dirty="0" smtClean="0"/>
              <a:t>et help</a:t>
            </a:r>
            <a:endParaRPr lang="en-US" altLang="zh-CN" dirty="0"/>
          </a:p>
        </p:txBody>
      </p:sp>
      <p:sp>
        <p:nvSpPr>
          <p:cNvPr id="24" name="Text Box 6"/>
          <p:cNvSpPr txBox="1">
            <a:spLocks noChangeArrowheads="1"/>
          </p:cNvSpPr>
          <p:nvPr/>
        </p:nvSpPr>
        <p:spPr bwMode="auto">
          <a:xfrm>
            <a:off x="6925105" y="3049403"/>
            <a:ext cx="1923603" cy="523220"/>
          </a:xfrm>
          <a:prstGeom prst="rect">
            <a:avLst/>
          </a:prstGeom>
          <a:solidFill>
            <a:srgbClr val="0000FF"/>
          </a:solidFill>
          <a:ln>
            <a:noFill/>
          </a:ln>
          <a:extLst/>
        </p:spPr>
        <p:txBody>
          <a:bodyPr wrap="square">
            <a:spAutoFit/>
          </a:bodyPr>
          <a:lstStyle>
            <a:defPPr>
              <a:defRPr lang="zh-CN"/>
            </a:defPPr>
            <a:lvl1pPr algn="ctr">
              <a:spcBef>
                <a:spcPct val="50000"/>
              </a:spcBef>
              <a:defRPr kumimoji="0" sz="2800" b="1">
                <a:solidFill>
                  <a:schemeClr val="bg1"/>
                </a:solidFill>
                <a:latin typeface="Arial" charset="0"/>
                <a:ea typeface="ＭＳ Ｐゴシック" charset="0"/>
                <a:cs typeface="ＭＳ Ｐゴシック" charset="0"/>
              </a:defRPr>
            </a:lvl1pPr>
            <a:lvl2pPr marL="742950" indent="-285750">
              <a:defRPr kumimoji="1" sz="2400">
                <a:latin typeface="Arial" charset="0"/>
                <a:ea typeface="ＭＳ Ｐゴシック" charset="0"/>
                <a:cs typeface="ＭＳ Ｐゴシック" charset="0"/>
              </a:defRPr>
            </a:lvl2pPr>
            <a:lvl3pPr marL="1143000" indent="-228600">
              <a:defRPr kumimoji="1" sz="2400">
                <a:latin typeface="Arial" charset="0"/>
                <a:ea typeface="ＭＳ Ｐゴシック" charset="0"/>
                <a:cs typeface="ＭＳ Ｐゴシック" charset="0"/>
              </a:defRPr>
            </a:lvl3pPr>
            <a:lvl4pPr marL="1600200" indent="-228600">
              <a:defRPr kumimoji="1" sz="2400">
                <a:latin typeface="Arial" charset="0"/>
                <a:ea typeface="ＭＳ Ｐゴシック" charset="0"/>
                <a:cs typeface="ＭＳ Ｐゴシック" charset="0"/>
              </a:defRPr>
            </a:lvl4pPr>
            <a:lvl5pPr marL="2057400" indent="-228600">
              <a:defRPr kumimoji="1" sz="2400">
                <a:latin typeface="Arial" charset="0"/>
                <a:ea typeface="ＭＳ Ｐゴシック" charset="0"/>
                <a:cs typeface="ＭＳ Ｐゴシック" charset="0"/>
              </a:defRPr>
            </a:lvl5pPr>
            <a:lvl6pPr marL="2514600" indent="-228600" eaLnBrk="0" fontAlgn="base" hangingPunct="0">
              <a:spcBef>
                <a:spcPct val="0"/>
              </a:spcBef>
              <a:spcAft>
                <a:spcPct val="0"/>
              </a:spcAft>
              <a:defRPr kumimoji="1" sz="2400">
                <a:latin typeface="Arial" charset="0"/>
                <a:ea typeface="ＭＳ Ｐゴシック" charset="0"/>
                <a:cs typeface="ＭＳ Ｐゴシック" charset="0"/>
              </a:defRPr>
            </a:lvl6pPr>
            <a:lvl7pPr marL="2971800" indent="-228600" eaLnBrk="0" fontAlgn="base" hangingPunct="0">
              <a:spcBef>
                <a:spcPct val="0"/>
              </a:spcBef>
              <a:spcAft>
                <a:spcPct val="0"/>
              </a:spcAft>
              <a:defRPr kumimoji="1" sz="2400">
                <a:latin typeface="Arial" charset="0"/>
                <a:ea typeface="ＭＳ Ｐゴシック" charset="0"/>
                <a:cs typeface="ＭＳ Ｐゴシック" charset="0"/>
              </a:defRPr>
            </a:lvl7pPr>
            <a:lvl8pPr marL="3429000" indent="-228600" eaLnBrk="0" fontAlgn="base" hangingPunct="0">
              <a:spcBef>
                <a:spcPct val="0"/>
              </a:spcBef>
              <a:spcAft>
                <a:spcPct val="0"/>
              </a:spcAft>
              <a:defRPr kumimoji="1" sz="2400">
                <a:latin typeface="Arial" charset="0"/>
                <a:ea typeface="ＭＳ Ｐゴシック" charset="0"/>
                <a:cs typeface="ＭＳ Ｐゴシック" charset="0"/>
              </a:defRPr>
            </a:lvl8pPr>
            <a:lvl9pPr marL="3886200" indent="-228600" eaLnBrk="0" fontAlgn="base" hangingPunct="0">
              <a:spcBef>
                <a:spcPct val="0"/>
              </a:spcBef>
              <a:spcAft>
                <a:spcPct val="0"/>
              </a:spcAft>
              <a:defRPr kumimoji="1" sz="2400">
                <a:latin typeface="Arial" charset="0"/>
                <a:ea typeface="ＭＳ Ｐゴシック" charset="0"/>
                <a:cs typeface="ＭＳ Ｐゴシック" charset="0"/>
              </a:defRPr>
            </a:lvl9pPr>
          </a:lstStyle>
          <a:p>
            <a:r>
              <a:rPr lang="en-US" altLang="zh-CN" dirty="0" smtClean="0"/>
              <a:t>comfort</a:t>
            </a:r>
            <a:endParaRPr lang="en-US" altLang="zh-CN" dirty="0"/>
          </a:p>
        </p:txBody>
      </p:sp>
      <p:sp>
        <p:nvSpPr>
          <p:cNvPr id="25" name="Rectangle 3"/>
          <p:cNvSpPr>
            <a:spLocks/>
          </p:cNvSpPr>
          <p:nvPr/>
        </p:nvSpPr>
        <p:spPr bwMode="auto">
          <a:xfrm>
            <a:off x="5639871" y="-1328"/>
            <a:ext cx="3633240" cy="558800"/>
          </a:xfrm>
          <a:prstGeom prst="rect">
            <a:avLst/>
          </a:prstGeom>
          <a:solidFill>
            <a:srgbClr val="FFFFFF"/>
          </a:solidFill>
          <a:ln>
            <a:noFill/>
          </a:ln>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miter lim="800000"/>
                <a:headEnd/>
                <a:tailEnd/>
              </a14:hiddenLine>
            </a:ext>
          </a:extLst>
        </p:spPr>
        <p:txBody>
          <a:bodyPr lIns="0" tIns="0" rIns="40639" bIns="0" anchor="ctr"/>
          <a:lstStyle/>
          <a:p>
            <a:pPr algn="ctr"/>
            <a:r>
              <a:rPr lang="en-US" altLang="zh-CN" sz="3200" dirty="0" smtClean="0">
                <a:solidFill>
                  <a:srgbClr val="000000"/>
                </a:solidFill>
              </a:rPr>
              <a:t>Intention/social role</a:t>
            </a:r>
            <a:endParaRPr lang="en-US" altLang="zh-CN" sz="3200" dirty="0">
              <a:solidFill>
                <a:srgbClr val="000000"/>
              </a:solidFill>
            </a:endParaRPr>
          </a:p>
        </p:txBody>
      </p:sp>
      <p:sp>
        <p:nvSpPr>
          <p:cNvPr id="7" name="椭圆 6"/>
          <p:cNvSpPr/>
          <p:nvPr/>
        </p:nvSpPr>
        <p:spPr>
          <a:xfrm>
            <a:off x="5051702" y="1591070"/>
            <a:ext cx="404695" cy="348919"/>
          </a:xfrm>
          <a:prstGeom prst="ellipse">
            <a:avLst/>
          </a:prstGeom>
          <a:solidFill>
            <a:schemeClr val="accent3">
              <a:lumMod val="60000"/>
              <a:lumOff val="40000"/>
              <a:alpha val="53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148605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标题 1"/>
          <p:cNvSpPr>
            <a:spLocks noGrp="1"/>
          </p:cNvSpPr>
          <p:nvPr>
            <p:ph type="title"/>
          </p:nvPr>
        </p:nvSpPr>
        <p:spPr>
          <a:xfrm>
            <a:off x="363156" y="11316"/>
            <a:ext cx="8417688" cy="1143000"/>
          </a:xfrm>
        </p:spPr>
        <p:txBody>
          <a:bodyPr>
            <a:normAutofit/>
          </a:bodyPr>
          <a:lstStyle/>
          <a:p>
            <a:r>
              <a:rPr kumimoji="1" lang="en-US" altLang="zh-CN" dirty="0" smtClean="0">
                <a:solidFill>
                  <a:srgbClr val="800000"/>
                </a:solidFill>
              </a:rPr>
              <a:t>Advantages of Modeling Structures</a:t>
            </a:r>
            <a:endParaRPr kumimoji="1" lang="zh-CN" altLang="en-US" dirty="0">
              <a:solidFill>
                <a:srgbClr val="800000"/>
              </a:solidFill>
            </a:endParaRPr>
          </a:p>
        </p:txBody>
      </p:sp>
      <p:sp>
        <p:nvSpPr>
          <p:cNvPr id="3" name="内容占位符 2"/>
          <p:cNvSpPr>
            <a:spLocks noGrp="1"/>
          </p:cNvSpPr>
          <p:nvPr>
            <p:ph idx="1"/>
          </p:nvPr>
        </p:nvSpPr>
        <p:spPr/>
        <p:txBody>
          <a:bodyPr>
            <a:normAutofit/>
          </a:bodyPr>
          <a:lstStyle/>
          <a:p>
            <a:r>
              <a:rPr kumimoji="1" lang="en-US" altLang="zh-CN" sz="3600" dirty="0" smtClean="0"/>
              <a:t>Analyze levels of detail</a:t>
            </a:r>
          </a:p>
          <a:p>
            <a:pPr lvl="1"/>
            <a:r>
              <a:rPr kumimoji="1" lang="en-US" altLang="zh-CN" dirty="0" smtClean="0"/>
              <a:t>Body parts vs. whole</a:t>
            </a:r>
          </a:p>
          <a:p>
            <a:pPr lvl="1"/>
            <a:r>
              <a:rPr kumimoji="1" lang="en-US" altLang="zh-CN" dirty="0" smtClean="0"/>
              <a:t>Actions of individuals</a:t>
            </a:r>
          </a:p>
          <a:p>
            <a:pPr lvl="1"/>
            <a:r>
              <a:rPr kumimoji="1" lang="en-US" altLang="zh-CN" dirty="0" smtClean="0"/>
              <a:t>Relationships between individuals</a:t>
            </a:r>
          </a:p>
          <a:p>
            <a:pPr lvl="1"/>
            <a:r>
              <a:rPr kumimoji="1" lang="en-US" altLang="zh-CN" dirty="0" smtClean="0"/>
              <a:t>Overall scene-level understanding</a:t>
            </a:r>
          </a:p>
          <a:p>
            <a:pPr lvl="1"/>
            <a:endParaRPr kumimoji="1" lang="en-US" altLang="zh-CN" dirty="0" smtClean="0"/>
          </a:p>
          <a:p>
            <a:r>
              <a:rPr kumimoji="1" lang="en-US" altLang="zh-CN" sz="3600" dirty="0" smtClean="0"/>
              <a:t>Provide context for recognition</a:t>
            </a:r>
            <a:endParaRPr kumimoji="1" lang="zh-CN" altLang="en-US" sz="3600"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25804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 name="组 3"/>
          <p:cNvGrpSpPr/>
          <p:nvPr/>
        </p:nvGrpSpPr>
        <p:grpSpPr>
          <a:xfrm>
            <a:off x="149103" y="953833"/>
            <a:ext cx="1828800" cy="2286000"/>
            <a:chOff x="369232" y="953833"/>
            <a:chExt cx="1828800" cy="2286000"/>
          </a:xfrm>
        </p:grpSpPr>
        <p:sp>
          <p:nvSpPr>
            <p:cNvPr id="18" name="Oval 17"/>
            <p:cNvSpPr/>
            <p:nvPr/>
          </p:nvSpPr>
          <p:spPr>
            <a:xfrm>
              <a:off x="369232" y="953833"/>
              <a:ext cx="1828800" cy="2286000"/>
            </a:xfrm>
            <a:prstGeom prst="ellipse">
              <a:avLst/>
            </a:prstGeom>
            <a:gradFill flip="none" rotWithShape="1">
              <a:gsLst>
                <a:gs pos="65000">
                  <a:schemeClr val="bg1"/>
                </a:gs>
                <a:gs pos="25000">
                  <a:schemeClr val="accent1">
                    <a:shade val="94000"/>
                    <a:satMod val="13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4" name="Picture 56" descr="run_frame.jpg"/>
            <p:cNvPicPr>
              <a:picLocks noChangeAspect="1"/>
            </p:cNvPicPr>
            <p:nvPr/>
          </p:nvPicPr>
          <p:blipFill>
            <a:blip r:embed="rId3" cstate="print"/>
            <a:stretch>
              <a:fillRect/>
            </a:stretch>
          </p:blipFill>
          <p:spPr>
            <a:xfrm>
              <a:off x="634255" y="1579196"/>
              <a:ext cx="1271149" cy="996696"/>
            </a:xfrm>
            <a:prstGeom prst="rect">
              <a:avLst/>
            </a:prstGeom>
          </p:spPr>
        </p:pic>
      </p:grpSp>
      <p:grpSp>
        <p:nvGrpSpPr>
          <p:cNvPr id="7" name="组 6"/>
          <p:cNvGrpSpPr/>
          <p:nvPr/>
        </p:nvGrpSpPr>
        <p:grpSpPr>
          <a:xfrm>
            <a:off x="2064858" y="908564"/>
            <a:ext cx="1828800" cy="2286000"/>
            <a:chOff x="2403518" y="908564"/>
            <a:chExt cx="1828800" cy="2286000"/>
          </a:xfrm>
        </p:grpSpPr>
        <p:sp>
          <p:nvSpPr>
            <p:cNvPr id="15" name="Oval 14"/>
            <p:cNvSpPr/>
            <p:nvPr/>
          </p:nvSpPr>
          <p:spPr>
            <a:xfrm>
              <a:off x="2403518" y="908564"/>
              <a:ext cx="1828800" cy="2286000"/>
            </a:xfrm>
            <a:prstGeom prst="ellipse">
              <a:avLst/>
            </a:prstGeom>
            <a:gradFill flip="none" rotWithShape="1">
              <a:gsLst>
                <a:gs pos="20000">
                  <a:srgbClr val="FF0000"/>
                </a:gs>
                <a:gs pos="65000">
                  <a:srgbClr val="FFFFFF"/>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图片 2"/>
            <p:cNvPicPr>
              <a:picLocks noChangeAspect="1"/>
            </p:cNvPicPr>
            <p:nvPr/>
          </p:nvPicPr>
          <p:blipFill>
            <a:blip r:embed="rId4"/>
            <a:stretch>
              <a:fillRect/>
            </a:stretch>
          </p:blipFill>
          <p:spPr>
            <a:xfrm>
              <a:off x="2641062" y="1581138"/>
              <a:ext cx="1354942" cy="995166"/>
            </a:xfrm>
            <a:prstGeom prst="rect">
              <a:avLst/>
            </a:prstGeom>
          </p:spPr>
        </p:pic>
      </p:grpSp>
      <p:grpSp>
        <p:nvGrpSpPr>
          <p:cNvPr id="8" name="组 7"/>
          <p:cNvGrpSpPr/>
          <p:nvPr/>
        </p:nvGrpSpPr>
        <p:grpSpPr>
          <a:xfrm>
            <a:off x="4152579" y="936486"/>
            <a:ext cx="1828800" cy="2286000"/>
            <a:chOff x="4440440" y="936486"/>
            <a:chExt cx="1828800" cy="2286000"/>
          </a:xfrm>
        </p:grpSpPr>
        <p:sp>
          <p:nvSpPr>
            <p:cNvPr id="21" name="Oval 20"/>
            <p:cNvSpPr/>
            <p:nvPr/>
          </p:nvSpPr>
          <p:spPr>
            <a:xfrm>
              <a:off x="4440440" y="936486"/>
              <a:ext cx="1828800" cy="2286000"/>
            </a:xfrm>
            <a:prstGeom prst="ellipse">
              <a:avLst/>
            </a:prstGeom>
            <a:gradFill flip="none" rotWithShape="1">
              <a:gsLst>
                <a:gs pos="25000">
                  <a:schemeClr val="accent3"/>
                </a:gs>
                <a:gs pos="65000">
                  <a:srgbClr val="FFFFFF"/>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0" name="Picture 5"/>
            <p:cNvPicPr>
              <a:picLocks noChangeAspect="1" noChangeArrowheads="1"/>
            </p:cNvPicPr>
            <p:nvPr/>
          </p:nvPicPr>
          <p:blipFill rotWithShape="1">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4715669" y="1582668"/>
              <a:ext cx="1329302" cy="99516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grpSp>
      <p:grpSp>
        <p:nvGrpSpPr>
          <p:cNvPr id="9" name="组 8"/>
          <p:cNvGrpSpPr/>
          <p:nvPr/>
        </p:nvGrpSpPr>
        <p:grpSpPr>
          <a:xfrm>
            <a:off x="6809129" y="936486"/>
            <a:ext cx="1828800" cy="2286000"/>
            <a:chOff x="6521268" y="936486"/>
            <a:chExt cx="1828800" cy="2286000"/>
          </a:xfrm>
        </p:grpSpPr>
        <p:sp>
          <p:nvSpPr>
            <p:cNvPr id="24" name="Oval 23"/>
            <p:cNvSpPr/>
            <p:nvPr/>
          </p:nvSpPr>
          <p:spPr>
            <a:xfrm>
              <a:off x="6521268" y="936486"/>
              <a:ext cx="1828800" cy="2286000"/>
            </a:xfrm>
            <a:prstGeom prst="ellipse">
              <a:avLst/>
            </a:prstGeom>
            <a:gradFill flip="none" rotWithShape="1">
              <a:gsLst>
                <a:gs pos="25000">
                  <a:srgbClr val="8064A2"/>
                </a:gs>
                <a:gs pos="65000">
                  <a:srgbClr val="FFFFFF"/>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 name="Picture 2" descr="C:\Documents and Settings\my code\disney\dataset\Broadcast_Mar6_2ndHalf\seq3\0112.jpeg"/>
            <p:cNvPicPr>
              <a:picLocks noChangeAspect="1" noChangeArrowheads="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6765799" y="1579196"/>
              <a:ext cx="1371157" cy="1006679"/>
            </a:xfrm>
            <a:prstGeom prst="rect">
              <a:avLst/>
            </a:prstGeom>
            <a:noFill/>
            <a:ln w="38100" cmpd="sng">
              <a:noFill/>
            </a:ln>
            <a:effectLst>
              <a:outerShdw blurRad="50800" dist="38100" dir="8100000" algn="tr" rotWithShape="0">
                <a:prstClr val="black">
                  <a:alpha val="40000"/>
                </a:prstClr>
              </a:outerShdw>
            </a:effectLst>
          </p:spPr>
        </p:pic>
      </p:grpSp>
      <p:sp>
        <p:nvSpPr>
          <p:cNvPr id="2" name="Title 1"/>
          <p:cNvSpPr>
            <a:spLocks noGrp="1"/>
          </p:cNvSpPr>
          <p:nvPr>
            <p:ph type="title"/>
          </p:nvPr>
        </p:nvSpPr>
        <p:spPr>
          <a:xfrm>
            <a:off x="0" y="0"/>
            <a:ext cx="9144000" cy="784086"/>
          </a:xfrm>
        </p:spPr>
        <p:txBody>
          <a:bodyPr>
            <a:noAutofit/>
          </a:bodyPr>
          <a:lstStyle/>
          <a:p>
            <a:r>
              <a:rPr lang="en-US" sz="3600" dirty="0" smtClean="0">
                <a:solidFill>
                  <a:srgbClr val="800000"/>
                </a:solidFill>
              </a:rPr>
              <a:t>Activity landscape</a:t>
            </a:r>
            <a:endParaRPr lang="en-US" sz="3600" dirty="0">
              <a:solidFill>
                <a:srgbClr val="800000"/>
              </a:solidFill>
            </a:endParaRPr>
          </a:p>
        </p:txBody>
      </p:sp>
      <p:sp>
        <p:nvSpPr>
          <p:cNvPr id="6" name="TextBox 5"/>
          <p:cNvSpPr txBox="1"/>
          <p:nvPr/>
        </p:nvSpPr>
        <p:spPr>
          <a:xfrm>
            <a:off x="6209076" y="3358121"/>
            <a:ext cx="2974578" cy="338554"/>
          </a:xfrm>
          <a:prstGeom prst="rect">
            <a:avLst/>
          </a:prstGeom>
          <a:noFill/>
        </p:spPr>
        <p:txBody>
          <a:bodyPr wrap="square" rtlCol="0">
            <a:spAutoFit/>
          </a:bodyPr>
          <a:lstStyle/>
          <a:p>
            <a:pPr algn="r"/>
            <a:r>
              <a:rPr lang="en-US" altLang="zh-CN" sz="1600" i="1" dirty="0" smtClean="0">
                <a:latin typeface="Arial Narrow"/>
                <a:cs typeface="Arial Narrow"/>
              </a:rPr>
              <a:t>Number of People</a:t>
            </a:r>
            <a:endParaRPr lang="en-US" sz="1600" i="1" dirty="0">
              <a:latin typeface="Arial Narrow"/>
              <a:cs typeface="Arial Narrow"/>
            </a:endParaRPr>
          </a:p>
        </p:txBody>
      </p:sp>
      <p:sp>
        <p:nvSpPr>
          <p:cNvPr id="13" name="TextBox 12"/>
          <p:cNvSpPr txBox="1"/>
          <p:nvPr/>
        </p:nvSpPr>
        <p:spPr>
          <a:xfrm>
            <a:off x="7037729" y="2639452"/>
            <a:ext cx="1371600" cy="353943"/>
          </a:xfrm>
          <a:prstGeom prst="rect">
            <a:avLst/>
          </a:prstGeom>
          <a:noFill/>
        </p:spPr>
        <p:txBody>
          <a:bodyPr wrap="square" rtlCol="0">
            <a:spAutoFit/>
          </a:bodyPr>
          <a:lstStyle/>
          <a:p>
            <a:pPr algn="ctr"/>
            <a:r>
              <a:rPr lang="en-US" sz="1700" dirty="0" smtClean="0"/>
              <a:t>Hockey</a:t>
            </a:r>
            <a:endParaRPr lang="en-US" sz="1700" dirty="0"/>
          </a:p>
        </p:txBody>
      </p:sp>
      <p:sp>
        <p:nvSpPr>
          <p:cNvPr id="11" name="TextBox 10"/>
          <p:cNvSpPr txBox="1"/>
          <p:nvPr/>
        </p:nvSpPr>
        <p:spPr>
          <a:xfrm>
            <a:off x="4381179" y="2608472"/>
            <a:ext cx="1371600" cy="353943"/>
          </a:xfrm>
          <a:prstGeom prst="rect">
            <a:avLst/>
          </a:prstGeom>
          <a:noFill/>
        </p:spPr>
        <p:txBody>
          <a:bodyPr wrap="square" rtlCol="0">
            <a:spAutoFit/>
          </a:bodyPr>
          <a:lstStyle/>
          <a:p>
            <a:pPr algn="ctr"/>
            <a:r>
              <a:rPr lang="en-US" sz="1700" dirty="0" smtClean="0"/>
              <a:t>Talk</a:t>
            </a:r>
            <a:endParaRPr lang="en-US" sz="1700" dirty="0"/>
          </a:p>
        </p:txBody>
      </p:sp>
      <p:sp>
        <p:nvSpPr>
          <p:cNvPr id="10" name="TextBox 9"/>
          <p:cNvSpPr txBox="1"/>
          <p:nvPr/>
        </p:nvSpPr>
        <p:spPr>
          <a:xfrm>
            <a:off x="227709" y="2614701"/>
            <a:ext cx="1676400" cy="353943"/>
          </a:xfrm>
          <a:prstGeom prst="rect">
            <a:avLst/>
          </a:prstGeom>
          <a:noFill/>
        </p:spPr>
        <p:txBody>
          <a:bodyPr wrap="square" rtlCol="0">
            <a:spAutoFit/>
          </a:bodyPr>
          <a:lstStyle/>
          <a:p>
            <a:pPr algn="ctr"/>
            <a:r>
              <a:rPr lang="en-US" sz="1700" dirty="0" smtClean="0"/>
              <a:t>Run</a:t>
            </a:r>
            <a:endParaRPr lang="en-US" sz="1700" dirty="0"/>
          </a:p>
        </p:txBody>
      </p:sp>
      <p:cxnSp>
        <p:nvCxnSpPr>
          <p:cNvPr id="5" name="Straight Arrow Connector 4"/>
          <p:cNvCxnSpPr/>
          <p:nvPr/>
        </p:nvCxnSpPr>
        <p:spPr>
          <a:xfrm>
            <a:off x="304800" y="3054096"/>
            <a:ext cx="8686800" cy="1588"/>
          </a:xfrm>
          <a:prstGeom prst="straightConnector1">
            <a:avLst/>
          </a:prstGeom>
          <a:ln w="38100" cap="flat" cmpd="sng" algn="ctr">
            <a:solidFill>
              <a:srgbClr val="008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607940" y="3124200"/>
            <a:ext cx="685800" cy="369332"/>
          </a:xfrm>
          <a:prstGeom prst="rect">
            <a:avLst/>
          </a:prstGeom>
          <a:noFill/>
        </p:spPr>
        <p:txBody>
          <a:bodyPr wrap="square" rtlCol="0">
            <a:spAutoFit/>
          </a:bodyPr>
          <a:lstStyle/>
          <a:p>
            <a:pPr algn="ctr"/>
            <a:r>
              <a:rPr lang="en-US" dirty="0" smtClean="0"/>
              <a:t>2</a:t>
            </a:r>
            <a:endParaRPr lang="en-US" dirty="0"/>
          </a:p>
        </p:txBody>
      </p:sp>
      <p:sp>
        <p:nvSpPr>
          <p:cNvPr id="26" name="TextBox 25"/>
          <p:cNvSpPr txBox="1"/>
          <p:nvPr/>
        </p:nvSpPr>
        <p:spPr>
          <a:xfrm>
            <a:off x="4759402" y="3124200"/>
            <a:ext cx="615155" cy="369332"/>
          </a:xfrm>
          <a:prstGeom prst="rect">
            <a:avLst/>
          </a:prstGeom>
          <a:noFill/>
        </p:spPr>
        <p:txBody>
          <a:bodyPr wrap="square" rtlCol="0">
            <a:spAutoFit/>
          </a:bodyPr>
          <a:lstStyle/>
          <a:p>
            <a:pPr algn="ctr"/>
            <a:r>
              <a:rPr lang="en-US" dirty="0" smtClean="0"/>
              <a:t>5-10</a:t>
            </a:r>
            <a:endParaRPr lang="en-US" dirty="0"/>
          </a:p>
        </p:txBody>
      </p:sp>
      <p:sp>
        <p:nvSpPr>
          <p:cNvPr id="29" name="TextBox 28"/>
          <p:cNvSpPr txBox="1"/>
          <p:nvPr/>
        </p:nvSpPr>
        <p:spPr>
          <a:xfrm>
            <a:off x="557691" y="3124200"/>
            <a:ext cx="985609" cy="369332"/>
          </a:xfrm>
          <a:prstGeom prst="rect">
            <a:avLst/>
          </a:prstGeom>
          <a:noFill/>
        </p:spPr>
        <p:txBody>
          <a:bodyPr wrap="square" rtlCol="0">
            <a:spAutoFit/>
          </a:bodyPr>
          <a:lstStyle/>
          <a:p>
            <a:pPr algn="ctr"/>
            <a:r>
              <a:rPr lang="en-US" altLang="zh-CN" dirty="0" smtClean="0"/>
              <a:t>1</a:t>
            </a:r>
            <a:endParaRPr lang="en-US" dirty="0"/>
          </a:p>
        </p:txBody>
      </p:sp>
      <p:sp>
        <p:nvSpPr>
          <p:cNvPr id="30" name="TextBox 29"/>
          <p:cNvSpPr txBox="1"/>
          <p:nvPr/>
        </p:nvSpPr>
        <p:spPr>
          <a:xfrm>
            <a:off x="7415952" y="3124200"/>
            <a:ext cx="615155" cy="369332"/>
          </a:xfrm>
          <a:prstGeom prst="rect">
            <a:avLst/>
          </a:prstGeom>
          <a:noFill/>
        </p:spPr>
        <p:txBody>
          <a:bodyPr wrap="square" rtlCol="0">
            <a:spAutoFit/>
          </a:bodyPr>
          <a:lstStyle/>
          <a:p>
            <a:pPr algn="ctr"/>
            <a:r>
              <a:rPr lang="en-US" dirty="0" smtClean="0"/>
              <a:t>~10</a:t>
            </a:r>
            <a:endParaRPr lang="en-US" dirty="0"/>
          </a:p>
        </p:txBody>
      </p:sp>
      <p:cxnSp>
        <p:nvCxnSpPr>
          <p:cNvPr id="43" name="Straight Connector 42"/>
          <p:cNvCxnSpPr/>
          <p:nvPr/>
        </p:nvCxnSpPr>
        <p:spPr>
          <a:xfrm rot="5400000">
            <a:off x="204920" y="3054096"/>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rot="5400000">
            <a:off x="968199" y="3053302"/>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5400000">
            <a:off x="2868544" y="3053302"/>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rot="5400000">
            <a:off x="4984683" y="3053302"/>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rot="5400000">
            <a:off x="7641233" y="3053302"/>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804909" y="819090"/>
            <a:ext cx="1837240" cy="400110"/>
          </a:xfrm>
          <a:prstGeom prst="rect">
            <a:avLst/>
          </a:prstGeom>
          <a:noFill/>
        </p:spPr>
        <p:txBody>
          <a:bodyPr wrap="square" rtlCol="0">
            <a:spAutoFit/>
          </a:bodyPr>
          <a:lstStyle/>
          <a:p>
            <a:pPr algn="ctr"/>
            <a:r>
              <a:rPr lang="en-US" sz="2000" dirty="0" smtClean="0"/>
              <a:t>Events</a:t>
            </a:r>
            <a:endParaRPr lang="en-US" sz="2000" dirty="0"/>
          </a:p>
        </p:txBody>
      </p:sp>
      <p:sp>
        <p:nvSpPr>
          <p:cNvPr id="35" name="TextBox 34"/>
          <p:cNvSpPr txBox="1"/>
          <p:nvPr/>
        </p:nvSpPr>
        <p:spPr>
          <a:xfrm>
            <a:off x="4350203" y="648700"/>
            <a:ext cx="1371600" cy="707886"/>
          </a:xfrm>
          <a:prstGeom prst="rect">
            <a:avLst/>
          </a:prstGeom>
          <a:noFill/>
        </p:spPr>
        <p:txBody>
          <a:bodyPr wrap="square" rtlCol="0">
            <a:spAutoFit/>
          </a:bodyPr>
          <a:lstStyle/>
          <a:p>
            <a:pPr algn="ctr"/>
            <a:r>
              <a:rPr lang="en-US" sz="2000" dirty="0" smtClean="0"/>
              <a:t> Group</a:t>
            </a:r>
          </a:p>
          <a:p>
            <a:pPr algn="ctr"/>
            <a:r>
              <a:rPr lang="en-US" sz="2000" dirty="0"/>
              <a:t>a</a:t>
            </a:r>
            <a:r>
              <a:rPr lang="en-US" sz="2000" dirty="0" smtClean="0"/>
              <a:t>ctivities</a:t>
            </a:r>
            <a:endParaRPr lang="en-US" sz="2000" dirty="0"/>
          </a:p>
        </p:txBody>
      </p:sp>
      <p:sp>
        <p:nvSpPr>
          <p:cNvPr id="36" name="TextBox 35"/>
          <p:cNvSpPr txBox="1"/>
          <p:nvPr/>
        </p:nvSpPr>
        <p:spPr>
          <a:xfrm>
            <a:off x="211055" y="784086"/>
            <a:ext cx="1676400" cy="400110"/>
          </a:xfrm>
          <a:prstGeom prst="rect">
            <a:avLst/>
          </a:prstGeom>
          <a:noFill/>
        </p:spPr>
        <p:txBody>
          <a:bodyPr wrap="square" rtlCol="0">
            <a:spAutoFit/>
          </a:bodyPr>
          <a:lstStyle/>
          <a:p>
            <a:pPr algn="ctr"/>
            <a:r>
              <a:rPr lang="en-US" sz="2000" dirty="0" smtClean="0"/>
              <a:t>Actions</a:t>
            </a:r>
            <a:endParaRPr lang="en-US" sz="2000" dirty="0"/>
          </a:p>
        </p:txBody>
      </p:sp>
      <p:sp>
        <p:nvSpPr>
          <p:cNvPr id="39" name="TextBox 35"/>
          <p:cNvSpPr txBox="1"/>
          <p:nvPr/>
        </p:nvSpPr>
        <p:spPr>
          <a:xfrm>
            <a:off x="2131108" y="649413"/>
            <a:ext cx="1676400" cy="707886"/>
          </a:xfrm>
          <a:prstGeom prst="rect">
            <a:avLst/>
          </a:prstGeom>
          <a:noFill/>
        </p:spPr>
        <p:txBody>
          <a:bodyPr wrap="square" rtlCol="0">
            <a:spAutoFit/>
          </a:bodyPr>
          <a:lstStyle/>
          <a:p>
            <a:pPr algn="ctr"/>
            <a:r>
              <a:rPr lang="en-US" sz="2000" dirty="0" smtClean="0"/>
              <a:t>Human interactions</a:t>
            </a:r>
            <a:endParaRPr lang="en-US" sz="2000" dirty="0"/>
          </a:p>
        </p:txBody>
      </p:sp>
      <p:sp>
        <p:nvSpPr>
          <p:cNvPr id="41" name="TextBox 9"/>
          <p:cNvSpPr txBox="1"/>
          <p:nvPr/>
        </p:nvSpPr>
        <p:spPr>
          <a:xfrm>
            <a:off x="2124567" y="2602944"/>
            <a:ext cx="1676400" cy="353943"/>
          </a:xfrm>
          <a:prstGeom prst="rect">
            <a:avLst/>
          </a:prstGeom>
          <a:noFill/>
        </p:spPr>
        <p:txBody>
          <a:bodyPr wrap="square" rtlCol="0">
            <a:spAutoFit/>
          </a:bodyPr>
          <a:lstStyle/>
          <a:p>
            <a:pPr algn="ctr"/>
            <a:r>
              <a:rPr lang="en-US" sz="1700" dirty="0" smtClean="0"/>
              <a:t>Point</a:t>
            </a:r>
            <a:endParaRPr lang="en-US" sz="1700" dirty="0"/>
          </a:p>
        </p:txBody>
      </p:sp>
      <p:sp>
        <p:nvSpPr>
          <p:cNvPr id="31" name="TextBox 32"/>
          <p:cNvSpPr txBox="1"/>
          <p:nvPr/>
        </p:nvSpPr>
        <p:spPr>
          <a:xfrm>
            <a:off x="186187" y="3394770"/>
            <a:ext cx="2139696" cy="3539430"/>
          </a:xfrm>
          <a:prstGeom prst="rect">
            <a:avLst/>
          </a:prstGeom>
          <a:noFill/>
        </p:spPr>
        <p:txBody>
          <a:bodyPr wrap="square" rtlCol="0">
            <a:spAutoFit/>
          </a:bodyPr>
          <a:lstStyle/>
          <a:p>
            <a:pPr>
              <a:buFont typeface="Arial"/>
              <a:buChar char="•"/>
              <a:tabLst>
                <a:tab pos="112713" algn="l"/>
              </a:tabLst>
            </a:pPr>
            <a:r>
              <a:rPr lang="en-US" sz="1600" dirty="0" smtClean="0">
                <a:latin typeface="Arial Narrow"/>
                <a:cs typeface="Arial Narrow"/>
              </a:rPr>
              <a:t> </a:t>
            </a:r>
            <a:r>
              <a:rPr lang="en-US" sz="1600" dirty="0" err="1" smtClean="0">
                <a:latin typeface="Arial Narrow"/>
                <a:cs typeface="Arial Narrow"/>
              </a:rPr>
              <a:t>Bobick</a:t>
            </a:r>
            <a:r>
              <a:rPr lang="en-US" sz="1600" dirty="0" smtClean="0">
                <a:latin typeface="Arial Narrow"/>
                <a:cs typeface="Arial Narrow"/>
              </a:rPr>
              <a:t> &amp; Davis, 2001</a:t>
            </a:r>
          </a:p>
          <a:p>
            <a:pPr>
              <a:buFont typeface="Arial"/>
              <a:buChar char="•"/>
              <a:tabLst>
                <a:tab pos="112713" algn="l"/>
              </a:tabLst>
            </a:pPr>
            <a:r>
              <a:rPr lang="en-US" sz="1600" dirty="0" smtClean="0">
                <a:latin typeface="Arial Narrow"/>
                <a:cs typeface="Arial Narrow"/>
              </a:rPr>
              <a:t> </a:t>
            </a:r>
            <a:r>
              <a:rPr lang="en-US" sz="1600" dirty="0" err="1" smtClean="0">
                <a:latin typeface="Arial Narrow"/>
                <a:cs typeface="Arial Narrow"/>
              </a:rPr>
              <a:t>Efros</a:t>
            </a:r>
            <a:r>
              <a:rPr lang="en-US" sz="1600" dirty="0" smtClean="0">
                <a:latin typeface="Arial Narrow"/>
                <a:cs typeface="Arial Narrow"/>
              </a:rPr>
              <a:t> et al, 2003</a:t>
            </a:r>
          </a:p>
          <a:p>
            <a:pPr>
              <a:buFont typeface="Arial"/>
              <a:buChar char="•"/>
              <a:tabLst>
                <a:tab pos="112713" algn="l"/>
              </a:tabLst>
            </a:pPr>
            <a:r>
              <a:rPr lang="en-US" sz="1600" dirty="0" smtClean="0">
                <a:latin typeface="Arial Narrow"/>
                <a:cs typeface="Arial Narrow"/>
              </a:rPr>
              <a:t> </a:t>
            </a:r>
            <a:r>
              <a:rPr lang="en-US" sz="1600" dirty="0" err="1" smtClean="0">
                <a:latin typeface="Arial Narrow"/>
                <a:cs typeface="Arial Narrow"/>
              </a:rPr>
              <a:t>Schuldt</a:t>
            </a:r>
            <a:r>
              <a:rPr lang="en-US" sz="1600" dirty="0" smtClean="0">
                <a:latin typeface="Arial Narrow"/>
                <a:cs typeface="Arial Narrow"/>
              </a:rPr>
              <a:t> et al, 2004</a:t>
            </a:r>
          </a:p>
          <a:p>
            <a:pPr>
              <a:buFont typeface="Arial"/>
              <a:buChar char="•"/>
              <a:tabLst>
                <a:tab pos="112713" algn="l"/>
              </a:tabLst>
            </a:pPr>
            <a:r>
              <a:rPr lang="en-US" sz="1600" dirty="0" smtClean="0">
                <a:latin typeface="Arial Narrow"/>
                <a:cs typeface="Arial Narrow"/>
              </a:rPr>
              <a:t> </a:t>
            </a:r>
            <a:r>
              <a:rPr lang="en-US" sz="1600" dirty="0" err="1" smtClean="0">
                <a:latin typeface="Arial Narrow"/>
                <a:cs typeface="Arial Narrow"/>
              </a:rPr>
              <a:t>Alper</a:t>
            </a:r>
            <a:r>
              <a:rPr lang="en-US" sz="1600" dirty="0" smtClean="0">
                <a:latin typeface="Arial Narrow"/>
                <a:cs typeface="Arial Narrow"/>
              </a:rPr>
              <a:t> &amp; Shah, 2005</a:t>
            </a:r>
          </a:p>
          <a:p>
            <a:pPr>
              <a:buFont typeface="Arial"/>
              <a:buChar char="•"/>
              <a:tabLst>
                <a:tab pos="112713" algn="l"/>
              </a:tabLst>
            </a:pPr>
            <a:r>
              <a:rPr lang="en-US" sz="1600" dirty="0" smtClean="0">
                <a:latin typeface="Arial Narrow"/>
                <a:cs typeface="Arial Narrow"/>
              </a:rPr>
              <a:t> Dollar et al, 2005</a:t>
            </a:r>
          </a:p>
          <a:p>
            <a:pPr>
              <a:buFont typeface="Arial"/>
              <a:buChar char="•"/>
              <a:tabLst>
                <a:tab pos="112713" algn="l"/>
              </a:tabLst>
            </a:pPr>
            <a:r>
              <a:rPr lang="en-US" sz="1600" dirty="0" smtClean="0">
                <a:latin typeface="Arial Narrow"/>
                <a:cs typeface="Arial Narrow"/>
              </a:rPr>
              <a:t> Blank et al, 2005</a:t>
            </a:r>
          </a:p>
          <a:p>
            <a:pPr>
              <a:buFont typeface="Arial"/>
              <a:buChar char="•"/>
              <a:tabLst>
                <a:tab pos="112713" algn="l"/>
              </a:tabLst>
            </a:pPr>
            <a:r>
              <a:rPr lang="en-US" sz="1600" dirty="0" smtClean="0">
                <a:latin typeface="Arial Narrow"/>
                <a:cs typeface="Arial Narrow"/>
              </a:rPr>
              <a:t> Niebles et al, 2006</a:t>
            </a:r>
          </a:p>
          <a:p>
            <a:pPr>
              <a:buFont typeface="Arial"/>
              <a:buChar char="•"/>
              <a:tabLst>
                <a:tab pos="112713" algn="l"/>
              </a:tabLst>
            </a:pPr>
            <a:r>
              <a:rPr lang="en-US" sz="1600" dirty="0" smtClean="0">
                <a:latin typeface="Arial Narrow"/>
                <a:cs typeface="Arial Narrow"/>
              </a:rPr>
              <a:t> Laptev et al, 2008</a:t>
            </a:r>
          </a:p>
          <a:p>
            <a:pPr>
              <a:buFont typeface="Arial"/>
              <a:buChar char="•"/>
              <a:tabLst>
                <a:tab pos="112713" algn="l"/>
              </a:tabLst>
            </a:pPr>
            <a:r>
              <a:rPr lang="en-US" sz="1600" dirty="0" smtClean="0">
                <a:latin typeface="Arial Narrow"/>
                <a:cs typeface="Arial Narrow"/>
              </a:rPr>
              <a:t> Wang &amp; Mori, 2008</a:t>
            </a:r>
          </a:p>
          <a:p>
            <a:pPr>
              <a:buFont typeface="Arial"/>
              <a:buChar char="•"/>
              <a:tabLst>
                <a:tab pos="112713" algn="l"/>
              </a:tabLst>
            </a:pPr>
            <a:r>
              <a:rPr lang="en-US" sz="1600" dirty="0" smtClean="0">
                <a:latin typeface="Arial Narrow"/>
                <a:cs typeface="Arial Narrow"/>
              </a:rPr>
              <a:t> Rodriguez et al, 2008</a:t>
            </a:r>
          </a:p>
          <a:p>
            <a:pPr>
              <a:buFont typeface="Arial"/>
              <a:buChar char="•"/>
              <a:tabLst>
                <a:tab pos="112713" algn="l"/>
              </a:tabLst>
            </a:pPr>
            <a:r>
              <a:rPr lang="en-US" sz="1600" dirty="0" smtClean="0">
                <a:latin typeface="Arial Narrow"/>
                <a:cs typeface="Arial Narrow"/>
              </a:rPr>
              <a:t> Wang &amp; Mori, 2009</a:t>
            </a:r>
          </a:p>
          <a:p>
            <a:pPr>
              <a:buFont typeface="Arial"/>
              <a:buChar char="•"/>
              <a:tabLst>
                <a:tab pos="112713" algn="l"/>
              </a:tabLst>
            </a:pPr>
            <a:r>
              <a:rPr lang="en-US" sz="1600" dirty="0" smtClean="0">
                <a:latin typeface="Arial Narrow"/>
                <a:cs typeface="Arial Narrow"/>
              </a:rPr>
              <a:t> Liu et al, 2009</a:t>
            </a:r>
          </a:p>
          <a:p>
            <a:pPr>
              <a:buFont typeface="Arial"/>
              <a:buChar char="•"/>
              <a:tabLst>
                <a:tab pos="112713" algn="l"/>
              </a:tabLst>
            </a:pPr>
            <a:r>
              <a:rPr lang="en-US" sz="1600" dirty="0" smtClean="0">
                <a:latin typeface="Arial Narrow"/>
                <a:cs typeface="Arial Narrow"/>
              </a:rPr>
              <a:t> </a:t>
            </a:r>
            <a:r>
              <a:rPr lang="en-US" sz="1600" dirty="0" err="1" smtClean="0">
                <a:latin typeface="Arial Narrow"/>
                <a:cs typeface="Arial Narrow"/>
              </a:rPr>
              <a:t>Marszalek</a:t>
            </a:r>
            <a:r>
              <a:rPr lang="en-US" sz="1600" dirty="0" smtClean="0">
                <a:latin typeface="Arial Narrow"/>
                <a:cs typeface="Arial Narrow"/>
              </a:rPr>
              <a:t> et al, 2009</a:t>
            </a:r>
          </a:p>
          <a:p>
            <a:pPr>
              <a:buFont typeface="Arial"/>
              <a:buChar char="•"/>
              <a:tabLst>
                <a:tab pos="112713" algn="l"/>
              </a:tabLst>
            </a:pPr>
            <a:r>
              <a:rPr lang="en-US" sz="1600" dirty="0">
                <a:latin typeface="Arial Narrow"/>
                <a:cs typeface="Arial Narrow"/>
              </a:rPr>
              <a:t> </a:t>
            </a:r>
            <a:r>
              <a:rPr lang="en-US" sz="1600" dirty="0" smtClean="0">
                <a:latin typeface="Arial Narrow"/>
                <a:cs typeface="Arial Narrow"/>
              </a:rPr>
              <a:t>……</a:t>
            </a:r>
          </a:p>
        </p:txBody>
      </p:sp>
      <p:sp>
        <p:nvSpPr>
          <p:cNvPr id="33" name="TextBox 34"/>
          <p:cNvSpPr txBox="1"/>
          <p:nvPr/>
        </p:nvSpPr>
        <p:spPr>
          <a:xfrm>
            <a:off x="6961526" y="3696675"/>
            <a:ext cx="2376448" cy="1569660"/>
          </a:xfrm>
          <a:prstGeom prst="rect">
            <a:avLst/>
          </a:prstGeom>
          <a:noFill/>
        </p:spPr>
        <p:txBody>
          <a:bodyPr wrap="square" rtlCol="0">
            <a:spAutoFit/>
          </a:bodyPr>
          <a:lstStyle/>
          <a:p>
            <a:pPr>
              <a:buFont typeface="Arial"/>
              <a:buChar char="•"/>
              <a:tabLst>
                <a:tab pos="112713" algn="l"/>
              </a:tabLst>
            </a:pPr>
            <a:r>
              <a:rPr lang="en-US" altLang="zh-CN" sz="1600" dirty="0">
                <a:latin typeface="Arial Narrow"/>
                <a:cs typeface="Arial Narrow"/>
              </a:rPr>
              <a:t> </a:t>
            </a:r>
            <a:r>
              <a:rPr lang="en-US" altLang="zh-CN" sz="1600" dirty="0" err="1">
                <a:latin typeface="Arial Narrow"/>
                <a:cs typeface="Arial Narrow"/>
              </a:rPr>
              <a:t>Intille</a:t>
            </a:r>
            <a:r>
              <a:rPr lang="en-US" altLang="zh-CN" sz="1600" dirty="0">
                <a:latin typeface="Arial Narrow"/>
                <a:cs typeface="Arial Narrow"/>
              </a:rPr>
              <a:t> &amp; </a:t>
            </a:r>
            <a:r>
              <a:rPr lang="en-US" altLang="zh-CN" sz="1600" dirty="0" err="1">
                <a:latin typeface="Arial Narrow"/>
                <a:cs typeface="Arial Narrow"/>
              </a:rPr>
              <a:t>Bobick</a:t>
            </a:r>
            <a:r>
              <a:rPr lang="en-US" altLang="zh-CN" sz="1600" dirty="0">
                <a:latin typeface="Arial Narrow"/>
                <a:cs typeface="Arial Narrow"/>
              </a:rPr>
              <a:t>, </a:t>
            </a:r>
            <a:r>
              <a:rPr lang="en-US" altLang="zh-CN" sz="1600" dirty="0" smtClean="0">
                <a:latin typeface="Arial Narrow"/>
                <a:cs typeface="Arial Narrow"/>
              </a:rPr>
              <a:t>2001</a:t>
            </a:r>
          </a:p>
          <a:p>
            <a:pPr>
              <a:buFont typeface="Arial"/>
              <a:buChar char="•"/>
              <a:tabLst>
                <a:tab pos="112713" algn="l"/>
              </a:tabLst>
            </a:pPr>
            <a:r>
              <a:rPr lang="en-US" sz="1600" dirty="0">
                <a:latin typeface="Arial Narrow"/>
                <a:cs typeface="Arial Narrow"/>
              </a:rPr>
              <a:t> </a:t>
            </a:r>
            <a:r>
              <a:rPr lang="en-US" sz="1600" dirty="0" err="1" smtClean="0">
                <a:latin typeface="Arial Narrow"/>
                <a:cs typeface="Arial Narrow"/>
              </a:rPr>
              <a:t>Medioni</a:t>
            </a:r>
            <a:r>
              <a:rPr lang="en-US" sz="1600" dirty="0" smtClean="0">
                <a:latin typeface="Arial Narrow"/>
                <a:cs typeface="Arial Narrow"/>
              </a:rPr>
              <a:t> et al, 2001</a:t>
            </a:r>
          </a:p>
          <a:p>
            <a:pPr>
              <a:buFont typeface="Arial"/>
              <a:buChar char="•"/>
              <a:tabLst>
                <a:tab pos="112713" algn="l"/>
              </a:tabLst>
            </a:pPr>
            <a:r>
              <a:rPr lang="en-US" sz="1600" dirty="0">
                <a:latin typeface="Arial Narrow"/>
                <a:cs typeface="Arial Narrow"/>
              </a:rPr>
              <a:t> </a:t>
            </a:r>
            <a:r>
              <a:rPr lang="en-US" sz="1600" dirty="0" smtClean="0">
                <a:latin typeface="Arial Narrow"/>
                <a:cs typeface="Arial Narrow"/>
              </a:rPr>
              <a:t>Loy et al, 2010</a:t>
            </a:r>
          </a:p>
          <a:p>
            <a:pPr>
              <a:buFont typeface="Arial"/>
              <a:buChar char="•"/>
              <a:tabLst>
                <a:tab pos="112713" algn="l"/>
              </a:tabLst>
            </a:pPr>
            <a:r>
              <a:rPr lang="en-US" sz="1600" dirty="0">
                <a:latin typeface="Arial Narrow"/>
                <a:cs typeface="Arial Narrow"/>
              </a:rPr>
              <a:t> </a:t>
            </a:r>
            <a:r>
              <a:rPr lang="en-US" sz="1600" dirty="0" err="1" smtClean="0">
                <a:latin typeface="Arial Narrow"/>
                <a:cs typeface="Arial Narrow"/>
              </a:rPr>
              <a:t>Lan</a:t>
            </a:r>
            <a:r>
              <a:rPr lang="en-US" sz="1600" dirty="0" smtClean="0">
                <a:latin typeface="Arial Narrow"/>
                <a:cs typeface="Arial Narrow"/>
              </a:rPr>
              <a:t> et al, 2012</a:t>
            </a:r>
          </a:p>
          <a:p>
            <a:pPr>
              <a:buFont typeface="Arial"/>
              <a:buChar char="•"/>
              <a:tabLst>
                <a:tab pos="112713" algn="l"/>
              </a:tabLst>
            </a:pPr>
            <a:r>
              <a:rPr lang="en-US" altLang="zh-CN" sz="1600" dirty="0"/>
              <a:t> </a:t>
            </a:r>
            <a:r>
              <a:rPr lang="en-US" altLang="zh-CN" sz="1600" dirty="0" err="1" smtClean="0"/>
              <a:t>Amer</a:t>
            </a:r>
            <a:r>
              <a:rPr lang="en-US" altLang="zh-CN" sz="1600" dirty="0" smtClean="0"/>
              <a:t> et al, 2012</a:t>
            </a:r>
            <a:endParaRPr lang="en-US" sz="1600" dirty="0" smtClean="0">
              <a:latin typeface="Arial Narrow"/>
              <a:cs typeface="Arial Narrow"/>
            </a:endParaRPr>
          </a:p>
          <a:p>
            <a:pPr>
              <a:tabLst>
                <a:tab pos="112713" algn="l"/>
              </a:tabLst>
            </a:pPr>
            <a:endParaRPr lang="en-US" sz="1600" dirty="0" smtClean="0">
              <a:latin typeface="Arial Narrow"/>
              <a:cs typeface="Arial Narrow"/>
            </a:endParaRPr>
          </a:p>
        </p:txBody>
      </p:sp>
      <p:sp>
        <p:nvSpPr>
          <p:cNvPr id="37" name="TextBox 33"/>
          <p:cNvSpPr txBox="1"/>
          <p:nvPr/>
        </p:nvSpPr>
        <p:spPr>
          <a:xfrm>
            <a:off x="1918399" y="3401098"/>
            <a:ext cx="2419206" cy="2308324"/>
          </a:xfrm>
          <a:prstGeom prst="rect">
            <a:avLst/>
          </a:prstGeom>
          <a:noFill/>
        </p:spPr>
        <p:txBody>
          <a:bodyPr wrap="square" rtlCol="0">
            <a:spAutoFit/>
          </a:bodyPr>
          <a:lstStyle/>
          <a:p>
            <a:pPr>
              <a:buFont typeface="Arial"/>
              <a:buChar char="•"/>
              <a:tabLst>
                <a:tab pos="112713" algn="l"/>
              </a:tabLst>
            </a:pPr>
            <a:r>
              <a:rPr lang="en-US" sz="1600" dirty="0" smtClean="0">
                <a:latin typeface="Arial Narrow"/>
                <a:cs typeface="Arial Narrow"/>
              </a:rPr>
              <a:t> Oliver et al, 1998</a:t>
            </a:r>
          </a:p>
          <a:p>
            <a:pPr>
              <a:buFont typeface="Arial"/>
              <a:buChar char="•"/>
              <a:tabLst>
                <a:tab pos="112713" algn="l"/>
              </a:tabLst>
            </a:pPr>
            <a:r>
              <a:rPr lang="en-US" sz="1600" dirty="0">
                <a:latin typeface="Arial Narrow"/>
                <a:cs typeface="Arial Narrow"/>
              </a:rPr>
              <a:t> </a:t>
            </a:r>
            <a:r>
              <a:rPr lang="en-US" sz="1600" dirty="0" smtClean="0">
                <a:latin typeface="Arial Narrow"/>
                <a:cs typeface="Arial Narrow"/>
              </a:rPr>
              <a:t>Park &amp; </a:t>
            </a:r>
            <a:r>
              <a:rPr lang="en-US" altLang="zh-CN" sz="1600" dirty="0" err="1"/>
              <a:t>Aggarwal</a:t>
            </a:r>
            <a:r>
              <a:rPr lang="en-US" altLang="zh-CN" sz="1600" dirty="0">
                <a:latin typeface="Arial Narrow"/>
                <a:cs typeface="Arial Narrow"/>
              </a:rPr>
              <a:t>, </a:t>
            </a:r>
            <a:r>
              <a:rPr lang="en-US" altLang="zh-CN" sz="1600" dirty="0" smtClean="0">
                <a:latin typeface="Arial Narrow"/>
                <a:cs typeface="Arial Narrow"/>
              </a:rPr>
              <a:t>2004</a:t>
            </a:r>
          </a:p>
          <a:p>
            <a:pPr>
              <a:buFont typeface="Arial"/>
              <a:buChar char="•"/>
              <a:tabLst>
                <a:tab pos="112713" algn="l"/>
              </a:tabLst>
            </a:pPr>
            <a:r>
              <a:rPr lang="en-US" altLang="zh-CN" sz="1600" dirty="0">
                <a:latin typeface="Arial Narrow"/>
                <a:cs typeface="Arial Narrow"/>
              </a:rPr>
              <a:t> </a:t>
            </a:r>
            <a:r>
              <a:rPr lang="en-US" altLang="zh-CN" sz="1600" dirty="0" err="1">
                <a:latin typeface="Arial Narrow"/>
                <a:cs typeface="Arial Narrow"/>
              </a:rPr>
              <a:t>Ryoo</a:t>
            </a:r>
            <a:r>
              <a:rPr lang="en-US" altLang="zh-CN" sz="1600" dirty="0">
                <a:latin typeface="Arial Narrow"/>
                <a:cs typeface="Arial Narrow"/>
              </a:rPr>
              <a:t> &amp; </a:t>
            </a:r>
            <a:r>
              <a:rPr lang="en-US" altLang="zh-CN" sz="1600" dirty="0" err="1"/>
              <a:t>Aggarwal</a:t>
            </a:r>
            <a:r>
              <a:rPr lang="en-US" altLang="zh-CN" sz="1600" dirty="0">
                <a:latin typeface="Arial Narrow"/>
                <a:cs typeface="Arial Narrow"/>
              </a:rPr>
              <a:t>, </a:t>
            </a:r>
            <a:r>
              <a:rPr lang="en-US" altLang="zh-CN" sz="1600" dirty="0" smtClean="0">
                <a:latin typeface="Arial Narrow"/>
                <a:cs typeface="Arial Narrow"/>
              </a:rPr>
              <a:t>2006</a:t>
            </a:r>
            <a:endParaRPr lang="en-US" sz="1600" dirty="0" smtClean="0">
              <a:latin typeface="Arial Narrow"/>
              <a:cs typeface="Arial Narrow"/>
            </a:endParaRPr>
          </a:p>
          <a:p>
            <a:pPr>
              <a:buFont typeface="Arial"/>
              <a:buChar char="•"/>
              <a:tabLst>
                <a:tab pos="112713" algn="l"/>
              </a:tabLst>
            </a:pPr>
            <a:r>
              <a:rPr lang="en-US" sz="1600" dirty="0">
                <a:latin typeface="Arial Narrow"/>
                <a:cs typeface="Arial Narrow"/>
              </a:rPr>
              <a:t> </a:t>
            </a:r>
            <a:r>
              <a:rPr lang="en-US" sz="1600" dirty="0" err="1" smtClean="0">
                <a:latin typeface="Arial Narrow"/>
                <a:cs typeface="Arial Narrow"/>
              </a:rPr>
              <a:t>Ryoo</a:t>
            </a:r>
            <a:r>
              <a:rPr lang="en-US" sz="1600" dirty="0" smtClean="0">
                <a:latin typeface="Arial Narrow"/>
                <a:cs typeface="Arial Narrow"/>
              </a:rPr>
              <a:t> &amp; </a:t>
            </a:r>
            <a:r>
              <a:rPr lang="en-US" altLang="zh-CN" sz="1600" dirty="0" err="1"/>
              <a:t>Aggarwal</a:t>
            </a:r>
            <a:r>
              <a:rPr lang="en-US" sz="1600" dirty="0" smtClean="0">
                <a:latin typeface="Arial Narrow"/>
                <a:cs typeface="Arial Narrow"/>
              </a:rPr>
              <a:t>, 2009</a:t>
            </a:r>
          </a:p>
          <a:p>
            <a:pPr>
              <a:buFont typeface="Arial"/>
              <a:buChar char="•"/>
              <a:tabLst>
                <a:tab pos="112713" algn="l"/>
              </a:tabLst>
            </a:pPr>
            <a:r>
              <a:rPr lang="en-US" sz="1600" dirty="0">
                <a:latin typeface="Arial Narrow"/>
                <a:cs typeface="Arial Narrow"/>
              </a:rPr>
              <a:t> </a:t>
            </a:r>
            <a:r>
              <a:rPr lang="en-US" sz="1600" dirty="0" smtClean="0">
                <a:latin typeface="Arial Narrow"/>
                <a:cs typeface="Arial Narrow"/>
              </a:rPr>
              <a:t>Yuan et al, 2010</a:t>
            </a:r>
          </a:p>
          <a:p>
            <a:pPr>
              <a:buFont typeface="Arial"/>
              <a:buChar char="•"/>
              <a:tabLst>
                <a:tab pos="112713" algn="l"/>
              </a:tabLst>
            </a:pPr>
            <a:r>
              <a:rPr lang="en-US" sz="1600" dirty="0" smtClean="0">
                <a:latin typeface="Arial Narrow"/>
                <a:cs typeface="Arial Narrow"/>
              </a:rPr>
              <a:t> </a:t>
            </a:r>
            <a:r>
              <a:rPr lang="en-US" altLang="zh-CN" sz="1600" dirty="0" err="1" smtClean="0"/>
              <a:t>Vahdat</a:t>
            </a:r>
            <a:r>
              <a:rPr lang="en-US" altLang="zh-CN" sz="1600" dirty="0" smtClean="0"/>
              <a:t> et al, 2011</a:t>
            </a:r>
          </a:p>
          <a:p>
            <a:pPr>
              <a:buFont typeface="Arial"/>
              <a:buChar char="•"/>
              <a:tabLst>
                <a:tab pos="112713" algn="l"/>
              </a:tabLst>
            </a:pPr>
            <a:r>
              <a:rPr lang="en-US" altLang="zh-CN" sz="1600" dirty="0" smtClean="0"/>
              <a:t> Patron</a:t>
            </a:r>
            <a:r>
              <a:rPr lang="en-US" altLang="zh-CN" sz="1600" dirty="0"/>
              <a:t>-</a:t>
            </a:r>
            <a:r>
              <a:rPr lang="en-US" altLang="zh-CN" sz="1600" dirty="0" smtClean="0"/>
              <a:t>Perez et al, 2012</a:t>
            </a:r>
            <a:endParaRPr lang="en-US" sz="1600" dirty="0" smtClean="0">
              <a:latin typeface="Arial Narrow"/>
              <a:cs typeface="Arial Narrow"/>
            </a:endParaRPr>
          </a:p>
          <a:p>
            <a:pPr>
              <a:buFont typeface="Arial"/>
              <a:buChar char="•"/>
              <a:tabLst>
                <a:tab pos="112713" algn="l"/>
              </a:tabLst>
            </a:pPr>
            <a:endParaRPr lang="en-US" sz="1600" dirty="0" smtClean="0">
              <a:latin typeface="Arial Narrow"/>
              <a:cs typeface="Arial Narrow"/>
            </a:endParaRPr>
          </a:p>
          <a:p>
            <a:pPr>
              <a:tabLst>
                <a:tab pos="112713" algn="l"/>
              </a:tabLst>
            </a:pPr>
            <a:endParaRPr lang="en-US" sz="1600" dirty="0" smtClean="0">
              <a:latin typeface="Arial Narrow"/>
              <a:cs typeface="Arial Narrow"/>
            </a:endParaRPr>
          </a:p>
        </p:txBody>
      </p:sp>
      <p:sp>
        <p:nvSpPr>
          <p:cNvPr id="38" name="TextBox 34"/>
          <p:cNvSpPr txBox="1"/>
          <p:nvPr/>
        </p:nvSpPr>
        <p:spPr>
          <a:xfrm>
            <a:off x="4161289" y="3430366"/>
            <a:ext cx="2440110" cy="3539430"/>
          </a:xfrm>
          <a:prstGeom prst="rect">
            <a:avLst/>
          </a:prstGeom>
          <a:noFill/>
        </p:spPr>
        <p:txBody>
          <a:bodyPr wrap="square" rtlCol="0">
            <a:spAutoFit/>
          </a:bodyPr>
          <a:lstStyle/>
          <a:p>
            <a:pPr>
              <a:buFont typeface="Arial"/>
              <a:buChar char="•"/>
              <a:tabLst>
                <a:tab pos="112713" algn="l"/>
              </a:tabLst>
            </a:pPr>
            <a:r>
              <a:rPr lang="en-US" altLang="zh-CN" sz="1600" dirty="0" smtClean="0">
                <a:latin typeface="Arial Narrow"/>
                <a:cs typeface="Arial Narrow"/>
              </a:rPr>
              <a:t> </a:t>
            </a:r>
            <a:r>
              <a:rPr lang="en-US" altLang="zh-CN" sz="1600" dirty="0" err="1" smtClean="0">
                <a:latin typeface="Arial Narrow"/>
                <a:cs typeface="Arial Narrow"/>
              </a:rPr>
              <a:t>Cupillard</a:t>
            </a:r>
            <a:r>
              <a:rPr lang="en-US" altLang="zh-CN" sz="1600" dirty="0" smtClean="0">
                <a:latin typeface="Arial Narrow"/>
                <a:cs typeface="Arial Narrow"/>
              </a:rPr>
              <a:t> et al, 2002</a:t>
            </a:r>
          </a:p>
          <a:p>
            <a:pPr>
              <a:buFont typeface="Arial"/>
              <a:buChar char="•"/>
              <a:tabLst>
                <a:tab pos="112713" algn="l"/>
              </a:tabLst>
            </a:pPr>
            <a:r>
              <a:rPr lang="en-US" altLang="zh-CN" sz="1600" dirty="0" smtClean="0">
                <a:latin typeface="Arial Narrow"/>
                <a:cs typeface="Arial Narrow"/>
              </a:rPr>
              <a:t> Moore &amp; </a:t>
            </a:r>
            <a:r>
              <a:rPr lang="en-US" altLang="zh-CN" sz="1600" dirty="0" err="1" smtClean="0">
                <a:latin typeface="Arial Narrow"/>
                <a:cs typeface="Arial Narrow"/>
              </a:rPr>
              <a:t>Essa</a:t>
            </a:r>
            <a:r>
              <a:rPr lang="en-US" altLang="zh-CN" sz="1600" dirty="0" smtClean="0">
                <a:latin typeface="Arial Narrow"/>
                <a:cs typeface="Arial Narrow"/>
              </a:rPr>
              <a:t>, 2002</a:t>
            </a:r>
          </a:p>
          <a:p>
            <a:pPr>
              <a:buFont typeface="Arial"/>
              <a:buChar char="•"/>
              <a:tabLst>
                <a:tab pos="112713" algn="l"/>
              </a:tabLst>
            </a:pPr>
            <a:r>
              <a:rPr lang="en-US" altLang="zh-CN" sz="1600" dirty="0" smtClean="0">
                <a:latin typeface="Arial Narrow"/>
                <a:cs typeface="Arial Narrow"/>
              </a:rPr>
              <a:t> </a:t>
            </a:r>
            <a:r>
              <a:rPr lang="en-US" altLang="zh-CN" sz="1600" dirty="0" err="1" smtClean="0">
                <a:latin typeface="Arial Narrow"/>
                <a:cs typeface="Arial Narrow"/>
              </a:rPr>
              <a:t>Vaswani</a:t>
            </a:r>
            <a:r>
              <a:rPr lang="en-US" altLang="zh-CN" sz="1600" dirty="0" smtClean="0">
                <a:latin typeface="Arial Narrow"/>
                <a:cs typeface="Arial Narrow"/>
              </a:rPr>
              <a:t> et al, 2003</a:t>
            </a:r>
          </a:p>
          <a:p>
            <a:pPr>
              <a:buFont typeface="Arial"/>
              <a:buChar char="•"/>
              <a:tabLst>
                <a:tab pos="112713" algn="l"/>
              </a:tabLst>
            </a:pPr>
            <a:r>
              <a:rPr lang="en-US" altLang="zh-CN" sz="1600" dirty="0" smtClean="0">
                <a:latin typeface="Arial Narrow"/>
                <a:cs typeface="Arial Narrow"/>
              </a:rPr>
              <a:t> Khan &amp; Shah, 2003</a:t>
            </a:r>
          </a:p>
          <a:p>
            <a:pPr>
              <a:buFont typeface="Arial"/>
              <a:buChar char="•"/>
              <a:tabLst>
                <a:tab pos="112713" algn="l"/>
              </a:tabLst>
            </a:pPr>
            <a:r>
              <a:rPr lang="en-US" altLang="zh-CN" sz="1600" dirty="0">
                <a:latin typeface="Arial Narrow"/>
                <a:cs typeface="Arial Narrow"/>
              </a:rPr>
              <a:t> </a:t>
            </a:r>
            <a:r>
              <a:rPr lang="en-US" altLang="zh-CN" sz="1600" dirty="0" smtClean="0">
                <a:latin typeface="Arial Narrow"/>
                <a:cs typeface="Arial Narrow"/>
              </a:rPr>
              <a:t>Zhang et al, 2006</a:t>
            </a:r>
          </a:p>
          <a:p>
            <a:pPr>
              <a:buFont typeface="Arial"/>
              <a:buChar char="•"/>
              <a:tabLst>
                <a:tab pos="112713" algn="l"/>
              </a:tabLst>
            </a:pPr>
            <a:r>
              <a:rPr lang="en-US" altLang="zh-CN" sz="1600" dirty="0">
                <a:latin typeface="Arial Narrow"/>
                <a:cs typeface="Arial Narrow"/>
              </a:rPr>
              <a:t> </a:t>
            </a:r>
            <a:r>
              <a:rPr lang="en-US" altLang="zh-CN" sz="1600" dirty="0" err="1">
                <a:latin typeface="Arial Narrow"/>
                <a:cs typeface="Arial Narrow"/>
              </a:rPr>
              <a:t>Mehran</a:t>
            </a:r>
            <a:r>
              <a:rPr lang="en-US" altLang="zh-CN" sz="1600" dirty="0">
                <a:latin typeface="Arial Narrow"/>
                <a:cs typeface="Arial Narrow"/>
              </a:rPr>
              <a:t> et al, </a:t>
            </a:r>
            <a:r>
              <a:rPr lang="en-US" altLang="zh-CN" sz="1600" dirty="0" smtClean="0">
                <a:latin typeface="Arial Narrow"/>
                <a:cs typeface="Arial Narrow"/>
              </a:rPr>
              <a:t>2009</a:t>
            </a:r>
          </a:p>
          <a:p>
            <a:pPr>
              <a:buFont typeface="Arial"/>
              <a:buChar char="•"/>
              <a:tabLst>
                <a:tab pos="112713" algn="l"/>
              </a:tabLst>
            </a:pPr>
            <a:r>
              <a:rPr lang="en-US" altLang="zh-CN" sz="1600" dirty="0">
                <a:latin typeface="Arial Narrow"/>
                <a:cs typeface="Arial Narrow"/>
              </a:rPr>
              <a:t> Gupta et al, </a:t>
            </a:r>
            <a:r>
              <a:rPr lang="en-US" altLang="zh-CN" sz="1600" dirty="0" smtClean="0">
                <a:latin typeface="Arial Narrow"/>
                <a:cs typeface="Arial Narrow"/>
              </a:rPr>
              <a:t>2009</a:t>
            </a:r>
            <a:endParaRPr lang="en-US" altLang="zh-CN" sz="1600" dirty="0">
              <a:latin typeface="Arial Narrow"/>
              <a:cs typeface="Arial Narrow"/>
            </a:endParaRPr>
          </a:p>
          <a:p>
            <a:pPr>
              <a:buFont typeface="Arial"/>
              <a:buChar char="•"/>
              <a:tabLst>
                <a:tab pos="112713" algn="l"/>
              </a:tabLst>
            </a:pPr>
            <a:r>
              <a:rPr lang="en-US" altLang="zh-CN" sz="1600" dirty="0" smtClean="0">
                <a:latin typeface="Arial Narrow"/>
                <a:cs typeface="Arial Narrow"/>
              </a:rPr>
              <a:t> Choi </a:t>
            </a:r>
            <a:r>
              <a:rPr lang="en-US" altLang="zh-CN" sz="1600" dirty="0">
                <a:latin typeface="Arial Narrow"/>
                <a:cs typeface="Arial Narrow"/>
              </a:rPr>
              <a:t>&amp; </a:t>
            </a:r>
            <a:r>
              <a:rPr lang="en-US" altLang="zh-CN" sz="1600" dirty="0" err="1">
                <a:latin typeface="Arial Narrow"/>
                <a:cs typeface="Arial Narrow"/>
              </a:rPr>
              <a:t>Savarese</a:t>
            </a:r>
            <a:r>
              <a:rPr lang="en-US" altLang="zh-CN" sz="1600" dirty="0">
                <a:latin typeface="Arial Narrow"/>
                <a:cs typeface="Arial Narrow"/>
              </a:rPr>
              <a:t>, </a:t>
            </a:r>
            <a:r>
              <a:rPr lang="en-US" altLang="zh-CN" sz="1600" dirty="0" smtClean="0">
                <a:latin typeface="Arial Narrow"/>
                <a:cs typeface="Arial Narrow"/>
              </a:rPr>
              <a:t>2009</a:t>
            </a:r>
          </a:p>
          <a:p>
            <a:pPr>
              <a:buFont typeface="Arial"/>
              <a:buChar char="•"/>
              <a:tabLst>
                <a:tab pos="112713" algn="l"/>
              </a:tabLst>
            </a:pPr>
            <a:r>
              <a:rPr lang="en-US" altLang="zh-CN" sz="1600" dirty="0" smtClean="0">
                <a:latin typeface="Arial Narrow"/>
                <a:cs typeface="Arial Narrow"/>
              </a:rPr>
              <a:t> </a:t>
            </a:r>
            <a:r>
              <a:rPr lang="en-US" altLang="zh-CN" sz="1600" dirty="0" err="1" smtClean="0">
                <a:latin typeface="Arial Narrow"/>
                <a:cs typeface="Arial Narrow"/>
              </a:rPr>
              <a:t>Lan</a:t>
            </a:r>
            <a:r>
              <a:rPr lang="en-US" altLang="zh-CN" sz="1600" dirty="0" smtClean="0">
                <a:latin typeface="Arial Narrow"/>
                <a:cs typeface="Arial Narrow"/>
              </a:rPr>
              <a:t> et al, 2010</a:t>
            </a:r>
          </a:p>
          <a:p>
            <a:pPr>
              <a:buFont typeface="Arial"/>
              <a:buChar char="•"/>
              <a:tabLst>
                <a:tab pos="112713" algn="l"/>
              </a:tabLst>
            </a:pPr>
            <a:r>
              <a:rPr lang="en-US" altLang="zh-CN" sz="1600" dirty="0">
                <a:latin typeface="Arial Narrow"/>
                <a:cs typeface="Arial Narrow"/>
              </a:rPr>
              <a:t> </a:t>
            </a:r>
            <a:r>
              <a:rPr lang="en-US" altLang="zh-CN" sz="1600" dirty="0" err="1">
                <a:latin typeface="Arial Narrow"/>
                <a:cs typeface="Arial Narrow"/>
              </a:rPr>
              <a:t>Ryoo</a:t>
            </a:r>
            <a:r>
              <a:rPr lang="en-US" altLang="zh-CN" sz="1600" dirty="0">
                <a:latin typeface="Arial Narrow"/>
                <a:cs typeface="Arial Narrow"/>
              </a:rPr>
              <a:t> &amp; </a:t>
            </a:r>
            <a:r>
              <a:rPr lang="en-US" altLang="zh-CN" sz="1600" dirty="0" err="1" smtClean="0"/>
              <a:t>Aggarwal</a:t>
            </a:r>
            <a:r>
              <a:rPr lang="en-US" altLang="zh-CN" sz="1600" dirty="0" smtClean="0"/>
              <a:t>, 2010</a:t>
            </a:r>
          </a:p>
          <a:p>
            <a:pPr>
              <a:buFont typeface="Arial"/>
              <a:buChar char="•"/>
              <a:tabLst>
                <a:tab pos="112713" algn="l"/>
              </a:tabLst>
            </a:pPr>
            <a:r>
              <a:rPr lang="en-US" altLang="zh-CN" sz="1600" dirty="0"/>
              <a:t> </a:t>
            </a:r>
            <a:r>
              <a:rPr lang="en-US" altLang="zh-CN" sz="1600" dirty="0" smtClean="0"/>
              <a:t>Choi &amp; </a:t>
            </a:r>
            <a:r>
              <a:rPr lang="en-US" altLang="zh-CN" sz="1600" dirty="0" err="1" smtClean="0"/>
              <a:t>Savarese</a:t>
            </a:r>
            <a:r>
              <a:rPr lang="en-US" altLang="zh-CN" sz="1600" dirty="0" smtClean="0"/>
              <a:t>, 2011</a:t>
            </a:r>
          </a:p>
          <a:p>
            <a:pPr>
              <a:buFont typeface="Arial"/>
              <a:buChar char="•"/>
              <a:tabLst>
                <a:tab pos="112713" algn="l"/>
              </a:tabLst>
            </a:pPr>
            <a:r>
              <a:rPr lang="en-US" altLang="zh-CN" sz="1600" dirty="0"/>
              <a:t> </a:t>
            </a:r>
            <a:r>
              <a:rPr lang="en-US" altLang="zh-CN" sz="1600" dirty="0" err="1" smtClean="0"/>
              <a:t>Amer</a:t>
            </a:r>
            <a:r>
              <a:rPr lang="en-US" altLang="zh-CN" sz="1600" dirty="0" smtClean="0"/>
              <a:t> &amp; </a:t>
            </a:r>
            <a:r>
              <a:rPr lang="en-US" altLang="zh-CN" sz="1600" dirty="0" err="1" smtClean="0"/>
              <a:t>Todorovic</a:t>
            </a:r>
            <a:r>
              <a:rPr lang="en-US" altLang="zh-CN" sz="1600" dirty="0" smtClean="0"/>
              <a:t>, 2011</a:t>
            </a:r>
          </a:p>
          <a:p>
            <a:pPr>
              <a:buFont typeface="Arial"/>
              <a:buChar char="•"/>
              <a:tabLst>
                <a:tab pos="112713" algn="l"/>
              </a:tabLst>
            </a:pPr>
            <a:r>
              <a:rPr lang="en-US" altLang="zh-CN" sz="1600" dirty="0">
                <a:latin typeface="Arial Narrow"/>
                <a:cs typeface="Arial Narrow"/>
              </a:rPr>
              <a:t> </a:t>
            </a:r>
            <a:r>
              <a:rPr lang="en-US" altLang="zh-CN" sz="1600" dirty="0" smtClean="0">
                <a:latin typeface="Arial Narrow"/>
                <a:cs typeface="Arial Narrow"/>
              </a:rPr>
              <a:t>…</a:t>
            </a:r>
            <a:r>
              <a:rPr lang="en-US" altLang="zh-CN" sz="1600" dirty="0">
                <a:latin typeface="Arial Narrow"/>
                <a:cs typeface="Arial Narrow"/>
              </a:rPr>
              <a:t>…</a:t>
            </a:r>
          </a:p>
          <a:p>
            <a:pPr>
              <a:tabLst>
                <a:tab pos="112713" algn="l"/>
              </a:tabLst>
            </a:pPr>
            <a:endParaRPr lang="en-US" sz="1600" dirty="0" smtClean="0">
              <a:latin typeface="Arial Narrow"/>
              <a:cs typeface="Arial Narrow"/>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8684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50000" y="50000"/>
                                    </p:animScale>
                                  </p:childTnLst>
                                </p:cTn>
                              </p:par>
                              <p:par>
                                <p:cTn id="7" presetID="6" presetClass="emph" presetSubtype="0" fill="hold" nodeType="withEffect">
                                  <p:stCondLst>
                                    <p:cond delay="0"/>
                                  </p:stCondLst>
                                  <p:childTnLst>
                                    <p:animScale>
                                      <p:cBhvr>
                                        <p:cTn id="8" dur="2000" fill="hold"/>
                                        <p:tgtEl>
                                          <p:spTgt spid="7"/>
                                        </p:tgtEl>
                                      </p:cBhvr>
                                      <p:by x="50000" y="50000"/>
                                    </p:animScale>
                                  </p:childTnLst>
                                </p:cTn>
                              </p:par>
                              <p:par>
                                <p:cTn id="9" presetID="6" presetClass="emph" presetSubtype="0" fill="hold" nodeType="withEffect">
                                  <p:stCondLst>
                                    <p:cond delay="0"/>
                                  </p:stCondLst>
                                  <p:childTnLst>
                                    <p:animScale>
                                      <p:cBhvr>
                                        <p:cTn id="10" dur="2000" fill="hold"/>
                                        <p:tgtEl>
                                          <p:spTgt spid="8"/>
                                        </p:tgtEl>
                                      </p:cBhvr>
                                      <p:by x="150000" y="150000"/>
                                    </p:animScale>
                                  </p:childTnLst>
                                </p:cTn>
                              </p:par>
                              <p:par>
                                <p:cTn id="11" presetID="6" presetClass="emph" presetSubtype="0" fill="hold" nodeType="withEffect">
                                  <p:stCondLst>
                                    <p:cond delay="0"/>
                                  </p:stCondLst>
                                  <p:childTnLst>
                                    <p:animScale>
                                      <p:cBhvr>
                                        <p:cTn id="12" dur="2000" fill="hold"/>
                                        <p:tgtEl>
                                          <p:spTgt spid="9"/>
                                        </p:tgtEl>
                                      </p:cBhvr>
                                      <p:by x="150000" y="150000"/>
                                    </p:animScale>
                                  </p:childTnLst>
                                </p:cTn>
                              </p:par>
                              <p:par>
                                <p:cTn id="13" presetID="3" presetClass="emph" presetSubtype="2" fill="hold" grpId="0" nodeType="withEffect">
                                  <p:stCondLst>
                                    <p:cond delay="0"/>
                                  </p:stCondLst>
                                  <p:childTnLst>
                                    <p:animClr clrSpc="rgb" dir="cw">
                                      <p:cBhvr override="childStyle">
                                        <p:cTn id="14" dur="2000" fill="hold"/>
                                        <p:tgtEl>
                                          <p:spTgt spid="31"/>
                                        </p:tgtEl>
                                        <p:attrNameLst>
                                          <p:attrName>style.color</p:attrName>
                                        </p:attrNameLst>
                                      </p:cBhvr>
                                      <p:to>
                                        <a:srgbClr val="E0DEE1"/>
                                      </p:to>
                                    </p:animClr>
                                  </p:childTnLst>
                                </p:cTn>
                              </p:par>
                              <p:par>
                                <p:cTn id="15" presetID="3" presetClass="emph" presetSubtype="2" fill="hold" grpId="0" nodeType="withEffect">
                                  <p:stCondLst>
                                    <p:cond delay="0"/>
                                  </p:stCondLst>
                                  <p:childTnLst>
                                    <p:animClr clrSpc="rgb" dir="cw">
                                      <p:cBhvr override="childStyle">
                                        <p:cTn id="16" dur="2000" fill="hold"/>
                                        <p:tgtEl>
                                          <p:spTgt spid="37"/>
                                        </p:tgtEl>
                                        <p:attrNameLst>
                                          <p:attrName>style.color</p:attrName>
                                        </p:attrNameLst>
                                      </p:cBhvr>
                                      <p:to>
                                        <a:srgbClr val="E0DEE1"/>
                                      </p:to>
                                    </p:animClr>
                                  </p:childTnLst>
                                </p:cTn>
                              </p:par>
                              <p:par>
                                <p:cTn id="17" presetID="3" presetClass="emph" presetSubtype="2" fill="hold" grpId="0" nodeType="withEffect">
                                  <p:stCondLst>
                                    <p:cond delay="0"/>
                                  </p:stCondLst>
                                  <p:childTnLst>
                                    <p:animClr clrSpc="rgb" dir="cw">
                                      <p:cBhvr override="childStyle">
                                        <p:cTn id="18" dur="2000" fill="hold"/>
                                        <p:tgtEl>
                                          <p:spTgt spid="38"/>
                                        </p:tgtEl>
                                        <p:attrNameLst>
                                          <p:attrName>style.color</p:attrName>
                                        </p:attrNameLst>
                                      </p:cBhvr>
                                      <p:to>
                                        <a:srgbClr val="E0DEE1"/>
                                      </p:to>
                                    </p:animClr>
                                  </p:childTnLst>
                                </p:cTn>
                              </p:par>
                              <p:par>
                                <p:cTn id="19" presetID="3" presetClass="emph" presetSubtype="2" fill="hold" grpId="0" nodeType="withEffect">
                                  <p:stCondLst>
                                    <p:cond delay="0"/>
                                  </p:stCondLst>
                                  <p:childTnLst>
                                    <p:animClr clrSpc="rgb" dir="cw">
                                      <p:cBhvr override="childStyle">
                                        <p:cTn id="20" dur="2000" fill="hold"/>
                                        <p:tgtEl>
                                          <p:spTgt spid="33"/>
                                        </p:tgtEl>
                                        <p:attrNameLst>
                                          <p:attrName>style.color</p:attrName>
                                        </p:attrNameLst>
                                      </p:cBhvr>
                                      <p:to>
                                        <a:srgbClr val="E0DEE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7" grpId="0"/>
      <p:bldP spid="38"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 name="组 3"/>
          <p:cNvGrpSpPr>
            <a:grpSpLocks noChangeAspect="1"/>
          </p:cNvGrpSpPr>
          <p:nvPr/>
        </p:nvGrpSpPr>
        <p:grpSpPr>
          <a:xfrm>
            <a:off x="610935" y="1531158"/>
            <a:ext cx="914400" cy="1143000"/>
            <a:chOff x="369232" y="953833"/>
            <a:chExt cx="1828800" cy="2286000"/>
          </a:xfrm>
        </p:grpSpPr>
        <p:sp>
          <p:nvSpPr>
            <p:cNvPr id="18" name="Oval 17"/>
            <p:cNvSpPr/>
            <p:nvPr/>
          </p:nvSpPr>
          <p:spPr>
            <a:xfrm>
              <a:off x="369232" y="953833"/>
              <a:ext cx="1828800" cy="2286000"/>
            </a:xfrm>
            <a:prstGeom prst="ellipse">
              <a:avLst/>
            </a:prstGeom>
            <a:gradFill flip="none" rotWithShape="1">
              <a:gsLst>
                <a:gs pos="65000">
                  <a:schemeClr val="bg1"/>
                </a:gs>
                <a:gs pos="25000">
                  <a:schemeClr val="accent1">
                    <a:shade val="94000"/>
                    <a:satMod val="13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4" name="Picture 56" descr="run_frame.jpg"/>
            <p:cNvPicPr>
              <a:picLocks noChangeAspect="1"/>
            </p:cNvPicPr>
            <p:nvPr/>
          </p:nvPicPr>
          <p:blipFill>
            <a:blip r:embed="rId3" cstate="print"/>
            <a:stretch>
              <a:fillRect/>
            </a:stretch>
          </p:blipFill>
          <p:spPr>
            <a:xfrm>
              <a:off x="634255" y="1579196"/>
              <a:ext cx="1271149" cy="996696"/>
            </a:xfrm>
            <a:prstGeom prst="rect">
              <a:avLst/>
            </a:prstGeom>
          </p:spPr>
        </p:pic>
      </p:grpSp>
      <p:grpSp>
        <p:nvGrpSpPr>
          <p:cNvPr id="7" name="组 6"/>
          <p:cNvGrpSpPr>
            <a:grpSpLocks noChangeAspect="1"/>
          </p:cNvGrpSpPr>
          <p:nvPr/>
        </p:nvGrpSpPr>
        <p:grpSpPr>
          <a:xfrm>
            <a:off x="2526964" y="1488196"/>
            <a:ext cx="914400" cy="1143000"/>
            <a:chOff x="2403518" y="908564"/>
            <a:chExt cx="1828800" cy="2286000"/>
          </a:xfrm>
        </p:grpSpPr>
        <p:sp>
          <p:nvSpPr>
            <p:cNvPr id="15" name="Oval 14"/>
            <p:cNvSpPr/>
            <p:nvPr/>
          </p:nvSpPr>
          <p:spPr>
            <a:xfrm>
              <a:off x="2403518" y="908564"/>
              <a:ext cx="1828800" cy="2286000"/>
            </a:xfrm>
            <a:prstGeom prst="ellipse">
              <a:avLst/>
            </a:prstGeom>
            <a:gradFill flip="none" rotWithShape="1">
              <a:gsLst>
                <a:gs pos="20000">
                  <a:srgbClr val="FF0000"/>
                </a:gs>
                <a:gs pos="65000">
                  <a:srgbClr val="FFFFFF"/>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图片 2"/>
            <p:cNvPicPr>
              <a:picLocks noChangeAspect="1"/>
            </p:cNvPicPr>
            <p:nvPr/>
          </p:nvPicPr>
          <p:blipFill>
            <a:blip r:embed="rId4"/>
            <a:stretch>
              <a:fillRect/>
            </a:stretch>
          </p:blipFill>
          <p:spPr>
            <a:xfrm>
              <a:off x="2641062" y="1581138"/>
              <a:ext cx="1354942" cy="995166"/>
            </a:xfrm>
            <a:prstGeom prst="rect">
              <a:avLst/>
            </a:prstGeom>
          </p:spPr>
        </p:pic>
      </p:grpSp>
      <p:grpSp>
        <p:nvGrpSpPr>
          <p:cNvPr id="8" name="组 7"/>
          <p:cNvGrpSpPr>
            <a:grpSpLocks noChangeAspect="1"/>
          </p:cNvGrpSpPr>
          <p:nvPr/>
        </p:nvGrpSpPr>
        <p:grpSpPr>
          <a:xfrm>
            <a:off x="3690747" y="359161"/>
            <a:ext cx="2743200" cy="3429000"/>
            <a:chOff x="4440440" y="936486"/>
            <a:chExt cx="1828800" cy="2286000"/>
          </a:xfrm>
        </p:grpSpPr>
        <p:sp>
          <p:nvSpPr>
            <p:cNvPr id="21" name="Oval 20"/>
            <p:cNvSpPr/>
            <p:nvPr/>
          </p:nvSpPr>
          <p:spPr>
            <a:xfrm>
              <a:off x="4440440" y="936486"/>
              <a:ext cx="1828800" cy="2286000"/>
            </a:xfrm>
            <a:prstGeom prst="ellipse">
              <a:avLst/>
            </a:prstGeom>
            <a:gradFill flip="none" rotWithShape="1">
              <a:gsLst>
                <a:gs pos="25000">
                  <a:schemeClr val="accent3"/>
                </a:gs>
                <a:gs pos="65000">
                  <a:srgbClr val="FFFFFF"/>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0" name="Picture 5"/>
            <p:cNvPicPr>
              <a:picLocks noChangeAspect="1" noChangeArrowheads="1"/>
            </p:cNvPicPr>
            <p:nvPr/>
          </p:nvPicPr>
          <p:blipFill rotWithShape="1">
            <a:blip r:embed="rId5"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p:blipFill>
          <p:spPr bwMode="auto">
            <a:xfrm>
              <a:off x="4715669" y="1582668"/>
              <a:ext cx="1329302" cy="995165"/>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12700">
                  <a:solidFill>
                    <a:srgbClr val="000000"/>
                  </a:solidFill>
                  <a:round/>
                  <a:headEnd/>
                  <a:tailEnd/>
                </a14:hiddenLine>
              </a:ext>
            </a:extLst>
          </p:spPr>
        </p:pic>
      </p:grpSp>
      <p:grpSp>
        <p:nvGrpSpPr>
          <p:cNvPr id="9" name="组 8"/>
          <p:cNvGrpSpPr>
            <a:grpSpLocks noChangeAspect="1"/>
          </p:cNvGrpSpPr>
          <p:nvPr/>
        </p:nvGrpSpPr>
        <p:grpSpPr>
          <a:xfrm>
            <a:off x="6352723" y="360141"/>
            <a:ext cx="2743200" cy="3429000"/>
            <a:chOff x="6521268" y="936486"/>
            <a:chExt cx="1828800" cy="2286000"/>
          </a:xfrm>
        </p:grpSpPr>
        <p:sp>
          <p:nvSpPr>
            <p:cNvPr id="24" name="Oval 23"/>
            <p:cNvSpPr/>
            <p:nvPr/>
          </p:nvSpPr>
          <p:spPr>
            <a:xfrm>
              <a:off x="6521268" y="936486"/>
              <a:ext cx="1828800" cy="2286000"/>
            </a:xfrm>
            <a:prstGeom prst="ellipse">
              <a:avLst/>
            </a:prstGeom>
            <a:gradFill flip="none" rotWithShape="1">
              <a:gsLst>
                <a:gs pos="25000">
                  <a:srgbClr val="8064A2"/>
                </a:gs>
                <a:gs pos="65000">
                  <a:srgbClr val="FFFFFF"/>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 name="Picture 2" descr="C:\Documents and Settings\my code\disney\dataset\Broadcast_Mar6_2ndHalf\seq3\0112.jpeg"/>
            <p:cNvPicPr>
              <a:picLocks noChangeAspect="1" noChangeArrowheads="1"/>
            </p:cNvPicPr>
            <p:nvPr/>
          </p:nvPicPr>
          <p:blipFill>
            <a:blip r:embed="rId6"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xt>
              </a:extLst>
            </a:blip>
            <a:srcRect/>
            <a:stretch>
              <a:fillRect/>
            </a:stretch>
          </p:blipFill>
          <p:spPr bwMode="auto">
            <a:xfrm>
              <a:off x="6765799" y="1579196"/>
              <a:ext cx="1371157" cy="1006679"/>
            </a:xfrm>
            <a:prstGeom prst="rect">
              <a:avLst/>
            </a:prstGeom>
            <a:noFill/>
            <a:ln w="38100" cmpd="sng">
              <a:noFill/>
            </a:ln>
            <a:effectLst>
              <a:outerShdw blurRad="50800" dist="38100" dir="8100000" algn="tr" rotWithShape="0">
                <a:prstClr val="black">
                  <a:alpha val="40000"/>
                </a:prstClr>
              </a:outerShdw>
            </a:effectLst>
          </p:spPr>
        </p:pic>
      </p:grpSp>
      <p:sp>
        <p:nvSpPr>
          <p:cNvPr id="2" name="Title 1"/>
          <p:cNvSpPr>
            <a:spLocks noGrp="1"/>
          </p:cNvSpPr>
          <p:nvPr>
            <p:ph type="title"/>
          </p:nvPr>
        </p:nvSpPr>
        <p:spPr>
          <a:xfrm>
            <a:off x="0" y="0"/>
            <a:ext cx="9144000" cy="784086"/>
          </a:xfrm>
        </p:spPr>
        <p:txBody>
          <a:bodyPr>
            <a:noAutofit/>
          </a:bodyPr>
          <a:lstStyle/>
          <a:p>
            <a:r>
              <a:rPr lang="en-US" sz="3600" dirty="0" smtClean="0">
                <a:solidFill>
                  <a:srgbClr val="800000"/>
                </a:solidFill>
              </a:rPr>
              <a:t>Activity landscape</a:t>
            </a:r>
            <a:endParaRPr lang="en-US" sz="3600" dirty="0">
              <a:solidFill>
                <a:srgbClr val="800000"/>
              </a:solidFill>
            </a:endParaRPr>
          </a:p>
        </p:txBody>
      </p:sp>
      <p:sp>
        <p:nvSpPr>
          <p:cNvPr id="6" name="TextBox 5"/>
          <p:cNvSpPr txBox="1"/>
          <p:nvPr/>
        </p:nvSpPr>
        <p:spPr>
          <a:xfrm>
            <a:off x="6209076" y="3358121"/>
            <a:ext cx="2974578" cy="338554"/>
          </a:xfrm>
          <a:prstGeom prst="rect">
            <a:avLst/>
          </a:prstGeom>
          <a:noFill/>
        </p:spPr>
        <p:txBody>
          <a:bodyPr wrap="square" rtlCol="0">
            <a:spAutoFit/>
          </a:bodyPr>
          <a:lstStyle/>
          <a:p>
            <a:pPr algn="r"/>
            <a:r>
              <a:rPr lang="en-US" altLang="zh-CN" sz="1600" i="1" dirty="0" smtClean="0">
                <a:latin typeface="Arial Narrow"/>
                <a:cs typeface="Arial Narrow"/>
              </a:rPr>
              <a:t>Number of People</a:t>
            </a:r>
            <a:endParaRPr lang="en-US" sz="1600" i="1" dirty="0">
              <a:latin typeface="Arial Narrow"/>
              <a:cs typeface="Arial Narrow"/>
            </a:endParaRPr>
          </a:p>
        </p:txBody>
      </p:sp>
      <p:sp>
        <p:nvSpPr>
          <p:cNvPr id="13" name="TextBox 12"/>
          <p:cNvSpPr txBox="1"/>
          <p:nvPr/>
        </p:nvSpPr>
        <p:spPr>
          <a:xfrm>
            <a:off x="7037729" y="2639452"/>
            <a:ext cx="1371600" cy="353943"/>
          </a:xfrm>
          <a:prstGeom prst="rect">
            <a:avLst/>
          </a:prstGeom>
          <a:noFill/>
        </p:spPr>
        <p:txBody>
          <a:bodyPr wrap="square" rtlCol="0">
            <a:spAutoFit/>
          </a:bodyPr>
          <a:lstStyle/>
          <a:p>
            <a:pPr algn="ctr"/>
            <a:r>
              <a:rPr lang="en-US" sz="1700" dirty="0" smtClean="0"/>
              <a:t>Hockey</a:t>
            </a:r>
            <a:endParaRPr lang="en-US" sz="1700" dirty="0"/>
          </a:p>
        </p:txBody>
      </p:sp>
      <p:sp>
        <p:nvSpPr>
          <p:cNvPr id="11" name="TextBox 10"/>
          <p:cNvSpPr txBox="1"/>
          <p:nvPr/>
        </p:nvSpPr>
        <p:spPr>
          <a:xfrm>
            <a:off x="4381179" y="2608472"/>
            <a:ext cx="1371600" cy="353943"/>
          </a:xfrm>
          <a:prstGeom prst="rect">
            <a:avLst/>
          </a:prstGeom>
          <a:noFill/>
        </p:spPr>
        <p:txBody>
          <a:bodyPr wrap="square" rtlCol="0">
            <a:spAutoFit/>
          </a:bodyPr>
          <a:lstStyle/>
          <a:p>
            <a:pPr algn="ctr"/>
            <a:r>
              <a:rPr lang="en-US" sz="1700" dirty="0" smtClean="0"/>
              <a:t>Talk</a:t>
            </a:r>
            <a:endParaRPr lang="en-US" sz="1700" dirty="0"/>
          </a:p>
        </p:txBody>
      </p:sp>
      <p:sp>
        <p:nvSpPr>
          <p:cNvPr id="10" name="TextBox 9"/>
          <p:cNvSpPr txBox="1"/>
          <p:nvPr/>
        </p:nvSpPr>
        <p:spPr>
          <a:xfrm>
            <a:off x="227709" y="2614701"/>
            <a:ext cx="1676400" cy="353943"/>
          </a:xfrm>
          <a:prstGeom prst="rect">
            <a:avLst/>
          </a:prstGeom>
          <a:noFill/>
        </p:spPr>
        <p:txBody>
          <a:bodyPr wrap="square" rtlCol="0">
            <a:spAutoFit/>
          </a:bodyPr>
          <a:lstStyle/>
          <a:p>
            <a:pPr algn="ctr"/>
            <a:r>
              <a:rPr lang="en-US" sz="1700" dirty="0" smtClean="0"/>
              <a:t>Run</a:t>
            </a:r>
            <a:endParaRPr lang="en-US" sz="1700" dirty="0"/>
          </a:p>
        </p:txBody>
      </p:sp>
      <p:cxnSp>
        <p:nvCxnSpPr>
          <p:cNvPr id="5" name="Straight Arrow Connector 4"/>
          <p:cNvCxnSpPr/>
          <p:nvPr/>
        </p:nvCxnSpPr>
        <p:spPr>
          <a:xfrm>
            <a:off x="304800" y="3054096"/>
            <a:ext cx="8686800" cy="1588"/>
          </a:xfrm>
          <a:prstGeom prst="straightConnector1">
            <a:avLst/>
          </a:prstGeom>
          <a:ln w="38100" cap="flat" cmpd="sng" algn="ctr">
            <a:solidFill>
              <a:srgbClr val="008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607940" y="3124200"/>
            <a:ext cx="685800" cy="369332"/>
          </a:xfrm>
          <a:prstGeom prst="rect">
            <a:avLst/>
          </a:prstGeom>
          <a:noFill/>
        </p:spPr>
        <p:txBody>
          <a:bodyPr wrap="square" rtlCol="0">
            <a:spAutoFit/>
          </a:bodyPr>
          <a:lstStyle/>
          <a:p>
            <a:pPr algn="ctr"/>
            <a:r>
              <a:rPr lang="en-US" dirty="0" smtClean="0"/>
              <a:t>2</a:t>
            </a:r>
            <a:endParaRPr lang="en-US" dirty="0"/>
          </a:p>
        </p:txBody>
      </p:sp>
      <p:sp>
        <p:nvSpPr>
          <p:cNvPr id="26" name="TextBox 25"/>
          <p:cNvSpPr txBox="1"/>
          <p:nvPr/>
        </p:nvSpPr>
        <p:spPr>
          <a:xfrm>
            <a:off x="4759402" y="3124200"/>
            <a:ext cx="615155" cy="369332"/>
          </a:xfrm>
          <a:prstGeom prst="rect">
            <a:avLst/>
          </a:prstGeom>
          <a:noFill/>
        </p:spPr>
        <p:txBody>
          <a:bodyPr wrap="square" rtlCol="0">
            <a:spAutoFit/>
          </a:bodyPr>
          <a:lstStyle/>
          <a:p>
            <a:pPr algn="ctr"/>
            <a:r>
              <a:rPr lang="en-US" dirty="0" smtClean="0"/>
              <a:t>5-10</a:t>
            </a:r>
            <a:endParaRPr lang="en-US" dirty="0"/>
          </a:p>
        </p:txBody>
      </p:sp>
      <p:sp>
        <p:nvSpPr>
          <p:cNvPr id="29" name="TextBox 28"/>
          <p:cNvSpPr txBox="1"/>
          <p:nvPr/>
        </p:nvSpPr>
        <p:spPr>
          <a:xfrm>
            <a:off x="557691" y="3124200"/>
            <a:ext cx="985609" cy="369332"/>
          </a:xfrm>
          <a:prstGeom prst="rect">
            <a:avLst/>
          </a:prstGeom>
          <a:noFill/>
        </p:spPr>
        <p:txBody>
          <a:bodyPr wrap="square" rtlCol="0">
            <a:spAutoFit/>
          </a:bodyPr>
          <a:lstStyle/>
          <a:p>
            <a:pPr algn="ctr"/>
            <a:r>
              <a:rPr lang="en-US" altLang="zh-CN" dirty="0" smtClean="0"/>
              <a:t>1</a:t>
            </a:r>
            <a:endParaRPr lang="en-US" dirty="0"/>
          </a:p>
        </p:txBody>
      </p:sp>
      <p:sp>
        <p:nvSpPr>
          <p:cNvPr id="30" name="TextBox 29"/>
          <p:cNvSpPr txBox="1"/>
          <p:nvPr/>
        </p:nvSpPr>
        <p:spPr>
          <a:xfrm>
            <a:off x="7415952" y="3124200"/>
            <a:ext cx="615155" cy="369332"/>
          </a:xfrm>
          <a:prstGeom prst="rect">
            <a:avLst/>
          </a:prstGeom>
          <a:noFill/>
        </p:spPr>
        <p:txBody>
          <a:bodyPr wrap="square" rtlCol="0">
            <a:spAutoFit/>
          </a:bodyPr>
          <a:lstStyle/>
          <a:p>
            <a:pPr algn="ctr"/>
            <a:r>
              <a:rPr lang="en-US" dirty="0" smtClean="0"/>
              <a:t>~10</a:t>
            </a:r>
            <a:endParaRPr lang="en-US" dirty="0"/>
          </a:p>
        </p:txBody>
      </p:sp>
      <p:cxnSp>
        <p:nvCxnSpPr>
          <p:cNvPr id="43" name="Straight Connector 42"/>
          <p:cNvCxnSpPr/>
          <p:nvPr/>
        </p:nvCxnSpPr>
        <p:spPr>
          <a:xfrm rot="5400000">
            <a:off x="204920" y="3054096"/>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rot="5400000">
            <a:off x="968199" y="3053302"/>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rot="5400000">
            <a:off x="2868544" y="3053302"/>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rot="5400000">
            <a:off x="4984683" y="3053302"/>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rot="5400000">
            <a:off x="7641233" y="3053302"/>
            <a:ext cx="164592" cy="1588"/>
          </a:xfrm>
          <a:prstGeom prst="line">
            <a:avLst/>
          </a:prstGeom>
          <a:ln w="38100" cap="flat" cmpd="sng" algn="ctr">
            <a:solidFill>
              <a:srgbClr val="008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6804909" y="819090"/>
            <a:ext cx="1837240" cy="400110"/>
          </a:xfrm>
          <a:prstGeom prst="rect">
            <a:avLst/>
          </a:prstGeom>
          <a:noFill/>
        </p:spPr>
        <p:txBody>
          <a:bodyPr wrap="square" rtlCol="0">
            <a:spAutoFit/>
          </a:bodyPr>
          <a:lstStyle/>
          <a:p>
            <a:pPr algn="ctr"/>
            <a:r>
              <a:rPr lang="en-US" sz="2000" dirty="0" smtClean="0"/>
              <a:t>Events</a:t>
            </a:r>
            <a:endParaRPr lang="en-US" sz="2000" dirty="0"/>
          </a:p>
        </p:txBody>
      </p:sp>
      <p:sp>
        <p:nvSpPr>
          <p:cNvPr id="35" name="TextBox 34"/>
          <p:cNvSpPr txBox="1"/>
          <p:nvPr/>
        </p:nvSpPr>
        <p:spPr>
          <a:xfrm>
            <a:off x="4350203" y="648700"/>
            <a:ext cx="1371600" cy="707886"/>
          </a:xfrm>
          <a:prstGeom prst="rect">
            <a:avLst/>
          </a:prstGeom>
          <a:noFill/>
        </p:spPr>
        <p:txBody>
          <a:bodyPr wrap="square" rtlCol="0">
            <a:spAutoFit/>
          </a:bodyPr>
          <a:lstStyle/>
          <a:p>
            <a:pPr algn="ctr"/>
            <a:r>
              <a:rPr lang="en-US" sz="2000" dirty="0" smtClean="0"/>
              <a:t> Group</a:t>
            </a:r>
          </a:p>
          <a:p>
            <a:pPr algn="ctr"/>
            <a:r>
              <a:rPr lang="en-US" sz="2000" dirty="0"/>
              <a:t>a</a:t>
            </a:r>
            <a:r>
              <a:rPr lang="en-US" sz="2000" dirty="0" smtClean="0"/>
              <a:t>ctivities</a:t>
            </a:r>
            <a:endParaRPr lang="en-US" sz="2000" dirty="0"/>
          </a:p>
        </p:txBody>
      </p:sp>
      <p:sp>
        <p:nvSpPr>
          <p:cNvPr id="36" name="TextBox 35"/>
          <p:cNvSpPr txBox="1"/>
          <p:nvPr/>
        </p:nvSpPr>
        <p:spPr>
          <a:xfrm>
            <a:off x="211055" y="784086"/>
            <a:ext cx="1676400" cy="400110"/>
          </a:xfrm>
          <a:prstGeom prst="rect">
            <a:avLst/>
          </a:prstGeom>
          <a:noFill/>
        </p:spPr>
        <p:txBody>
          <a:bodyPr wrap="square" rtlCol="0">
            <a:spAutoFit/>
          </a:bodyPr>
          <a:lstStyle/>
          <a:p>
            <a:pPr algn="ctr"/>
            <a:r>
              <a:rPr lang="en-US" sz="2000" dirty="0" smtClean="0"/>
              <a:t>Actions</a:t>
            </a:r>
            <a:endParaRPr lang="en-US" sz="2000" dirty="0"/>
          </a:p>
        </p:txBody>
      </p:sp>
      <p:sp>
        <p:nvSpPr>
          <p:cNvPr id="39" name="TextBox 35"/>
          <p:cNvSpPr txBox="1"/>
          <p:nvPr/>
        </p:nvSpPr>
        <p:spPr>
          <a:xfrm>
            <a:off x="2131108" y="649413"/>
            <a:ext cx="1676400" cy="707886"/>
          </a:xfrm>
          <a:prstGeom prst="rect">
            <a:avLst/>
          </a:prstGeom>
          <a:noFill/>
        </p:spPr>
        <p:txBody>
          <a:bodyPr wrap="square" rtlCol="0">
            <a:spAutoFit/>
          </a:bodyPr>
          <a:lstStyle/>
          <a:p>
            <a:pPr algn="ctr"/>
            <a:r>
              <a:rPr lang="en-US" sz="2000" dirty="0" smtClean="0"/>
              <a:t>Human interactions</a:t>
            </a:r>
            <a:endParaRPr lang="en-US" sz="2000" dirty="0"/>
          </a:p>
        </p:txBody>
      </p:sp>
      <p:sp>
        <p:nvSpPr>
          <p:cNvPr id="41" name="TextBox 9"/>
          <p:cNvSpPr txBox="1"/>
          <p:nvPr/>
        </p:nvSpPr>
        <p:spPr>
          <a:xfrm>
            <a:off x="2124567" y="2602944"/>
            <a:ext cx="1676400" cy="353943"/>
          </a:xfrm>
          <a:prstGeom prst="rect">
            <a:avLst/>
          </a:prstGeom>
          <a:noFill/>
        </p:spPr>
        <p:txBody>
          <a:bodyPr wrap="square" rtlCol="0">
            <a:spAutoFit/>
          </a:bodyPr>
          <a:lstStyle/>
          <a:p>
            <a:pPr algn="ctr"/>
            <a:r>
              <a:rPr lang="en-US" sz="1700" dirty="0" smtClean="0"/>
              <a:t>Point</a:t>
            </a:r>
            <a:endParaRPr lang="en-US" sz="1700" dirty="0"/>
          </a:p>
        </p:txBody>
      </p:sp>
      <p:sp>
        <p:nvSpPr>
          <p:cNvPr id="42" name="TextBox 80"/>
          <p:cNvSpPr txBox="1"/>
          <p:nvPr/>
        </p:nvSpPr>
        <p:spPr>
          <a:xfrm>
            <a:off x="2455109" y="4001869"/>
            <a:ext cx="5575998" cy="1569660"/>
          </a:xfrm>
          <a:prstGeom prst="rect">
            <a:avLst/>
          </a:prstGeom>
          <a:noFill/>
        </p:spPr>
        <p:txBody>
          <a:bodyPr wrap="square" rtlCol="0">
            <a:spAutoFit/>
          </a:bodyPr>
          <a:lstStyle/>
          <a:p>
            <a:pPr>
              <a:buFont typeface="Arial"/>
              <a:buChar char="•"/>
            </a:pPr>
            <a:r>
              <a:rPr lang="en-US" sz="2000" dirty="0" smtClean="0"/>
              <a:t> </a:t>
            </a:r>
            <a:r>
              <a:rPr lang="en-US" sz="2400" dirty="0" smtClean="0"/>
              <a:t>Performed by multiple people</a:t>
            </a:r>
          </a:p>
          <a:p>
            <a:pPr>
              <a:buFont typeface="Arial"/>
              <a:buChar char="•"/>
            </a:pPr>
            <a:r>
              <a:rPr lang="en-US" sz="2400" dirty="0" smtClean="0"/>
              <a:t> Rich human-human interactions</a:t>
            </a:r>
          </a:p>
          <a:p>
            <a:pPr>
              <a:buFont typeface="Arial"/>
              <a:buChar char="•"/>
            </a:pPr>
            <a:r>
              <a:rPr lang="en-US" sz="2400" dirty="0"/>
              <a:t> </a:t>
            </a:r>
            <a:r>
              <a:rPr lang="en-US" sz="2400" dirty="0" smtClean="0"/>
              <a:t>Events may consist of multiple group activities, and inter-group interactions</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076813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19511</TotalTime>
  <Words>5963</Words>
  <Application>Microsoft Macintosh PowerPoint</Application>
  <PresentationFormat>On-screen Show (4:3)</PresentationFormat>
  <Paragraphs>872</Paragraphs>
  <Slides>46</Slides>
  <Notes>45</Notes>
  <HiddenSlides>0</HiddenSlides>
  <MMClips>7</MMClips>
  <ScaleCrop>false</ScaleCrop>
  <HeadingPairs>
    <vt:vector size="6" baseType="variant">
      <vt:variant>
        <vt:lpstr>Design Template</vt:lpstr>
      </vt:variant>
      <vt:variant>
        <vt:i4>1</vt:i4>
      </vt:variant>
      <vt:variant>
        <vt:lpstr>Embedded OLE Servers</vt:lpstr>
      </vt:variant>
      <vt:variant>
        <vt:i4>2</vt:i4>
      </vt:variant>
      <vt:variant>
        <vt:lpstr>Slide Titles</vt:lpstr>
      </vt:variant>
      <vt:variant>
        <vt:i4>46</vt:i4>
      </vt:variant>
    </vt:vector>
  </HeadingPairs>
  <TitlesOfParts>
    <vt:vector size="49" baseType="lpstr">
      <vt:lpstr>Office 主题</vt:lpstr>
      <vt:lpstr>公式</vt:lpstr>
      <vt:lpstr>Equation</vt:lpstr>
      <vt:lpstr>Discriminative Latent Variable Models for Human Action Recognition</vt:lpstr>
      <vt:lpstr>Slide 2</vt:lpstr>
      <vt:lpstr>Slide 3</vt:lpstr>
      <vt:lpstr>Slide 4</vt:lpstr>
      <vt:lpstr>Slide 5</vt:lpstr>
      <vt:lpstr>Slide 6</vt:lpstr>
      <vt:lpstr>Advantages of Modeling Structures</vt:lpstr>
      <vt:lpstr>Activity landscape</vt:lpstr>
      <vt:lpstr>Activity landscape</vt:lpstr>
      <vt:lpstr>Activity landscape</vt:lpstr>
      <vt:lpstr>Our Proposal - Structured Models</vt:lpstr>
      <vt:lpstr>Role of Context in Actions</vt:lpstr>
      <vt:lpstr>Group Context</vt:lpstr>
      <vt:lpstr>Slide 14</vt:lpstr>
      <vt:lpstr>Slide 15</vt:lpstr>
      <vt:lpstr>Slide 16</vt:lpstr>
      <vt:lpstr>Slide 17</vt:lpstr>
      <vt:lpstr>Slide 18</vt:lpstr>
      <vt:lpstr>Slide 19</vt:lpstr>
      <vt:lpstr>Slide 20</vt:lpstr>
      <vt:lpstr>Slide 21</vt:lpstr>
      <vt:lpstr>Slide 22</vt:lpstr>
      <vt:lpstr>Slide 23</vt:lpstr>
      <vt:lpstr>Slide 24</vt:lpstr>
      <vt:lpstr>Visualization of the Results</vt:lpstr>
      <vt:lpstr>Baselines</vt:lpstr>
      <vt:lpstr>Results – Collective Activity Dataset</vt:lpstr>
      <vt:lpstr>Nursing Home Data</vt:lpstr>
      <vt:lpstr>Results – Nursing Home Data</vt:lpstr>
      <vt:lpstr>Roadmap</vt:lpstr>
      <vt:lpstr>Semantic Descriptions of Videos</vt:lpstr>
      <vt:lpstr>Goal</vt:lpstr>
      <vt:lpstr>System Overview</vt:lpstr>
      <vt:lpstr>Slide 34</vt:lpstr>
      <vt:lpstr>Slide 35</vt:lpstr>
      <vt:lpstr>Slide 36</vt:lpstr>
      <vt:lpstr>Slide 37</vt:lpstr>
      <vt:lpstr>ESPN Broadcast Field Hockey Data</vt:lpstr>
      <vt:lpstr>Results – Scene Labeling</vt:lpstr>
      <vt:lpstr>Results – Query for Social Roles</vt:lpstr>
      <vt:lpstr>Slide 41</vt:lpstr>
      <vt:lpstr>Nursing Home Data</vt:lpstr>
      <vt:lpstr>Results – Scene Labeling (Nursing Home)</vt:lpstr>
      <vt:lpstr>Results – Query for Social Roles (Nursing Home)</vt:lpstr>
      <vt:lpstr>Conclusion</vt:lpstr>
      <vt:lpstr>Slide 46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Rich Structures in Images and Videos</dc:title>
  <dc:creator>apple 1</dc:creator>
  <cp:lastModifiedBy>Greg Mori</cp:lastModifiedBy>
  <cp:revision>3053</cp:revision>
  <dcterms:created xsi:type="dcterms:W3CDTF">2013-12-15T00:16:54Z</dcterms:created>
  <dcterms:modified xsi:type="dcterms:W3CDTF">2013-12-15T00:16:57Z</dcterms:modified>
</cp:coreProperties>
</file>