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32918400" cy="43891200"/>
  <p:notesSz cx="7004050" cy="929005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71100" autoAdjust="0"/>
  </p:normalViewPr>
  <p:slideViewPr>
    <p:cSldViewPr>
      <p:cViewPr>
        <p:scale>
          <a:sx n="25" d="100"/>
          <a:sy n="25" d="100"/>
        </p:scale>
        <p:origin x="-2416" y="-80"/>
      </p:cViewPr>
      <p:guideLst>
        <p:guide orient="horz" pos="13824"/>
        <p:guide pos="103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3.4</c:v>
                </c:pt>
              </c:numCache>
            </c:numRef>
          </c:val>
        </c:ser>
        <c:dLbls>
          <c:showLegendKey val="0"/>
          <c:showVal val="0"/>
          <c:showCatName val="0"/>
          <c:showSerName val="0"/>
          <c:showPercent val="0"/>
          <c:showBubbleSize val="0"/>
        </c:dLbls>
        <c:gapWidth val="150"/>
        <c:axId val="-2137606296"/>
        <c:axId val="-2137612392"/>
      </c:barChart>
      <c:catAx>
        <c:axId val="-2137606296"/>
        <c:scaling>
          <c:orientation val="minMax"/>
        </c:scaling>
        <c:delete val="0"/>
        <c:axPos val="b"/>
        <c:numFmt formatCode="General" sourceLinked="0"/>
        <c:majorTickMark val="out"/>
        <c:minorTickMark val="none"/>
        <c:tickLblPos val="nextTo"/>
        <c:crossAx val="-2137612392"/>
        <c:crosses val="autoZero"/>
        <c:auto val="1"/>
        <c:lblAlgn val="ctr"/>
        <c:lblOffset val="100"/>
        <c:noMultiLvlLbl val="0"/>
      </c:catAx>
      <c:valAx>
        <c:axId val="-2137612392"/>
        <c:scaling>
          <c:orientation val="minMax"/>
        </c:scaling>
        <c:delete val="0"/>
        <c:axPos val="l"/>
        <c:majorGridlines/>
        <c:numFmt formatCode="General" sourceLinked="1"/>
        <c:majorTickMark val="out"/>
        <c:minorTickMark val="none"/>
        <c:tickLblPos val="nextTo"/>
        <c:crossAx val="-21376062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163" y="0"/>
            <a:ext cx="3035300" cy="465138"/>
          </a:xfrm>
          <a:prstGeom prst="rect">
            <a:avLst/>
          </a:prstGeom>
        </p:spPr>
        <p:txBody>
          <a:bodyPr vert="horz" lIns="91440" tIns="45720" rIns="91440" bIns="45720" rtlCol="0"/>
          <a:lstStyle>
            <a:lvl1pPr algn="r">
              <a:defRPr sz="1200"/>
            </a:lvl1pPr>
          </a:lstStyle>
          <a:p>
            <a:fld id="{A5507BB0-6222-4696-A877-144EA4039BF7}" type="datetimeFigureOut">
              <a:rPr lang="en-US" smtClean="0"/>
              <a:t>2015-12-01</a:t>
            </a:fld>
            <a:endParaRPr lang="en-US"/>
          </a:p>
        </p:txBody>
      </p:sp>
      <p:sp>
        <p:nvSpPr>
          <p:cNvPr id="4" name="Slide Image Placeholder 3"/>
          <p:cNvSpPr>
            <a:spLocks noGrp="1" noRot="1" noChangeAspect="1"/>
          </p:cNvSpPr>
          <p:nvPr>
            <p:ph type="sldImg" idx="2"/>
          </p:nvPr>
        </p:nvSpPr>
        <p:spPr>
          <a:xfrm>
            <a:off x="2325688" y="1162050"/>
            <a:ext cx="2352675" cy="3135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70400"/>
            <a:ext cx="5603875" cy="36591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4913"/>
            <a:ext cx="30353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163" y="8824913"/>
            <a:ext cx="3035300" cy="465137"/>
          </a:xfrm>
          <a:prstGeom prst="rect">
            <a:avLst/>
          </a:prstGeom>
        </p:spPr>
        <p:txBody>
          <a:bodyPr vert="horz" lIns="91440" tIns="45720" rIns="91440" bIns="45720" rtlCol="0" anchor="b"/>
          <a:lstStyle>
            <a:lvl1pPr algn="r">
              <a:defRPr sz="1200"/>
            </a:lvl1pPr>
          </a:lstStyle>
          <a:p>
            <a:fld id="{F2D74A91-3B30-42D3-ABDD-ADFE1988B820}" type="slidenum">
              <a:rPr lang="en-US" smtClean="0"/>
              <a:t>‹#›</a:t>
            </a:fld>
            <a:endParaRPr lang="en-US"/>
          </a:p>
        </p:txBody>
      </p:sp>
    </p:spTree>
    <p:extLst>
      <p:ext uri="{BB962C8B-B14F-4D97-AF65-F5344CB8AC3E}">
        <p14:creationId xmlns:p14="http://schemas.microsoft.com/office/powerpoint/2010/main" val="189053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Created on Nov 30,</a:t>
            </a:r>
            <a:r>
              <a:rPr lang="en-US" sz="1200" b="0" i="0" kern="1200" baseline="0" dirty="0" smtClean="0">
                <a:solidFill>
                  <a:schemeClr val="tx1"/>
                </a:solidFill>
                <a:effectLst/>
                <a:latin typeface="Arial" charset="0"/>
                <a:ea typeface="+mn-ea"/>
                <a:cs typeface="+mn-cs"/>
              </a:rPr>
              <a:t> 2015. NIPS Learning </a:t>
            </a:r>
            <a:r>
              <a:rPr lang="en-US" sz="1200" b="0" i="0" kern="1200" baseline="0" smtClean="0">
                <a:solidFill>
                  <a:schemeClr val="tx1"/>
                </a:solidFill>
                <a:effectLst/>
                <a:latin typeface="Arial" charset="0"/>
                <a:ea typeface="+mn-ea"/>
                <a:cs typeface="+mn-cs"/>
              </a:rPr>
              <a:t>System workshop, </a:t>
            </a:r>
            <a:r>
              <a:rPr lang="en-US" sz="1200" b="0" i="0" kern="1200" smtClean="0">
                <a:solidFill>
                  <a:schemeClr val="tx1"/>
                </a:solidFill>
                <a:effectLst/>
                <a:latin typeface="+mn-lt"/>
                <a:ea typeface="+mn-ea"/>
                <a:cs typeface="+mn-cs"/>
              </a:rPr>
              <a:t>36in wide and 48 in tall</a:t>
            </a:r>
            <a:endParaRPr lang="en-US" sz="1200" b="0" i="0" kern="1200" baseline="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charset="0"/>
                <a:ea typeface="+mn-ea"/>
                <a:cs typeface="+mn-cs"/>
              </a:rPr>
              <a:t>Dec.12. Montreal</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2D74A91-3B30-42D3-ABDD-ADFE1988B820}" type="slidenum">
              <a:rPr lang="en-US" smtClean="0"/>
              <a:t>1</a:t>
            </a:fld>
            <a:endParaRPr lang="en-US"/>
          </a:p>
        </p:txBody>
      </p:sp>
    </p:spTree>
    <p:extLst>
      <p:ext uri="{BB962C8B-B14F-4D97-AF65-F5344CB8AC3E}">
        <p14:creationId xmlns:p14="http://schemas.microsoft.com/office/powerpoint/2010/main" val="418143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32004000" y="0"/>
            <a:ext cx="914400" cy="43891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 cy="43891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32918400" cy="403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0843200"/>
            <a:ext cx="32918400" cy="304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6" descr="PosterTemplateCopyrigh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71600" y="43434000"/>
            <a:ext cx="3502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94480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2015-12-01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85D6BDF-9D0E-4E2B-85B8-D8F4790360C9}" type="datetimeFigureOut">
              <a:rPr lang="en-US" smtClean="0"/>
              <a:t>2015-12-01</a:t>
            </a:fld>
            <a:endParaRPr lang="en-US" dirty="0"/>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xmlns:p14="http://schemas.microsoft.com/office/powerpoint/2010/main" id="1" dur="indefinite" restart="never" nodeType="tmRoot"/>
      </p:par>
    </p:tnLst>
  </p:timing>
  <p:txStyles>
    <p:titleStyle>
      <a:lvl1pPr algn="ctr" defTabSz="4389120" rtl="0" eaLnBrk="1" latinLnBrk="0" hangingPunct="1">
        <a:spcBef>
          <a:spcPct val="0"/>
        </a:spcBef>
        <a:buNone/>
        <a:defRPr sz="8000" kern="1200">
          <a:solidFill>
            <a:schemeClr val="tx1"/>
          </a:solidFill>
          <a:latin typeface="+mj-lt"/>
          <a:ea typeface="+mj-ea"/>
          <a:cs typeface="+mj-cs"/>
        </a:defRPr>
      </a:lvl1pPr>
    </p:titleStyle>
    <p:bodyStyle>
      <a:lvl1pPr marL="457200" indent="-457200" algn="l" defTabSz="438912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914400" indent="-457200" algn="l" defTabSz="4389120"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371600" indent="-457200" algn="l" defTabSz="438912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1828800" indent="-457200" algn="l" defTabSz="438912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2286000" indent="-457200" algn="l" defTabSz="438912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4572000" y="856138"/>
            <a:ext cx="2359152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457200" rIns="182880" bIns="45720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8000" b="1" dirty="0">
                <a:solidFill>
                  <a:schemeClr val="accent3">
                    <a:lumMod val="20000"/>
                    <a:lumOff val="80000"/>
                  </a:schemeClr>
                </a:solidFill>
                <a:latin typeface="+mn-lt"/>
              </a:rPr>
              <a:t>FACTORBASE: SQL for Multi-Relational Model Learning</a:t>
            </a:r>
          </a:p>
        </p:txBody>
      </p:sp>
      <p:sp>
        <p:nvSpPr>
          <p:cNvPr id="5" name="Text Box 123"/>
          <p:cNvSpPr txBox="1">
            <a:spLocks noChangeArrowheads="1"/>
          </p:cNvSpPr>
          <p:nvPr/>
        </p:nvSpPr>
        <p:spPr bwMode="auto">
          <a:xfrm>
            <a:off x="4964471" y="1884738"/>
            <a:ext cx="21945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800" b="1" dirty="0">
                <a:solidFill>
                  <a:schemeClr val="accent3">
                    <a:lumMod val="20000"/>
                    <a:lumOff val="80000"/>
                  </a:schemeClr>
                </a:solidFill>
                <a:latin typeface="+mn-lt"/>
              </a:rPr>
              <a:t>Zhensong Qian </a:t>
            </a:r>
            <a:r>
              <a:rPr lang="en-US" sz="4800" dirty="0">
                <a:solidFill>
                  <a:schemeClr val="accent3">
                    <a:lumMod val="20000"/>
                    <a:lumOff val="80000"/>
                  </a:schemeClr>
                </a:solidFill>
                <a:latin typeface="+mn-lt"/>
              </a:rPr>
              <a:t>and Oliver Schulte, Simon Fraser University, Canada</a:t>
            </a:r>
          </a:p>
        </p:txBody>
      </p:sp>
      <p:sp>
        <p:nvSpPr>
          <p:cNvPr id="24" name="TextBox 23"/>
          <p:cNvSpPr txBox="1"/>
          <p:nvPr/>
        </p:nvSpPr>
        <p:spPr>
          <a:xfrm>
            <a:off x="1667146" y="41934758"/>
            <a:ext cx="13857218" cy="1323439"/>
          </a:xfrm>
          <a:prstGeom prst="rect">
            <a:avLst/>
          </a:prstGeom>
          <a:solidFill>
            <a:schemeClr val="accent1">
              <a:lumMod val="40000"/>
              <a:lumOff val="60000"/>
            </a:schemeClr>
          </a:solidFill>
        </p:spPr>
        <p:txBody>
          <a:bodyPr wrap="square" rtlCol="0">
            <a:spAutoFit/>
          </a:bodyPr>
          <a:lstStyle/>
          <a:p>
            <a:pPr lvl="0" defTabSz="914400" fontAlgn="base">
              <a:spcAft>
                <a:spcPct val="0"/>
              </a:spcAft>
              <a:buFontTx/>
              <a:buAutoNum type="arabicPeriod"/>
            </a:pPr>
            <a:r>
              <a:rPr lang="en-US" sz="2000" dirty="0">
                <a:solidFill>
                  <a:prstClr val="black"/>
                </a:solidFill>
                <a:latin typeface="Arial" charset="0"/>
              </a:rPr>
              <a:t>Qian, Z.; Schulte, O. The </a:t>
            </a:r>
            <a:r>
              <a:rPr lang="en-US" sz="2000" dirty="0" err="1">
                <a:solidFill>
                  <a:prstClr val="black"/>
                </a:solidFill>
                <a:latin typeface="Arial" charset="0"/>
              </a:rPr>
              <a:t>BayesBase</a:t>
            </a:r>
            <a:r>
              <a:rPr lang="en-US" sz="2000" dirty="0">
                <a:solidFill>
                  <a:prstClr val="black"/>
                </a:solidFill>
                <a:latin typeface="Arial" charset="0"/>
              </a:rPr>
              <a:t> System. www.cs.sfu.ca/~oschulte/BayesBase</a:t>
            </a:r>
          </a:p>
          <a:p>
            <a:pPr lvl="0" defTabSz="914400" fontAlgn="base">
              <a:spcAft>
                <a:spcPct val="0"/>
              </a:spcAft>
              <a:buFontTx/>
              <a:buAutoNum type="arabicPeriod"/>
            </a:pPr>
            <a:r>
              <a:rPr lang="en-US" sz="2000" dirty="0">
                <a:solidFill>
                  <a:prstClr val="black"/>
                </a:solidFill>
                <a:latin typeface="Arial" charset="0"/>
              </a:rPr>
              <a:t>Russell, S. &amp; </a:t>
            </a:r>
            <a:r>
              <a:rPr lang="en-US" sz="2000" dirty="0" err="1">
                <a:solidFill>
                  <a:prstClr val="black"/>
                </a:solidFill>
                <a:latin typeface="Arial" charset="0"/>
              </a:rPr>
              <a:t>Norvig</a:t>
            </a:r>
            <a:r>
              <a:rPr lang="en-US" sz="2000" dirty="0">
                <a:solidFill>
                  <a:prstClr val="black"/>
                </a:solidFill>
                <a:latin typeface="Arial" charset="0"/>
              </a:rPr>
              <a:t>, P. Artificial Intelligence: A Modern Approach Prentice Hall, 2010.</a:t>
            </a:r>
          </a:p>
          <a:p>
            <a:pPr lvl="0" defTabSz="914400" fontAlgn="base">
              <a:spcAft>
                <a:spcPct val="0"/>
              </a:spcAft>
              <a:buFontTx/>
              <a:buAutoNum type="arabicPeriod"/>
            </a:pPr>
            <a:r>
              <a:rPr lang="en-US" sz="2000" dirty="0">
                <a:solidFill>
                  <a:prstClr val="black"/>
                </a:solidFill>
                <a:latin typeface="Arial" charset="0"/>
              </a:rPr>
              <a:t>Wang, D. Z.; </a:t>
            </a:r>
            <a:r>
              <a:rPr lang="en-US" sz="2000" dirty="0" err="1">
                <a:solidFill>
                  <a:prstClr val="black"/>
                </a:solidFill>
                <a:latin typeface="Arial" charset="0"/>
              </a:rPr>
              <a:t>Michelakis</a:t>
            </a:r>
            <a:r>
              <a:rPr lang="en-US" sz="2000" dirty="0">
                <a:solidFill>
                  <a:prstClr val="black"/>
                </a:solidFill>
                <a:latin typeface="Arial" charset="0"/>
              </a:rPr>
              <a:t>, E.; &amp; et al.  </a:t>
            </a:r>
            <a:r>
              <a:rPr lang="en-US" sz="2000" dirty="0" err="1">
                <a:solidFill>
                  <a:prstClr val="black"/>
                </a:solidFill>
                <a:latin typeface="Arial" charset="0"/>
              </a:rPr>
              <a:t>BayesStore</a:t>
            </a:r>
            <a:r>
              <a:rPr lang="en-US" sz="2000" dirty="0">
                <a:solidFill>
                  <a:prstClr val="black"/>
                </a:solidFill>
                <a:latin typeface="Arial" charset="0"/>
              </a:rPr>
              <a:t>: managing large, uncertain data repositories with probabilistic graphical models, PVLDB, 2008, 1, 340-351.</a:t>
            </a:r>
          </a:p>
        </p:txBody>
      </p:sp>
      <p:sp>
        <p:nvSpPr>
          <p:cNvPr id="25" name="TextBox 24"/>
          <p:cNvSpPr txBox="1"/>
          <p:nvPr/>
        </p:nvSpPr>
        <p:spPr>
          <a:xfrm>
            <a:off x="1676400" y="40894337"/>
            <a:ext cx="3689793" cy="1015663"/>
          </a:xfrm>
          <a:prstGeom prst="rect">
            <a:avLst/>
          </a:prstGeom>
          <a:noFill/>
        </p:spPr>
        <p:txBody>
          <a:bodyPr wrap="none" rtlCol="0">
            <a:spAutoFit/>
          </a:bodyPr>
          <a:lstStyle/>
          <a:p>
            <a:r>
              <a:rPr lang="en-US" sz="6000" b="1" dirty="0"/>
              <a:t>References</a:t>
            </a:r>
          </a:p>
        </p:txBody>
      </p:sp>
      <p:sp>
        <p:nvSpPr>
          <p:cNvPr id="26" name="TextBox 25"/>
          <p:cNvSpPr txBox="1"/>
          <p:nvPr/>
        </p:nvSpPr>
        <p:spPr>
          <a:xfrm>
            <a:off x="17011678" y="41740087"/>
            <a:ext cx="15472137" cy="2151113"/>
          </a:xfrm>
          <a:prstGeom prst="rect">
            <a:avLst/>
          </a:prstGeom>
          <a:noFill/>
        </p:spPr>
        <p:txBody>
          <a:bodyPr wrap="square" tIns="91440" bIns="91440" numCol="1" spcCol="457200" rtlCol="0">
            <a:noAutofit/>
          </a:bodyPr>
          <a:lstStyle/>
          <a:p>
            <a:pPr lvl="0" defTabSz="914400" fontAlgn="base">
              <a:spcAft>
                <a:spcPct val="0"/>
              </a:spcAft>
              <a:buFontTx/>
              <a:buAutoNum type="arabicPeriod"/>
            </a:pPr>
            <a:r>
              <a:rPr lang="en-US" sz="2000" dirty="0" smtClean="0">
                <a:solidFill>
                  <a:prstClr val="black"/>
                </a:solidFill>
                <a:latin typeface="Arial" charset="0"/>
              </a:rPr>
              <a:t>Qian</a:t>
            </a:r>
            <a:r>
              <a:rPr lang="en-US" sz="2000" dirty="0">
                <a:solidFill>
                  <a:prstClr val="black"/>
                </a:solidFill>
                <a:latin typeface="Arial" charset="0"/>
              </a:rPr>
              <a:t>, Z.; Schulte, O. &amp; Sun, Y. Computing Multi-Relational Sufficient Statistics for Large Databases, CIKM 2014, 1249-1258.</a:t>
            </a:r>
          </a:p>
          <a:p>
            <a:pPr lvl="0" defTabSz="914400" fontAlgn="base">
              <a:spcAft>
                <a:spcPct val="0"/>
              </a:spcAft>
              <a:buFontTx/>
              <a:buAutoNum type="arabicPeriod"/>
            </a:pPr>
            <a:r>
              <a:rPr lang="en-US" sz="2000" dirty="0" err="1">
                <a:solidFill>
                  <a:prstClr val="black"/>
                </a:solidFill>
                <a:latin typeface="Arial" charset="0"/>
              </a:rPr>
              <a:t>Hellerstein</a:t>
            </a:r>
            <a:r>
              <a:rPr lang="en-US" sz="2000" dirty="0">
                <a:solidFill>
                  <a:prstClr val="black"/>
                </a:solidFill>
                <a:latin typeface="Arial" charset="0"/>
              </a:rPr>
              <a:t>, J. M.; </a:t>
            </a:r>
            <a:r>
              <a:rPr lang="en-US" sz="2000" dirty="0" err="1">
                <a:solidFill>
                  <a:prstClr val="black"/>
                </a:solidFill>
                <a:latin typeface="Arial" charset="0"/>
              </a:rPr>
              <a:t>Ré</a:t>
            </a:r>
            <a:r>
              <a:rPr lang="en-US" sz="2000" dirty="0">
                <a:solidFill>
                  <a:prstClr val="black"/>
                </a:solidFill>
                <a:latin typeface="Arial" charset="0"/>
              </a:rPr>
              <a:t>, C.; </a:t>
            </a:r>
            <a:r>
              <a:rPr lang="en-US" sz="2000" dirty="0" err="1">
                <a:solidFill>
                  <a:prstClr val="black"/>
                </a:solidFill>
                <a:latin typeface="Arial" charset="0"/>
              </a:rPr>
              <a:t>Schoppmann</a:t>
            </a:r>
            <a:r>
              <a:rPr lang="en-US" sz="2000" dirty="0">
                <a:solidFill>
                  <a:prstClr val="black"/>
                </a:solidFill>
                <a:latin typeface="Arial" charset="0"/>
              </a:rPr>
              <a:t>, F.; &amp; et al, The </a:t>
            </a:r>
            <a:r>
              <a:rPr lang="en-US" sz="2000" dirty="0" err="1">
                <a:solidFill>
                  <a:prstClr val="black"/>
                </a:solidFill>
                <a:latin typeface="Arial" charset="0"/>
              </a:rPr>
              <a:t>MADlib</a:t>
            </a:r>
            <a:r>
              <a:rPr lang="en-US" sz="2000" dirty="0">
                <a:solidFill>
                  <a:prstClr val="black"/>
                </a:solidFill>
                <a:latin typeface="Arial" charset="0"/>
              </a:rPr>
              <a:t> Analytics Library: Or MAD Skills, the SQL, PVLDB, 2012, 5, 1700-1711</a:t>
            </a:r>
          </a:p>
          <a:p>
            <a:pPr lvl="0" defTabSz="914400" fontAlgn="base">
              <a:spcAft>
                <a:spcPct val="0"/>
              </a:spcAft>
              <a:buFontTx/>
              <a:buAutoNum type="arabicPeriod"/>
            </a:pPr>
            <a:r>
              <a:rPr lang="en-US" sz="2000" dirty="0">
                <a:solidFill>
                  <a:prstClr val="black"/>
                </a:solidFill>
                <a:latin typeface="Arial" charset="0"/>
              </a:rPr>
              <a:t>Schulte, O. &amp; </a:t>
            </a:r>
            <a:r>
              <a:rPr lang="en-US" sz="2000" dirty="0" err="1">
                <a:solidFill>
                  <a:prstClr val="black"/>
                </a:solidFill>
                <a:latin typeface="Arial" charset="0"/>
              </a:rPr>
              <a:t>Khosravi</a:t>
            </a:r>
            <a:r>
              <a:rPr lang="en-US" sz="2000" dirty="0">
                <a:solidFill>
                  <a:prstClr val="black"/>
                </a:solidFill>
                <a:latin typeface="Arial" charset="0"/>
              </a:rPr>
              <a:t>, H. Learning graphical models for relational data via lattice search Machine Learning, 2012, 88, 331-368</a:t>
            </a:r>
          </a:p>
          <a:p>
            <a:pPr lvl="0" defTabSz="914400" fontAlgn="base">
              <a:spcAft>
                <a:spcPct val="0"/>
              </a:spcAft>
              <a:buFontTx/>
              <a:buAutoNum type="arabicPeriod"/>
            </a:pPr>
            <a:r>
              <a:rPr lang="en-US" sz="2000" dirty="0" err="1">
                <a:solidFill>
                  <a:prstClr val="black"/>
                </a:solidFill>
                <a:latin typeface="Arial" charset="0"/>
              </a:rPr>
              <a:t>Niu</a:t>
            </a:r>
            <a:r>
              <a:rPr lang="en-US" sz="2000" dirty="0">
                <a:solidFill>
                  <a:prstClr val="black"/>
                </a:solidFill>
                <a:latin typeface="Arial" charset="0"/>
              </a:rPr>
              <a:t>, F.; </a:t>
            </a:r>
            <a:r>
              <a:rPr lang="en-US" sz="2000" dirty="0" err="1">
                <a:solidFill>
                  <a:prstClr val="black"/>
                </a:solidFill>
                <a:latin typeface="Arial" charset="0"/>
              </a:rPr>
              <a:t>Ré</a:t>
            </a:r>
            <a:r>
              <a:rPr lang="en-US" sz="2000" dirty="0">
                <a:solidFill>
                  <a:prstClr val="black"/>
                </a:solidFill>
                <a:latin typeface="Arial" charset="0"/>
              </a:rPr>
              <a:t>, C.; Doan, A. &amp; </a:t>
            </a:r>
            <a:r>
              <a:rPr lang="en-US" sz="2000" dirty="0" err="1">
                <a:solidFill>
                  <a:prstClr val="black"/>
                </a:solidFill>
                <a:latin typeface="Arial" charset="0"/>
              </a:rPr>
              <a:t>Shavlik</a:t>
            </a:r>
            <a:r>
              <a:rPr lang="en-US" sz="2000" dirty="0">
                <a:solidFill>
                  <a:prstClr val="black"/>
                </a:solidFill>
                <a:latin typeface="Arial" charset="0"/>
              </a:rPr>
              <a:t>, J. W. </a:t>
            </a:r>
            <a:r>
              <a:rPr lang="en-US" sz="2000" dirty="0" err="1">
                <a:solidFill>
                  <a:prstClr val="black"/>
                </a:solidFill>
                <a:latin typeface="Arial" charset="0"/>
              </a:rPr>
              <a:t>Tuffy</a:t>
            </a:r>
            <a:r>
              <a:rPr lang="en-US" sz="2000" dirty="0">
                <a:solidFill>
                  <a:prstClr val="black"/>
                </a:solidFill>
                <a:latin typeface="Arial" charset="0"/>
              </a:rPr>
              <a:t>: Scaling up Statistical Inference in Markov Logic Networks using an RDBMS PVLDB, 2011, 4, 373-384</a:t>
            </a:r>
          </a:p>
        </p:txBody>
      </p:sp>
      <p:sp>
        <p:nvSpPr>
          <p:cNvPr id="27" name="TextBox 26"/>
          <p:cNvSpPr txBox="1"/>
          <p:nvPr/>
        </p:nvSpPr>
        <p:spPr>
          <a:xfrm>
            <a:off x="16895380" y="40818137"/>
            <a:ext cx="3689793" cy="1015663"/>
          </a:xfrm>
          <a:prstGeom prst="rect">
            <a:avLst/>
          </a:prstGeom>
          <a:noFill/>
        </p:spPr>
        <p:txBody>
          <a:bodyPr wrap="none" rtlCol="0">
            <a:spAutoFit/>
          </a:bodyPr>
          <a:lstStyle/>
          <a:p>
            <a:r>
              <a:rPr lang="en-US" sz="6000" b="1" dirty="0" smtClean="0"/>
              <a:t>References</a:t>
            </a:r>
            <a:endParaRPr lang="en-US" sz="6000" b="1" dirty="0"/>
          </a:p>
        </p:txBody>
      </p:sp>
      <p:sp>
        <p:nvSpPr>
          <p:cNvPr id="10" name="Text Box 189"/>
          <p:cNvSpPr txBox="1">
            <a:spLocks noChangeArrowheads="1"/>
          </p:cNvSpPr>
          <p:nvPr/>
        </p:nvSpPr>
        <p:spPr bwMode="auto">
          <a:xfrm>
            <a:off x="1598035" y="5746067"/>
            <a:ext cx="14173200" cy="4760534"/>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342900" lvl="0" indent="-342900" defTabSz="914400" eaLnBrk="1" fontAlgn="base" hangingPunct="1">
              <a:lnSpc>
                <a:spcPct val="120000"/>
              </a:lnSpc>
              <a:spcAft>
                <a:spcPct val="0"/>
              </a:spcAft>
              <a:buFont typeface="Arial"/>
              <a:buChar char="•"/>
            </a:pPr>
            <a:r>
              <a:rPr lang="en-US" sz="2400" b="1" dirty="0">
                <a:solidFill>
                  <a:prstClr val="black"/>
                </a:solidFill>
              </a:rPr>
              <a:t>Statistical-Relational Learning</a:t>
            </a:r>
            <a:r>
              <a:rPr lang="en-US" sz="2400" dirty="0">
                <a:solidFill>
                  <a:prstClr val="black"/>
                </a:solidFill>
              </a:rPr>
              <a:t>: Learn a joint statistical model for </a:t>
            </a:r>
            <a:r>
              <a:rPr lang="en-US" sz="2400" i="1" dirty="0">
                <a:solidFill>
                  <a:prstClr val="black"/>
                </a:solidFill>
              </a:rPr>
              <a:t>all</a:t>
            </a:r>
            <a:r>
              <a:rPr lang="en-US" sz="2400" dirty="0">
                <a:solidFill>
                  <a:prstClr val="black"/>
                </a:solidFill>
              </a:rPr>
              <a:t> tables in the input database. </a:t>
            </a:r>
          </a:p>
          <a:p>
            <a:pPr marL="342900" lvl="0" indent="-342900" defTabSz="914400" eaLnBrk="1" fontAlgn="base" hangingPunct="1">
              <a:lnSpc>
                <a:spcPct val="120000"/>
              </a:lnSpc>
              <a:spcAft>
                <a:spcPct val="0"/>
              </a:spcAft>
              <a:buFont typeface="Arial"/>
              <a:buChar char="•"/>
            </a:pPr>
            <a:r>
              <a:rPr lang="en-US" sz="2400" dirty="0">
                <a:solidFill>
                  <a:prstClr val="black"/>
                </a:solidFill>
              </a:rPr>
              <a:t>New approach to </a:t>
            </a:r>
            <a:r>
              <a:rPr lang="en-US" sz="2400" i="1" dirty="0">
                <a:solidFill>
                  <a:prstClr val="black"/>
                </a:solidFill>
              </a:rPr>
              <a:t>SRL system building</a:t>
            </a:r>
            <a:r>
              <a:rPr lang="en-US" sz="2400" dirty="0">
                <a:solidFill>
                  <a:prstClr val="black"/>
                </a:solidFill>
              </a:rPr>
              <a:t>:</a:t>
            </a:r>
          </a:p>
          <a:p>
            <a:pPr marL="342900" lvl="0" indent="-342900" defTabSz="914400" eaLnBrk="1" fontAlgn="base" hangingPunct="1">
              <a:lnSpc>
                <a:spcPct val="120000"/>
              </a:lnSpc>
              <a:spcAft>
                <a:spcPct val="0"/>
              </a:spcAft>
              <a:buFont typeface="Arial"/>
              <a:buChar char="•"/>
            </a:pPr>
            <a:r>
              <a:rPr lang="en-US" sz="2400" dirty="0">
                <a:solidFill>
                  <a:prstClr val="black"/>
                </a:solidFill>
              </a:rPr>
              <a:t>The RDBMS stores structured objects for statistical analysis as </a:t>
            </a:r>
            <a:r>
              <a:rPr lang="en-US" sz="2400" i="1" dirty="0">
                <a:solidFill>
                  <a:prstClr val="black"/>
                </a:solidFill>
              </a:rPr>
              <a:t>first-class citizens</a:t>
            </a:r>
            <a:r>
              <a:rPr lang="en-US" sz="2400" dirty="0">
                <a:solidFill>
                  <a:prstClr val="black"/>
                </a:solidFill>
              </a:rPr>
              <a:t> in the database. </a:t>
            </a:r>
          </a:p>
          <a:p>
            <a:pPr marL="342900" lvl="0" indent="-342900" defTabSz="914400" eaLnBrk="1" fontAlgn="base" hangingPunct="1">
              <a:lnSpc>
                <a:spcPct val="120000"/>
              </a:lnSpc>
              <a:spcAft>
                <a:spcPct val="0"/>
              </a:spcAft>
              <a:buFont typeface="Arial"/>
              <a:buChar char="•"/>
            </a:pPr>
            <a:r>
              <a:rPr lang="en-US" sz="2400" i="1" dirty="0">
                <a:solidFill>
                  <a:prstClr val="black"/>
                </a:solidFill>
              </a:rPr>
              <a:t>SQL</a:t>
            </a:r>
            <a:r>
              <a:rPr lang="en-US" sz="2400" dirty="0">
                <a:solidFill>
                  <a:prstClr val="black"/>
                </a:solidFill>
              </a:rPr>
              <a:t> is used to build and transform statistical objects:</a:t>
            </a:r>
          </a:p>
          <a:p>
            <a:pPr marL="1085850" lvl="1" indent="-342900" defTabSz="914400" eaLnBrk="1" fontAlgn="base" hangingPunct="1">
              <a:lnSpc>
                <a:spcPct val="120000"/>
              </a:lnSpc>
              <a:spcAft>
                <a:spcPct val="0"/>
              </a:spcAft>
              <a:buFont typeface="Arial"/>
              <a:buChar char="•"/>
            </a:pPr>
            <a:r>
              <a:rPr lang="en-US" sz="2400" dirty="0">
                <a:solidFill>
                  <a:prstClr val="black"/>
                </a:solidFill>
              </a:rPr>
              <a:t>Structured Model </a:t>
            </a:r>
            <a:r>
              <a:rPr lang="en-US" sz="2000" dirty="0">
                <a:solidFill>
                  <a:prstClr val="black"/>
                </a:solidFill>
              </a:rPr>
              <a:t>(</a:t>
            </a:r>
            <a:r>
              <a:rPr lang="en-US" sz="2400" i="1" dirty="0">
                <a:solidFill>
                  <a:prstClr val="black"/>
                </a:solidFill>
              </a:rPr>
              <a:t>Bayesian network, Markov Logic Network</a:t>
            </a:r>
            <a:r>
              <a:rPr lang="en-US" sz="2000" dirty="0">
                <a:solidFill>
                  <a:prstClr val="black"/>
                </a:solidFill>
              </a:rPr>
              <a:t>)</a:t>
            </a:r>
            <a:r>
              <a:rPr lang="en-US" sz="2400" dirty="0">
                <a:solidFill>
                  <a:prstClr val="black"/>
                </a:solidFill>
              </a:rPr>
              <a:t>.</a:t>
            </a:r>
          </a:p>
          <a:p>
            <a:pPr marL="1085850" lvl="1" indent="-342900" defTabSz="914400" eaLnBrk="1" fontAlgn="base" hangingPunct="1">
              <a:lnSpc>
                <a:spcPct val="120000"/>
              </a:lnSpc>
              <a:spcAft>
                <a:spcPct val="0"/>
              </a:spcAft>
              <a:buFont typeface="Arial"/>
              <a:buChar char="•"/>
            </a:pPr>
            <a:r>
              <a:rPr lang="en-US" sz="2400" dirty="0">
                <a:solidFill>
                  <a:prstClr val="black"/>
                </a:solidFill>
              </a:rPr>
              <a:t>Parameter Estimates.</a:t>
            </a:r>
          </a:p>
          <a:p>
            <a:pPr marL="1085850" lvl="1" indent="-342900" defTabSz="914400" eaLnBrk="1" fontAlgn="base" hangingPunct="1">
              <a:lnSpc>
                <a:spcPct val="120000"/>
              </a:lnSpc>
              <a:spcAft>
                <a:spcPct val="0"/>
              </a:spcAft>
              <a:buFont typeface="Arial"/>
              <a:buChar char="•"/>
            </a:pPr>
            <a:r>
              <a:rPr lang="en-US" sz="2400" dirty="0">
                <a:solidFill>
                  <a:prstClr val="black"/>
                </a:solidFill>
              </a:rPr>
              <a:t>Sufficient Statistics.</a:t>
            </a:r>
          </a:p>
          <a:p>
            <a:pPr marL="342900" lvl="0" indent="-342900" defTabSz="914400" eaLnBrk="1" fontAlgn="base" hangingPunct="1">
              <a:lnSpc>
                <a:spcPct val="120000"/>
              </a:lnSpc>
              <a:spcAft>
                <a:spcPct val="0"/>
              </a:spcAft>
              <a:buFont typeface="Arial"/>
              <a:buChar char="•"/>
            </a:pPr>
            <a:r>
              <a:rPr lang="en-US" sz="2400" dirty="0">
                <a:solidFill>
                  <a:prstClr val="black"/>
                </a:solidFill>
              </a:rPr>
              <a:t>Empirical evaluation: leveraging the RDBMS capabilities achieves scalable learning and fast model testing.</a:t>
            </a:r>
          </a:p>
          <a:p>
            <a:pPr marL="342900" lvl="0" indent="-342900" defTabSz="914400" eaLnBrk="1" fontAlgn="base" hangingPunct="1">
              <a:lnSpc>
                <a:spcPct val="120000"/>
              </a:lnSpc>
              <a:spcAft>
                <a:spcPct val="0"/>
              </a:spcAft>
              <a:buFont typeface="Arial" panose="020B0604020202020204" pitchFamily="34" charset="0"/>
              <a:buChar char="•"/>
            </a:pPr>
            <a:r>
              <a:rPr lang="en-US" sz="2400" dirty="0">
                <a:solidFill>
                  <a:prstClr val="black"/>
                </a:solidFill>
              </a:rPr>
              <a:t>All code  and datasets are available online [1].</a:t>
            </a:r>
          </a:p>
        </p:txBody>
      </p:sp>
      <p:sp>
        <p:nvSpPr>
          <p:cNvPr id="32" name="Rectangle 31"/>
          <p:cNvSpPr/>
          <p:nvPr/>
        </p:nvSpPr>
        <p:spPr>
          <a:xfrm>
            <a:off x="1598035" y="4781036"/>
            <a:ext cx="14173200" cy="101566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smtClean="0">
                <a:solidFill>
                  <a:schemeClr val="accent3">
                    <a:lumMod val="20000"/>
                    <a:lumOff val="80000"/>
                  </a:schemeClr>
                </a:solidFill>
              </a:rPr>
              <a:t>Introduction</a:t>
            </a:r>
            <a:endParaRPr lang="en-US" sz="6000" b="1" dirty="0">
              <a:solidFill>
                <a:schemeClr val="accent3">
                  <a:lumMod val="20000"/>
                  <a:lumOff val="80000"/>
                </a:schemeClr>
              </a:solidFill>
            </a:endParaRPr>
          </a:p>
        </p:txBody>
      </p:sp>
      <p:sp>
        <p:nvSpPr>
          <p:cNvPr id="15" name="Text Box 194"/>
          <p:cNvSpPr txBox="1">
            <a:spLocks noChangeArrowheads="1"/>
          </p:cNvSpPr>
          <p:nvPr/>
        </p:nvSpPr>
        <p:spPr bwMode="auto">
          <a:xfrm>
            <a:off x="1351164" y="34213800"/>
            <a:ext cx="14173200" cy="1846659"/>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200" b="1" dirty="0"/>
              <a:t>Goal</a:t>
            </a:r>
            <a:r>
              <a:rPr lang="en-US" sz="3200" dirty="0"/>
              <a:t>: Learn  Bayesian Network Parameters </a:t>
            </a:r>
          </a:p>
          <a:p>
            <a:pPr marL="342900" indent="-342900">
              <a:buFont typeface="Arial" panose="020B0604020202020204" pitchFamily="34" charset="0"/>
              <a:buChar char="•"/>
            </a:pPr>
            <a:r>
              <a:rPr lang="en-US" sz="3200" dirty="0"/>
              <a:t>Stored in Conditional Probability (CP) table. </a:t>
            </a:r>
          </a:p>
          <a:p>
            <a:pPr marL="342900" indent="-342900">
              <a:buFont typeface="Arial" panose="020B0604020202020204" pitchFamily="34" charset="0"/>
              <a:buChar char="•"/>
            </a:pPr>
            <a:r>
              <a:rPr lang="en-US" sz="3200" dirty="0"/>
              <a:t>Maximum Likelihood  Estimate are easy to compute from database counts.</a:t>
            </a:r>
          </a:p>
        </p:txBody>
      </p:sp>
      <p:sp>
        <p:nvSpPr>
          <p:cNvPr id="33" name="Rectangle 32"/>
          <p:cNvSpPr/>
          <p:nvPr/>
        </p:nvSpPr>
        <p:spPr>
          <a:xfrm>
            <a:off x="1600200" y="10492902"/>
            <a:ext cx="14173200" cy="101566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smtClean="0">
                <a:solidFill>
                  <a:schemeClr val="accent3">
                    <a:lumMod val="20000"/>
                    <a:lumOff val="80000"/>
                  </a:schemeClr>
                </a:solidFill>
              </a:rPr>
              <a:t>Contributions</a:t>
            </a:r>
            <a:endParaRPr lang="en-US" sz="6000" b="1" dirty="0">
              <a:solidFill>
                <a:schemeClr val="accent3">
                  <a:lumMod val="20000"/>
                  <a:lumOff val="80000"/>
                </a:schemeClr>
              </a:solidFill>
            </a:endParaRPr>
          </a:p>
        </p:txBody>
      </p:sp>
      <p:sp>
        <p:nvSpPr>
          <p:cNvPr id="13" name="Text Box 192"/>
          <p:cNvSpPr txBox="1">
            <a:spLocks noChangeArrowheads="1"/>
          </p:cNvSpPr>
          <p:nvPr/>
        </p:nvSpPr>
        <p:spPr bwMode="auto">
          <a:xfrm>
            <a:off x="1351164" y="30083879"/>
            <a:ext cx="14173200" cy="3139321"/>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lvl="0" defTabSz="914400" eaLnBrk="1" fontAlgn="base" hangingPunct="1">
              <a:spcBef>
                <a:spcPts val="600"/>
              </a:spcBef>
              <a:spcAft>
                <a:spcPct val="0"/>
              </a:spcAft>
            </a:pPr>
            <a:r>
              <a:rPr lang="en-US" sz="3200" b="1" dirty="0">
                <a:solidFill>
                  <a:prstClr val="black"/>
                </a:solidFill>
              </a:rPr>
              <a:t>Goal</a:t>
            </a:r>
            <a:r>
              <a:rPr lang="en-US" sz="3200" dirty="0">
                <a:solidFill>
                  <a:prstClr val="black"/>
                </a:solidFill>
              </a:rPr>
              <a:t>: Learn First-Order Bayesian Network [2].</a:t>
            </a:r>
          </a:p>
          <a:p>
            <a:pPr marL="342900" lvl="0" indent="-342900" defTabSz="914400" eaLnBrk="1" fontAlgn="base" hangingPunct="1">
              <a:spcBef>
                <a:spcPts val="600"/>
              </a:spcBef>
              <a:spcAft>
                <a:spcPct val="0"/>
              </a:spcAft>
              <a:buFont typeface="Arial" panose="020B0604020202020204" pitchFamily="34" charset="0"/>
              <a:buChar char="•"/>
            </a:pPr>
            <a:r>
              <a:rPr lang="en-US" sz="3200" dirty="0">
                <a:solidFill>
                  <a:prstClr val="black"/>
                </a:solidFill>
              </a:rPr>
              <a:t>Bayesian Network Structure  Learning [6].</a:t>
            </a:r>
          </a:p>
          <a:p>
            <a:pPr marL="342900" lvl="0" indent="-342900" defTabSz="914400" eaLnBrk="1" fontAlgn="base" hangingPunct="1">
              <a:spcBef>
                <a:spcPts val="600"/>
              </a:spcBef>
              <a:spcAft>
                <a:spcPct val="0"/>
              </a:spcAft>
              <a:buFont typeface="Arial" panose="020B0604020202020204" pitchFamily="34" charset="0"/>
              <a:buChar char="•"/>
            </a:pPr>
            <a:r>
              <a:rPr lang="en-US" sz="3200" dirty="0">
                <a:solidFill>
                  <a:prstClr val="black"/>
                </a:solidFill>
              </a:rPr>
              <a:t>Nodes = Random Variables </a:t>
            </a:r>
          </a:p>
          <a:p>
            <a:pPr marL="342900" lvl="0" indent="-342900" defTabSz="914400" eaLnBrk="1" fontAlgn="base" hangingPunct="1">
              <a:spcBef>
                <a:spcPts val="600"/>
              </a:spcBef>
              <a:spcAft>
                <a:spcPct val="0"/>
              </a:spcAft>
              <a:buFont typeface="Arial" panose="020B0604020202020204" pitchFamily="34" charset="0"/>
              <a:buChar char="•"/>
            </a:pPr>
            <a:r>
              <a:rPr lang="en-US" sz="3200" dirty="0">
                <a:solidFill>
                  <a:prstClr val="black"/>
                </a:solidFill>
              </a:rPr>
              <a:t>Edges are stored in Database tables</a:t>
            </a:r>
          </a:p>
          <a:p>
            <a:pPr marL="342900" lvl="0" indent="-342900" defTabSz="914400" eaLnBrk="1" fontAlgn="base" hangingPunct="1">
              <a:spcBef>
                <a:spcPts val="600"/>
              </a:spcBef>
              <a:spcAft>
                <a:spcPct val="0"/>
              </a:spcAft>
              <a:buFont typeface="Arial" panose="020B0604020202020204" pitchFamily="34" charset="0"/>
              <a:buChar char="•"/>
            </a:pPr>
            <a:r>
              <a:rPr lang="en-US" sz="3200" dirty="0">
                <a:solidFill>
                  <a:prstClr val="black"/>
                </a:solidFill>
              </a:rPr>
              <a:t>Model selection scores are also stored, not shown (BIC, AIC, </a:t>
            </a:r>
            <a:r>
              <a:rPr lang="en-US" sz="3200" dirty="0" err="1">
                <a:solidFill>
                  <a:prstClr val="black"/>
                </a:solidFill>
              </a:rPr>
              <a:t>BDeu</a:t>
            </a:r>
            <a:r>
              <a:rPr lang="en-US" sz="3200" dirty="0">
                <a:solidFill>
                  <a:prstClr val="black"/>
                </a:solidFill>
              </a:rPr>
              <a:t>)</a:t>
            </a:r>
          </a:p>
        </p:txBody>
      </p:sp>
      <p:sp>
        <p:nvSpPr>
          <p:cNvPr id="34" name="Rectangle 33"/>
          <p:cNvSpPr/>
          <p:nvPr/>
        </p:nvSpPr>
        <p:spPr>
          <a:xfrm>
            <a:off x="1535471" y="16392426"/>
            <a:ext cx="14173200" cy="101566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a:solidFill>
                  <a:schemeClr val="accent3">
                    <a:lumMod val="20000"/>
                    <a:lumOff val="80000"/>
                  </a:schemeClr>
                </a:solidFill>
              </a:rPr>
              <a:t>System Overview</a:t>
            </a:r>
          </a:p>
        </p:txBody>
      </p:sp>
      <p:sp>
        <p:nvSpPr>
          <p:cNvPr id="14" name="Text Box 193"/>
          <p:cNvSpPr txBox="1">
            <a:spLocks noChangeArrowheads="1"/>
          </p:cNvSpPr>
          <p:nvPr/>
        </p:nvSpPr>
        <p:spPr bwMode="auto">
          <a:xfrm>
            <a:off x="16916400" y="34501455"/>
            <a:ext cx="14173200" cy="4308872"/>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342900" lvl="0" indent="-342900" defTabSz="914400" eaLnBrk="1" fontAlgn="base" hangingPunct="1">
              <a:spcBef>
                <a:spcPct val="0"/>
              </a:spcBef>
              <a:spcAft>
                <a:spcPct val="0"/>
              </a:spcAft>
              <a:buFont typeface="Arial"/>
              <a:buChar char="•"/>
            </a:pPr>
            <a:r>
              <a:rPr lang="en-US" sz="3200" dirty="0">
                <a:solidFill>
                  <a:prstClr val="black"/>
                </a:solidFill>
              </a:rPr>
              <a:t>Multi-relational learning requires new system capabilities.</a:t>
            </a:r>
          </a:p>
          <a:p>
            <a:pPr marL="800100" lvl="1" indent="-342900" defTabSz="914400" eaLnBrk="1" fontAlgn="base" hangingPunct="1">
              <a:spcBef>
                <a:spcPct val="0"/>
              </a:spcBef>
              <a:spcAft>
                <a:spcPct val="0"/>
              </a:spcAft>
              <a:buFont typeface="Wingdings" charset="2"/>
              <a:buChar char="Ø"/>
            </a:pPr>
            <a:r>
              <a:rPr lang="en-US" sz="3200" dirty="0">
                <a:solidFill>
                  <a:prstClr val="black"/>
                </a:solidFill>
              </a:rPr>
              <a:t>leverage SQL, RDBMS.</a:t>
            </a:r>
          </a:p>
          <a:p>
            <a:pPr marL="342900" lvl="0" indent="-342900" defTabSz="914400" eaLnBrk="1" fontAlgn="base" hangingPunct="1">
              <a:spcBef>
                <a:spcPct val="0"/>
              </a:spcBef>
              <a:spcAft>
                <a:spcPct val="0"/>
              </a:spcAft>
              <a:buFont typeface="Arial"/>
              <a:buChar char="•"/>
            </a:pPr>
            <a:r>
              <a:rPr lang="en-US" sz="3200" dirty="0">
                <a:solidFill>
                  <a:prstClr val="black"/>
                </a:solidFill>
              </a:rPr>
              <a:t>Fast system development through high-level SQL constructs.</a:t>
            </a:r>
          </a:p>
          <a:p>
            <a:pPr marL="342900" lvl="0" indent="-342900" defTabSz="914400" eaLnBrk="1" fontAlgn="base" hangingPunct="1">
              <a:spcBef>
                <a:spcPct val="0"/>
              </a:spcBef>
              <a:spcAft>
                <a:spcPct val="0"/>
              </a:spcAft>
              <a:buFont typeface="Arial"/>
              <a:buChar char="•"/>
            </a:pPr>
            <a:r>
              <a:rPr lang="en-US" sz="3200" dirty="0">
                <a:solidFill>
                  <a:prstClr val="black"/>
                </a:solidFill>
              </a:rPr>
              <a:t>Manage large statistical objects: parameters, sufficient statistics.</a:t>
            </a:r>
          </a:p>
          <a:p>
            <a:pPr marL="342900" lvl="0" indent="-342900" defTabSz="914400" eaLnBrk="1" fontAlgn="base" hangingPunct="1">
              <a:spcBef>
                <a:spcPct val="0"/>
              </a:spcBef>
              <a:spcAft>
                <a:spcPct val="0"/>
              </a:spcAft>
              <a:buFont typeface="Arial"/>
              <a:buChar char="•"/>
            </a:pPr>
            <a:r>
              <a:rPr lang="en-US" sz="3200" dirty="0">
                <a:solidFill>
                  <a:prstClr val="black"/>
                </a:solidFill>
              </a:rPr>
              <a:t>Fast native support for counting (count(*)).</a:t>
            </a:r>
          </a:p>
          <a:p>
            <a:pPr marL="342900" lvl="0" indent="-342900" defTabSz="914400" eaLnBrk="1" fontAlgn="base" hangingPunct="1">
              <a:spcBef>
                <a:spcPct val="0"/>
              </a:spcBef>
              <a:spcAft>
                <a:spcPct val="0"/>
              </a:spcAft>
              <a:buFont typeface="Arial"/>
              <a:buChar char="•"/>
            </a:pPr>
            <a:r>
              <a:rPr lang="en-US" sz="3200" dirty="0">
                <a:solidFill>
                  <a:prstClr val="black"/>
                </a:solidFill>
              </a:rPr>
              <a:t>Future Directions:</a:t>
            </a:r>
          </a:p>
          <a:p>
            <a:pPr marL="800100" lvl="1" indent="-342900" defTabSz="914400" eaLnBrk="1" fontAlgn="base" hangingPunct="1">
              <a:spcBef>
                <a:spcPct val="0"/>
              </a:spcBef>
              <a:spcAft>
                <a:spcPct val="0"/>
              </a:spcAft>
              <a:buFont typeface="Wingdings" panose="05000000000000000000" pitchFamily="2" charset="2"/>
              <a:buChar char="Ø"/>
            </a:pPr>
            <a:r>
              <a:rPr lang="en-US" sz="3200" dirty="0">
                <a:solidFill>
                  <a:prstClr val="black"/>
                </a:solidFill>
              </a:rPr>
              <a:t>distributed processing, in-memory computing (</a:t>
            </a:r>
            <a:r>
              <a:rPr lang="en-US" sz="3200" dirty="0" err="1">
                <a:solidFill>
                  <a:prstClr val="black"/>
                </a:solidFill>
              </a:rPr>
              <a:t>SparkSQL</a:t>
            </a:r>
            <a:r>
              <a:rPr lang="en-US" sz="3200" dirty="0">
                <a:solidFill>
                  <a:prstClr val="black"/>
                </a:solidFill>
              </a:rPr>
              <a:t>)</a:t>
            </a:r>
          </a:p>
          <a:p>
            <a:pPr marL="800100" lvl="1" indent="-342900" defTabSz="914400" eaLnBrk="1" fontAlgn="base" hangingPunct="1">
              <a:spcBef>
                <a:spcPct val="0"/>
              </a:spcBef>
              <a:spcAft>
                <a:spcPct val="0"/>
              </a:spcAft>
              <a:buFont typeface="Wingdings" panose="05000000000000000000" pitchFamily="2" charset="2"/>
              <a:buChar char="Ø"/>
            </a:pPr>
            <a:r>
              <a:rPr lang="en-US" sz="3200" dirty="0">
                <a:solidFill>
                  <a:prstClr val="black"/>
                </a:solidFill>
              </a:rPr>
              <a:t>Integrate with inference systems (</a:t>
            </a:r>
            <a:r>
              <a:rPr lang="en-US" sz="3200" dirty="0" err="1">
                <a:solidFill>
                  <a:prstClr val="black"/>
                </a:solidFill>
              </a:rPr>
              <a:t>BayesStore</a:t>
            </a:r>
            <a:r>
              <a:rPr lang="en-US" sz="3200" dirty="0">
                <a:solidFill>
                  <a:prstClr val="black"/>
                </a:solidFill>
              </a:rPr>
              <a:t>, </a:t>
            </a:r>
            <a:r>
              <a:rPr lang="en-US" sz="3200" dirty="0" err="1">
                <a:solidFill>
                  <a:prstClr val="black"/>
                </a:solidFill>
              </a:rPr>
              <a:t>Tuffy</a:t>
            </a:r>
            <a:r>
              <a:rPr lang="en-US" sz="3200" dirty="0">
                <a:solidFill>
                  <a:prstClr val="black"/>
                </a:solidFill>
              </a:rPr>
              <a:t>)</a:t>
            </a:r>
          </a:p>
        </p:txBody>
      </p:sp>
      <p:sp>
        <p:nvSpPr>
          <p:cNvPr id="36" name="Rectangle 35"/>
          <p:cNvSpPr/>
          <p:nvPr/>
        </p:nvSpPr>
        <p:spPr>
          <a:xfrm>
            <a:off x="16916400" y="33585912"/>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20000"/>
                    <a:lumOff val="80000"/>
                  </a:schemeClr>
                </a:solidFill>
              </a:rPr>
              <a:t>Conclusions</a:t>
            </a:r>
          </a:p>
        </p:txBody>
      </p:sp>
      <p:sp>
        <p:nvSpPr>
          <p:cNvPr id="11" name="Text Box 190"/>
          <p:cNvSpPr txBox="1">
            <a:spLocks noChangeArrowheads="1"/>
          </p:cNvSpPr>
          <p:nvPr/>
        </p:nvSpPr>
        <p:spPr bwMode="auto">
          <a:xfrm>
            <a:off x="1674235" y="11384867"/>
            <a:ext cx="14173200" cy="1554272"/>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82562" lvl="0" indent="-514350" defTabSz="914400" fontAlgn="base">
              <a:spcBef>
                <a:spcPct val="0"/>
              </a:spcBef>
              <a:spcAft>
                <a:spcPct val="0"/>
              </a:spcAft>
              <a:buFont typeface="Arial" panose="020B0604020202020204" pitchFamily="34" charset="0"/>
              <a:buChar char="•"/>
            </a:pPr>
            <a:r>
              <a:rPr lang="en-US" sz="2400" dirty="0" smtClean="0">
                <a:solidFill>
                  <a:prstClr val="black"/>
                </a:solidFill>
              </a:rPr>
              <a:t>Identifying new system requirements for multi-relational machine learning that go beyond single table machine learning. </a:t>
            </a:r>
          </a:p>
          <a:p>
            <a:pPr marL="182562" lvl="0" indent="-514350" defTabSz="914400" fontAlgn="base">
              <a:spcBef>
                <a:spcPts val="600"/>
              </a:spcBef>
              <a:spcAft>
                <a:spcPct val="0"/>
              </a:spcAft>
              <a:buFont typeface="Arial" panose="020B0604020202020204" pitchFamily="34" charset="0"/>
              <a:buChar char="•"/>
            </a:pPr>
            <a:r>
              <a:rPr lang="en-US" sz="2400" dirty="0" smtClean="0">
                <a:solidFill>
                  <a:prstClr val="black"/>
                </a:solidFill>
              </a:rPr>
              <a:t>An integrated set of SQL-based solutions for providing these system capabilities.</a:t>
            </a:r>
            <a:endParaRPr lang="en-US" sz="2400" dirty="0">
              <a:solidFill>
                <a:prstClr val="black"/>
              </a:solidFill>
            </a:endParaRPr>
          </a:p>
        </p:txBody>
      </p:sp>
      <p:sp>
        <p:nvSpPr>
          <p:cNvPr id="45" name="Rectangle 44"/>
          <p:cNvSpPr/>
          <p:nvPr/>
        </p:nvSpPr>
        <p:spPr>
          <a:xfrm>
            <a:off x="1351164" y="33193436"/>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20000"/>
                    <a:lumOff val="80000"/>
                  </a:schemeClr>
                </a:solidFill>
              </a:rPr>
              <a:t>The Parameter </a:t>
            </a:r>
            <a:r>
              <a:rPr lang="en-US" sz="6000" b="1" dirty="0" smtClean="0">
                <a:solidFill>
                  <a:schemeClr val="accent3">
                    <a:lumMod val="20000"/>
                    <a:lumOff val="80000"/>
                  </a:schemeClr>
                </a:solidFill>
              </a:rPr>
              <a:t>Manager</a:t>
            </a:r>
            <a:endParaRPr lang="en-US" sz="6000" b="1" dirty="0">
              <a:solidFill>
                <a:schemeClr val="accent3">
                  <a:lumMod val="20000"/>
                  <a:lumOff val="80000"/>
                </a:schemeClr>
              </a:solidFill>
            </a:endParaRPr>
          </a:p>
        </p:txBody>
      </p:sp>
      <p:pic>
        <p:nvPicPr>
          <p:cNvPr id="46" name="Picture 4" descr="File:SFU-block-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54" y="1105499"/>
            <a:ext cx="4257550" cy="165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descr="File:SFU-block-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6313" y="1181974"/>
            <a:ext cx="4257550" cy="165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a:xfrm>
            <a:off x="1550711" y="13032070"/>
            <a:ext cx="14173200" cy="101566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a:solidFill>
                  <a:schemeClr val="accent3">
                    <a:lumMod val="20000"/>
                    <a:lumOff val="80000"/>
                  </a:schemeClr>
                </a:solidFill>
              </a:rPr>
              <a:t>Related Works</a:t>
            </a:r>
          </a:p>
        </p:txBody>
      </p:sp>
      <p:sp>
        <p:nvSpPr>
          <p:cNvPr id="49" name="Text Box 190"/>
          <p:cNvSpPr txBox="1">
            <a:spLocks noChangeArrowheads="1"/>
          </p:cNvSpPr>
          <p:nvPr/>
        </p:nvSpPr>
        <p:spPr bwMode="auto">
          <a:xfrm>
            <a:off x="1535471" y="14034034"/>
            <a:ext cx="14173200" cy="2292935"/>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342900" lvl="0" indent="-342900" defTabSz="914400" eaLnBrk="1" fontAlgn="base" hangingPunct="1">
              <a:spcBef>
                <a:spcPct val="0"/>
              </a:spcBef>
              <a:spcAft>
                <a:spcPct val="0"/>
              </a:spcAft>
              <a:buFont typeface="Arial"/>
              <a:buChar char="•"/>
            </a:pPr>
            <a:r>
              <a:rPr lang="en-US" sz="2400" dirty="0" err="1">
                <a:solidFill>
                  <a:prstClr val="black"/>
                </a:solidFill>
              </a:rPr>
              <a:t>BayesStore</a:t>
            </a:r>
            <a:r>
              <a:rPr lang="en-US" sz="2400" dirty="0">
                <a:solidFill>
                  <a:prstClr val="black"/>
                </a:solidFill>
              </a:rPr>
              <a:t> [3]: all statistical objects are first-class citizens in a relational database. Inference, no learning.</a:t>
            </a:r>
          </a:p>
          <a:p>
            <a:pPr marL="342900" lvl="0" indent="-342900" defTabSz="914400" eaLnBrk="1" fontAlgn="base" hangingPunct="1">
              <a:spcBef>
                <a:spcPct val="0"/>
              </a:spcBef>
              <a:spcAft>
                <a:spcPct val="0"/>
              </a:spcAft>
              <a:buFont typeface="Arial"/>
              <a:buChar char="•"/>
            </a:pPr>
            <a:r>
              <a:rPr lang="en-US" sz="2400" dirty="0" err="1">
                <a:solidFill>
                  <a:prstClr val="black"/>
                </a:solidFill>
              </a:rPr>
              <a:t>MadLib</a:t>
            </a:r>
            <a:r>
              <a:rPr lang="en-US" sz="2400" dirty="0">
                <a:solidFill>
                  <a:prstClr val="black"/>
                </a:solidFill>
              </a:rPr>
              <a:t> [5]: leverages SQL for </a:t>
            </a:r>
            <a:r>
              <a:rPr lang="en-US" sz="2400" i="1" dirty="0">
                <a:solidFill>
                  <a:prstClr val="black"/>
                </a:solidFill>
              </a:rPr>
              <a:t>single-relational</a:t>
            </a:r>
            <a:r>
              <a:rPr lang="en-US" sz="2400" dirty="0">
                <a:solidFill>
                  <a:prstClr val="black"/>
                </a:solidFill>
              </a:rPr>
              <a:t> data table analysis. </a:t>
            </a:r>
          </a:p>
          <a:p>
            <a:pPr marL="342900" lvl="0" indent="-342900" defTabSz="914400" eaLnBrk="1" fontAlgn="base" hangingPunct="1">
              <a:spcBef>
                <a:spcPts val="600"/>
              </a:spcBef>
              <a:spcAft>
                <a:spcPct val="0"/>
              </a:spcAft>
              <a:buFont typeface="Arial"/>
              <a:buChar char="•"/>
            </a:pPr>
            <a:r>
              <a:rPr lang="en-US" sz="2400" dirty="0" err="1">
                <a:solidFill>
                  <a:prstClr val="black"/>
                </a:solidFill>
              </a:rPr>
              <a:t>Tuffy</a:t>
            </a:r>
            <a:r>
              <a:rPr lang="en-US" sz="2400" dirty="0">
                <a:solidFill>
                  <a:prstClr val="black"/>
                </a:solidFill>
              </a:rPr>
              <a:t> [7]: reliable and scalable inference and parameter learning for Markov Logic Networks with an RDBMS. No structure learning.</a:t>
            </a:r>
          </a:p>
        </p:txBody>
      </p:sp>
      <p:pic>
        <p:nvPicPr>
          <p:cNvPr id="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500" y="17711400"/>
            <a:ext cx="8548187" cy="529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 Box 192"/>
          <p:cNvSpPr txBox="1">
            <a:spLocks noChangeArrowheads="1"/>
          </p:cNvSpPr>
          <p:nvPr/>
        </p:nvSpPr>
        <p:spPr bwMode="auto">
          <a:xfrm>
            <a:off x="1458500" y="23298825"/>
            <a:ext cx="14173200" cy="3108543"/>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342900" lvl="0" indent="-342900" defTabSz="914400" eaLnBrk="1" fontAlgn="base" hangingPunct="1">
              <a:spcBef>
                <a:spcPts val="600"/>
              </a:spcBef>
              <a:spcAft>
                <a:spcPct val="0"/>
              </a:spcAft>
              <a:buFont typeface="Arial" panose="020B0604020202020204" pitchFamily="34" charset="0"/>
              <a:buChar char="•"/>
            </a:pPr>
            <a:r>
              <a:rPr lang="en-US" sz="2800" b="1" dirty="0">
                <a:solidFill>
                  <a:prstClr val="black"/>
                </a:solidFill>
              </a:rPr>
              <a:t>Schema Analyzer: </a:t>
            </a:r>
            <a:r>
              <a:rPr lang="en-US" sz="2800" dirty="0">
                <a:solidFill>
                  <a:prstClr val="black"/>
                </a:solidFill>
              </a:rPr>
              <a:t>examines the information in the DB system catalog to define a default set of random variables.</a:t>
            </a:r>
          </a:p>
          <a:p>
            <a:pPr marL="342900" lvl="0" indent="-342900" defTabSz="914400" eaLnBrk="1" fontAlgn="base" hangingPunct="1">
              <a:spcBef>
                <a:spcPts val="600"/>
              </a:spcBef>
              <a:spcAft>
                <a:spcPct val="0"/>
              </a:spcAft>
              <a:buFont typeface="Arial" panose="020B0604020202020204" pitchFamily="34" charset="0"/>
              <a:buChar char="•"/>
            </a:pPr>
            <a:r>
              <a:rPr lang="en-US" sz="2800" b="1" dirty="0">
                <a:solidFill>
                  <a:prstClr val="black"/>
                </a:solidFill>
              </a:rPr>
              <a:t>Count Manager: </a:t>
            </a:r>
            <a:r>
              <a:rPr lang="en-US" sz="2800" dirty="0">
                <a:solidFill>
                  <a:prstClr val="black"/>
                </a:solidFill>
              </a:rPr>
              <a:t>uses the meta data in the VDB database to compute multi-relational sufficient statistics for a set of random variables [4].</a:t>
            </a:r>
          </a:p>
          <a:p>
            <a:pPr marL="342900" lvl="0" indent="-342900" defTabSz="914400" eaLnBrk="1" fontAlgn="base" hangingPunct="1">
              <a:spcBef>
                <a:spcPts val="600"/>
              </a:spcBef>
              <a:spcAft>
                <a:spcPct val="0"/>
              </a:spcAft>
              <a:buFont typeface="Arial" panose="020B0604020202020204" pitchFamily="34" charset="0"/>
              <a:buChar char="•"/>
            </a:pPr>
            <a:r>
              <a:rPr lang="en-US" sz="2800" b="1" dirty="0">
                <a:solidFill>
                  <a:prstClr val="black"/>
                </a:solidFill>
              </a:rPr>
              <a:t>Model Manager: </a:t>
            </a:r>
            <a:r>
              <a:rPr lang="en-US" sz="2800" dirty="0">
                <a:solidFill>
                  <a:prstClr val="black"/>
                </a:solidFill>
              </a:rPr>
              <a:t>supports the construction and  querying of large structured statistical models.</a:t>
            </a:r>
          </a:p>
        </p:txBody>
      </p:sp>
      <p:pic>
        <p:nvPicPr>
          <p:cNvPr id="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1224" y="18533601"/>
            <a:ext cx="6333429" cy="339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1458500" y="25764240"/>
            <a:ext cx="14173200" cy="101566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a:solidFill>
                  <a:schemeClr val="accent3">
                    <a:lumMod val="20000"/>
                    <a:lumOff val="80000"/>
                  </a:schemeClr>
                </a:solidFill>
              </a:rPr>
              <a:t>The Model Manager</a:t>
            </a:r>
          </a:p>
        </p:txBody>
      </p:sp>
      <p:pic>
        <p:nvPicPr>
          <p:cNvPr id="5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829" y="27155530"/>
            <a:ext cx="4438629" cy="255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6633" y="26943384"/>
            <a:ext cx="5671535" cy="309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Group 58"/>
          <p:cNvGrpSpPr/>
          <p:nvPr/>
        </p:nvGrpSpPr>
        <p:grpSpPr>
          <a:xfrm>
            <a:off x="1550712" y="36062806"/>
            <a:ext cx="13357468" cy="4704193"/>
            <a:chOff x="21347080" y="5985003"/>
            <a:chExt cx="11354558" cy="2938961"/>
          </a:xfrm>
        </p:grpSpPr>
        <p:sp>
          <p:nvSpPr>
            <p:cNvPr id="60" name="Left Arrow 59"/>
            <p:cNvSpPr/>
            <p:nvPr/>
          </p:nvSpPr>
          <p:spPr>
            <a:xfrm>
              <a:off x="24492648" y="6845355"/>
              <a:ext cx="443145"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21956010" y="8543115"/>
              <a:ext cx="2151798" cy="365340"/>
            </a:xfrm>
            <a:prstGeom prst="rect">
              <a:avLst/>
            </a:prstGeom>
            <a:noFill/>
          </p:spPr>
          <p:txBody>
            <a:bodyPr wrap="square" rtlCol="0">
              <a:spAutoFit/>
            </a:bodyPr>
            <a:lstStyle/>
            <a:p>
              <a:r>
                <a:rPr lang="en-US" sz="3200" dirty="0" smtClean="0"/>
                <a:t>CP table</a:t>
              </a:r>
              <a:endParaRPr lang="en-US" sz="3200" dirty="0"/>
            </a:p>
          </p:txBody>
        </p:sp>
        <p:sp>
          <p:nvSpPr>
            <p:cNvPr id="62" name="TextBox 61"/>
            <p:cNvSpPr txBox="1"/>
            <p:nvPr/>
          </p:nvSpPr>
          <p:spPr>
            <a:xfrm>
              <a:off x="28140597" y="8543115"/>
              <a:ext cx="3299495" cy="365340"/>
            </a:xfrm>
            <a:prstGeom prst="rect">
              <a:avLst/>
            </a:prstGeom>
            <a:noFill/>
          </p:spPr>
          <p:txBody>
            <a:bodyPr wrap="square" rtlCol="0">
              <a:spAutoFit/>
            </a:bodyPr>
            <a:lstStyle/>
            <a:p>
              <a:r>
                <a:rPr lang="en-US" sz="3200" dirty="0" smtClean="0"/>
                <a:t>Specific SQL Query</a:t>
              </a:r>
              <a:endParaRPr lang="en-US" sz="3200" dirty="0"/>
            </a:p>
          </p:txBody>
        </p:sp>
        <p:sp>
          <p:nvSpPr>
            <p:cNvPr id="63" name="TextBox 62"/>
            <p:cNvSpPr txBox="1"/>
            <p:nvPr/>
          </p:nvSpPr>
          <p:spPr>
            <a:xfrm>
              <a:off x="28376841" y="6200532"/>
              <a:ext cx="4324797" cy="2118592"/>
            </a:xfrm>
            <a:prstGeom prst="rect">
              <a:avLst/>
            </a:prstGeom>
            <a:noFill/>
          </p:spPr>
          <p:txBody>
            <a:bodyPr wrap="square" rtlCol="0">
              <a:noAutofit/>
            </a:bodyPr>
            <a:lstStyle/>
            <a:p>
              <a:pPr algn="l"/>
              <a:r>
                <a:rPr lang="en-US" sz="3200" dirty="0">
                  <a:solidFill>
                    <a:srgbClr val="FF0000"/>
                  </a:solidFill>
                </a:rPr>
                <a:t>SELECT COUNT(*) AS </a:t>
              </a:r>
              <a:r>
                <a:rPr lang="en-US" sz="3200" dirty="0" smtClean="0">
                  <a:solidFill>
                    <a:srgbClr val="FF0000"/>
                  </a:solidFill>
                </a:rPr>
                <a:t>Count, </a:t>
              </a:r>
              <a:r>
                <a:rPr lang="en-US" sz="3200" dirty="0">
                  <a:solidFill>
                    <a:srgbClr val="FF0000"/>
                  </a:solidFill>
                </a:rPr>
                <a:t>Capability as `</a:t>
              </a:r>
              <a:r>
                <a:rPr lang="en-US" sz="3200" dirty="0" err="1">
                  <a:solidFill>
                    <a:srgbClr val="FF0000"/>
                  </a:solidFill>
                </a:rPr>
                <a:t>Capa</a:t>
              </a:r>
              <a:r>
                <a:rPr lang="en-US" sz="3200" dirty="0">
                  <a:solidFill>
                    <a:srgbClr val="FF0000"/>
                  </a:solidFill>
                </a:rPr>
                <a:t>(P,S)`, 'T' as `RA(P,S)`, Salary as `Salary(P,S)`</a:t>
              </a:r>
            </a:p>
            <a:p>
              <a:pPr algn="l"/>
              <a:r>
                <a:rPr lang="en-US" sz="3200" dirty="0">
                  <a:solidFill>
                    <a:srgbClr val="FF0000"/>
                  </a:solidFill>
                </a:rPr>
                <a:t>FROM `</a:t>
              </a:r>
              <a:r>
                <a:rPr lang="en-US" sz="3200" dirty="0" smtClean="0">
                  <a:solidFill>
                    <a:srgbClr val="FF0000"/>
                  </a:solidFill>
                </a:rPr>
                <a:t>RA`;</a:t>
              </a:r>
              <a:endParaRPr lang="en-US" sz="3200" dirty="0">
                <a:solidFill>
                  <a:srgbClr val="FF0000"/>
                </a:solidFill>
              </a:endParaRPr>
            </a:p>
          </p:txBody>
        </p:sp>
        <p:sp>
          <p:nvSpPr>
            <p:cNvPr id="64" name="Left Arrow 63"/>
            <p:cNvSpPr/>
            <p:nvPr/>
          </p:nvSpPr>
          <p:spPr>
            <a:xfrm>
              <a:off x="27756615" y="6862132"/>
              <a:ext cx="434316" cy="4548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4690223" y="8558624"/>
              <a:ext cx="3048096" cy="365340"/>
            </a:xfrm>
            <a:prstGeom prst="rect">
              <a:avLst/>
            </a:prstGeom>
            <a:noFill/>
          </p:spPr>
          <p:txBody>
            <a:bodyPr wrap="square" rtlCol="0">
              <a:spAutoFit/>
            </a:bodyPr>
            <a:lstStyle/>
            <a:p>
              <a:r>
                <a:rPr lang="en-US" sz="3200" dirty="0" smtClean="0"/>
                <a:t>Contingency Table</a:t>
              </a:r>
              <a:endParaRPr lang="en-US" sz="3200" dirty="0"/>
            </a:p>
          </p:txBody>
        </p:sp>
        <p:pic>
          <p:nvPicPr>
            <p:cNvPr id="6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65056" y="6023393"/>
              <a:ext cx="3049613" cy="252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47080" y="5985003"/>
              <a:ext cx="3136579" cy="252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8" name="Text Box 194"/>
          <p:cNvSpPr txBox="1">
            <a:spLocks noChangeArrowheads="1"/>
          </p:cNvSpPr>
          <p:nvPr/>
        </p:nvSpPr>
        <p:spPr bwMode="auto">
          <a:xfrm>
            <a:off x="16799789" y="5741065"/>
            <a:ext cx="14173200" cy="5339923"/>
          </a:xfrm>
          <a:prstGeom prst="rect">
            <a:avLst/>
          </a:prstGeom>
          <a:solidFill>
            <a:schemeClr val="bg1"/>
          </a:solidFill>
          <a:ln w="127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200" b="1" dirty="0"/>
              <a:t>Goal</a:t>
            </a:r>
            <a:r>
              <a:rPr lang="en-US" sz="3200" dirty="0"/>
              <a:t>: for a conjunctive query, compute the instantiation count = result set size.</a:t>
            </a:r>
          </a:p>
          <a:p>
            <a:pPr marL="342900" indent="-342900">
              <a:buFont typeface="Arial" panose="020B0604020202020204" pitchFamily="34" charset="0"/>
              <a:buChar char="•"/>
            </a:pPr>
            <a:r>
              <a:rPr lang="en-US" sz="3200" dirty="0"/>
              <a:t>Stored in Contingency (CT) Table [4].</a:t>
            </a:r>
          </a:p>
          <a:p>
            <a:pPr marL="342900" indent="-342900">
              <a:spcAft>
                <a:spcPts val="1200"/>
              </a:spcAft>
              <a:buFont typeface="Arial" panose="020B0604020202020204" pitchFamily="34" charset="0"/>
              <a:buChar char="•"/>
            </a:pPr>
            <a:r>
              <a:rPr lang="en-US" sz="3200" dirty="0"/>
              <a:t>Main computational cost in learning. </a:t>
            </a:r>
            <a:endParaRPr lang="en-US" sz="3200" dirty="0" smtClean="0"/>
          </a:p>
          <a:p>
            <a:r>
              <a:rPr lang="en-US" sz="3200" b="1" dirty="0"/>
              <a:t>Problem</a:t>
            </a:r>
            <a:r>
              <a:rPr lang="en-US" sz="3200" dirty="0"/>
              <a:t>: need to generate SQL queries for </a:t>
            </a:r>
            <a:r>
              <a:rPr lang="en-US" sz="3200" b="1" dirty="0"/>
              <a:t>arbitrary variable lists</a:t>
            </a:r>
            <a:r>
              <a:rPr lang="en-US" sz="3200" dirty="0"/>
              <a:t>.</a:t>
            </a:r>
          </a:p>
          <a:p>
            <a:r>
              <a:rPr lang="en-US" sz="3200" b="1" dirty="0"/>
              <a:t>Solution</a:t>
            </a:r>
            <a:r>
              <a:rPr lang="en-US" sz="3200" dirty="0"/>
              <a:t>: use Meta Data + </a:t>
            </a:r>
            <a:r>
              <a:rPr lang="en-US" sz="3200" b="1" dirty="0"/>
              <a:t>Meta </a:t>
            </a:r>
            <a:r>
              <a:rPr lang="en-US" sz="3200" b="1" dirty="0" smtClean="0"/>
              <a:t>Queries</a:t>
            </a:r>
          </a:p>
          <a:p>
            <a:pPr defTabSz="914400" fontAlgn="base">
              <a:spcBef>
                <a:spcPts val="1800"/>
              </a:spcBef>
              <a:spcAft>
                <a:spcPts val="1200"/>
              </a:spcAft>
            </a:pPr>
            <a:r>
              <a:rPr lang="en-US" sz="3200" b="1" dirty="0">
                <a:solidFill>
                  <a:prstClr val="black"/>
                </a:solidFill>
              </a:rPr>
              <a:t>General</a:t>
            </a:r>
            <a:r>
              <a:rPr lang="en-US" sz="3200" dirty="0">
                <a:solidFill>
                  <a:prstClr val="black"/>
                </a:solidFill>
              </a:rPr>
              <a:t> Form of SQL Count  Query:</a:t>
            </a:r>
          </a:p>
          <a:p>
            <a:r>
              <a:rPr lang="en-US" sz="3200" dirty="0">
                <a:solidFill>
                  <a:srgbClr val="FF0000"/>
                </a:solidFill>
              </a:rPr>
              <a:t>SELECT COUNT(*) AS Count, &lt;VARIABLE-LIST&gt;   FROM TABLE-LIST </a:t>
            </a:r>
          </a:p>
          <a:p>
            <a:r>
              <a:rPr lang="en-US" sz="3200" dirty="0">
                <a:solidFill>
                  <a:srgbClr val="FF0000"/>
                </a:solidFill>
              </a:rPr>
              <a:t>GROUP BY &lt;VARIABLE-LIST&gt;   WHERE &lt;Join-Conditions</a:t>
            </a:r>
            <a:r>
              <a:rPr lang="en-US" sz="3200" dirty="0" smtClean="0">
                <a:solidFill>
                  <a:srgbClr val="FF0000"/>
                </a:solidFill>
              </a:rPr>
              <a:t>&gt;</a:t>
            </a:r>
            <a:endParaRPr lang="en-US" sz="3200" dirty="0"/>
          </a:p>
        </p:txBody>
      </p:sp>
      <p:sp>
        <p:nvSpPr>
          <p:cNvPr id="69" name="Rectangle 68"/>
          <p:cNvSpPr/>
          <p:nvPr/>
        </p:nvSpPr>
        <p:spPr>
          <a:xfrm>
            <a:off x="16799789" y="4781036"/>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20000"/>
                    <a:lumOff val="80000"/>
                  </a:schemeClr>
                </a:solidFill>
              </a:rPr>
              <a:t>The Count Manager</a:t>
            </a:r>
          </a:p>
        </p:txBody>
      </p:sp>
      <p:grpSp>
        <p:nvGrpSpPr>
          <p:cNvPr id="87" name="Group 86"/>
          <p:cNvGrpSpPr/>
          <p:nvPr/>
        </p:nvGrpSpPr>
        <p:grpSpPr>
          <a:xfrm>
            <a:off x="16916400" y="11353800"/>
            <a:ext cx="11670712" cy="5869456"/>
            <a:chOff x="22154168" y="15169356"/>
            <a:chExt cx="9088686" cy="3439850"/>
          </a:xfrm>
        </p:grpSpPr>
        <p:pic>
          <p:nvPicPr>
            <p:cNvPr id="88"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154168" y="15169356"/>
              <a:ext cx="6169640" cy="343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TextBox 88"/>
            <p:cNvSpPr txBox="1"/>
            <p:nvPr/>
          </p:nvSpPr>
          <p:spPr>
            <a:xfrm>
              <a:off x="28791128" y="15381099"/>
              <a:ext cx="2347532" cy="342713"/>
            </a:xfrm>
            <a:prstGeom prst="rect">
              <a:avLst/>
            </a:prstGeom>
            <a:noFill/>
            <a:ln>
              <a:solidFill>
                <a:schemeClr val="accent1"/>
              </a:solidFill>
            </a:ln>
          </p:spPr>
          <p:txBody>
            <a:bodyPr wrap="square" rtlCol="0" anchor="ctr">
              <a:spAutoFit/>
            </a:bodyPr>
            <a:lstStyle/>
            <a:p>
              <a:pPr algn="ctr"/>
              <a:r>
                <a:rPr lang="en-US" sz="3200" dirty="0"/>
                <a:t>Variable </a:t>
              </a:r>
              <a:r>
                <a:rPr lang="en-US" sz="3200" dirty="0" smtClean="0"/>
                <a:t>List</a:t>
              </a:r>
              <a:endParaRPr lang="en-US" sz="3200" dirty="0"/>
            </a:p>
          </p:txBody>
        </p:sp>
        <p:sp>
          <p:nvSpPr>
            <p:cNvPr id="90" name="TextBox 89"/>
            <p:cNvSpPr txBox="1"/>
            <p:nvPr/>
          </p:nvSpPr>
          <p:spPr>
            <a:xfrm>
              <a:off x="28895322" y="17691388"/>
              <a:ext cx="2347532" cy="342713"/>
            </a:xfrm>
            <a:prstGeom prst="rect">
              <a:avLst/>
            </a:prstGeom>
            <a:noFill/>
            <a:ln>
              <a:solidFill>
                <a:schemeClr val="accent1"/>
              </a:solidFill>
            </a:ln>
          </p:spPr>
          <p:txBody>
            <a:bodyPr wrap="square" rtlCol="0">
              <a:spAutoFit/>
            </a:bodyPr>
            <a:lstStyle/>
            <a:p>
              <a:pPr algn="ctr"/>
              <a:r>
                <a:rPr lang="en-US" sz="3200" dirty="0" smtClean="0"/>
                <a:t>Count</a:t>
              </a:r>
              <a:r>
                <a:rPr lang="en-US" sz="3200" dirty="0"/>
                <a:t>(*)</a:t>
              </a:r>
              <a:r>
                <a:rPr lang="en-US" sz="3200" dirty="0" smtClean="0"/>
                <a:t> Query</a:t>
              </a:r>
              <a:endParaRPr lang="en-US" sz="3200" dirty="0"/>
            </a:p>
          </p:txBody>
        </p:sp>
        <p:sp>
          <p:nvSpPr>
            <p:cNvPr id="91" name="TextBox 90"/>
            <p:cNvSpPr txBox="1"/>
            <p:nvPr/>
          </p:nvSpPr>
          <p:spPr>
            <a:xfrm>
              <a:off x="28827366" y="16523082"/>
              <a:ext cx="2347532" cy="342713"/>
            </a:xfrm>
            <a:prstGeom prst="rect">
              <a:avLst/>
            </a:prstGeom>
            <a:noFill/>
            <a:ln>
              <a:solidFill>
                <a:schemeClr val="accent1"/>
              </a:solidFill>
            </a:ln>
          </p:spPr>
          <p:txBody>
            <a:bodyPr wrap="square" rtlCol="0">
              <a:spAutoFit/>
            </a:bodyPr>
            <a:lstStyle/>
            <a:p>
              <a:pPr algn="ctr"/>
              <a:r>
                <a:rPr lang="en-US" sz="3200" dirty="0"/>
                <a:t>Meta</a:t>
              </a:r>
              <a:r>
                <a:rPr lang="en-US" sz="3200" dirty="0" smtClean="0"/>
                <a:t> Query</a:t>
              </a:r>
              <a:endParaRPr lang="en-US" sz="3200" dirty="0"/>
            </a:p>
          </p:txBody>
        </p:sp>
        <p:sp>
          <p:nvSpPr>
            <p:cNvPr id="92" name="Left Arrow 91"/>
            <p:cNvSpPr/>
            <p:nvPr/>
          </p:nvSpPr>
          <p:spPr>
            <a:xfrm rot="16200000">
              <a:off x="29640268" y="15912386"/>
              <a:ext cx="48920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 Arrow 92"/>
            <p:cNvSpPr/>
            <p:nvPr/>
          </p:nvSpPr>
          <p:spPr>
            <a:xfrm rot="16200000">
              <a:off x="29651193" y="17097562"/>
              <a:ext cx="48920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p:cNvCxnSpPr/>
            <p:nvPr/>
          </p:nvCxnSpPr>
          <p:spPr>
            <a:xfrm flipH="1" flipV="1">
              <a:off x="28334078" y="16717287"/>
              <a:ext cx="465537"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sp>
        <p:nvSpPr>
          <p:cNvPr id="95" name="Rectangle 94"/>
          <p:cNvSpPr/>
          <p:nvPr/>
        </p:nvSpPr>
        <p:spPr>
          <a:xfrm>
            <a:off x="16553488" y="17518835"/>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20000"/>
                    <a:lumOff val="80000"/>
                  </a:schemeClr>
                </a:solidFill>
              </a:rPr>
              <a:t>The Random Variable Database</a:t>
            </a:r>
          </a:p>
        </p:txBody>
      </p:sp>
      <p:pic>
        <p:nvPicPr>
          <p:cNvPr id="96"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64901" y="18655814"/>
            <a:ext cx="8033356" cy="501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ectangle 96"/>
          <p:cNvSpPr/>
          <p:nvPr/>
        </p:nvSpPr>
        <p:spPr>
          <a:xfrm>
            <a:off x="25119392" y="19224563"/>
            <a:ext cx="5970208" cy="3539430"/>
          </a:xfrm>
          <a:prstGeom prst="rect">
            <a:avLst/>
          </a:prstGeom>
        </p:spPr>
        <p:txBody>
          <a:bodyPr wrap="square">
            <a:spAutoFit/>
          </a:bodyPr>
          <a:lstStyle/>
          <a:p>
            <a:pPr algn="l"/>
            <a:r>
              <a:rPr lang="en-US" sz="3200" dirty="0" smtClean="0"/>
              <a:t>Meta data about random variables stored in database tables. </a:t>
            </a:r>
            <a:endParaRPr lang="en-US" sz="3200" dirty="0"/>
          </a:p>
          <a:p>
            <a:pPr marL="342900" indent="-342900" algn="l">
              <a:buFont typeface="Arial"/>
              <a:buChar char="•"/>
            </a:pPr>
            <a:r>
              <a:rPr lang="en-US" sz="3200" dirty="0"/>
              <a:t>Domain of possible values.</a:t>
            </a:r>
          </a:p>
          <a:p>
            <a:pPr marL="342900" indent="-342900" algn="l">
              <a:buFont typeface="Arial"/>
              <a:buChar char="•"/>
            </a:pPr>
            <a:r>
              <a:rPr lang="en-US" sz="3200" dirty="0"/>
              <a:t>Pointer to </a:t>
            </a:r>
            <a:r>
              <a:rPr lang="en-US" sz="3200" dirty="0" smtClean="0"/>
              <a:t>corresponding data </a:t>
            </a:r>
            <a:r>
              <a:rPr lang="en-US" sz="3200" dirty="0"/>
              <a:t>table/column</a:t>
            </a:r>
            <a:r>
              <a:rPr lang="en-US" sz="3200" dirty="0" smtClean="0"/>
              <a:t>.</a:t>
            </a:r>
          </a:p>
          <a:p>
            <a:pPr marL="342900" indent="-342900" algn="l">
              <a:buFont typeface="Arial"/>
              <a:buChar char="•"/>
            </a:pPr>
            <a:r>
              <a:rPr lang="en-US" sz="3200" dirty="0" smtClean="0"/>
              <a:t>...</a:t>
            </a:r>
          </a:p>
          <a:p>
            <a:pPr marL="342900" indent="-342900" algn="l">
              <a:buFont typeface="Arial"/>
              <a:buChar char="•"/>
            </a:pPr>
            <a:endParaRPr lang="en-US" sz="3200" dirty="0"/>
          </a:p>
        </p:txBody>
      </p:sp>
      <p:sp>
        <p:nvSpPr>
          <p:cNvPr id="98" name="Text Box 180"/>
          <p:cNvSpPr txBox="1">
            <a:spLocks noChangeArrowheads="1"/>
          </p:cNvSpPr>
          <p:nvPr/>
        </p:nvSpPr>
        <p:spPr bwMode="auto">
          <a:xfrm>
            <a:off x="9820500" y="22535140"/>
            <a:ext cx="50270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800" b="1" dirty="0">
                <a:latin typeface="Calibri" pitchFamily="34" charset="0"/>
              </a:rPr>
              <a:t>ER-Design for University Domain</a:t>
            </a:r>
          </a:p>
        </p:txBody>
      </p:sp>
      <p:sp>
        <p:nvSpPr>
          <p:cNvPr id="99" name="Rectangle 98"/>
          <p:cNvSpPr/>
          <p:nvPr/>
        </p:nvSpPr>
        <p:spPr>
          <a:xfrm>
            <a:off x="16583968" y="2407373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20000"/>
                    <a:lumOff val="80000"/>
                  </a:schemeClr>
                </a:solidFill>
              </a:rPr>
              <a:t>Results</a:t>
            </a:r>
          </a:p>
        </p:txBody>
      </p:sp>
      <p:pic>
        <p:nvPicPr>
          <p:cNvPr id="10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95380" y="29125958"/>
            <a:ext cx="9176119" cy="270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Text Box 1122"/>
          <p:cNvSpPr txBox="1">
            <a:spLocks noChangeArrowheads="1"/>
          </p:cNvSpPr>
          <p:nvPr/>
        </p:nvSpPr>
        <p:spPr bwMode="auto">
          <a:xfrm>
            <a:off x="25887986" y="29063788"/>
            <a:ext cx="5683346" cy="26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1450" tIns="85725" rIns="171450" bIns="85725">
            <a:spAutoFit/>
          </a:bodyPr>
          <a:lstStyle>
            <a:lvl1pPr defTabSz="4703763">
              <a:defRPr sz="9300">
                <a:solidFill>
                  <a:schemeClr val="tx1"/>
                </a:solidFill>
                <a:latin typeface="Arial" charset="0"/>
              </a:defRPr>
            </a:lvl1pPr>
            <a:lvl2pPr marL="742950" indent="-285750" defTabSz="4703763">
              <a:defRPr sz="9300">
                <a:solidFill>
                  <a:schemeClr val="tx1"/>
                </a:solidFill>
                <a:latin typeface="Arial" charset="0"/>
              </a:defRPr>
            </a:lvl2pPr>
            <a:lvl3pPr marL="1143000" indent="-228600" defTabSz="4703763">
              <a:defRPr sz="9300">
                <a:solidFill>
                  <a:schemeClr val="tx1"/>
                </a:solidFill>
                <a:latin typeface="Arial" charset="0"/>
              </a:defRPr>
            </a:lvl3pPr>
            <a:lvl4pPr marL="1600200" indent="-228600" defTabSz="4703763">
              <a:defRPr sz="9300">
                <a:solidFill>
                  <a:schemeClr val="tx1"/>
                </a:solidFill>
                <a:latin typeface="Arial" charset="0"/>
              </a:defRPr>
            </a:lvl4pPr>
            <a:lvl5pPr marL="2057400" indent="-228600" defTabSz="4703763">
              <a:defRPr sz="9300">
                <a:solidFill>
                  <a:schemeClr val="tx1"/>
                </a:solidFill>
                <a:latin typeface="Arial" charset="0"/>
              </a:defRPr>
            </a:lvl5pPr>
            <a:lvl6pPr marL="2514600" indent="-228600" defTabSz="4703763" eaLnBrk="0" fontAlgn="base" hangingPunct="0">
              <a:spcBef>
                <a:spcPct val="0"/>
              </a:spcBef>
              <a:spcAft>
                <a:spcPct val="0"/>
              </a:spcAft>
              <a:defRPr sz="9300">
                <a:solidFill>
                  <a:schemeClr val="tx1"/>
                </a:solidFill>
                <a:latin typeface="Arial" charset="0"/>
              </a:defRPr>
            </a:lvl6pPr>
            <a:lvl7pPr marL="2971800" indent="-228600" defTabSz="4703763" eaLnBrk="0" fontAlgn="base" hangingPunct="0">
              <a:spcBef>
                <a:spcPct val="0"/>
              </a:spcBef>
              <a:spcAft>
                <a:spcPct val="0"/>
              </a:spcAft>
              <a:defRPr sz="9300">
                <a:solidFill>
                  <a:schemeClr val="tx1"/>
                </a:solidFill>
                <a:latin typeface="Arial" charset="0"/>
              </a:defRPr>
            </a:lvl7pPr>
            <a:lvl8pPr marL="3429000" indent="-228600" defTabSz="4703763" eaLnBrk="0" fontAlgn="base" hangingPunct="0">
              <a:spcBef>
                <a:spcPct val="0"/>
              </a:spcBef>
              <a:spcAft>
                <a:spcPct val="0"/>
              </a:spcAft>
              <a:defRPr sz="9300">
                <a:solidFill>
                  <a:schemeClr val="tx1"/>
                </a:solidFill>
                <a:latin typeface="Arial" charset="0"/>
              </a:defRPr>
            </a:lvl8pPr>
            <a:lvl9pPr marL="3886200" indent="-228600" defTabSz="4703763" eaLnBrk="0" fontAlgn="base" hangingPunct="0">
              <a:spcBef>
                <a:spcPct val="0"/>
              </a:spcBef>
              <a:spcAft>
                <a:spcPct val="0"/>
              </a:spcAft>
              <a:defRPr sz="9300">
                <a:solidFill>
                  <a:schemeClr val="tx1"/>
                </a:solidFill>
                <a:latin typeface="Arial" charset="0"/>
              </a:defRPr>
            </a:lvl9pPr>
          </a:lstStyle>
          <a:p>
            <a:pPr algn="l" eaLnBrk="0" hangingPunct="0"/>
            <a:r>
              <a:rPr lang="en-US" sz="3200" dirty="0">
                <a:solidFill>
                  <a:prstClr val="black"/>
                </a:solidFill>
              </a:rPr>
              <a:t>The RDBMS </a:t>
            </a:r>
            <a:r>
              <a:rPr lang="en-US" sz="3200" dirty="0" smtClean="0">
                <a:solidFill>
                  <a:prstClr val="black"/>
                </a:solidFill>
              </a:rPr>
              <a:t>support for </a:t>
            </a:r>
            <a:r>
              <a:rPr lang="en-US" sz="3200" dirty="0">
                <a:solidFill>
                  <a:prstClr val="black"/>
                </a:solidFill>
              </a:rPr>
              <a:t>multi-relational learning translates into orders of </a:t>
            </a:r>
            <a:r>
              <a:rPr lang="en-US" sz="3200" dirty="0" smtClean="0">
                <a:solidFill>
                  <a:prstClr val="black"/>
                </a:solidFill>
              </a:rPr>
              <a:t>magnitude improvements </a:t>
            </a:r>
            <a:r>
              <a:rPr lang="en-US" sz="3200" dirty="0">
                <a:solidFill>
                  <a:prstClr val="black"/>
                </a:solidFill>
              </a:rPr>
              <a:t>in speed and scalability.</a:t>
            </a:r>
          </a:p>
        </p:txBody>
      </p:sp>
      <p:pic>
        <p:nvPicPr>
          <p:cNvPr id="102"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883656" y="25908065"/>
            <a:ext cx="9197411" cy="271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Rectangle 102"/>
          <p:cNvSpPr/>
          <p:nvPr/>
        </p:nvSpPr>
        <p:spPr>
          <a:xfrm>
            <a:off x="25887986" y="26223208"/>
            <a:ext cx="5782758" cy="1077218"/>
          </a:xfrm>
          <a:prstGeom prst="rect">
            <a:avLst/>
          </a:prstGeom>
        </p:spPr>
        <p:txBody>
          <a:bodyPr wrap="square">
            <a:spAutoFit/>
          </a:bodyPr>
          <a:lstStyle/>
          <a:p>
            <a:pPr algn="l"/>
            <a:r>
              <a:rPr lang="en-US" sz="3200" dirty="0"/>
              <a:t>Database and performance statistics for </a:t>
            </a:r>
            <a:r>
              <a:rPr lang="en-US" sz="3200" dirty="0" err="1" smtClean="0"/>
              <a:t>FactorBase</a:t>
            </a:r>
            <a:endParaRPr lang="en-US" sz="3200" dirty="0"/>
          </a:p>
        </p:txBody>
      </p:sp>
      <p:sp>
        <p:nvSpPr>
          <p:cNvPr id="104" name="TextBox 103"/>
          <p:cNvSpPr txBox="1"/>
          <p:nvPr/>
        </p:nvSpPr>
        <p:spPr>
          <a:xfrm>
            <a:off x="16852048" y="25323225"/>
            <a:ext cx="14497249" cy="584775"/>
          </a:xfrm>
          <a:prstGeom prst="rect">
            <a:avLst/>
          </a:prstGeom>
          <a:noFill/>
        </p:spPr>
        <p:txBody>
          <a:bodyPr wrap="square" rtlCol="0">
            <a:spAutoFit/>
          </a:bodyPr>
          <a:lstStyle/>
          <a:p>
            <a:pPr algn="l"/>
            <a:r>
              <a:rPr lang="en-US" sz="3200" dirty="0"/>
              <a:t>Task: learning a multi-relational Bayesian network</a:t>
            </a:r>
          </a:p>
        </p:txBody>
      </p:sp>
      <p:sp>
        <p:nvSpPr>
          <p:cNvPr id="105" name="TextBox 104"/>
          <p:cNvSpPr txBox="1"/>
          <p:nvPr/>
        </p:nvSpPr>
        <p:spPr>
          <a:xfrm>
            <a:off x="16916400" y="28386431"/>
            <a:ext cx="13563600" cy="584775"/>
          </a:xfrm>
          <a:prstGeom prst="rect">
            <a:avLst/>
          </a:prstGeom>
          <a:noFill/>
        </p:spPr>
        <p:txBody>
          <a:bodyPr wrap="square" rtlCol="0">
            <a:spAutoFit/>
          </a:bodyPr>
          <a:lstStyle/>
          <a:p>
            <a:pPr algn="l"/>
            <a:r>
              <a:rPr lang="en-US" sz="3200" dirty="0"/>
              <a:t>Comparison with other statistical-relational learning (Markov Logic Networks)</a:t>
            </a:r>
          </a:p>
        </p:txBody>
      </p:sp>
      <p:sp>
        <p:nvSpPr>
          <p:cNvPr id="106" name="TextBox 105"/>
          <p:cNvSpPr txBox="1"/>
          <p:nvPr/>
        </p:nvSpPr>
        <p:spPr>
          <a:xfrm>
            <a:off x="17011678" y="31985918"/>
            <a:ext cx="14559655" cy="1077218"/>
          </a:xfrm>
          <a:prstGeom prst="rect">
            <a:avLst/>
          </a:prstGeom>
          <a:noFill/>
        </p:spPr>
        <p:txBody>
          <a:bodyPr wrap="square" rtlCol="0">
            <a:spAutoFit/>
          </a:bodyPr>
          <a:lstStyle/>
          <a:p>
            <a:pPr algn="l"/>
            <a:r>
              <a:rPr lang="en-US" sz="3200" dirty="0"/>
              <a:t>Speedup on other tasks: compute model selection score, test models, cross-validation. Not shown.</a:t>
            </a:r>
          </a:p>
        </p:txBody>
      </p:sp>
    </p:spTree>
    <p:extLst>
      <p:ext uri="{BB962C8B-B14F-4D97-AF65-F5344CB8AC3E}">
        <p14:creationId xmlns:p14="http://schemas.microsoft.com/office/powerpoint/2010/main" val="1268659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5486400" y="43458"/>
            <a:ext cx="2194560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457200" rIns="182880" bIns="45720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8000" b="1" dirty="0">
                <a:solidFill>
                  <a:schemeClr val="accent3">
                    <a:lumMod val="20000"/>
                    <a:lumOff val="80000"/>
                  </a:schemeClr>
                </a:solidFill>
                <a:latin typeface="+mn-lt"/>
              </a:rPr>
              <a:t>Template Provided By Genigraphics – </a:t>
            </a:r>
            <a:r>
              <a:rPr lang="en-US" sz="8000" b="1" dirty="0" smtClean="0">
                <a:solidFill>
                  <a:schemeClr val="accent3">
                    <a:lumMod val="20000"/>
                    <a:lumOff val="80000"/>
                  </a:schemeClr>
                </a:solidFill>
                <a:latin typeface="+mn-lt"/>
              </a:rPr>
              <a:t>800.790.4001</a:t>
            </a:r>
            <a:endParaRPr lang="en-US" sz="8000" b="1" dirty="0">
              <a:solidFill>
                <a:schemeClr val="accent3">
                  <a:lumMod val="20000"/>
                  <a:lumOff val="80000"/>
                </a:schemeClr>
              </a:solidFill>
              <a:latin typeface="+mn-lt"/>
            </a:endParaRPr>
          </a:p>
          <a:p>
            <a:pPr algn="ctr" eaLnBrk="1" hangingPunct="1"/>
            <a:r>
              <a:rPr lang="en-US" sz="8000" b="1" dirty="0">
                <a:solidFill>
                  <a:schemeClr val="accent3">
                    <a:lumMod val="20000"/>
                    <a:lumOff val="80000"/>
                  </a:schemeClr>
                </a:solidFill>
                <a:latin typeface="+mn-lt"/>
              </a:rPr>
              <a:t>Replace This Text With Your Title</a:t>
            </a:r>
          </a:p>
        </p:txBody>
      </p:sp>
      <p:sp>
        <p:nvSpPr>
          <p:cNvPr id="5" name="Text Box 123"/>
          <p:cNvSpPr txBox="1">
            <a:spLocks noChangeArrowheads="1"/>
          </p:cNvSpPr>
          <p:nvPr/>
        </p:nvSpPr>
        <p:spPr bwMode="auto">
          <a:xfrm>
            <a:off x="5486400" y="3200400"/>
            <a:ext cx="21945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800" dirty="0">
                <a:solidFill>
                  <a:schemeClr val="accent3">
                    <a:lumMod val="20000"/>
                    <a:lumOff val="80000"/>
                  </a:schemeClr>
                </a:solidFill>
                <a:latin typeface="+mn-lt"/>
              </a:rPr>
              <a:t>John Smith, MD</a:t>
            </a:r>
            <a:r>
              <a:rPr lang="en-US" sz="4800" baseline="30000" dirty="0">
                <a:solidFill>
                  <a:schemeClr val="accent3">
                    <a:lumMod val="20000"/>
                    <a:lumOff val="80000"/>
                  </a:schemeClr>
                </a:solidFill>
                <a:latin typeface="+mn-lt"/>
              </a:rPr>
              <a:t>1</a:t>
            </a:r>
            <a:r>
              <a:rPr lang="en-US" sz="4800" dirty="0">
                <a:solidFill>
                  <a:schemeClr val="accent3">
                    <a:lumMod val="20000"/>
                    <a:lumOff val="80000"/>
                  </a:schemeClr>
                </a:solidFill>
                <a:latin typeface="+mn-lt"/>
              </a:rPr>
              <a:t>; Jane Doe, PhD</a:t>
            </a:r>
            <a:r>
              <a:rPr lang="en-US" sz="4800" baseline="30000" dirty="0">
                <a:solidFill>
                  <a:schemeClr val="accent3">
                    <a:lumMod val="20000"/>
                    <a:lumOff val="80000"/>
                  </a:schemeClr>
                </a:solidFill>
                <a:latin typeface="+mn-lt"/>
              </a:rPr>
              <a:t>2</a:t>
            </a:r>
            <a:r>
              <a:rPr lang="en-US" sz="4800" dirty="0">
                <a:solidFill>
                  <a:schemeClr val="accent3">
                    <a:lumMod val="20000"/>
                    <a:lumOff val="80000"/>
                  </a:schemeClr>
                </a:solidFill>
                <a:latin typeface="+mn-lt"/>
              </a:rPr>
              <a:t>; Frederick </a:t>
            </a:r>
            <a:r>
              <a:rPr lang="en-US" sz="4800" dirty="0" smtClean="0">
                <a:solidFill>
                  <a:schemeClr val="accent3">
                    <a:lumMod val="20000"/>
                    <a:lumOff val="80000"/>
                  </a:schemeClr>
                </a:solidFill>
                <a:latin typeface="+mn-lt"/>
              </a:rPr>
              <a:t>Jones, </a:t>
            </a:r>
            <a:r>
              <a:rPr lang="en-US" sz="4800" dirty="0">
                <a:solidFill>
                  <a:schemeClr val="accent3">
                    <a:lumMod val="20000"/>
                    <a:lumOff val="80000"/>
                  </a:schemeClr>
                </a:solidFill>
                <a:latin typeface="+mn-lt"/>
              </a:rPr>
              <a:t>MD, PhD</a:t>
            </a:r>
            <a:r>
              <a:rPr lang="en-US" sz="4800" baseline="30000" dirty="0">
                <a:solidFill>
                  <a:schemeClr val="accent3">
                    <a:lumMod val="20000"/>
                    <a:lumOff val="80000"/>
                  </a:schemeClr>
                </a:solidFill>
                <a:latin typeface="+mn-lt"/>
              </a:rPr>
              <a:t>1,2</a:t>
            </a:r>
          </a:p>
          <a:p>
            <a:pPr algn="ctr" eaLnBrk="1" hangingPunct="1"/>
            <a:r>
              <a:rPr lang="en-US" sz="4800" baseline="30000" dirty="0">
                <a:solidFill>
                  <a:schemeClr val="accent3">
                    <a:lumMod val="20000"/>
                    <a:lumOff val="80000"/>
                  </a:schemeClr>
                </a:solidFill>
                <a:latin typeface="+mn-lt"/>
              </a:rPr>
              <a:t>1</a:t>
            </a:r>
            <a:r>
              <a:rPr lang="en-US" sz="4800" dirty="0">
                <a:solidFill>
                  <a:schemeClr val="accent3">
                    <a:lumMod val="20000"/>
                    <a:lumOff val="80000"/>
                  </a:schemeClr>
                </a:solidFill>
                <a:latin typeface="+mn-lt"/>
              </a:rPr>
              <a:t>University of Affiliation, </a:t>
            </a:r>
            <a:r>
              <a:rPr lang="en-US" sz="4800" baseline="30000" dirty="0">
                <a:solidFill>
                  <a:schemeClr val="accent3">
                    <a:lumMod val="20000"/>
                    <a:lumOff val="80000"/>
                  </a:schemeClr>
                </a:solidFill>
                <a:latin typeface="+mn-lt"/>
              </a:rPr>
              <a:t>2</a:t>
            </a:r>
            <a:r>
              <a:rPr lang="en-US" sz="4800" dirty="0">
                <a:solidFill>
                  <a:schemeClr val="accent3">
                    <a:lumMod val="20000"/>
                    <a:lumOff val="80000"/>
                  </a:schemeClr>
                </a:solidFill>
                <a:latin typeface="+mn-lt"/>
              </a:rPr>
              <a:t>Medical Center of Affiliation</a:t>
            </a:r>
          </a:p>
        </p:txBody>
      </p:sp>
      <p:sp>
        <p:nvSpPr>
          <p:cNvPr id="24" name="TextBox 23"/>
          <p:cNvSpPr txBox="1"/>
          <p:nvPr/>
        </p:nvSpPr>
        <p:spPr>
          <a:xfrm>
            <a:off x="1828800" y="40050719"/>
            <a:ext cx="14173200" cy="2651760"/>
          </a:xfrm>
          <a:prstGeom prst="rect">
            <a:avLst/>
          </a:prstGeom>
          <a:solidFill>
            <a:schemeClr val="accent1">
              <a:lumMod val="40000"/>
              <a:lumOff val="60000"/>
            </a:schemeClr>
          </a:solidFill>
        </p:spPr>
        <p:txBody>
          <a:bodyPr wrap="none" rtlCol="0">
            <a:spAutoFit/>
          </a:bodyPr>
          <a:lstStyle/>
          <a:p>
            <a:r>
              <a:rPr lang="en-US" sz="3200" dirty="0" smtClean="0"/>
              <a:t>&lt;your name&gt;</a:t>
            </a:r>
          </a:p>
          <a:p>
            <a:r>
              <a:rPr lang="en-US" sz="3200" dirty="0" smtClean="0"/>
              <a:t>&lt;your organization&gt;</a:t>
            </a:r>
          </a:p>
          <a:p>
            <a:r>
              <a:rPr lang="en-US" sz="3200" dirty="0" smtClean="0"/>
              <a:t>Email:</a:t>
            </a:r>
          </a:p>
          <a:p>
            <a:r>
              <a:rPr lang="en-US" sz="3200" dirty="0" smtClean="0"/>
              <a:t>Website:</a:t>
            </a:r>
          </a:p>
          <a:p>
            <a:r>
              <a:rPr lang="en-US" sz="3200" dirty="0" smtClean="0"/>
              <a:t>Phone:</a:t>
            </a:r>
            <a:endParaRPr lang="en-US" sz="3200" dirty="0"/>
          </a:p>
        </p:txBody>
      </p:sp>
      <p:sp>
        <p:nvSpPr>
          <p:cNvPr id="25" name="TextBox 24"/>
          <p:cNvSpPr txBox="1"/>
          <p:nvPr/>
        </p:nvSpPr>
        <p:spPr>
          <a:xfrm>
            <a:off x="1828800" y="38862000"/>
            <a:ext cx="2638671" cy="1015663"/>
          </a:xfrm>
          <a:prstGeom prst="rect">
            <a:avLst/>
          </a:prstGeom>
          <a:noFill/>
        </p:spPr>
        <p:txBody>
          <a:bodyPr wrap="none" rtlCol="0">
            <a:spAutoFit/>
          </a:bodyPr>
          <a:lstStyle/>
          <a:p>
            <a:r>
              <a:rPr lang="en-US" sz="6000" b="1" dirty="0" smtClean="0"/>
              <a:t>Contact</a:t>
            </a:r>
            <a:endParaRPr lang="en-US" sz="6000" b="1" dirty="0"/>
          </a:p>
        </p:txBody>
      </p:sp>
      <p:sp>
        <p:nvSpPr>
          <p:cNvPr id="26" name="TextBox 25"/>
          <p:cNvSpPr txBox="1"/>
          <p:nvPr/>
        </p:nvSpPr>
        <p:spPr>
          <a:xfrm>
            <a:off x="16916400" y="40050719"/>
            <a:ext cx="14173200" cy="2926080"/>
          </a:xfrm>
          <a:prstGeom prst="rect">
            <a:avLst/>
          </a:prstGeom>
          <a:noFill/>
        </p:spPr>
        <p:txBody>
          <a:bodyPr wrap="square" tIns="91440" bIns="91440" numCol="1" spcCol="457200" rtlCol="0">
            <a:noAutofit/>
          </a:bodyPr>
          <a:lstStyle/>
          <a:p>
            <a:pPr marL="457200" indent="-457200">
              <a:buFont typeface="+mj-lt"/>
              <a:buAutoNum type="arabicPeriod"/>
            </a:pPr>
            <a:r>
              <a:rPr lang="en-US" sz="1800" dirty="0" smtClean="0"/>
              <a:t> </a:t>
            </a:r>
          </a:p>
          <a:p>
            <a:pPr marL="457200" indent="-457200">
              <a:buFont typeface="+mj-lt"/>
              <a:buAutoNum type="arabicPeriod"/>
            </a:pPr>
            <a:r>
              <a:rPr lang="en-US" sz="1800" dirty="0"/>
              <a:t> </a:t>
            </a:r>
            <a:endParaRPr lang="en-US" sz="1800" dirty="0" smtClean="0"/>
          </a:p>
          <a:p>
            <a:pPr marL="457200" indent="-457200">
              <a:buFont typeface="+mj-lt"/>
              <a:buAutoNum type="arabicPeriod"/>
            </a:pPr>
            <a:r>
              <a:rPr lang="en-US" sz="1800" dirty="0"/>
              <a:t> </a:t>
            </a:r>
            <a:endParaRPr lang="en-US" sz="1800" dirty="0" smtClean="0"/>
          </a:p>
          <a:p>
            <a:pPr marL="457200" indent="-457200">
              <a:buFont typeface="+mj-lt"/>
              <a:buAutoNum type="arabicPeriod"/>
            </a:pPr>
            <a:r>
              <a:rPr lang="en-US" sz="1800" dirty="0"/>
              <a:t> </a:t>
            </a:r>
            <a:endParaRPr lang="en-US" sz="1800" dirty="0" smtClean="0"/>
          </a:p>
          <a:p>
            <a:pPr marL="457200" indent="-457200">
              <a:buFont typeface="+mj-lt"/>
              <a:buAutoNum type="arabicPeriod"/>
            </a:pPr>
            <a:r>
              <a:rPr lang="en-US" sz="1800" dirty="0"/>
              <a:t> </a:t>
            </a:r>
            <a:endParaRPr lang="en-US" sz="1800" dirty="0" smtClean="0"/>
          </a:p>
          <a:p>
            <a:pPr marL="457200" indent="-457200">
              <a:buFont typeface="+mj-lt"/>
              <a:buAutoNum type="arabicPeriod"/>
            </a:pPr>
            <a:r>
              <a:rPr lang="en-US" sz="1800" dirty="0"/>
              <a:t> </a:t>
            </a:r>
            <a:endParaRPr lang="en-US" sz="1800" dirty="0" smtClean="0"/>
          </a:p>
          <a:p>
            <a:pPr marL="457200" indent="-457200">
              <a:buFont typeface="+mj-lt"/>
              <a:buAutoNum type="arabicPeriod"/>
            </a:pPr>
            <a:r>
              <a:rPr lang="en-US" sz="1800" dirty="0"/>
              <a:t> </a:t>
            </a:r>
            <a:endParaRPr lang="en-US" sz="1800" dirty="0" smtClean="0"/>
          </a:p>
          <a:p>
            <a:pPr marL="457200" indent="-457200">
              <a:buFont typeface="+mj-lt"/>
              <a:buAutoNum type="arabicPeriod"/>
            </a:pPr>
            <a:r>
              <a:rPr lang="en-US" sz="1800" dirty="0"/>
              <a:t> </a:t>
            </a:r>
            <a:endParaRPr lang="en-US" sz="1800" dirty="0" smtClean="0"/>
          </a:p>
          <a:p>
            <a:pPr marL="457200" indent="-457200">
              <a:buFont typeface="+mj-lt"/>
              <a:buAutoNum type="arabicPeriod"/>
            </a:pPr>
            <a:r>
              <a:rPr lang="en-US" sz="1800" dirty="0"/>
              <a:t> </a:t>
            </a:r>
            <a:endParaRPr lang="en-US" sz="1800" dirty="0" smtClean="0"/>
          </a:p>
          <a:p>
            <a:pPr marL="457200" indent="-457200">
              <a:buFont typeface="+mj-lt"/>
              <a:buAutoNum type="arabicPeriod"/>
            </a:pPr>
            <a:r>
              <a:rPr lang="en-US" sz="1800" dirty="0" smtClean="0"/>
              <a:t>  </a:t>
            </a:r>
          </a:p>
          <a:p>
            <a:pPr marL="457200" indent="-457200">
              <a:buFont typeface="+mj-lt"/>
              <a:buAutoNum type="arabicPeriod"/>
            </a:pPr>
            <a:endParaRPr lang="en-US" sz="1800" dirty="0"/>
          </a:p>
        </p:txBody>
      </p:sp>
      <p:sp>
        <p:nvSpPr>
          <p:cNvPr id="27" name="TextBox 26"/>
          <p:cNvSpPr txBox="1"/>
          <p:nvPr/>
        </p:nvSpPr>
        <p:spPr>
          <a:xfrm>
            <a:off x="16916400" y="38862000"/>
            <a:ext cx="3689793" cy="1015663"/>
          </a:xfrm>
          <a:prstGeom prst="rect">
            <a:avLst/>
          </a:prstGeom>
          <a:noFill/>
        </p:spPr>
        <p:txBody>
          <a:bodyPr wrap="none" rtlCol="0">
            <a:spAutoFit/>
          </a:bodyPr>
          <a:lstStyle/>
          <a:p>
            <a:r>
              <a:rPr lang="en-US" sz="6000" b="1" dirty="0" smtClean="0"/>
              <a:t>References</a:t>
            </a:r>
            <a:endParaRPr lang="en-US" sz="6000" b="1" dirty="0"/>
          </a:p>
        </p:txBody>
      </p:sp>
      <p:sp>
        <p:nvSpPr>
          <p:cNvPr id="10" name="Text Box 189"/>
          <p:cNvSpPr txBox="1">
            <a:spLocks noChangeArrowheads="1"/>
          </p:cNvSpPr>
          <p:nvPr/>
        </p:nvSpPr>
        <p:spPr bwMode="auto">
          <a:xfrm>
            <a:off x="1828800" y="7086600"/>
            <a:ext cx="14173200" cy="6278642"/>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a:latin typeface="Calibri" pitchFamily="34" charset="0"/>
              </a:rPr>
              <a:t>Click here to insert your Abstract text. Type it in or copy and paste from your Word document or other source.</a:t>
            </a:r>
          </a:p>
          <a:p>
            <a:pPr eaLnBrk="1" hangingPunct="1"/>
            <a:endParaRPr lang="en-US" sz="3200" dirty="0">
              <a:latin typeface="Calibri" pitchFamily="34" charset="0"/>
            </a:endParaRPr>
          </a:p>
          <a:p>
            <a:pPr eaLnBrk="1" hangingPunct="1"/>
            <a:r>
              <a:rPr lang="en-US" sz="3200" dirty="0">
                <a:latin typeface="Calibri" pitchFamily="34" charset="0"/>
              </a:rPr>
              <a:t>This text box will automatically re-size to your text</a:t>
            </a:r>
            <a:r>
              <a:rPr lang="en-US" sz="3200" dirty="0" smtClean="0">
                <a:latin typeface="Calibri" pitchFamily="34" charset="0"/>
              </a:rPr>
              <a:t>. To turn off that feature, right click inside this box and go to </a:t>
            </a:r>
            <a:r>
              <a:rPr lang="en-US" sz="3200" b="1" dirty="0" smtClean="0">
                <a:latin typeface="Calibri" pitchFamily="34" charset="0"/>
              </a:rPr>
              <a:t>Format Shape, Text Box, Autofit</a:t>
            </a:r>
            <a:r>
              <a:rPr lang="en-US" sz="3200" dirty="0" smtClean="0">
                <a:latin typeface="Calibri" pitchFamily="34" charset="0"/>
              </a:rPr>
              <a:t>, and select the “Do Not Autofit” radio button.</a:t>
            </a:r>
            <a:endParaRPr lang="en-US" sz="3200" dirty="0">
              <a:latin typeface="Calibri" pitchFamily="34" charset="0"/>
            </a:endParaRPr>
          </a:p>
          <a:p>
            <a:pPr eaLnBrk="1" hangingPunct="1"/>
            <a:endParaRPr lang="en-US" sz="3200" dirty="0">
              <a:latin typeface="Calibri" pitchFamily="34" charset="0"/>
            </a:endParaRPr>
          </a:p>
          <a:p>
            <a:pPr eaLnBrk="1" hangingPunct="1"/>
            <a:r>
              <a:rPr lang="en-US" sz="3200" dirty="0" smtClean="0">
                <a:latin typeface="Calibri" pitchFamily="34" charset="0"/>
              </a:rPr>
              <a:t>To change the font style of this text box: Click on the border once to highlight the entire text box, then select a different font or font size that suits you. This text is Calibri 32pt and is easily read up to 4 feet away on a 48x36 poster.</a:t>
            </a:r>
          </a:p>
          <a:p>
            <a:pPr eaLnBrk="1" hangingPunct="1"/>
            <a:endParaRPr lang="en-US" sz="3200" dirty="0">
              <a:latin typeface="Calibri" pitchFamily="34" charset="0"/>
            </a:endParaRPr>
          </a:p>
          <a:p>
            <a:pPr eaLnBrk="1" hangingPunct="1"/>
            <a:r>
              <a:rPr lang="en-US" sz="3200" dirty="0" smtClean="0">
                <a:latin typeface="Calibri" pitchFamily="34" charset="0"/>
              </a:rPr>
              <a:t>Zoom out to 100% to preview what this will look like on your printed poster.</a:t>
            </a:r>
            <a:endParaRPr lang="en-US" sz="3200" dirty="0">
              <a:latin typeface="Calibri" pitchFamily="34" charset="0"/>
            </a:endParaRPr>
          </a:p>
        </p:txBody>
      </p:sp>
      <p:sp>
        <p:nvSpPr>
          <p:cNvPr id="32" name="Rectangle 31"/>
          <p:cNvSpPr/>
          <p:nvPr/>
        </p:nvSpPr>
        <p:spPr>
          <a:xfrm>
            <a:off x="1828800" y="61722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smtClean="0">
                <a:solidFill>
                  <a:schemeClr val="accent3">
                    <a:lumMod val="20000"/>
                    <a:lumOff val="80000"/>
                  </a:schemeClr>
                </a:solidFill>
              </a:rPr>
              <a:t>Abstract</a:t>
            </a:r>
            <a:endParaRPr lang="en-US" sz="6000" b="1" dirty="0">
              <a:solidFill>
                <a:schemeClr val="accent3">
                  <a:lumMod val="20000"/>
                  <a:lumOff val="80000"/>
                </a:schemeClr>
              </a:solidFill>
            </a:endParaRPr>
          </a:p>
        </p:txBody>
      </p:sp>
      <p:sp>
        <p:nvSpPr>
          <p:cNvPr id="15" name="Text Box 194"/>
          <p:cNvSpPr txBox="1">
            <a:spLocks noChangeArrowheads="1"/>
          </p:cNvSpPr>
          <p:nvPr/>
        </p:nvSpPr>
        <p:spPr bwMode="auto">
          <a:xfrm>
            <a:off x="16916400" y="7086600"/>
            <a:ext cx="14173200" cy="7755969"/>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a:latin typeface="Calibri" pitchFamily="34" charset="0"/>
              </a:rPr>
              <a:t>Click here to insert your </a:t>
            </a:r>
            <a:r>
              <a:rPr lang="en-US" sz="3200" dirty="0" smtClean="0">
                <a:latin typeface="Calibri" pitchFamily="34" charset="0"/>
              </a:rPr>
              <a:t>Results </a:t>
            </a:r>
            <a:r>
              <a:rPr lang="en-US" sz="3200" dirty="0">
                <a:latin typeface="Calibri" pitchFamily="34" charset="0"/>
              </a:rPr>
              <a:t>text. Type it in or copy and paste from your Word document or other source.</a:t>
            </a:r>
          </a:p>
          <a:p>
            <a:pPr eaLnBrk="1" hangingPunct="1"/>
            <a:endParaRPr lang="en-US" sz="3200" dirty="0">
              <a:latin typeface="Calibri" pitchFamily="34" charset="0"/>
            </a:endParaRPr>
          </a:p>
          <a:p>
            <a:pPr eaLnBrk="1" hangingPunct="1"/>
            <a:r>
              <a:rPr lang="en-US" sz="3200" dirty="0">
                <a:latin typeface="Calibri" pitchFamily="34" charset="0"/>
              </a:rPr>
              <a:t>This text box will automatically re-size to your text. To turn off that feature, right click inside this box and go to </a:t>
            </a:r>
            <a:r>
              <a:rPr lang="en-US" sz="3200" b="1" dirty="0">
                <a:latin typeface="Calibri" pitchFamily="34" charset="0"/>
              </a:rPr>
              <a:t>Format Shape, Text Box, Autofit</a:t>
            </a:r>
            <a:r>
              <a:rPr lang="en-US" sz="3200" dirty="0">
                <a:latin typeface="Calibri" pitchFamily="34" charset="0"/>
              </a:rPr>
              <a:t>, and select the “Do Not Autofit” radio button.</a:t>
            </a:r>
          </a:p>
          <a:p>
            <a:pPr eaLnBrk="1" hangingPunct="1"/>
            <a:endParaRPr lang="en-US" sz="3200" dirty="0">
              <a:latin typeface="Calibri" pitchFamily="34" charset="0"/>
            </a:endParaRPr>
          </a:p>
          <a:p>
            <a:pPr eaLnBrk="1" hangingPunct="1"/>
            <a:r>
              <a:rPr lang="en-US" sz="3200" dirty="0">
                <a:latin typeface="Calibri" pitchFamily="34" charset="0"/>
              </a:rPr>
              <a:t>To change the font style of this text box: Click on the border once to highlight the entire text box, then select a different font or font size that suits you. This text is Calibri 32pt and is easily </a:t>
            </a:r>
            <a:r>
              <a:rPr lang="en-US" sz="3200" dirty="0" smtClean="0">
                <a:latin typeface="Calibri" pitchFamily="34" charset="0"/>
              </a:rPr>
              <a:t>read </a:t>
            </a:r>
            <a:r>
              <a:rPr lang="en-US" sz="3200" dirty="0">
                <a:latin typeface="Calibri" pitchFamily="34" charset="0"/>
              </a:rPr>
              <a:t>up to 4 feet away on a 48x36 poster.</a:t>
            </a:r>
          </a:p>
          <a:p>
            <a:pPr eaLnBrk="1" hangingPunct="1"/>
            <a:endParaRPr lang="en-US" sz="3200" dirty="0">
              <a:latin typeface="Calibri" pitchFamily="34" charset="0"/>
            </a:endParaRPr>
          </a:p>
          <a:p>
            <a:pPr eaLnBrk="1" hangingPunct="1"/>
            <a:r>
              <a:rPr lang="en-US" sz="3200" dirty="0">
                <a:latin typeface="Calibri" pitchFamily="34" charset="0"/>
              </a:rPr>
              <a:t>Zoom out to 100% to preview what this will look like on your printed poster</a:t>
            </a:r>
            <a:r>
              <a:rPr lang="en-US" sz="3200" dirty="0" smtClean="0">
                <a:latin typeface="Calibri" pitchFamily="34" charset="0"/>
              </a:rPr>
              <a:t>.</a:t>
            </a:r>
          </a:p>
          <a:p>
            <a:pPr eaLnBrk="1" hangingPunct="1"/>
            <a:endParaRPr lang="en-US" sz="3200" dirty="0">
              <a:latin typeface="Calibri" pitchFamily="34" charset="0"/>
            </a:endParaRPr>
          </a:p>
          <a:p>
            <a:pPr eaLnBrk="1" hangingPunct="1"/>
            <a:r>
              <a:rPr lang="en-US" sz="3200" dirty="0" smtClean="0">
                <a:latin typeface="Calibri" pitchFamily="34" charset="0"/>
              </a:rPr>
              <a:t>Speaking of Results, yours will look better if you remember to run a spell-check on your poster! After you’ve added your content click on </a:t>
            </a:r>
            <a:r>
              <a:rPr lang="en-US" sz="3200" b="1" dirty="0" smtClean="0">
                <a:latin typeface="Calibri" pitchFamily="34" charset="0"/>
              </a:rPr>
              <a:t>Review</a:t>
            </a:r>
            <a:r>
              <a:rPr lang="en-US" sz="3200" dirty="0" smtClean="0">
                <a:latin typeface="Calibri" pitchFamily="34" charset="0"/>
              </a:rPr>
              <a:t>, </a:t>
            </a:r>
            <a:r>
              <a:rPr lang="en-US" sz="3200" b="1" dirty="0" smtClean="0">
                <a:latin typeface="Calibri" pitchFamily="34" charset="0"/>
              </a:rPr>
              <a:t>Spelling</a:t>
            </a:r>
            <a:r>
              <a:rPr lang="en-US" sz="3200" dirty="0" smtClean="0">
                <a:latin typeface="Calibri" pitchFamily="34" charset="0"/>
              </a:rPr>
              <a:t>, or press F7.</a:t>
            </a:r>
            <a:endParaRPr lang="en-US" sz="3200" dirty="0">
              <a:latin typeface="Calibri" pitchFamily="34" charset="0"/>
            </a:endParaRPr>
          </a:p>
        </p:txBody>
      </p:sp>
      <p:sp>
        <p:nvSpPr>
          <p:cNvPr id="33" name="Rectangle 32"/>
          <p:cNvSpPr/>
          <p:nvPr/>
        </p:nvSpPr>
        <p:spPr>
          <a:xfrm>
            <a:off x="1828800" y="141732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smtClean="0">
                <a:solidFill>
                  <a:schemeClr val="accent3">
                    <a:lumMod val="20000"/>
                    <a:lumOff val="80000"/>
                  </a:schemeClr>
                </a:solidFill>
              </a:rPr>
              <a:t>Introduction</a:t>
            </a:r>
            <a:endParaRPr lang="en-US" sz="6000" b="1" dirty="0">
              <a:solidFill>
                <a:schemeClr val="accent3">
                  <a:lumMod val="20000"/>
                  <a:lumOff val="80000"/>
                </a:schemeClr>
              </a:solidFill>
            </a:endParaRPr>
          </a:p>
        </p:txBody>
      </p:sp>
      <p:sp>
        <p:nvSpPr>
          <p:cNvPr id="13" name="Text Box 192"/>
          <p:cNvSpPr txBox="1">
            <a:spLocks noChangeArrowheads="1"/>
          </p:cNvSpPr>
          <p:nvPr/>
        </p:nvSpPr>
        <p:spPr bwMode="auto">
          <a:xfrm>
            <a:off x="1828800" y="31546800"/>
            <a:ext cx="14173200" cy="6278642"/>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a:latin typeface="Calibri" pitchFamily="34" charset="0"/>
              </a:rPr>
              <a:t>Click here to insert your </a:t>
            </a:r>
            <a:r>
              <a:rPr lang="en-US" sz="3200" dirty="0" smtClean="0">
                <a:latin typeface="Calibri" pitchFamily="34" charset="0"/>
              </a:rPr>
              <a:t>Methods and Materials </a:t>
            </a:r>
            <a:r>
              <a:rPr lang="en-US" sz="3200" dirty="0">
                <a:latin typeface="Calibri" pitchFamily="34" charset="0"/>
              </a:rPr>
              <a:t>text. Type it in or copy and paste from your Word document or other source.</a:t>
            </a:r>
          </a:p>
          <a:p>
            <a:pPr eaLnBrk="1" hangingPunct="1"/>
            <a:endParaRPr lang="en-US" sz="3200" dirty="0">
              <a:latin typeface="Calibri" pitchFamily="34" charset="0"/>
            </a:endParaRPr>
          </a:p>
          <a:p>
            <a:pPr eaLnBrk="1" hangingPunct="1"/>
            <a:r>
              <a:rPr lang="en-US" sz="3200" dirty="0">
                <a:latin typeface="Calibri" pitchFamily="34" charset="0"/>
              </a:rPr>
              <a:t>This text box will automatically re-size to your text. To turn off that feature, right click inside this box and go to </a:t>
            </a:r>
            <a:r>
              <a:rPr lang="en-US" sz="3200" b="1" dirty="0">
                <a:latin typeface="Calibri" pitchFamily="34" charset="0"/>
              </a:rPr>
              <a:t>Format Shape, Text Box, Autofit</a:t>
            </a:r>
            <a:r>
              <a:rPr lang="en-US" sz="3200" dirty="0">
                <a:latin typeface="Calibri" pitchFamily="34" charset="0"/>
              </a:rPr>
              <a:t>, and select the “Do Not Autofit” radio button.</a:t>
            </a:r>
          </a:p>
          <a:p>
            <a:pPr eaLnBrk="1" hangingPunct="1"/>
            <a:endParaRPr lang="en-US" sz="3200" dirty="0">
              <a:latin typeface="Calibri" pitchFamily="34" charset="0"/>
            </a:endParaRPr>
          </a:p>
          <a:p>
            <a:pPr eaLnBrk="1" hangingPunct="1"/>
            <a:r>
              <a:rPr lang="en-US" sz="3200" dirty="0">
                <a:latin typeface="Calibri" pitchFamily="34" charset="0"/>
              </a:rPr>
              <a:t>To change the font style of this text box: Click on the border once to highlight the entire text box, then select a different font or font size that suits you. This text is Calibri 32pt and is easily </a:t>
            </a:r>
            <a:r>
              <a:rPr lang="en-US" sz="3200" dirty="0" smtClean="0">
                <a:latin typeface="Calibri" pitchFamily="34" charset="0"/>
              </a:rPr>
              <a:t>read </a:t>
            </a:r>
            <a:r>
              <a:rPr lang="en-US" sz="3200" dirty="0">
                <a:latin typeface="Calibri" pitchFamily="34" charset="0"/>
              </a:rPr>
              <a:t>up to 4 feet away on a 48x36 poster.</a:t>
            </a:r>
          </a:p>
          <a:p>
            <a:pPr eaLnBrk="1" hangingPunct="1"/>
            <a:endParaRPr lang="en-US" sz="3200" dirty="0">
              <a:latin typeface="Calibri" pitchFamily="34" charset="0"/>
            </a:endParaRPr>
          </a:p>
          <a:p>
            <a:pPr eaLnBrk="1" hangingPunct="1"/>
            <a:r>
              <a:rPr lang="en-US" sz="3200" dirty="0">
                <a:latin typeface="Calibri" pitchFamily="34" charset="0"/>
              </a:rPr>
              <a:t>Zoom out to 100% to preview what this will look like on your printed poster.</a:t>
            </a:r>
          </a:p>
        </p:txBody>
      </p:sp>
      <p:sp>
        <p:nvSpPr>
          <p:cNvPr id="34" name="Rectangle 33"/>
          <p:cNvSpPr/>
          <p:nvPr/>
        </p:nvSpPr>
        <p:spPr>
          <a:xfrm>
            <a:off x="1828800" y="306324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smtClean="0">
                <a:solidFill>
                  <a:schemeClr val="accent3">
                    <a:lumMod val="20000"/>
                    <a:lumOff val="80000"/>
                  </a:schemeClr>
                </a:solidFill>
              </a:rPr>
              <a:t>Methods and Materials</a:t>
            </a:r>
            <a:endParaRPr lang="en-US" sz="6000" b="1" dirty="0">
              <a:solidFill>
                <a:schemeClr val="accent3">
                  <a:lumMod val="20000"/>
                  <a:lumOff val="80000"/>
                </a:schemeClr>
              </a:solidFill>
            </a:endParaRPr>
          </a:p>
        </p:txBody>
      </p:sp>
      <p:sp>
        <p:nvSpPr>
          <p:cNvPr id="12" name="Text Box 191"/>
          <p:cNvSpPr txBox="1">
            <a:spLocks noChangeArrowheads="1"/>
          </p:cNvSpPr>
          <p:nvPr/>
        </p:nvSpPr>
        <p:spPr bwMode="auto">
          <a:xfrm>
            <a:off x="16916400" y="23058358"/>
            <a:ext cx="14173200" cy="6278642"/>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a:latin typeface="Calibri" pitchFamily="34" charset="0"/>
              </a:rPr>
              <a:t>Click here to insert your </a:t>
            </a:r>
            <a:r>
              <a:rPr lang="en-US" sz="3200" dirty="0" smtClean="0">
                <a:latin typeface="Calibri" pitchFamily="34" charset="0"/>
              </a:rPr>
              <a:t>Discussion </a:t>
            </a:r>
            <a:r>
              <a:rPr lang="en-US" sz="3200" dirty="0">
                <a:latin typeface="Calibri" pitchFamily="34" charset="0"/>
              </a:rPr>
              <a:t>text. Type it in or copy and paste from your Word document or other source.</a:t>
            </a:r>
          </a:p>
          <a:p>
            <a:pPr eaLnBrk="1" hangingPunct="1"/>
            <a:endParaRPr lang="en-US" sz="3200" dirty="0">
              <a:latin typeface="Calibri" pitchFamily="34" charset="0"/>
            </a:endParaRPr>
          </a:p>
          <a:p>
            <a:pPr eaLnBrk="1" hangingPunct="1"/>
            <a:r>
              <a:rPr lang="en-US" sz="3200" dirty="0">
                <a:latin typeface="Calibri" pitchFamily="34" charset="0"/>
              </a:rPr>
              <a:t>This text box will automatically re-size to your text. To turn off that feature, right click inside this box and go to </a:t>
            </a:r>
            <a:r>
              <a:rPr lang="en-US" sz="3200" b="1" dirty="0">
                <a:latin typeface="Calibri" pitchFamily="34" charset="0"/>
              </a:rPr>
              <a:t>Format Shape, Text Box, Autofit</a:t>
            </a:r>
            <a:r>
              <a:rPr lang="en-US" sz="3200" dirty="0">
                <a:latin typeface="Calibri" pitchFamily="34" charset="0"/>
              </a:rPr>
              <a:t>, and select the “Do Not Autofit” radio button.</a:t>
            </a:r>
          </a:p>
          <a:p>
            <a:pPr eaLnBrk="1" hangingPunct="1"/>
            <a:endParaRPr lang="en-US" sz="3200" dirty="0">
              <a:latin typeface="Calibri" pitchFamily="34" charset="0"/>
            </a:endParaRPr>
          </a:p>
          <a:p>
            <a:pPr eaLnBrk="1" hangingPunct="1"/>
            <a:r>
              <a:rPr lang="en-US" sz="3200" dirty="0">
                <a:latin typeface="Calibri" pitchFamily="34" charset="0"/>
              </a:rPr>
              <a:t>To change the font style of this text box: Click on the border once to highlight the entire text box, then select a different font or font size that suits you. This text is Calibri 32pt and is easily </a:t>
            </a:r>
            <a:r>
              <a:rPr lang="en-US" sz="3200" dirty="0" smtClean="0">
                <a:latin typeface="Calibri" pitchFamily="34" charset="0"/>
              </a:rPr>
              <a:t>read </a:t>
            </a:r>
            <a:r>
              <a:rPr lang="en-US" sz="3200" dirty="0">
                <a:latin typeface="Calibri" pitchFamily="34" charset="0"/>
              </a:rPr>
              <a:t>up to 4 feet away on a 48x36 poster.</a:t>
            </a:r>
          </a:p>
          <a:p>
            <a:pPr eaLnBrk="1" hangingPunct="1"/>
            <a:endParaRPr lang="en-US" sz="3200" dirty="0">
              <a:latin typeface="Calibri" pitchFamily="34" charset="0"/>
            </a:endParaRPr>
          </a:p>
          <a:p>
            <a:pPr eaLnBrk="1" hangingPunct="1"/>
            <a:r>
              <a:rPr lang="en-US" sz="3200" dirty="0">
                <a:latin typeface="Calibri" pitchFamily="34" charset="0"/>
              </a:rPr>
              <a:t>Zoom out to 100% to preview what this will look like on your printed poster.</a:t>
            </a:r>
          </a:p>
        </p:txBody>
      </p:sp>
      <p:sp>
        <p:nvSpPr>
          <p:cNvPr id="35" name="Rectangle 34"/>
          <p:cNvSpPr/>
          <p:nvPr/>
        </p:nvSpPr>
        <p:spPr>
          <a:xfrm>
            <a:off x="16916400" y="22143958"/>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accent3">
                    <a:lumMod val="20000"/>
                    <a:lumOff val="80000"/>
                  </a:schemeClr>
                </a:solidFill>
              </a:rPr>
              <a:t>Discussion</a:t>
            </a:r>
            <a:endParaRPr lang="en-US" sz="6000" b="1" dirty="0">
              <a:solidFill>
                <a:schemeClr val="accent3">
                  <a:lumMod val="20000"/>
                  <a:lumOff val="80000"/>
                </a:schemeClr>
              </a:solidFill>
            </a:endParaRPr>
          </a:p>
        </p:txBody>
      </p:sp>
      <p:sp>
        <p:nvSpPr>
          <p:cNvPr id="14" name="Text Box 193"/>
          <p:cNvSpPr txBox="1">
            <a:spLocks noChangeArrowheads="1"/>
          </p:cNvSpPr>
          <p:nvPr/>
        </p:nvSpPr>
        <p:spPr bwMode="auto">
          <a:xfrm>
            <a:off x="16916400" y="34501455"/>
            <a:ext cx="14173200" cy="3323987"/>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a:latin typeface="Calibri" pitchFamily="34" charset="0"/>
              </a:rPr>
              <a:t>Click here to insert your </a:t>
            </a:r>
            <a:r>
              <a:rPr lang="en-US" sz="3200" dirty="0" smtClean="0">
                <a:latin typeface="Calibri" pitchFamily="34" charset="0"/>
              </a:rPr>
              <a:t>Conclusions text</a:t>
            </a:r>
            <a:r>
              <a:rPr lang="en-US" sz="3200" dirty="0">
                <a:latin typeface="Calibri" pitchFamily="34" charset="0"/>
              </a:rPr>
              <a:t>. Type it in or copy and paste from your Word document or other source.</a:t>
            </a:r>
          </a:p>
          <a:p>
            <a:pPr eaLnBrk="1" hangingPunct="1"/>
            <a:endParaRPr lang="en-US" sz="3200" dirty="0">
              <a:latin typeface="Calibri" pitchFamily="34" charset="0"/>
            </a:endParaRPr>
          </a:p>
          <a:p>
            <a:pPr eaLnBrk="1" hangingPunct="1"/>
            <a:r>
              <a:rPr lang="en-US" sz="3200" dirty="0">
                <a:latin typeface="Calibri" pitchFamily="34" charset="0"/>
              </a:rPr>
              <a:t>This text box will automatically re-size to your text. To turn off that feature, right click inside this box and go to </a:t>
            </a:r>
            <a:r>
              <a:rPr lang="en-US" sz="3200" b="1" dirty="0">
                <a:latin typeface="Calibri" pitchFamily="34" charset="0"/>
              </a:rPr>
              <a:t>Format Shape, Text Box, Autofit</a:t>
            </a:r>
            <a:r>
              <a:rPr lang="en-US" sz="3200" dirty="0">
                <a:latin typeface="Calibri" pitchFamily="34" charset="0"/>
              </a:rPr>
              <a:t>, and select the “Do Not Autofit” radio button</a:t>
            </a:r>
            <a:r>
              <a:rPr lang="en-US" sz="3200" dirty="0" smtClean="0">
                <a:latin typeface="Calibri" pitchFamily="34" charset="0"/>
              </a:rPr>
              <a:t>.</a:t>
            </a:r>
            <a:endParaRPr lang="en-US" sz="3200" dirty="0">
              <a:latin typeface="Calibri" pitchFamily="34" charset="0"/>
            </a:endParaRPr>
          </a:p>
        </p:txBody>
      </p:sp>
      <p:sp>
        <p:nvSpPr>
          <p:cNvPr id="36" name="Rectangle 35"/>
          <p:cNvSpPr/>
          <p:nvPr/>
        </p:nvSpPr>
        <p:spPr>
          <a:xfrm>
            <a:off x="16916400" y="33585912"/>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accent3">
                    <a:lumMod val="20000"/>
                    <a:lumOff val="80000"/>
                  </a:schemeClr>
                </a:solidFill>
              </a:rPr>
              <a:t>Conclusions</a:t>
            </a:r>
            <a:endParaRPr lang="en-US" sz="6000" b="1" dirty="0">
              <a:solidFill>
                <a:schemeClr val="accent3">
                  <a:lumMod val="20000"/>
                  <a:lumOff val="80000"/>
                </a:schemeClr>
              </a:solidFill>
            </a:endParaRPr>
          </a:p>
        </p:txBody>
      </p:sp>
      <p:graphicFrame>
        <p:nvGraphicFramePr>
          <p:cNvPr id="44" name="Content Placeholder 114" descr="Sample table with 4 columns, 7 rows." title="Sample Table"/>
          <p:cNvGraphicFramePr>
            <a:graphicFrameLocks/>
          </p:cNvGraphicFramePr>
          <p:nvPr>
            <p:extLst>
              <p:ext uri="{D42A27DB-BD31-4B8C-83A1-F6EECF244321}">
                <p14:modId xmlns:p14="http://schemas.microsoft.com/office/powerpoint/2010/main" val="2485396563"/>
              </p:ext>
            </p:extLst>
          </p:nvPr>
        </p:nvGraphicFramePr>
        <p:xfrm>
          <a:off x="1828800" y="26785680"/>
          <a:ext cx="14173200" cy="3160920"/>
        </p:xfrm>
        <a:graphic>
          <a:graphicData uri="http://schemas.openxmlformats.org/drawingml/2006/table">
            <a:tbl>
              <a:tblPr firstRow="1" bandRow="1">
                <a:tableStyleId>{F5AB1C69-6EDB-4FF4-983F-18BD219EF322}</a:tableStyleId>
              </a:tblPr>
              <a:tblGrid>
                <a:gridCol w="3543300"/>
                <a:gridCol w="3543300"/>
                <a:gridCol w="3543300"/>
                <a:gridCol w="3543300"/>
              </a:tblGrid>
              <a:tr h="790230">
                <a:tc>
                  <a:txBody>
                    <a:bodyPr/>
                    <a:lstStyle/>
                    <a:p>
                      <a:endParaRPr lang="en-US" sz="3200" dirty="0"/>
                    </a:p>
                  </a:txBody>
                  <a:tcPr anchor="ctr">
                    <a:solidFill>
                      <a:schemeClr val="accent1">
                        <a:lumMod val="75000"/>
                      </a:schemeClr>
                    </a:solidFill>
                  </a:tcPr>
                </a:tc>
                <a:tc>
                  <a:txBody>
                    <a:bodyPr/>
                    <a:lstStyle/>
                    <a:p>
                      <a:pPr algn="ctr"/>
                      <a:r>
                        <a:rPr lang="en-US" sz="3200" dirty="0" smtClean="0"/>
                        <a:t>Heading</a:t>
                      </a:r>
                      <a:endParaRPr lang="en-US" sz="3200" dirty="0"/>
                    </a:p>
                  </a:txBody>
                  <a:tcPr anchor="ctr">
                    <a:solidFill>
                      <a:schemeClr val="accent1">
                        <a:lumMod val="75000"/>
                      </a:schemeClr>
                    </a:solidFill>
                  </a:tcPr>
                </a:tc>
                <a:tc>
                  <a:txBody>
                    <a:bodyPr/>
                    <a:lstStyle/>
                    <a:p>
                      <a:pPr algn="ctr"/>
                      <a:r>
                        <a:rPr lang="en-US" sz="3200" dirty="0" smtClean="0"/>
                        <a:t>Heading</a:t>
                      </a:r>
                      <a:endParaRPr lang="en-US" sz="3200" dirty="0"/>
                    </a:p>
                  </a:txBody>
                  <a:tcPr anchor="ctr">
                    <a:solidFill>
                      <a:schemeClr val="accent1">
                        <a:lumMod val="75000"/>
                      </a:schemeClr>
                    </a:solidFill>
                  </a:tcPr>
                </a:tc>
                <a:tc>
                  <a:txBody>
                    <a:bodyPr/>
                    <a:lstStyle/>
                    <a:p>
                      <a:pPr algn="ctr"/>
                      <a:r>
                        <a:rPr lang="en-US" sz="3200" dirty="0" smtClean="0"/>
                        <a:t>Heading</a:t>
                      </a:r>
                      <a:endParaRPr lang="en-US" sz="3200" dirty="0"/>
                    </a:p>
                  </a:txBody>
                  <a:tcPr anchor="ctr">
                    <a:solidFill>
                      <a:schemeClr val="accent1">
                        <a:lumMod val="75000"/>
                      </a:schemeClr>
                    </a:solidFill>
                  </a:tcPr>
                </a:tc>
              </a:tr>
              <a:tr h="790230">
                <a:tc>
                  <a:txBody>
                    <a:bodyPr/>
                    <a:lstStyle/>
                    <a:p>
                      <a:r>
                        <a:rPr lang="en-US" sz="3200" dirty="0" smtClean="0"/>
                        <a:t>Item</a:t>
                      </a:r>
                      <a:endParaRPr lang="en-US" sz="3200" dirty="0"/>
                    </a:p>
                  </a:txBody>
                  <a:tcPr anchor="ctr"/>
                </a:tc>
                <a:tc>
                  <a:txBody>
                    <a:bodyPr/>
                    <a:lstStyle/>
                    <a:p>
                      <a:pPr algn="ctr"/>
                      <a:r>
                        <a:rPr lang="en-US" sz="3200" dirty="0" smtClean="0"/>
                        <a:t>800</a:t>
                      </a:r>
                      <a:endParaRPr lang="en-US" sz="3200" dirty="0"/>
                    </a:p>
                  </a:txBody>
                  <a:tcPr anchor="ctr"/>
                </a:tc>
                <a:tc>
                  <a:txBody>
                    <a:bodyPr/>
                    <a:lstStyle/>
                    <a:p>
                      <a:pPr algn="ctr"/>
                      <a:r>
                        <a:rPr lang="en-US" sz="3200" dirty="0" smtClean="0"/>
                        <a:t>790</a:t>
                      </a:r>
                      <a:endParaRPr lang="en-US" sz="3200" dirty="0"/>
                    </a:p>
                  </a:txBody>
                  <a:tcPr anchor="ctr"/>
                </a:tc>
                <a:tc>
                  <a:txBody>
                    <a:bodyPr/>
                    <a:lstStyle/>
                    <a:p>
                      <a:pPr algn="ctr"/>
                      <a:r>
                        <a:rPr lang="en-US" sz="3200" dirty="0" smtClean="0"/>
                        <a:t>4001</a:t>
                      </a:r>
                      <a:endParaRPr lang="en-US" sz="3200" dirty="0"/>
                    </a:p>
                  </a:txBody>
                  <a:tcPr anchor="ctr"/>
                </a:tc>
              </a:tr>
              <a:tr h="790230">
                <a:tc>
                  <a:txBody>
                    <a:bodyPr/>
                    <a:lstStyle/>
                    <a:p>
                      <a:r>
                        <a:rPr lang="en-US" sz="3200" dirty="0" smtClean="0"/>
                        <a:t>Item</a:t>
                      </a:r>
                      <a:endParaRPr lang="en-US" sz="3200" dirty="0"/>
                    </a:p>
                  </a:txBody>
                  <a:tcPr anchor="ctr"/>
                </a:tc>
                <a:tc>
                  <a:txBody>
                    <a:bodyPr/>
                    <a:lstStyle/>
                    <a:p>
                      <a:pPr algn="ctr"/>
                      <a:r>
                        <a:rPr lang="en-US" sz="3200" dirty="0" smtClean="0"/>
                        <a:t>356</a:t>
                      </a:r>
                    </a:p>
                  </a:txBody>
                  <a:tcPr anchor="ctr"/>
                </a:tc>
                <a:tc>
                  <a:txBody>
                    <a:bodyPr/>
                    <a:lstStyle/>
                    <a:p>
                      <a:pPr algn="ctr"/>
                      <a:r>
                        <a:rPr lang="en-US" sz="3200" dirty="0" smtClean="0"/>
                        <a:t>856</a:t>
                      </a:r>
                      <a:endParaRPr lang="en-US" sz="3200" dirty="0"/>
                    </a:p>
                  </a:txBody>
                  <a:tcPr anchor="ctr"/>
                </a:tc>
                <a:tc>
                  <a:txBody>
                    <a:bodyPr/>
                    <a:lstStyle/>
                    <a:p>
                      <a:pPr algn="ctr"/>
                      <a:r>
                        <a:rPr lang="en-US" sz="3200" dirty="0" smtClean="0"/>
                        <a:t>290</a:t>
                      </a:r>
                      <a:endParaRPr lang="en-US" sz="3200" dirty="0"/>
                    </a:p>
                  </a:txBody>
                  <a:tcPr anchor="ctr"/>
                </a:tc>
              </a:tr>
              <a:tr h="790230">
                <a:tc>
                  <a:txBody>
                    <a:bodyPr/>
                    <a:lstStyle/>
                    <a:p>
                      <a:r>
                        <a:rPr lang="en-US" sz="3200" dirty="0" smtClean="0"/>
                        <a:t>Item</a:t>
                      </a:r>
                      <a:endParaRPr lang="en-US" sz="3200" dirty="0"/>
                    </a:p>
                  </a:txBody>
                  <a:tcPr anchor="ctr"/>
                </a:tc>
                <a:tc>
                  <a:txBody>
                    <a:bodyPr/>
                    <a:lstStyle/>
                    <a:p>
                      <a:pPr algn="ctr"/>
                      <a:r>
                        <a:rPr lang="en-US" sz="3200" dirty="0" smtClean="0"/>
                        <a:t>228</a:t>
                      </a:r>
                      <a:endParaRPr lang="en-US" sz="3200" dirty="0"/>
                    </a:p>
                  </a:txBody>
                  <a:tcPr anchor="ctr"/>
                </a:tc>
                <a:tc>
                  <a:txBody>
                    <a:bodyPr/>
                    <a:lstStyle/>
                    <a:p>
                      <a:pPr algn="ctr"/>
                      <a:r>
                        <a:rPr lang="en-US" sz="3200" dirty="0" smtClean="0"/>
                        <a:t>134</a:t>
                      </a:r>
                      <a:endParaRPr lang="en-US" sz="3200" dirty="0"/>
                    </a:p>
                  </a:txBody>
                  <a:tcPr anchor="ctr"/>
                </a:tc>
                <a:tc>
                  <a:txBody>
                    <a:bodyPr/>
                    <a:lstStyle/>
                    <a:p>
                      <a:pPr algn="ctr"/>
                      <a:r>
                        <a:rPr lang="en-US" sz="3200" dirty="0" smtClean="0"/>
                        <a:t>238</a:t>
                      </a:r>
                      <a:endParaRPr lang="en-US" sz="3200" dirty="0"/>
                    </a:p>
                  </a:txBody>
                  <a:tcPr anchor="ctr"/>
                </a:tc>
              </a:tr>
            </a:tbl>
          </a:graphicData>
        </a:graphic>
      </p:graphicFrame>
      <mc:AlternateContent xmlns:mc="http://schemas.openxmlformats.org/markup-compatibility/2006" xmlns:a14="http://schemas.microsoft.com/office/drawing/2010/main">
        <mc:Choice Requires="a14">
          <p:sp>
            <p:nvSpPr>
              <p:cNvPr id="11" name="Text Box 190"/>
              <p:cNvSpPr txBox="1">
                <a:spLocks noChangeArrowheads="1"/>
              </p:cNvSpPr>
              <p:nvPr/>
            </p:nvSpPr>
            <p:spPr bwMode="auto">
              <a:xfrm>
                <a:off x="1828800" y="15087600"/>
                <a:ext cx="14173200" cy="10744095"/>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b="1" dirty="0" smtClean="0">
                    <a:latin typeface="+mn-lt"/>
                  </a:rPr>
                  <a:t>Genigraphics®</a:t>
                </a:r>
                <a:r>
                  <a:rPr lang="en-US" sz="3200" dirty="0">
                    <a:latin typeface="+mn-lt"/>
                  </a:rPr>
                  <a:t> has provided this template to assist in preparation of a medical or scientific research poster. The dimensions are set to 48” high by </a:t>
                </a:r>
                <a:r>
                  <a:rPr lang="en-US" sz="3200" dirty="0" smtClean="0">
                    <a:latin typeface="+mn-lt"/>
                  </a:rPr>
                  <a:t>36” </a:t>
                </a:r>
                <a:r>
                  <a:rPr lang="en-US" sz="3200" dirty="0">
                    <a:latin typeface="+mn-lt"/>
                  </a:rPr>
                  <a:t>wide but prints can be scaled up or down in size to any dimension with a 4</a:t>
                </a:r>
                <a:r>
                  <a:rPr lang="en-US" sz="3200" dirty="0" smtClean="0">
                    <a:latin typeface="+mn-lt"/>
                  </a:rPr>
                  <a:t>:3 </a:t>
                </a:r>
                <a:r>
                  <a:rPr lang="en-US" sz="3200" dirty="0">
                    <a:latin typeface="+mn-lt"/>
                  </a:rPr>
                  <a:t>aspect ratio. For example, if you order a </a:t>
                </a:r>
                <a:r>
                  <a:rPr lang="en-US" sz="3200" dirty="0" smtClean="0">
                    <a:latin typeface="+mn-lt"/>
                  </a:rPr>
                  <a:t>40” </a:t>
                </a:r>
                <a:r>
                  <a:rPr lang="en-US" sz="3200" dirty="0">
                    <a:latin typeface="+mn-lt"/>
                  </a:rPr>
                  <a:t>x </a:t>
                </a:r>
                <a:r>
                  <a:rPr lang="en-US" sz="3200" dirty="0" smtClean="0">
                    <a:latin typeface="+mn-lt"/>
                  </a:rPr>
                  <a:t>30” </a:t>
                </a:r>
                <a:r>
                  <a:rPr lang="en-US" sz="3200" dirty="0">
                    <a:latin typeface="+mn-lt"/>
                  </a:rPr>
                  <a:t>poster using this template, we will print the file at </a:t>
                </a:r>
                <a:r>
                  <a:rPr lang="en-US" sz="3200" dirty="0" smtClean="0">
                    <a:latin typeface="+mn-lt"/>
                  </a:rPr>
                  <a:t>83.3% </a:t>
                </a:r>
                <a:r>
                  <a:rPr lang="en-US" sz="3200" dirty="0">
                    <a:latin typeface="+mn-lt"/>
                  </a:rPr>
                  <a:t>of its original size. </a:t>
                </a:r>
                <a:r>
                  <a:rPr lang="en-US" sz="3200" b="1" dirty="0">
                    <a:latin typeface="+mn-lt"/>
                  </a:rPr>
                  <a:t>The most critical factor is that your template and poster dimensions must be proportional:</a:t>
                </a:r>
              </a:p>
              <a:p>
                <a:pPr eaLnBrk="1" hangingPunct="1"/>
                <a:endParaRPr lang="en-US" sz="3200" b="1" dirty="0">
                  <a:latin typeface="+mn-lt"/>
                </a:endParaRPr>
              </a:p>
              <a:p>
                <a:pPr eaLnBrk="1" hangingPunct="1"/>
                <a14:m>
                  <m:oMathPara xmlns:m="http://schemas.openxmlformats.org/officeDocument/2006/math" xmlns="">
                    <m:oMathParaPr>
                      <m:jc m:val="centerGroup"/>
                    </m:oMathParaPr>
                    <m:oMath xmlns:m="http://schemas.openxmlformats.org/officeDocument/2006/math">
                      <m:box>
                        <m:boxPr>
                          <m:ctrlPr>
                            <a:rPr lang="en-US" sz="3200" b="1" i="1">
                              <a:latin typeface="Cambria Math" panose="02040503050406030204" pitchFamily="18" charset="0"/>
                            </a:rPr>
                          </m:ctrlPr>
                        </m:boxPr>
                        <m:e>
                          <m:f>
                            <m:fPr>
                              <m:ctrlPr>
                                <a:rPr lang="en-US" sz="3200" b="1" i="1">
                                  <a:latin typeface="Cambria Math" panose="02040503050406030204" pitchFamily="18" charset="0"/>
                                </a:rPr>
                              </m:ctrlPr>
                            </m:fPr>
                            <m:num>
                              <m:r>
                                <a:rPr lang="en-US" sz="3200" b="1" i="1">
                                  <a:latin typeface="Cambria Math"/>
                                </a:rPr>
                                <m:t>𝒕𝒆𝒎𝒑𝒍𝒂𝒕𝒆</m:t>
                              </m:r>
                              <m:r>
                                <a:rPr lang="en-US" sz="3200" b="1" i="1">
                                  <a:latin typeface="Cambria Math"/>
                                </a:rPr>
                                <m:t> </m:t>
                              </m:r>
                              <m:r>
                                <a:rPr lang="en-US" sz="3200" b="1" i="1" smtClean="0">
                                  <a:latin typeface="Cambria Math"/>
                                </a:rPr>
                                <m:t>𝒉𝒆𝒊𝒈𝒉𝒕</m:t>
                              </m:r>
                            </m:num>
                            <m:den>
                              <m:r>
                                <a:rPr lang="en-US" sz="3200" b="1" i="1">
                                  <a:latin typeface="Cambria Math"/>
                                </a:rPr>
                                <m:t>𝒕𝒆𝒎𝒑𝒍𝒂𝒕𝒆</m:t>
                              </m:r>
                              <m:r>
                                <a:rPr lang="en-US" sz="3200" b="1" i="1">
                                  <a:latin typeface="Cambria Math"/>
                                </a:rPr>
                                <m:t> </m:t>
                              </m:r>
                              <m:r>
                                <a:rPr lang="en-US" sz="3200" b="1" i="1" smtClean="0">
                                  <a:latin typeface="Cambria Math"/>
                                </a:rPr>
                                <m:t>𝒘𝒊𝒅𝒕𝒉</m:t>
                              </m:r>
                            </m:den>
                          </m:f>
                        </m:e>
                      </m:box>
                      <m:r>
                        <a:rPr lang="en-US" sz="3200" b="1" i="1" smtClean="0">
                          <a:latin typeface="Cambria Math"/>
                        </a:rPr>
                        <m:t> </m:t>
                      </m:r>
                      <m:r>
                        <a:rPr lang="en-US" sz="3200" b="1" i="1">
                          <a:latin typeface="Cambria Math"/>
                        </a:rPr>
                        <m:t>= </m:t>
                      </m:r>
                      <m:box>
                        <m:boxPr>
                          <m:ctrlPr>
                            <a:rPr lang="en-US" sz="3200" b="1" i="1">
                              <a:latin typeface="Cambria Math" panose="02040503050406030204" pitchFamily="18" charset="0"/>
                            </a:rPr>
                          </m:ctrlPr>
                        </m:boxPr>
                        <m:e>
                          <m:f>
                            <m:fPr>
                              <m:ctrlPr>
                                <a:rPr lang="en-US" sz="3200" b="1" i="1">
                                  <a:latin typeface="Cambria Math" panose="02040503050406030204" pitchFamily="18" charset="0"/>
                                </a:rPr>
                              </m:ctrlPr>
                            </m:fPr>
                            <m:num>
                              <m:r>
                                <a:rPr lang="en-US" sz="3200" b="1" i="1">
                                  <a:latin typeface="Cambria Math"/>
                                </a:rPr>
                                <m:t>𝒅𝒆𝒔𝒊𝒓𝒆𝒅</m:t>
                              </m:r>
                              <m:r>
                                <a:rPr lang="en-US" sz="3200" b="1" i="1">
                                  <a:latin typeface="Cambria Math"/>
                                </a:rPr>
                                <m:t> </m:t>
                              </m:r>
                              <m:r>
                                <a:rPr lang="en-US" sz="3200" b="1" i="1">
                                  <a:latin typeface="Cambria Math"/>
                                </a:rPr>
                                <m:t>𝒑𝒓𝒊𝒏𝒕</m:t>
                              </m:r>
                              <m:r>
                                <a:rPr lang="en-US" sz="3200" b="1" i="1">
                                  <a:latin typeface="Cambria Math"/>
                                </a:rPr>
                                <m:t> </m:t>
                              </m:r>
                              <m:r>
                                <a:rPr lang="en-US" sz="3200" b="1" i="1" smtClean="0">
                                  <a:latin typeface="Cambria Math"/>
                                </a:rPr>
                                <m:t>𝒉𝒆𝒊𝒈𝒉𝒕</m:t>
                              </m:r>
                            </m:num>
                            <m:den>
                              <m:r>
                                <a:rPr lang="en-US" sz="3200" b="1" i="1">
                                  <a:latin typeface="Cambria Math"/>
                                </a:rPr>
                                <m:t>𝒅𝒆𝒔𝒊𝒓𝒆𝒅</m:t>
                              </m:r>
                              <m:r>
                                <a:rPr lang="en-US" sz="3200" b="1" i="1">
                                  <a:latin typeface="Cambria Math"/>
                                </a:rPr>
                                <m:t> </m:t>
                              </m:r>
                              <m:r>
                                <a:rPr lang="en-US" sz="3200" b="1" i="1">
                                  <a:latin typeface="Cambria Math"/>
                                </a:rPr>
                                <m:t>𝒑𝒓𝒊𝒏𝒕</m:t>
                              </m:r>
                              <m:r>
                                <a:rPr lang="en-US" sz="3200" b="1" i="1">
                                  <a:latin typeface="Cambria Math"/>
                                </a:rPr>
                                <m:t> </m:t>
                              </m:r>
                              <m:r>
                                <a:rPr lang="en-US" sz="3200" b="1" i="1" smtClean="0">
                                  <a:latin typeface="Cambria Math"/>
                                </a:rPr>
                                <m:t>𝒘𝒊𝒅𝒕𝒉</m:t>
                              </m:r>
                            </m:den>
                          </m:f>
                        </m:e>
                      </m:box>
                    </m:oMath>
                  </m:oMathPara>
                </a14:m>
                <a:endParaRPr lang="en-US" sz="3200" b="1" dirty="0">
                  <a:latin typeface="+mn-lt"/>
                </a:endParaRPr>
              </a:p>
              <a:p>
                <a:pPr eaLnBrk="1" hangingPunct="1"/>
                <a:endParaRPr lang="en-US" sz="3200" dirty="0">
                  <a:latin typeface="+mn-lt"/>
                </a:endParaRPr>
              </a:p>
              <a:p>
                <a:pPr eaLnBrk="1" hangingPunct="1"/>
                <a:r>
                  <a:rPr lang="en-US" sz="3200" dirty="0">
                    <a:latin typeface="+mn-lt"/>
                  </a:rPr>
                  <a:t>Order your poster from Genigraphics and we will perform a free design review and advise you if we see anything that may be a concern for printing. We’ll even help tidy things up.</a:t>
                </a:r>
              </a:p>
              <a:p>
                <a:pPr eaLnBrk="1" hangingPunct="1"/>
                <a:endParaRPr lang="en-US" sz="3200" dirty="0">
                  <a:latin typeface="+mn-lt"/>
                </a:endParaRPr>
              </a:p>
              <a:p>
                <a:pPr eaLnBrk="1" hangingPunct="1"/>
                <a:r>
                  <a:rPr lang="en-US" sz="3200"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p>
            </p:txBody>
          </p:sp>
        </mc:Choice>
        <mc:Fallback xmlns="">
          <p:sp>
            <p:nvSpPr>
              <p:cNvPr id="11" name="Text Box 190"/>
              <p:cNvSpPr txBox="1">
                <a:spLocks noRot="1" noChangeAspect="1" noMove="1" noResize="1" noEditPoints="1" noAdjustHandles="1" noChangeArrowheads="1" noChangeShapeType="1" noTextEdit="1"/>
              </p:cNvSpPr>
              <p:nvPr/>
            </p:nvSpPr>
            <p:spPr bwMode="auto">
              <a:xfrm>
                <a:off x="1828800" y="15087600"/>
                <a:ext cx="14173200" cy="10744095"/>
              </a:xfrm>
              <a:prstGeom prst="rect">
                <a:avLst/>
              </a:prstGeom>
              <a:blipFill rotWithShape="1">
                <a:blip r:embed="rId2"/>
                <a:stretch>
                  <a:fillRect l="-387" r="-645"/>
                </a:stretch>
              </a:blipFill>
              <a:ln w="12700">
                <a:solidFill>
                  <a:schemeClr val="accent1">
                    <a:lumMod val="75000"/>
                  </a:schemeClr>
                </a:solidFill>
              </a:ln>
              <a:effectLst/>
            </p:spPr>
            <p:txBody>
              <a:bodyPr/>
              <a:lstStyle/>
              <a:p>
                <a:r>
                  <a:rPr lang="en-US">
                    <a:noFill/>
                  </a:rPr>
                  <a:t> </a:t>
                </a:r>
              </a:p>
            </p:txBody>
          </p:sp>
        </mc:Fallback>
      </mc:AlternateContent>
      <p:sp>
        <p:nvSpPr>
          <p:cNvPr id="45" name="Rectangle 44"/>
          <p:cNvSpPr/>
          <p:nvPr/>
        </p:nvSpPr>
        <p:spPr>
          <a:xfrm>
            <a:off x="16916400" y="61722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accent3">
                    <a:lumMod val="20000"/>
                    <a:lumOff val="80000"/>
                  </a:schemeClr>
                </a:solidFill>
              </a:rPr>
              <a:t>Results</a:t>
            </a:r>
            <a:endParaRPr lang="en-US" sz="6000" b="1" dirty="0">
              <a:solidFill>
                <a:schemeClr val="accent3">
                  <a:lumMod val="20000"/>
                  <a:lumOff val="80000"/>
                </a:schemeClr>
              </a:solidFill>
            </a:endParaRPr>
          </a:p>
        </p:txBody>
      </p:sp>
      <p:sp>
        <p:nvSpPr>
          <p:cNvPr id="53" name="Text Box 180"/>
          <p:cNvSpPr txBox="1">
            <a:spLocks noChangeArrowheads="1"/>
          </p:cNvSpPr>
          <p:nvPr/>
        </p:nvSpPr>
        <p:spPr bwMode="auto">
          <a:xfrm>
            <a:off x="1796716" y="26193760"/>
            <a:ext cx="37828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400" b="1" dirty="0" smtClean="0">
                <a:latin typeface="Calibri" pitchFamily="34" charset="0"/>
              </a:rPr>
              <a:t>Table </a:t>
            </a:r>
            <a:r>
              <a:rPr lang="en-US" sz="2400" b="1" dirty="0">
                <a:latin typeface="Calibri" pitchFamily="34" charset="0"/>
              </a:rPr>
              <a:t>1.</a:t>
            </a:r>
            <a:r>
              <a:rPr lang="en-US" sz="2400" dirty="0">
                <a:latin typeface="Calibri" pitchFamily="34" charset="0"/>
              </a:rPr>
              <a:t> Label in </a:t>
            </a:r>
            <a:r>
              <a:rPr lang="en-US" sz="2400" dirty="0" smtClean="0">
                <a:latin typeface="Calibri" pitchFamily="34" charset="0"/>
              </a:rPr>
              <a:t>24pt Calibri.</a:t>
            </a:r>
            <a:endParaRPr lang="en-US" sz="2400" dirty="0">
              <a:latin typeface="Calibri" pitchFamily="34" charset="0"/>
            </a:endParaRPr>
          </a:p>
        </p:txBody>
      </p:sp>
      <p:graphicFrame>
        <p:nvGraphicFramePr>
          <p:cNvPr id="3" name="Chart 2"/>
          <p:cNvGraphicFramePr/>
          <p:nvPr>
            <p:extLst>
              <p:ext uri="{D42A27DB-BD31-4B8C-83A1-F6EECF244321}">
                <p14:modId xmlns:p14="http://schemas.microsoft.com/office/powerpoint/2010/main" val="2867058040"/>
              </p:ext>
            </p:extLst>
          </p:nvPr>
        </p:nvGraphicFramePr>
        <p:xfrm>
          <a:off x="16916400" y="15201909"/>
          <a:ext cx="14173199" cy="5977225"/>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 Box 180"/>
          <p:cNvSpPr txBox="1">
            <a:spLocks noChangeArrowheads="1"/>
          </p:cNvSpPr>
          <p:nvPr/>
        </p:nvSpPr>
        <p:spPr bwMode="auto">
          <a:xfrm>
            <a:off x="16940463" y="21183600"/>
            <a:ext cx="3802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400" b="1" dirty="0" smtClean="0">
                <a:latin typeface="Calibri" pitchFamily="34" charset="0"/>
              </a:rPr>
              <a:t>Chart </a:t>
            </a:r>
            <a:r>
              <a:rPr lang="en-US" sz="2400" b="1" dirty="0">
                <a:latin typeface="Calibri" pitchFamily="34" charset="0"/>
              </a:rPr>
              <a:t>1.</a:t>
            </a:r>
            <a:r>
              <a:rPr lang="en-US" sz="2400" dirty="0">
                <a:latin typeface="Calibri" pitchFamily="34" charset="0"/>
              </a:rPr>
              <a:t> Label in </a:t>
            </a:r>
            <a:r>
              <a:rPr lang="en-US" sz="2400" dirty="0" smtClean="0">
                <a:latin typeface="Calibri" pitchFamily="34" charset="0"/>
              </a:rPr>
              <a:t>24pt Calibri.</a:t>
            </a:r>
            <a:endParaRPr lang="en-US" sz="2400" dirty="0">
              <a:latin typeface="Calibri" pitchFamily="34" charset="0"/>
            </a:endParaRPr>
          </a:p>
        </p:txBody>
      </p:sp>
      <p:sp>
        <p:nvSpPr>
          <p:cNvPr id="30" name="Rectangle 265"/>
          <p:cNvSpPr>
            <a:spLocks noChangeAspect="1" noChangeArrowheads="1"/>
          </p:cNvSpPr>
          <p:nvPr/>
        </p:nvSpPr>
        <p:spPr bwMode="auto">
          <a:xfrm>
            <a:off x="914400" y="1554480"/>
            <a:ext cx="2923773" cy="2194560"/>
          </a:xfrm>
          <a:prstGeom prst="rect">
            <a:avLst/>
          </a:prstGeom>
          <a:blipFill dpi="0" rotWithShape="1">
            <a:blip r:embed="rId4">
              <a:lum bright="70000" contrast="-70000"/>
            </a:blip>
            <a:srcRect/>
            <a:stretch>
              <a:fillRect r="-79"/>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14" tIns="41907" rIns="83814" bIns="41907" anchor="ctr"/>
          <a:lstStyle/>
          <a:p>
            <a:pPr algn="ctr" defTabSz="4022725"/>
            <a:r>
              <a:rPr lang="en-US" sz="2000" b="1" dirty="0">
                <a:latin typeface="Calibri" pitchFamily="34" charset="0"/>
              </a:rPr>
              <a:t>REPLACE THIS BOX WITH YOUR ORGANIZATION’S</a:t>
            </a:r>
          </a:p>
          <a:p>
            <a:pPr algn="ctr" defTabSz="4022725"/>
            <a:r>
              <a:rPr lang="en-US" sz="2000" b="1" dirty="0">
                <a:latin typeface="Calibri" pitchFamily="34" charset="0"/>
              </a:rPr>
              <a:t>HIGH RESOLUTION LOGO</a:t>
            </a:r>
          </a:p>
        </p:txBody>
      </p:sp>
      <p:sp>
        <p:nvSpPr>
          <p:cNvPr id="31" name="Rectangle 265"/>
          <p:cNvSpPr>
            <a:spLocks noChangeAspect="1" noChangeArrowheads="1"/>
          </p:cNvSpPr>
          <p:nvPr/>
        </p:nvSpPr>
        <p:spPr bwMode="auto">
          <a:xfrm>
            <a:off x="29077920" y="1554480"/>
            <a:ext cx="2923774" cy="2194560"/>
          </a:xfrm>
          <a:prstGeom prst="rect">
            <a:avLst/>
          </a:prstGeom>
          <a:blipFill dpi="0" rotWithShape="1">
            <a:blip r:embed="rId4">
              <a:lum bright="70000" contrast="-70000"/>
            </a:blip>
            <a:srcRect/>
            <a:stretch>
              <a:fillRect r="-79"/>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14" tIns="41907" rIns="83814" bIns="41907" anchor="ctr"/>
          <a:lstStyle/>
          <a:p>
            <a:pPr algn="ctr" defTabSz="4022725"/>
            <a:r>
              <a:rPr lang="en-US" sz="2000" b="1" dirty="0">
                <a:latin typeface="Calibri" pitchFamily="34" charset="0"/>
              </a:rPr>
              <a:t>REPLACE THIS BOX WITH YOUR ORGANIZATION’S</a:t>
            </a:r>
          </a:p>
          <a:p>
            <a:pPr algn="ctr" defTabSz="4022725"/>
            <a:r>
              <a:rPr lang="en-US" sz="2000" b="1" dirty="0">
                <a:latin typeface="Calibri" pitchFamily="34" charset="0"/>
              </a:rPr>
              <a:t>HIGH RESOLUTION LOGO</a:t>
            </a:r>
          </a:p>
        </p:txBody>
      </p:sp>
      <p:pic>
        <p:nvPicPr>
          <p:cNvPr id="38" name="Picture 178"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9400" y="29870400"/>
            <a:ext cx="3511296" cy="2926080"/>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79" descr="Pictur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7352" y="29870400"/>
            <a:ext cx="3511296"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180"/>
          <p:cNvSpPr txBox="1">
            <a:spLocks noChangeArrowheads="1"/>
          </p:cNvSpPr>
          <p:nvPr/>
        </p:nvSpPr>
        <p:spPr bwMode="auto">
          <a:xfrm>
            <a:off x="18135600" y="32918400"/>
            <a:ext cx="32824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000" b="1" dirty="0">
                <a:latin typeface="Calibri" pitchFamily="34" charset="0"/>
              </a:rPr>
              <a:t>Figure 1.</a:t>
            </a:r>
            <a:r>
              <a:rPr lang="en-US" sz="2000" dirty="0">
                <a:latin typeface="Calibri" pitchFamily="34" charset="0"/>
              </a:rPr>
              <a:t> Label in </a:t>
            </a:r>
            <a:r>
              <a:rPr lang="en-US" sz="2000" dirty="0" smtClean="0">
                <a:latin typeface="Calibri" pitchFamily="34" charset="0"/>
              </a:rPr>
              <a:t>20pt Calibri.</a:t>
            </a:r>
            <a:endParaRPr lang="en-US" sz="2000" dirty="0">
              <a:latin typeface="Calibri" pitchFamily="34" charset="0"/>
            </a:endParaRPr>
          </a:p>
        </p:txBody>
      </p:sp>
      <p:sp>
        <p:nvSpPr>
          <p:cNvPr id="41" name="Text Box 181"/>
          <p:cNvSpPr txBox="1">
            <a:spLocks noChangeArrowheads="1"/>
          </p:cNvSpPr>
          <p:nvPr/>
        </p:nvSpPr>
        <p:spPr bwMode="auto">
          <a:xfrm>
            <a:off x="22326600" y="32918400"/>
            <a:ext cx="32824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000" b="1" dirty="0">
                <a:latin typeface="Calibri" pitchFamily="34" charset="0"/>
              </a:rPr>
              <a:t>Figure 2.</a:t>
            </a:r>
            <a:r>
              <a:rPr lang="en-US" sz="2000" dirty="0">
                <a:latin typeface="Calibri" pitchFamily="34" charset="0"/>
              </a:rPr>
              <a:t> Label in </a:t>
            </a:r>
            <a:r>
              <a:rPr lang="en-US" sz="2000" dirty="0" smtClean="0">
                <a:latin typeface="Calibri" pitchFamily="34" charset="0"/>
              </a:rPr>
              <a:t>20pt Calibri.</a:t>
            </a:r>
            <a:endParaRPr lang="en-US" sz="2000" dirty="0">
              <a:latin typeface="Calibri" pitchFamily="34" charset="0"/>
            </a:endParaRPr>
          </a:p>
        </p:txBody>
      </p:sp>
      <p:pic>
        <p:nvPicPr>
          <p:cNvPr id="42" name="Picture 41"/>
          <p:cNvPicPr>
            <a:picLocks noChangeAspect="1"/>
          </p:cNvPicPr>
          <p:nvPr/>
        </p:nvPicPr>
        <p:blipFill rotWithShape="1">
          <a:blip r:embed="rId7">
            <a:extLst>
              <a:ext uri="{28A0092B-C50C-407E-A947-70E740481C1C}">
                <a14:useLocalDpi xmlns:a14="http://schemas.microsoft.com/office/drawing/2010/main" val="0"/>
              </a:ext>
            </a:extLst>
          </a:blip>
          <a:srcRect r="20125"/>
          <a:stretch/>
        </p:blipFill>
        <p:spPr>
          <a:xfrm>
            <a:off x="26435304" y="29870400"/>
            <a:ext cx="3511296" cy="2926080"/>
          </a:xfrm>
          <a:prstGeom prst="rect">
            <a:avLst/>
          </a:prstGeom>
          <a:ln>
            <a:solidFill>
              <a:schemeClr val="tx2">
                <a:lumMod val="50000"/>
              </a:schemeClr>
            </a:solidFill>
          </a:ln>
        </p:spPr>
      </p:pic>
      <p:sp>
        <p:nvSpPr>
          <p:cNvPr id="43" name="Text Box 181"/>
          <p:cNvSpPr txBox="1">
            <a:spLocks noChangeArrowheads="1"/>
          </p:cNvSpPr>
          <p:nvPr/>
        </p:nvSpPr>
        <p:spPr bwMode="auto">
          <a:xfrm>
            <a:off x="26506011" y="32918400"/>
            <a:ext cx="32824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000" b="1" dirty="0">
                <a:latin typeface="Calibri" pitchFamily="34" charset="0"/>
              </a:rPr>
              <a:t>Figure </a:t>
            </a:r>
            <a:r>
              <a:rPr lang="en-US" sz="2000" b="1" dirty="0" smtClean="0">
                <a:latin typeface="Calibri" pitchFamily="34" charset="0"/>
              </a:rPr>
              <a:t>3.</a:t>
            </a:r>
            <a:r>
              <a:rPr lang="en-US" sz="2000" dirty="0" smtClean="0">
                <a:latin typeface="Calibri" pitchFamily="34" charset="0"/>
              </a:rPr>
              <a:t> </a:t>
            </a:r>
            <a:r>
              <a:rPr lang="en-US" sz="2000" dirty="0">
                <a:latin typeface="Calibri" pitchFamily="34" charset="0"/>
              </a:rPr>
              <a:t>Label in </a:t>
            </a:r>
            <a:r>
              <a:rPr lang="en-US" sz="2000" dirty="0" smtClean="0">
                <a:latin typeface="Calibri" pitchFamily="34" charset="0"/>
              </a:rPr>
              <a:t>20pt Calibri.</a:t>
            </a:r>
            <a:endParaRPr lang="en-US" sz="2000" dirty="0">
              <a:latin typeface="Calibri" pitchFamily="34" charset="0"/>
            </a:endParaRPr>
          </a:p>
        </p:txBody>
      </p:sp>
    </p:spTree>
    <p:extLst>
      <p:ext uri="{BB962C8B-B14F-4D97-AF65-F5344CB8AC3E}">
        <p14:creationId xmlns:p14="http://schemas.microsoft.com/office/powerpoint/2010/main" val="22512518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1991</Words>
  <Application>Microsoft Macintosh PowerPoint</Application>
  <PresentationFormat>Custom</PresentationFormat>
  <Paragraphs>174</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Genigraphics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48x36</dc:title>
  <dc:creator>Jay Larson</dc:creator>
  <dc:description>Quality poster printing
www.genigraphics.com
1-800-790-4001</dc:description>
  <cp:lastModifiedBy>Oliver Schulte</cp:lastModifiedBy>
  <cp:revision>71</cp:revision>
  <cp:lastPrinted>2013-02-12T02:21:55Z</cp:lastPrinted>
  <dcterms:created xsi:type="dcterms:W3CDTF">2013-02-10T21:14:48Z</dcterms:created>
  <dcterms:modified xsi:type="dcterms:W3CDTF">2015-12-01T10:59:03Z</dcterms:modified>
</cp:coreProperties>
</file>