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43891200" cy="32918400"/>
  <p:notesSz cx="16002000" cy="269748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4B4B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4628" autoAdjust="0"/>
  </p:normalViewPr>
  <p:slideViewPr>
    <p:cSldViewPr showGuides="1">
      <p:cViewPr>
        <p:scale>
          <a:sx n="41" d="100"/>
          <a:sy n="41" d="100"/>
        </p:scale>
        <p:origin x="-392" y="624"/>
      </p:cViewPr>
      <p:guideLst>
        <p:guide orient="horz" pos="576"/>
        <p:guide orient="horz" pos="5688"/>
        <p:guide orient="horz" pos="19296"/>
        <p:guide pos="2376"/>
        <p:guide pos="25272"/>
        <p:guide pos="10296"/>
        <p:guide pos="9432"/>
        <p:guide pos="17352"/>
        <p:guide pos="182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934200" cy="1349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064625" y="0"/>
            <a:ext cx="6934200" cy="1349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79E8-08FB-8B4B-A0B9-4B9951342D0D}" type="datetimeFigureOut">
              <a:rPr lang="en-US" smtClean="0"/>
              <a:pPr/>
              <a:t>12-08-08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2022475"/>
            <a:ext cx="13487400" cy="10115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00200" y="12812713"/>
            <a:ext cx="12801600" cy="12139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5620663"/>
            <a:ext cx="6934200" cy="1349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064625" y="25620663"/>
            <a:ext cx="6934200" cy="1349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E847-C1C0-504F-B79A-B5201FF24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E847-C1C0-504F-B79A-B5201FF245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57200" y="457196"/>
            <a:ext cx="42978373" cy="32004004"/>
            <a:chOff x="457200" y="457196"/>
            <a:chExt cx="42978373" cy="320040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57200" y="457196"/>
              <a:ext cx="42976800" cy="320040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57200" y="31546800"/>
              <a:ext cx="429768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57200" y="457200"/>
              <a:ext cx="429768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fluid energy lines for posters.emf"/>
            <p:cNvPicPr>
              <a:picLocks noChangeAspect="1"/>
            </p:cNvPicPr>
            <p:nvPr userDrawn="1"/>
          </p:nvPicPr>
          <p:blipFill>
            <a:blip r:embed="rId2" cstate="print"/>
            <a:srcRect l="47791" r="5763"/>
            <a:stretch>
              <a:fillRect/>
            </a:stretch>
          </p:blipFill>
          <p:spPr>
            <a:xfrm>
              <a:off x="457200" y="3337560"/>
              <a:ext cx="42978373" cy="84388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5016032" rtl="0" eaLnBrk="1" latinLnBrk="0" hangingPunct="1">
        <a:spcBef>
          <a:spcPct val="0"/>
        </a:spcBef>
        <a:buNone/>
        <a:defRPr sz="2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1012" indent="-1881012" algn="l" defTabSz="5016032" rtl="0" eaLnBrk="1" latinLnBrk="0" hangingPunct="1">
        <a:spcBef>
          <a:spcPct val="20000"/>
        </a:spcBef>
        <a:buFont typeface="Arial" pitchFamily="34" charset="0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5526" indent="-1567510" algn="l" defTabSz="5016032" rtl="0" eaLnBrk="1" latinLnBrk="0" hangingPunct="1">
        <a:spcBef>
          <a:spcPct val="20000"/>
        </a:spcBef>
        <a:buFont typeface="Arial" pitchFamily="34" charset="0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040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8058" indent="-1254008" algn="l" defTabSz="5016032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286074" indent="-1254008" algn="l" defTabSz="5016032" rtl="0" eaLnBrk="1" latinLnBrk="0" hangingPunct="1">
        <a:spcBef>
          <a:spcPct val="20000"/>
        </a:spcBef>
        <a:buFont typeface="Arial" pitchFamily="34" charset="0"/>
        <a:buChar char="»"/>
        <a:defRPr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4090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106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122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138" indent="-1254008" algn="l" defTabSz="501603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16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032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048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066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082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098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114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130" algn="l" defTabSz="5016032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5849600" y="8382000"/>
            <a:ext cx="12268200" cy="5832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Random Regression: </a:t>
            </a:r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Example</a:t>
            </a:r>
            <a:endParaRPr lang="en-US" sz="4800" b="1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CA" sz="3600" dirty="0" smtClean="0"/>
              <a:t>Target </a:t>
            </a:r>
            <a:r>
              <a:rPr lang="en-CA" sz="3600" dirty="0" smtClean="0"/>
              <a:t>Query: P(</a:t>
            </a:r>
            <a:r>
              <a:rPr lang="en-CA" sz="3600" i="1" dirty="0" smtClean="0"/>
              <a:t>gender</a:t>
            </a:r>
            <a:r>
              <a:rPr lang="en-CA" sz="3600" i="1" dirty="0" smtClean="0"/>
              <a:t>(</a:t>
            </a:r>
            <a:r>
              <a:rPr lang="en-CA" sz="3600" i="1" dirty="0" err="1" smtClean="0"/>
              <a:t>sam</a:t>
            </a:r>
            <a:r>
              <a:rPr lang="en-CA" sz="3600" i="1" dirty="0" smtClean="0"/>
              <a:t>) = F)</a:t>
            </a:r>
            <a:r>
              <a:rPr lang="en-CA" sz="3600" dirty="0" smtClean="0"/>
              <a:t>? 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endParaRPr lang="en-CA" sz="3600" dirty="0" smtClean="0">
              <a:solidFill>
                <a:srgbClr val="3366FF"/>
              </a:solidFill>
            </a:endParaRPr>
          </a:p>
          <a:p>
            <a:pPr marL="0" lvl="1">
              <a:lnSpc>
                <a:spcPct val="110000"/>
              </a:lnSpc>
              <a:spcAft>
                <a:spcPts val="2400"/>
              </a:spcAft>
            </a:pPr>
            <a:endParaRPr lang="en-US" sz="2400" dirty="0" smtClean="0">
              <a:latin typeface="+mj-lt"/>
            </a:endParaRPr>
          </a:p>
          <a:p>
            <a:pPr marL="0" lvl="1">
              <a:lnSpc>
                <a:spcPct val="110000"/>
              </a:lnSpc>
              <a:spcAft>
                <a:spcPts val="2400"/>
              </a:spcAft>
            </a:pPr>
            <a:endParaRPr lang="en-US" sz="2400" dirty="0" smtClean="0">
              <a:latin typeface="+mj-lt"/>
            </a:endParaRPr>
          </a:p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en-US" sz="2400" dirty="0" smtClean="0">
                <a:latin typeface="+mj-lt"/>
              </a:rPr>
              <a:t>Sam is friends with Bob and Anna. </a:t>
            </a:r>
            <a:r>
              <a:rPr lang="en-US" sz="3200" dirty="0" err="1" smtClean="0">
                <a:latin typeface="+mj-lt"/>
              </a:rPr>
              <a:t>Unnormalized</a:t>
            </a:r>
            <a:r>
              <a:rPr lang="en-US" sz="3200" dirty="0" smtClean="0">
                <a:latin typeface="+mj-lt"/>
              </a:rPr>
              <a:t> Probability:</a:t>
            </a:r>
            <a:endParaRPr lang="en-US" sz="3200" dirty="0">
              <a:latin typeface="+mj-lt"/>
            </a:endParaRPr>
          </a:p>
          <a:p>
            <a:pPr marL="0" lvl="1">
              <a:lnSpc>
                <a:spcPct val="110000"/>
              </a:lnSpc>
              <a:spcAft>
                <a:spcPts val="2400"/>
              </a:spcAft>
            </a:pPr>
            <a:endParaRPr lang="en-US" sz="3600" b="1" dirty="0" smtClean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2564249"/>
            <a:ext cx="2887980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Oliver Schulte, Hassan </a:t>
            </a:r>
            <a:r>
              <a:rPr lang="en-US" sz="7200" dirty="0" err="1" smtClean="0">
                <a:solidFill>
                  <a:schemeClr val="bg1"/>
                </a:solidFill>
              </a:rPr>
              <a:t>Khosravi</a:t>
            </a:r>
            <a:r>
              <a:rPr lang="en-US" sz="7200" dirty="0" smtClean="0">
                <a:solidFill>
                  <a:schemeClr val="bg1"/>
                </a:solidFill>
              </a:rPr>
              <a:t>, </a:t>
            </a:r>
            <a:r>
              <a:rPr lang="en-US" sz="7200" dirty="0" err="1" smtClean="0">
                <a:solidFill>
                  <a:schemeClr val="bg1"/>
                </a:solidFill>
              </a:rPr>
              <a:t>Tianxiang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Gao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chemeClr val="bg1"/>
                </a:solidFill>
              </a:rPr>
              <a:t>and </a:t>
            </a:r>
            <a:r>
              <a:rPr lang="en-US" sz="7200" dirty="0" err="1">
                <a:solidFill>
                  <a:schemeClr val="bg1"/>
                </a:solidFill>
              </a:rPr>
              <a:t>Yuke</a:t>
            </a:r>
            <a:r>
              <a:rPr lang="en-US" sz="7200" dirty="0">
                <a:solidFill>
                  <a:schemeClr val="bg1"/>
                </a:solidFill>
              </a:rPr>
              <a:t> Zhu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09712" y="3786187"/>
            <a:ext cx="15281377" cy="246221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6000" dirty="0" smtClean="0">
                <a:solidFill>
                  <a:srgbClr val="B4B4B4"/>
                </a:solidFill>
                <a:latin typeface="Arial" pitchFamily="34" charset="0"/>
                <a:cs typeface="Arial" pitchFamily="34" charset="0"/>
              </a:rPr>
              <a:t>School of Computing Science</a:t>
            </a:r>
            <a:br>
              <a:rPr lang="en-US" sz="6000" dirty="0" smtClean="0">
                <a:solidFill>
                  <a:srgbClr val="B4B4B4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0" dirty="0" smtClean="0">
                <a:solidFill>
                  <a:srgbClr val="B4B4B4"/>
                </a:solidFill>
                <a:latin typeface="Arial" pitchFamily="34" charset="0"/>
                <a:cs typeface="Arial" pitchFamily="34" charset="0"/>
              </a:rPr>
              <a:t>Simon Fraser University, Vancouver, Canada</a:t>
            </a:r>
          </a:p>
          <a:p>
            <a:pPr algn="ctr"/>
            <a:r>
              <a:rPr lang="en-US" sz="4000" dirty="0" smtClean="0">
                <a:solidFill>
                  <a:srgbClr val="B4B4B4"/>
                </a:solidFill>
                <a:latin typeface="Arial" pitchFamily="34" charset="0"/>
                <a:cs typeface="Arial" pitchFamily="34" charset="0"/>
              </a:rPr>
              <a:t>Project Website: http://www.cs.sfu.ca/~oschulte/jbn/</a:t>
            </a:r>
            <a:endParaRPr lang="en-US" sz="4000" dirty="0">
              <a:solidFill>
                <a:srgbClr val="B4B4B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8382000"/>
            <a:ext cx="14249400" cy="1699849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8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Bayes Net Inference: The </a:t>
            </a:r>
            <a:r>
              <a:rPr lang="en-US" sz="4800" b="1" dirty="0" err="1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Cyclicity</a:t>
            </a:r>
            <a:r>
              <a:rPr lang="en-US" sz="48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 Problem</a:t>
            </a:r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In the presence of recursive dependencies (autocorrelations), a ground first-order Bayes net template may contain </a:t>
            </a:r>
            <a:r>
              <a:rPr lang="en-US" sz="3600" dirty="0" smtClean="0"/>
              <a:t>cycles </a:t>
            </a:r>
            <a:r>
              <a:rPr lang="en-US" sz="3600" dirty="0" smtClean="0"/>
              <a:t>(Schulte et al. 2012, </a:t>
            </a:r>
            <a:r>
              <a:rPr lang="en-US" sz="3600" dirty="0" err="1" smtClean="0"/>
              <a:t>Domingos</a:t>
            </a:r>
            <a:r>
              <a:rPr lang="en-US" sz="3600" dirty="0" smtClean="0"/>
              <a:t> and Richardson 2007).</a:t>
            </a:r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endParaRPr lang="en-US" sz="3600" dirty="0" smtClean="0"/>
          </a:p>
          <a:p>
            <a:pPr algn="just"/>
            <a:endParaRPr lang="en-US" sz="3600" dirty="0"/>
          </a:p>
          <a:p>
            <a:pPr algn="just"/>
            <a:endParaRPr lang="en-US" sz="3600" dirty="0" smtClean="0"/>
          </a:p>
          <a:p>
            <a:pPr algn="just">
              <a:lnSpc>
                <a:spcPct val="110000"/>
              </a:lnSpc>
            </a:pPr>
            <a:endParaRPr lang="en-US" sz="48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48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48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48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48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48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How to define Bayes net relational inference with ground cycles?</a:t>
            </a:r>
          </a:p>
          <a:p>
            <a:pPr marL="742950" indent="-742950" algn="just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Define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Markov blanket probabilities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the probability of a target node value given its Markov blanket.</a:t>
            </a:r>
          </a:p>
          <a:p>
            <a:pPr marL="742950" indent="-742950" algn="just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Random regression: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compute the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expected probability over a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random instantiation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of the Markov blanket.</a:t>
            </a:r>
          </a:p>
          <a:p>
            <a:pPr marL="742950" indent="-742950" algn="just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Closed-form result: equivalent to a log-linear regression  model that uses Markov blanket feature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frequencies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rather than counts.</a:t>
            </a:r>
          </a:p>
          <a:p>
            <a:pPr marL="742950" indent="-742950" algn="just">
              <a:lnSpc>
                <a:spcPct val="110000"/>
              </a:lnSpc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Random regression works well with Bayes net parameters </a:t>
            </a:r>
          </a:p>
          <a:p>
            <a:pPr marL="3250966" lvl="1" indent="-742950" algn="just">
              <a:lnSpc>
                <a:spcPct val="110000"/>
              </a:lnSpc>
              <a:buFont typeface="Wingdings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very fast parameter estimation.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14400" y="26060400"/>
            <a:ext cx="13868400" cy="8334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/>
              <a:t>H. </a:t>
            </a:r>
            <a:r>
              <a:rPr lang="en-US" sz="3200" dirty="0" err="1"/>
              <a:t>Khosravi</a:t>
            </a:r>
            <a:r>
              <a:rPr lang="en-US" sz="3200" dirty="0"/>
              <a:t>, O. Schulte, T. Man, X. </a:t>
            </a:r>
            <a:r>
              <a:rPr lang="en-US" sz="3200" dirty="0" err="1"/>
              <a:t>Xu</a:t>
            </a:r>
            <a:r>
              <a:rPr lang="en-US" sz="3200" dirty="0" smtClean="0"/>
              <a:t>, </a:t>
            </a:r>
            <a:r>
              <a:rPr lang="en-US" sz="3200" dirty="0"/>
              <a:t>B. </a:t>
            </a:r>
            <a:r>
              <a:rPr lang="en-US" sz="3200" dirty="0" err="1"/>
              <a:t>Bina</a:t>
            </a:r>
            <a:r>
              <a:rPr lang="en-US" sz="3200" dirty="0"/>
              <a:t>, Structure learning for Markov logic networks with many descriptive attributes, </a:t>
            </a:r>
            <a:r>
              <a:rPr lang="en-US" sz="3200" dirty="0" smtClean="0"/>
              <a:t>AAAI</a:t>
            </a:r>
            <a:r>
              <a:rPr lang="en-US" sz="3200" dirty="0"/>
              <a:t>, 2010, pp. 487–493.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O. Schulte and H. </a:t>
            </a:r>
            <a:r>
              <a:rPr lang="en-US" sz="3200" dirty="0" err="1"/>
              <a:t>Khosravi</a:t>
            </a:r>
            <a:r>
              <a:rPr lang="en-US" sz="3200" dirty="0"/>
              <a:t>. Learning graphical models for relational data via lattice search. Machine Learning, 88:3, 331-</a:t>
            </a:r>
            <a:r>
              <a:rPr lang="en-US" sz="3200" dirty="0" smtClean="0"/>
              <a:t>368, 2012.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Schulte, O.; </a:t>
            </a:r>
            <a:r>
              <a:rPr lang="en-US" sz="3200" dirty="0" err="1"/>
              <a:t>Khosravi</a:t>
            </a:r>
            <a:r>
              <a:rPr lang="en-US" sz="3200" dirty="0"/>
              <a:t>, H. &amp; Man, T. Learning Directed Relational Models With Recursive Dependencies Machine Learning, 2012, Forthcoming</a:t>
            </a:r>
            <a:r>
              <a:rPr lang="en-US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/>
              <a:t>Domingos</a:t>
            </a:r>
            <a:r>
              <a:rPr lang="en-US" sz="3200" dirty="0"/>
              <a:t>, P., Richardson, M.: Markov logic: A unifying framework for statistical relational learning. </a:t>
            </a:r>
            <a:r>
              <a:rPr lang="en-US" sz="3200" dirty="0" smtClean="0"/>
              <a:t>in</a:t>
            </a:r>
            <a:r>
              <a:rPr lang="en-US" sz="3200" i="1" dirty="0" smtClean="0"/>
              <a:t> Statistical Relational Learning, 2007.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Tx/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pic>
        <p:nvPicPr>
          <p:cNvPr id="14" name="Picture 5" descr="sfu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4495800" cy="22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28575000" y="8382000"/>
            <a:ext cx="15011400" cy="22744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56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Evaluation</a:t>
            </a:r>
          </a:p>
          <a:p>
            <a:pPr marL="685800" indent="-685800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Use Learn-and-Join Algorithm for Bayes net structure learning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Khosravi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et al. 2010, Schulte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Khosravi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2012).</a:t>
            </a:r>
          </a:p>
          <a:p>
            <a:pPr>
              <a:lnSpc>
                <a:spcPct val="110000"/>
              </a:lnSpc>
            </a:pPr>
            <a:endParaRPr lang="en-US" sz="3600" dirty="0" smtClean="0">
              <a:cs typeface="Arial" pitchFamily="34" charset="0"/>
            </a:endParaRPr>
          </a:p>
          <a:p>
            <a:pPr marL="742950" indent="-742950">
              <a:lnSpc>
                <a:spcPct val="110000"/>
              </a:lnSpc>
              <a:buFont typeface="Arial"/>
              <a:buChar char="•"/>
            </a:pPr>
            <a:endParaRPr lang="en-US" sz="3600" b="1" dirty="0" smtClean="0">
              <a:cs typeface="Arial" pitchFamily="34" charset="0"/>
            </a:endParaRPr>
          </a:p>
          <a:p>
            <a:pPr marL="742950" indent="-742950">
              <a:lnSpc>
                <a:spcPct val="110000"/>
              </a:lnSpc>
              <a:buFont typeface="Arial"/>
              <a:buChar char="•"/>
            </a:pPr>
            <a:r>
              <a:rPr lang="en-US" sz="3600" b="1" dirty="0" smtClean="0">
                <a:cs typeface="Arial" pitchFamily="34" charset="0"/>
              </a:rPr>
              <a:t>MBN </a:t>
            </a:r>
            <a:r>
              <a:rPr lang="en-US" sz="3600" dirty="0" smtClean="0">
                <a:cs typeface="Arial" pitchFamily="34" charset="0"/>
              </a:rPr>
              <a:t>Convert Bayes net to Markov net,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use Alchemy to learn weights in log-linear model with Markov Blanket feature counts.</a:t>
            </a:r>
          </a:p>
          <a:p>
            <a:pPr marL="742950" indent="-742950">
              <a:lnSpc>
                <a:spcPct val="110000"/>
              </a:lnSpc>
              <a:buFont typeface="Arial"/>
              <a:buChar char="•"/>
            </a:pPr>
            <a:r>
              <a:rPr lang="en-US" sz="3600" b="1" dirty="0" err="1" smtClean="0">
                <a:cs typeface="Arial" pitchFamily="34" charset="0"/>
              </a:rPr>
              <a:t>CP+Count</a:t>
            </a:r>
            <a:r>
              <a:rPr lang="en-US" sz="3600" b="1" dirty="0" smtClean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Use log-conditional </a:t>
            </a:r>
            <a:r>
              <a:rPr lang="en-US" sz="3600" dirty="0" err="1" smtClean="0">
                <a:cs typeface="Arial" pitchFamily="34" charset="0"/>
              </a:rPr>
              <a:t>probs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>
                <a:cs typeface="Arial" pitchFamily="34" charset="0"/>
              </a:rPr>
              <a:t>as weights in log-linear model with Markov Blanket feature counts.</a:t>
            </a:r>
          </a:p>
          <a:p>
            <a:pPr marL="742950" indent="-742950">
              <a:lnSpc>
                <a:spcPct val="110000"/>
              </a:lnSpc>
              <a:buFont typeface="Arial"/>
              <a:buChar char="•"/>
            </a:pPr>
            <a:r>
              <a:rPr lang="en-US" sz="3600" b="1" dirty="0" err="1" smtClean="0">
                <a:cs typeface="Arial" pitchFamily="34" charset="0"/>
              </a:rPr>
              <a:t>CP+Frequency</a:t>
            </a:r>
            <a:r>
              <a:rPr lang="en-US" sz="3600" b="1" dirty="0" smtClean="0">
                <a:cs typeface="Arial" pitchFamily="34" charset="0"/>
              </a:rPr>
              <a:t>. </a:t>
            </a:r>
            <a:r>
              <a:rPr lang="en-US" sz="3600" dirty="0">
                <a:cs typeface="Arial" pitchFamily="34" charset="0"/>
              </a:rPr>
              <a:t>Use log-conditional </a:t>
            </a:r>
            <a:r>
              <a:rPr lang="en-US" sz="3600" dirty="0" err="1">
                <a:cs typeface="Arial" pitchFamily="34" charset="0"/>
              </a:rPr>
              <a:t>probs</a:t>
            </a:r>
            <a:r>
              <a:rPr lang="en-US" sz="3600" dirty="0">
                <a:cs typeface="Arial" pitchFamily="34" charset="0"/>
              </a:rPr>
              <a:t> as weights in log-linear model with Markov Blanket </a:t>
            </a:r>
            <a:r>
              <a:rPr lang="en-US" sz="3600" i="1" dirty="0">
                <a:cs typeface="Arial" pitchFamily="34" charset="0"/>
              </a:rPr>
              <a:t>feature </a:t>
            </a:r>
            <a:r>
              <a:rPr lang="en-US" sz="3600" i="1" dirty="0" smtClean="0">
                <a:cs typeface="Arial" pitchFamily="34" charset="0"/>
              </a:rPr>
              <a:t>frequencies </a:t>
            </a:r>
            <a:r>
              <a:rPr lang="en-US" sz="3600" dirty="0" smtClean="0">
                <a:cs typeface="Arial" pitchFamily="34" charset="0"/>
              </a:rPr>
              <a:t>(= random regression).</a:t>
            </a:r>
            <a:br>
              <a:rPr lang="en-US" sz="3600" dirty="0" smtClean="0">
                <a:cs typeface="Arial" pitchFamily="34" charset="0"/>
              </a:rPr>
            </a:br>
            <a:endParaRPr lang="en-US" sz="3600" b="1" dirty="0"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cs typeface="Arial" pitchFamily="34" charset="0"/>
              </a:rPr>
              <a:t>Learning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cs typeface="Arial" pitchFamily="34" charset="0"/>
              </a:rPr>
              <a:t>Times</a:t>
            </a:r>
          </a:p>
          <a:p>
            <a:pPr>
              <a:lnSpc>
                <a:spcPct val="110000"/>
              </a:lnSpc>
            </a:pPr>
            <a:endParaRPr lang="en-US" sz="56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 smtClean="0">
                <a:cs typeface="Arial" pitchFamily="34" charset="0"/>
              </a:rPr>
              <a:t>Conditional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Log-likelihood</a:t>
            </a:r>
            <a:r>
              <a:rPr lang="en-US" sz="3600" dirty="0" smtClean="0">
                <a:cs typeface="Arial" pitchFamily="34" charset="0"/>
              </a:rPr>
              <a:t> </a:t>
            </a:r>
            <a:endParaRPr lang="en-US" sz="3600" dirty="0"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600" b="1" dirty="0" smtClean="0">
              <a:solidFill>
                <a:srgbClr val="9E7E38"/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32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/>
            </a:r>
            <a:endParaRPr lang="en-US" sz="3200" b="1" dirty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Quick Summary Plot</a:t>
            </a:r>
            <a:endParaRPr lang="en-US" sz="3200" b="1" dirty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cs typeface="Arial" pitchFamily="34" charset="0"/>
              </a:rPr>
              <a:t>Average </a:t>
            </a:r>
            <a:r>
              <a:rPr lang="en-US" sz="3200" dirty="0" smtClean="0">
                <a:cs typeface="Arial" pitchFamily="34" charset="0"/>
              </a:rPr>
              <a:t>performance over databases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cs typeface="Arial" pitchFamily="34" charset="0"/>
              </a:rPr>
              <a:t>Smaller Learning Time is better.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3200" dirty="0" smtClean="0">
                <a:cs typeface="Arial" pitchFamily="34" charset="0"/>
              </a:rPr>
              <a:t>Bigger CLL is better.</a:t>
            </a:r>
            <a:endParaRPr lang="en-US" sz="3200" dirty="0"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en-US" sz="56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5600" b="1" dirty="0" smtClean="0">
                <a:solidFill>
                  <a:srgbClr val="9E7E38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5600" b="1" dirty="0" smtClean="0">
              <a:solidFill>
                <a:srgbClr val="9E7E38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32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CMR10"/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Random regression: principled way to define relational Bayes net inferences even with ground cycles.</a:t>
            </a:r>
          </a:p>
          <a:p>
            <a:pPr>
              <a:lnSpc>
                <a:spcPts val="432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Closed form evaluation: log-linear model with feature frequencies.</a:t>
            </a:r>
          </a:p>
          <a:p>
            <a:pPr>
              <a:lnSpc>
                <a:spcPts val="432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>
                <a:cs typeface="Arial" pitchFamily="34" charset="0"/>
              </a:rPr>
              <a:t> </a:t>
            </a:r>
            <a:r>
              <a:rPr lang="en-US" sz="3600" dirty="0" smtClean="0">
                <a:cs typeface="Arial" pitchFamily="34" charset="0"/>
              </a:rPr>
              <a:t>Bayes net conditional probabilities are fast to compute, interpretable and local.</a:t>
            </a:r>
          </a:p>
          <a:p>
            <a:pPr>
              <a:lnSpc>
                <a:spcPts val="432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 Using feature frequencies rather than counts addresses the </a:t>
            </a:r>
            <a:r>
              <a:rPr lang="en-US" sz="3600" b="1" dirty="0" smtClean="0">
                <a:cs typeface="Arial" pitchFamily="34" charset="0"/>
              </a:rPr>
              <a:t>balancing </a:t>
            </a:r>
            <a:r>
              <a:rPr lang="en-US" sz="3600" b="1" dirty="0" smtClean="0">
                <a:cs typeface="Arial" pitchFamily="34" charset="0"/>
              </a:rPr>
              <a:t>problem: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smtClean="0"/>
              <a:t>in </a:t>
            </a:r>
            <a:r>
              <a:rPr lang="en-US" sz="3600" dirty="0"/>
              <a:t>the count model, features with more groundings carry exponentially more weights. </a:t>
            </a:r>
            <a:endParaRPr lang="en-US" sz="3600" b="1" dirty="0" smtClean="0"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86600" y="990600"/>
            <a:ext cx="30327600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Relational Random Regression for Bayes Nets</a:t>
            </a:r>
            <a:endParaRPr lang="en-US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925800" y="15803969"/>
            <a:ext cx="12268200" cy="62940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Closed </a:t>
            </a:r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Form</a:t>
            </a:r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CA" sz="3600" b="1" dirty="0" smtClean="0"/>
              <a:t>Proposition</a:t>
            </a:r>
            <a:r>
              <a:rPr lang="en-CA" sz="3600" dirty="0" smtClean="0"/>
              <a:t> The random regression value can be obtained by multiplying the probability associated with  each Markov blanket state, raised to the </a:t>
            </a:r>
            <a:r>
              <a:rPr lang="en-CA" sz="3600" i="1" dirty="0" smtClean="0"/>
              <a:t>frequency</a:t>
            </a:r>
            <a:r>
              <a:rPr lang="en-CA" sz="3600" dirty="0" smtClean="0"/>
              <a:t> of the state. Example:</a:t>
            </a:r>
          </a:p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is-IS" sz="3600" dirty="0"/>
              <a:t>P(g(sam) = F|mb) =</a:t>
            </a:r>
            <a:br>
              <a:rPr lang="is-IS" sz="3600" dirty="0"/>
            </a:br>
            <a:r>
              <a:rPr lang="en-US" sz="3600" kern="0" dirty="0">
                <a:solidFill>
                  <a:sysClr val="windowText" lastClr="000000"/>
                </a:solidFill>
              </a:rPr>
              <a:t>α</a:t>
            </a:r>
            <a:r>
              <a:rPr lang="is-IS" sz="3600" dirty="0"/>
              <a:t> P(cd(sam) = T|gd(sam) = F) x</a:t>
            </a:r>
            <a:br>
              <a:rPr lang="is-IS" sz="3600" dirty="0"/>
            </a:br>
            <a:r>
              <a:rPr lang="is-IS" sz="3600" dirty="0"/>
              <a:t>[P(g(sam) = F|g(anna)=F, Fr(sam,anna) = T) x</a:t>
            </a:r>
            <a:br>
              <a:rPr lang="is-IS" sz="3600" dirty="0"/>
            </a:br>
            <a:r>
              <a:rPr lang="is-IS" sz="3600" dirty="0"/>
              <a:t>P(g(sam) = F|g(bob) = M, Fr(sam,bob) = T)] </a:t>
            </a:r>
            <a:r>
              <a:rPr lang="en-US" sz="3600" kern="0" baseline="30000" dirty="0">
                <a:solidFill>
                  <a:sysClr val="windowText" lastClr="000000"/>
                </a:solidFill>
              </a:rPr>
              <a:t>1/2</a:t>
            </a:r>
            <a:r>
              <a:rPr lang="en-US" sz="3600" kern="0" dirty="0">
                <a:solidFill>
                  <a:sysClr val="windowText" lastClr="000000"/>
                </a:solidFill>
              </a:rPr>
              <a:t> =</a:t>
            </a:r>
            <a:br>
              <a:rPr lang="en-US" sz="3600" kern="0" dirty="0">
                <a:solidFill>
                  <a:sysClr val="windowText" lastClr="000000"/>
                </a:solidFill>
              </a:rPr>
            </a:br>
            <a:r>
              <a:rPr lang="en-US" sz="3600" kern="0" dirty="0" smtClean="0">
                <a:solidFill>
                  <a:sysClr val="windowText" lastClr="000000"/>
                </a:solidFill>
              </a:rPr>
              <a:t>70% x [60% x 40%]</a:t>
            </a:r>
            <a:r>
              <a:rPr lang="en-US" sz="3600" kern="0" baseline="30000" dirty="0">
                <a:solidFill>
                  <a:sysClr val="windowText" lastClr="000000"/>
                </a:solidFill>
              </a:rPr>
              <a:t> 1/2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 = 0.34 </a:t>
            </a:r>
            <a:r>
              <a:rPr lang="en-US" sz="3600" kern="0" dirty="0">
                <a:solidFill>
                  <a:sysClr val="windowText" lastClr="000000"/>
                </a:solidFill>
              </a:rPr>
              <a:t>= e</a:t>
            </a:r>
            <a:r>
              <a:rPr lang="en-US" sz="3600" kern="0" baseline="30000" dirty="0">
                <a:solidFill>
                  <a:sysClr val="windowText" lastClr="000000"/>
                </a:solidFill>
              </a:rPr>
              <a:t>-1.07</a:t>
            </a:r>
            <a:endParaRPr lang="en-US" sz="3600" kern="0" baseline="30000" dirty="0">
              <a:solidFill>
                <a:sysClr val="windowText" lastClr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849600" y="22125390"/>
            <a:ext cx="12268200" cy="53830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Relational </a:t>
            </a:r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regression in graphical models</a:t>
            </a:r>
            <a:endParaRPr lang="en-US" sz="4800" b="1" dirty="0">
              <a:solidFill>
                <a:schemeClr val="accent1"/>
              </a:solidFill>
              <a:latin typeface="+mj-lt"/>
            </a:endParaRPr>
          </a:p>
          <a:p>
            <a:pPr marL="571500" lvl="1" indent="-571500">
              <a:lnSpc>
                <a:spcPct val="11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600" dirty="0" smtClean="0"/>
              <a:t>Bayes net </a:t>
            </a:r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dirty="0" smtClean="0"/>
              <a:t> </a:t>
            </a:r>
            <a:r>
              <a:rPr lang="en-US" sz="3600" dirty="0" smtClean="0"/>
              <a:t>dependency </a:t>
            </a:r>
            <a:r>
              <a:rPr lang="en-US" sz="3600" dirty="0" smtClean="0"/>
              <a:t>net, </a:t>
            </a:r>
            <a:r>
              <a:rPr lang="en-US" sz="3600" dirty="0" smtClean="0"/>
              <a:t>use </a:t>
            </a:r>
            <a:r>
              <a:rPr lang="en-US" sz="3600" i="1" dirty="0" smtClean="0"/>
              <a:t>geometric mean</a:t>
            </a:r>
            <a:r>
              <a:rPr lang="en-US" sz="3600" b="1" i="1" dirty="0" smtClean="0"/>
              <a:t> </a:t>
            </a:r>
            <a:r>
              <a:rPr lang="en-US" sz="3600" dirty="0" smtClean="0"/>
              <a:t>as combining rule =  log-linear model with frequencies = random regression.</a:t>
            </a:r>
          </a:p>
          <a:p>
            <a:pPr marL="571500" lvl="1" indent="-571500">
              <a:lnSpc>
                <a:spcPct val="11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600" dirty="0"/>
              <a:t>Bayes net </a:t>
            </a:r>
            <a:r>
              <a:rPr lang="en-US" sz="3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600" dirty="0"/>
              <a:t> </a:t>
            </a:r>
            <a:r>
              <a:rPr lang="en-US" sz="3600" dirty="0" smtClean="0"/>
              <a:t>Markov </a:t>
            </a:r>
            <a:r>
              <a:rPr lang="en-US" sz="3600" dirty="0"/>
              <a:t>net, </a:t>
            </a:r>
            <a:r>
              <a:rPr lang="en-US" sz="3600" dirty="0"/>
              <a:t>use </a:t>
            </a:r>
            <a:r>
              <a:rPr lang="en-US" sz="3600" dirty="0" smtClean="0"/>
              <a:t>standard Markov network </a:t>
            </a:r>
            <a:r>
              <a:rPr lang="en-US" sz="3600" dirty="0" smtClean="0"/>
              <a:t>regression </a:t>
            </a:r>
            <a:r>
              <a:rPr lang="en-US" sz="3600" dirty="0" smtClean="0"/>
              <a:t>= </a:t>
            </a:r>
            <a:r>
              <a:rPr lang="en-US" sz="3600" dirty="0" smtClean="0"/>
              <a:t>log</a:t>
            </a:r>
            <a:r>
              <a:rPr lang="en-US" sz="3600" dirty="0" smtClean="0"/>
              <a:t>-linear model with counts</a:t>
            </a:r>
            <a:r>
              <a:rPr lang="en-US" sz="3600" dirty="0" smtClean="0"/>
              <a:t>. Example:</a:t>
            </a:r>
            <a:endParaRPr lang="en-US" sz="3600" dirty="0" smtClean="0"/>
          </a:p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is-IS" sz="3600" dirty="0" smtClean="0"/>
              <a:t>P</a:t>
            </a:r>
            <a:r>
              <a:rPr lang="is-IS" sz="3600" dirty="0"/>
              <a:t>(g(sam) = F|mb) </a:t>
            </a:r>
            <a:r>
              <a:rPr lang="is-IS" sz="3600" dirty="0" smtClean="0"/>
              <a:t>= </a:t>
            </a:r>
            <a:r>
              <a:rPr lang="en-US" sz="3600" kern="0" dirty="0" smtClean="0">
                <a:solidFill>
                  <a:sysClr val="windowText" lastClr="000000"/>
                </a:solidFill>
              </a:rPr>
              <a:t>α</a:t>
            </a:r>
            <a:r>
              <a:rPr lang="is-IS" sz="3600" dirty="0" smtClean="0"/>
              <a:t> 70</a:t>
            </a:r>
            <a:r>
              <a:rPr lang="is-IS" sz="3600" dirty="0"/>
              <a:t>% x 60% x 40% = 0.168</a:t>
            </a:r>
            <a:r>
              <a:rPr lang="is-IS" sz="3600" dirty="0" smtClean="0"/>
              <a:t>.</a:t>
            </a:r>
            <a:endParaRPr lang="is-IS" sz="3600" dirty="0"/>
          </a:p>
        </p:txBody>
      </p:sp>
      <p:sp>
        <p:nvSpPr>
          <p:cNvPr id="81" name="TextBox 80"/>
          <p:cNvSpPr txBox="1"/>
          <p:nvPr/>
        </p:nvSpPr>
        <p:spPr>
          <a:xfrm flipH="1">
            <a:off x="28956000" y="11049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Methods Compared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random-tim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0" y="15697200"/>
            <a:ext cx="12115800" cy="2563633"/>
          </a:xfrm>
          <a:prstGeom prst="rect">
            <a:avLst/>
          </a:prstGeom>
        </p:spPr>
      </p:pic>
      <p:pic>
        <p:nvPicPr>
          <p:cNvPr id="5" name="Picture 4" descr="random-c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0" y="18211800"/>
            <a:ext cx="12496800" cy="2118101"/>
          </a:xfrm>
          <a:prstGeom prst="rect">
            <a:avLst/>
          </a:prstGeom>
        </p:spPr>
      </p:pic>
      <p:pic>
        <p:nvPicPr>
          <p:cNvPr id="82" name="Picture 81" descr="timeAvgCl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0" y="20878800"/>
            <a:ext cx="7086600" cy="448123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6535400" y="10439400"/>
            <a:ext cx="6441736" cy="2032576"/>
            <a:chOff x="8458200" y="12992100"/>
            <a:chExt cx="6441736" cy="2032576"/>
          </a:xfrm>
        </p:grpSpPr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8458200" y="14439900"/>
              <a:ext cx="2936822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 smtClean="0"/>
                <a:t>coffee_dr(sam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12115800" y="12992100"/>
              <a:ext cx="2784136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 smtClean="0"/>
                <a:t>Friend(sam,</a:t>
              </a:r>
              <a:r>
                <a:rPr lang="en-US" sz="3200" dirty="0" err="1"/>
                <a:t>Y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2252356" y="14439900"/>
              <a:ext cx="2511024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 smtClean="0"/>
                <a:t>gender(sam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cxnSp>
          <p:nvCxnSpPr>
            <p:cNvPr id="46" name="Straight Arrow Connector 45"/>
            <p:cNvCxnSpPr>
              <a:endCxn id="45" idx="0"/>
            </p:cNvCxnSpPr>
            <p:nvPr/>
          </p:nvCxnSpPr>
          <p:spPr>
            <a:xfrm>
              <a:off x="13449300" y="13639800"/>
              <a:ext cx="58568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3"/>
              <a:endCxn id="45" idx="1"/>
            </p:cNvCxnSpPr>
            <p:nvPr/>
          </p:nvCxnSpPr>
          <p:spPr>
            <a:xfrm>
              <a:off x="11395022" y="14732288"/>
              <a:ext cx="857334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8921869" y="12992100"/>
              <a:ext cx="2009484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err="1" smtClean="0"/>
                <a:t>gender(Y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cxnSp>
          <p:nvCxnSpPr>
            <p:cNvPr id="49" name="Straight Arrow Connector 48"/>
            <p:cNvCxnSpPr>
              <a:stCxn id="48" idx="3"/>
            </p:cNvCxnSpPr>
            <p:nvPr/>
          </p:nvCxnSpPr>
          <p:spPr>
            <a:xfrm>
              <a:off x="10931353" y="13284488"/>
              <a:ext cx="2484395" cy="1083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random-comput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13258800"/>
            <a:ext cx="11815823" cy="2667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849600" y="28117800"/>
            <a:ext cx="12268200" cy="2975749"/>
            <a:chOff x="16002000" y="27427535"/>
            <a:chExt cx="12268200" cy="2975749"/>
          </a:xfrm>
        </p:grpSpPr>
        <p:sp>
          <p:nvSpPr>
            <p:cNvPr id="51" name="TextBox 50"/>
            <p:cNvSpPr txBox="1"/>
            <p:nvPr/>
          </p:nvSpPr>
          <p:spPr>
            <a:xfrm>
              <a:off x="16002000" y="27763063"/>
              <a:ext cx="2230034" cy="532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Bayes Net</a:t>
              </a:r>
              <a:endParaRPr lang="en-US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83400" y="29870400"/>
              <a:ext cx="2446770" cy="5328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Markov Net</a:t>
              </a:r>
              <a:endParaRPr lang="en-US" sz="3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292402" y="28727400"/>
              <a:ext cx="3262798" cy="584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Dependency Net</a:t>
              </a:r>
              <a:endParaRPr lang="en-US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594252" y="27538691"/>
              <a:ext cx="3675948" cy="9816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Log-linear Model with Frequencies</a:t>
              </a:r>
              <a:endParaRPr lang="en-US" sz="3200" dirty="0"/>
            </a:p>
          </p:txBody>
        </p:sp>
        <p:cxnSp>
          <p:nvCxnSpPr>
            <p:cNvPr id="55" name="Straight Arrow Connector 54"/>
            <p:cNvCxnSpPr>
              <a:stCxn id="51" idx="3"/>
              <a:endCxn id="54" idx="1"/>
            </p:cNvCxnSpPr>
            <p:nvPr/>
          </p:nvCxnSpPr>
          <p:spPr>
            <a:xfrm>
              <a:off x="18232034" y="28029505"/>
              <a:ext cx="63622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9292403" y="27427535"/>
              <a:ext cx="2957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random regression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523560" y="28946115"/>
              <a:ext cx="3675948" cy="9816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Log-linear Model with Counts</a:t>
              </a:r>
              <a:endParaRPr lang="en-US" sz="3200" dirty="0"/>
            </a:p>
          </p:txBody>
        </p:sp>
        <p:cxnSp>
          <p:nvCxnSpPr>
            <p:cNvPr id="58" name="Straight Arrow Connector 57"/>
            <p:cNvCxnSpPr>
              <a:stCxn id="52" idx="3"/>
              <a:endCxn id="57" idx="1"/>
            </p:cNvCxnSpPr>
            <p:nvPr/>
          </p:nvCxnSpPr>
          <p:spPr>
            <a:xfrm flipV="1">
              <a:off x="22030170" y="29436929"/>
              <a:ext cx="2493390" cy="6999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3180425" y="28946115"/>
              <a:ext cx="1272444" cy="420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product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793200" y="28189535"/>
              <a:ext cx="1600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geo.mean</a:t>
              </a:r>
              <a:endParaRPr lang="en-US" sz="2400" dirty="0"/>
            </a:p>
          </p:txBody>
        </p:sp>
        <p:cxnSp>
          <p:nvCxnSpPr>
            <p:cNvPr id="61" name="Straight Arrow Connector 60"/>
            <p:cNvCxnSpPr>
              <a:stCxn id="53" idx="3"/>
              <a:endCxn id="54" idx="1"/>
            </p:cNvCxnSpPr>
            <p:nvPr/>
          </p:nvCxnSpPr>
          <p:spPr>
            <a:xfrm flipV="1">
              <a:off x="22555200" y="28029505"/>
              <a:ext cx="2039052" cy="990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3"/>
            </p:cNvCxnSpPr>
            <p:nvPr/>
          </p:nvCxnSpPr>
          <p:spPr>
            <a:xfrm flipV="1">
              <a:off x="22555200" y="28989097"/>
              <a:ext cx="1968361" cy="306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1" idx="3"/>
              <a:endCxn id="53" idx="1"/>
            </p:cNvCxnSpPr>
            <p:nvPr/>
          </p:nvCxnSpPr>
          <p:spPr>
            <a:xfrm>
              <a:off x="18232034" y="28029505"/>
              <a:ext cx="1060368" cy="9902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1" idx="3"/>
              <a:endCxn id="52" idx="1"/>
            </p:cNvCxnSpPr>
            <p:nvPr/>
          </p:nvCxnSpPr>
          <p:spPr>
            <a:xfrm>
              <a:off x="18232034" y="28029505"/>
              <a:ext cx="1351366" cy="2107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8458200" y="14439900"/>
            <a:ext cx="2435282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coffee_dr</a:t>
            </a:r>
            <a:r>
              <a:rPr lang="en-US" sz="3200" dirty="0" smtClean="0"/>
              <a:t>(</a:t>
            </a:r>
            <a:r>
              <a:rPr lang="en-US" sz="3200" dirty="0"/>
              <a:t>X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3" name="Text Box 10"/>
          <p:cNvSpPr txBox="1">
            <a:spLocks noChangeArrowheads="1"/>
          </p:cNvSpPr>
          <p:nvPr/>
        </p:nvSpPr>
        <p:spPr bwMode="auto">
          <a:xfrm>
            <a:off x="12115800" y="12992100"/>
            <a:ext cx="2282596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Friend</a:t>
            </a:r>
            <a:r>
              <a:rPr lang="en-US" sz="3200" dirty="0" smtClean="0"/>
              <a:t>(</a:t>
            </a:r>
            <a:r>
              <a:rPr lang="en-US" sz="3200" dirty="0"/>
              <a:t>X</a:t>
            </a:r>
            <a:r>
              <a:rPr lang="en-US" sz="3200" dirty="0" smtClean="0"/>
              <a:t>,</a:t>
            </a:r>
            <a:r>
              <a:rPr lang="en-US" sz="3200" dirty="0"/>
              <a:t>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4" name="Text Box 8"/>
          <p:cNvSpPr txBox="1">
            <a:spLocks noChangeArrowheads="1"/>
          </p:cNvSpPr>
          <p:nvPr/>
        </p:nvSpPr>
        <p:spPr bwMode="auto">
          <a:xfrm>
            <a:off x="12252356" y="14439900"/>
            <a:ext cx="2009484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gender</a:t>
            </a:r>
            <a:r>
              <a:rPr lang="en-US" sz="3200" dirty="0" smtClean="0"/>
              <a:t>(</a:t>
            </a:r>
            <a:r>
              <a:rPr lang="en-US" sz="3200" dirty="0"/>
              <a:t>X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105" name="Straight Arrow Connector 104"/>
          <p:cNvCxnSpPr>
            <a:endCxn id="104" idx="0"/>
          </p:cNvCxnSpPr>
          <p:nvPr/>
        </p:nvCxnSpPr>
        <p:spPr>
          <a:xfrm flipH="1">
            <a:off x="13257098" y="13639800"/>
            <a:ext cx="192202" cy="8001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2" idx="3"/>
            <a:endCxn id="104" idx="1"/>
          </p:cNvCxnSpPr>
          <p:nvPr/>
        </p:nvCxnSpPr>
        <p:spPr>
          <a:xfrm>
            <a:off x="10893482" y="14732288"/>
            <a:ext cx="1358874" cy="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8921869" y="12992100"/>
            <a:ext cx="2009484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/>
              <a:t>gender(Y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108" name="Straight Arrow Connector 107"/>
          <p:cNvCxnSpPr>
            <a:stCxn id="107" idx="3"/>
          </p:cNvCxnSpPr>
          <p:nvPr/>
        </p:nvCxnSpPr>
        <p:spPr>
          <a:xfrm>
            <a:off x="10931353" y="13284488"/>
            <a:ext cx="2144842" cy="113360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ular Callout 96"/>
          <p:cNvSpPr/>
          <p:nvPr/>
        </p:nvSpPr>
        <p:spPr>
          <a:xfrm>
            <a:off x="762000" y="15011400"/>
            <a:ext cx="7467600" cy="1600200"/>
          </a:xfrm>
          <a:prstGeom prst="wedgeRectCallout">
            <a:avLst>
              <a:gd name="adj1" fmla="val 102009"/>
              <a:gd name="adj2" fmla="val -4885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8" name="TextBox 97"/>
          <p:cNvSpPr txBox="1"/>
          <p:nvPr/>
        </p:nvSpPr>
        <p:spPr>
          <a:xfrm>
            <a:off x="914400" y="150876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P(g(X) = F |g(Y) =F, F(X,Y) = T)= .6</a:t>
            </a:r>
          </a:p>
          <a:p>
            <a:r>
              <a:rPr lang="en-US" sz="3200" dirty="0"/>
              <a:t>P(g(X) = </a:t>
            </a:r>
            <a:r>
              <a:rPr lang="en-US" sz="3200" dirty="0" err="1"/>
              <a:t>M|g</a:t>
            </a:r>
            <a:r>
              <a:rPr lang="en-US" sz="3200" dirty="0"/>
              <a:t>(Y) = M, F(X,Y) = T) = .6</a:t>
            </a:r>
          </a:p>
          <a:p>
            <a:r>
              <a:rPr lang="en-US" sz="3200" dirty="0"/>
              <a:t>...</a:t>
            </a:r>
          </a:p>
          <a:p>
            <a:endParaRPr lang="en-US" sz="32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2667000" y="12496800"/>
            <a:ext cx="6096000" cy="1645860"/>
            <a:chOff x="7620000" y="19507200"/>
            <a:chExt cx="6096000" cy="1645860"/>
          </a:xfrm>
        </p:grpSpPr>
        <p:sp>
          <p:nvSpPr>
            <p:cNvPr id="100" name="Rectangular Callout 99"/>
            <p:cNvSpPr/>
            <p:nvPr/>
          </p:nvSpPr>
          <p:spPr>
            <a:xfrm>
              <a:off x="7620000" y="19507200"/>
              <a:ext cx="5562600" cy="1371600"/>
            </a:xfrm>
            <a:prstGeom prst="wedgeRectCallout">
              <a:avLst>
                <a:gd name="adj1" fmla="val 53469"/>
                <a:gd name="adj2" fmla="val 112451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96200" y="19583400"/>
              <a:ext cx="6019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P(cd(X) = </a:t>
              </a:r>
              <a:r>
                <a:rPr lang="en-US" sz="3200" dirty="0" err="1"/>
                <a:t>T|g</a:t>
              </a:r>
              <a:r>
                <a:rPr lang="en-US" sz="3200" dirty="0"/>
                <a:t>(X) = F) = .7</a:t>
              </a:r>
            </a:p>
            <a:p>
              <a:r>
                <a:rPr lang="en-US" sz="3200" dirty="0"/>
                <a:t>P(cd(X) = </a:t>
              </a:r>
              <a:r>
                <a:rPr lang="en-US" sz="3200" dirty="0" err="1"/>
                <a:t>T|g</a:t>
              </a:r>
              <a:r>
                <a:rPr lang="en-US" sz="3200" dirty="0"/>
                <a:t>(X) = M) = .3</a:t>
              </a:r>
            </a:p>
            <a:p>
              <a:endParaRPr lang="en-US" sz="3200" dirty="0"/>
            </a:p>
          </p:txBody>
        </p:sp>
      </p:grpSp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72514"/>
              </p:ext>
            </p:extLst>
          </p:nvPr>
        </p:nvGraphicFramePr>
        <p:xfrm>
          <a:off x="9525000" y="16078200"/>
          <a:ext cx="4571999" cy="2499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/>
                <a:gridCol w="1524000"/>
                <a:gridCol w="1524000"/>
              </a:tblGrid>
              <a:tr h="748762"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Name</a:t>
                      </a:r>
                      <a:endParaRPr lang="en-US" sz="2800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Gender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Coffee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Drinker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Anna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Bob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" name="Rectangle 109"/>
          <p:cNvSpPr/>
          <p:nvPr/>
        </p:nvSpPr>
        <p:spPr>
          <a:xfrm>
            <a:off x="23622000" y="11032788"/>
            <a:ext cx="3628918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spcAft>
                <a:spcPts val="2400"/>
              </a:spcAft>
            </a:pPr>
            <a:r>
              <a:rPr lang="en-CA" sz="3200" dirty="0">
                <a:solidFill>
                  <a:srgbClr val="3366FF"/>
                </a:solidFill>
              </a:rPr>
              <a:t>Regression </a:t>
            </a:r>
            <a:r>
              <a:rPr lang="en-CA" sz="3200" dirty="0" smtClean="0">
                <a:solidFill>
                  <a:srgbClr val="3366FF"/>
                </a:solidFill>
              </a:rPr>
              <a:t>Graph</a:t>
            </a:r>
            <a:endParaRPr lang="en-CA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2438400" y="12496800"/>
            <a:ext cx="12461536" cy="5186303"/>
            <a:chOff x="2438400" y="12496800"/>
            <a:chExt cx="12461536" cy="5186303"/>
          </a:xfrm>
        </p:grpSpPr>
        <p:grpSp>
          <p:nvGrpSpPr>
            <p:cNvPr id="37" name="Group 36"/>
            <p:cNvGrpSpPr/>
            <p:nvPr/>
          </p:nvGrpSpPr>
          <p:grpSpPr>
            <a:xfrm>
              <a:off x="8458200" y="12992100"/>
              <a:ext cx="6441736" cy="2032576"/>
              <a:chOff x="8458200" y="12992100"/>
              <a:chExt cx="6441736" cy="2032576"/>
            </a:xfrm>
          </p:grpSpPr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8458200" y="14439900"/>
                <a:ext cx="2936822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err="1" smtClean="0"/>
                  <a:t>coffee_dr(sam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2115800" y="12992100"/>
                <a:ext cx="2784136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err="1" smtClean="0"/>
                  <a:t>Friend(sam,</a:t>
                </a:r>
                <a:r>
                  <a:rPr lang="en-US" sz="3200" dirty="0" err="1"/>
                  <a:t>Y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12252356" y="14439900"/>
                <a:ext cx="2511024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err="1" smtClean="0"/>
                  <a:t>gender(sam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  <p:cxnSp>
            <p:nvCxnSpPr>
              <p:cNvPr id="21" name="Straight Arrow Connector 20"/>
              <p:cNvCxnSpPr>
                <a:endCxn id="20" idx="0"/>
              </p:cNvCxnSpPr>
              <p:nvPr/>
            </p:nvCxnSpPr>
            <p:spPr>
              <a:xfrm>
                <a:off x="13449300" y="13639800"/>
                <a:ext cx="58568" cy="800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8" idx="3"/>
                <a:endCxn id="20" idx="1"/>
              </p:cNvCxnSpPr>
              <p:nvPr/>
            </p:nvCxnSpPr>
            <p:spPr>
              <a:xfrm>
                <a:off x="11395022" y="14732288"/>
                <a:ext cx="857334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8921869" y="12992100"/>
                <a:ext cx="2009484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 err="1" smtClean="0"/>
                  <a:t>gender(Y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  <p:cxnSp>
            <p:nvCxnSpPr>
              <p:cNvPr id="24" name="Straight Arrow Connector 23"/>
              <p:cNvCxnSpPr>
                <a:stCxn id="23" idx="3"/>
              </p:cNvCxnSpPr>
              <p:nvPr/>
            </p:nvCxnSpPr>
            <p:spPr>
              <a:xfrm>
                <a:off x="10931353" y="13284488"/>
                <a:ext cx="2484395" cy="1083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Rectangular Callout 120"/>
            <p:cNvSpPr/>
            <p:nvPr/>
          </p:nvSpPr>
          <p:spPr>
            <a:xfrm>
              <a:off x="2438400" y="15621000"/>
              <a:ext cx="7467600" cy="1600200"/>
            </a:xfrm>
            <a:prstGeom prst="wedgeRectCallout">
              <a:avLst>
                <a:gd name="adj1" fmla="val 98364"/>
                <a:gd name="adj2" fmla="val -8287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667000" y="15621000"/>
              <a:ext cx="7696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P(g(X) = F |g(Y) =F, F(X,Y) = T)= .6</a:t>
              </a:r>
            </a:p>
            <a:p>
              <a:r>
                <a:rPr lang="en-US" sz="3200" dirty="0"/>
                <a:t>P(g(X) = </a:t>
              </a:r>
              <a:r>
                <a:rPr lang="en-US" sz="3200" dirty="0" err="1"/>
                <a:t>M|g</a:t>
              </a:r>
              <a:r>
                <a:rPr lang="en-US" sz="3200" dirty="0"/>
                <a:t>(Y) = M, F(X,Y) = T) = .6</a:t>
              </a:r>
            </a:p>
            <a:p>
              <a:r>
                <a:rPr lang="en-US" sz="3200" dirty="0"/>
                <a:t>...</a:t>
              </a:r>
            </a:p>
            <a:p>
              <a:endParaRPr lang="en-US" sz="3200" dirty="0"/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667000" y="12496800"/>
              <a:ext cx="6096000" cy="1645860"/>
              <a:chOff x="7620000" y="19507200"/>
              <a:chExt cx="6096000" cy="1645860"/>
            </a:xfrm>
          </p:grpSpPr>
          <p:sp>
            <p:nvSpPr>
              <p:cNvPr id="124" name="Rectangular Callout 123"/>
              <p:cNvSpPr/>
              <p:nvPr/>
            </p:nvSpPr>
            <p:spPr>
              <a:xfrm>
                <a:off x="7620000" y="19507200"/>
                <a:ext cx="5562600" cy="1371600"/>
              </a:xfrm>
              <a:prstGeom prst="wedgeRectCallout">
                <a:avLst>
                  <a:gd name="adj1" fmla="val 53469"/>
                  <a:gd name="adj2" fmla="val 112451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696200" y="19583400"/>
                <a:ext cx="6019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P(cd(X) = </a:t>
                </a:r>
                <a:r>
                  <a:rPr lang="en-US" sz="3200" dirty="0" err="1"/>
                  <a:t>T|g</a:t>
                </a:r>
                <a:r>
                  <a:rPr lang="en-US" sz="3200" dirty="0"/>
                  <a:t>(X) = F) = .7</a:t>
                </a:r>
              </a:p>
              <a:p>
                <a:r>
                  <a:rPr lang="en-US" sz="3200" dirty="0"/>
                  <a:t>P(cd(X) = </a:t>
                </a:r>
                <a:r>
                  <a:rPr lang="en-US" sz="3200" dirty="0" err="1"/>
                  <a:t>T|g</a:t>
                </a:r>
                <a:r>
                  <a:rPr lang="en-US" sz="3200" dirty="0"/>
                  <a:t>(X) = M) = .3</a:t>
                </a:r>
              </a:p>
              <a:p>
                <a:endParaRPr lang="en-US" sz="3200" dirty="0"/>
              </a:p>
            </p:txBody>
          </p:sp>
        </p:grpSp>
      </p:grpSp>
      <p:sp>
        <p:nvSpPr>
          <p:cNvPr id="129" name="Rectangle 128"/>
          <p:cNvSpPr/>
          <p:nvPr/>
        </p:nvSpPr>
        <p:spPr>
          <a:xfrm>
            <a:off x="16916400" y="11734800"/>
            <a:ext cx="21945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Schulte, O.; </a:t>
            </a:r>
            <a:r>
              <a:rPr lang="en-US" sz="3200" dirty="0" err="1"/>
              <a:t>Khosravi</a:t>
            </a:r>
            <a:r>
              <a:rPr lang="en-US" sz="3200" dirty="0"/>
              <a:t>, H. &amp; Man, T. Learning Directed Relational Models With Recursive Dependencies Machine Learning, 2012, Forthcoming.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0972800" y="15407630"/>
            <a:ext cx="21945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/>
              <a:t>Domingos</a:t>
            </a:r>
            <a:r>
              <a:rPr lang="en-US" sz="3200" dirty="0"/>
              <a:t>, P., Richardson, M.: Markov logic: A </a:t>
            </a:r>
            <a:r>
              <a:rPr lang="en-US" sz="3200" dirty="0" smtClean="0"/>
              <a:t>unifying </a:t>
            </a:r>
            <a:r>
              <a:rPr lang="en-US" sz="3200" dirty="0"/>
              <a:t>framework for statistical relational learning</a:t>
            </a:r>
            <a:r>
              <a:rPr lang="en-US" sz="3200" dirty="0" smtClean="0"/>
              <a:t>.  </a:t>
            </a:r>
            <a:endParaRPr lang="en-US" sz="3200" dirty="0"/>
          </a:p>
          <a:p>
            <a:endParaRPr lang="en-US" sz="3200" dirty="0"/>
          </a:p>
        </p:txBody>
      </p:sp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41714"/>
              </p:ext>
            </p:extLst>
          </p:nvPr>
        </p:nvGraphicFramePr>
        <p:xfrm>
          <a:off x="18592801" y="19507201"/>
          <a:ext cx="4571999" cy="2499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/>
                <a:gridCol w="1524000"/>
                <a:gridCol w="1524000"/>
              </a:tblGrid>
              <a:tr h="748762"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Name</a:t>
                      </a:r>
                      <a:endParaRPr lang="en-US" sz="2800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Gender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Coffee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Drinker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Anna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Bob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14325600" y="22490947"/>
            <a:ext cx="690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</a:t>
            </a:r>
            <a:endParaRPr lang="en-US" sz="3200" dirty="0"/>
          </a:p>
        </p:txBody>
      </p:sp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67895"/>
              </p:ext>
            </p:extLst>
          </p:nvPr>
        </p:nvGraphicFramePr>
        <p:xfrm>
          <a:off x="18745201" y="22570441"/>
          <a:ext cx="4571999" cy="2499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/>
                <a:gridCol w="1524000"/>
                <a:gridCol w="1524000"/>
              </a:tblGrid>
              <a:tr h="748762">
                <a:tc>
                  <a:txBody>
                    <a:bodyPr/>
                    <a:lstStyle/>
                    <a:p>
                      <a:r>
                        <a:rPr lang="en-US" sz="2800" u="sng" dirty="0" smtClean="0"/>
                        <a:t>Name</a:t>
                      </a:r>
                      <a:endParaRPr lang="en-US" sz="2800" u="sng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Gender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Coffee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Drinker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Anna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3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6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Bob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5" name="Rectangle 134"/>
          <p:cNvSpPr/>
          <p:nvPr/>
        </p:nvSpPr>
        <p:spPr>
          <a:xfrm>
            <a:off x="16686888" y="15612815"/>
            <a:ext cx="3628918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CA" sz="3200" dirty="0">
                <a:solidFill>
                  <a:srgbClr val="3366FF"/>
                </a:solidFill>
              </a:rPr>
              <a:t>Regression Graph:</a:t>
            </a:r>
            <a:endParaRPr lang="en-CA" sz="3200" dirty="0"/>
          </a:p>
        </p:txBody>
      </p:sp>
      <p:sp>
        <p:nvSpPr>
          <p:cNvPr id="136" name="Rectangle 135"/>
          <p:cNvSpPr/>
          <p:nvPr/>
        </p:nvSpPr>
        <p:spPr>
          <a:xfrm>
            <a:off x="22841004" y="12974470"/>
            <a:ext cx="3628918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spcAft>
                <a:spcPts val="2400"/>
              </a:spcAft>
            </a:pPr>
            <a:r>
              <a:rPr lang="en-CA" sz="3200" dirty="0">
                <a:solidFill>
                  <a:srgbClr val="3366FF"/>
                </a:solidFill>
              </a:rPr>
              <a:t>Regression Graph:</a:t>
            </a:r>
            <a:endParaRPr lang="en-C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1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fsom_36x48_horizontal_poster_template">
  <a:themeElements>
    <a:clrScheme name="Fluid Energy Poster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2133</TotalTime>
  <Words>881</Words>
  <Application>Microsoft Macintosh PowerPoint</Application>
  <PresentationFormat>Custom</PresentationFormat>
  <Paragraphs>148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wfsom_36x48_horizontal_poster_template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aaa78</dc:creator>
  <cp:lastModifiedBy>Oliver Schulte</cp:lastModifiedBy>
  <cp:revision>246</cp:revision>
  <cp:lastPrinted>2012-06-19T17:14:02Z</cp:lastPrinted>
  <dcterms:created xsi:type="dcterms:W3CDTF">2012-07-03T17:33:30Z</dcterms:created>
  <dcterms:modified xsi:type="dcterms:W3CDTF">2012-08-08T18:37:08Z</dcterms:modified>
</cp:coreProperties>
</file>