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2"/>
    <p:sldId id="256" r:id="rId3"/>
  </p:sldIdLst>
  <p:sldSz cx="32918400" cy="21945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1pPr>
    <a:lvl2pPr marL="0" marR="0" indent="326532"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2pPr>
    <a:lvl3pPr marL="0" marR="0" indent="653064"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3pPr>
    <a:lvl4pPr marL="0" marR="0" indent="979596"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4pPr>
    <a:lvl5pPr marL="0" marR="0" indent="1306128"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5pPr>
    <a:lvl6pPr marL="0" marR="0" indent="1632661"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6pPr>
    <a:lvl7pPr marL="0" marR="0" indent="1959193"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7pPr>
    <a:lvl8pPr marL="0" marR="0" indent="2285725"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8pPr>
    <a:lvl9pPr marL="0" marR="0" indent="2612257"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5"/>
    <p:restoredTop sz="92245"/>
  </p:normalViewPr>
  <p:slideViewPr>
    <p:cSldViewPr snapToGrid="0" snapToObjects="1">
      <p:cViewPr varScale="1">
        <p:scale>
          <a:sx n="36" d="100"/>
          <a:sy n="36" d="100"/>
        </p:scale>
        <p:origin x="191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Shape 24"/>
          <p:cNvSpPr>
            <a:spLocks noGrp="1" noRot="1" noChangeAspect="1"/>
          </p:cNvSpPr>
          <p:nvPr>
            <p:ph type="sldImg"/>
          </p:nvPr>
        </p:nvSpPr>
        <p:spPr>
          <a:xfrm>
            <a:off x="1143000" y="685800"/>
            <a:ext cx="4572000" cy="3429000"/>
          </a:xfrm>
          <a:prstGeom prst="rect">
            <a:avLst/>
          </a:prstGeom>
        </p:spPr>
        <p:txBody>
          <a:bodyPr/>
          <a:lstStyle/>
          <a:p>
            <a:endParaRPr/>
          </a:p>
        </p:txBody>
      </p:sp>
      <p:sp>
        <p:nvSpPr>
          <p:cNvPr id="25" name="Shape 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633155" latinLnBrk="0">
      <a:defRPr sz="3400">
        <a:latin typeface="+mn-lt"/>
        <a:ea typeface="+mn-ea"/>
        <a:cs typeface="+mn-cs"/>
        <a:sym typeface="Calibri"/>
      </a:defRPr>
    </a:lvl1pPr>
    <a:lvl2pPr indent="228600" defTabSz="2633155" latinLnBrk="0">
      <a:defRPr sz="3400">
        <a:latin typeface="+mn-lt"/>
        <a:ea typeface="+mn-ea"/>
        <a:cs typeface="+mn-cs"/>
        <a:sym typeface="Calibri"/>
      </a:defRPr>
    </a:lvl2pPr>
    <a:lvl3pPr indent="457200" defTabSz="2633155" latinLnBrk="0">
      <a:defRPr sz="3400">
        <a:latin typeface="+mn-lt"/>
        <a:ea typeface="+mn-ea"/>
        <a:cs typeface="+mn-cs"/>
        <a:sym typeface="Calibri"/>
      </a:defRPr>
    </a:lvl3pPr>
    <a:lvl4pPr indent="685800" defTabSz="2633155" latinLnBrk="0">
      <a:defRPr sz="3400">
        <a:latin typeface="+mn-lt"/>
        <a:ea typeface="+mn-ea"/>
        <a:cs typeface="+mn-cs"/>
        <a:sym typeface="Calibri"/>
      </a:defRPr>
    </a:lvl4pPr>
    <a:lvl5pPr indent="914400" defTabSz="2633155" latinLnBrk="0">
      <a:defRPr sz="3400">
        <a:latin typeface="+mn-lt"/>
        <a:ea typeface="+mn-ea"/>
        <a:cs typeface="+mn-cs"/>
        <a:sym typeface="Calibri"/>
      </a:defRPr>
    </a:lvl5pPr>
    <a:lvl6pPr indent="1143000" defTabSz="2633155" latinLnBrk="0">
      <a:defRPr sz="3400">
        <a:latin typeface="+mn-lt"/>
        <a:ea typeface="+mn-ea"/>
        <a:cs typeface="+mn-cs"/>
        <a:sym typeface="Calibri"/>
      </a:defRPr>
    </a:lvl6pPr>
    <a:lvl7pPr indent="1371600" defTabSz="2633155" latinLnBrk="0">
      <a:defRPr sz="3400">
        <a:latin typeface="+mn-lt"/>
        <a:ea typeface="+mn-ea"/>
        <a:cs typeface="+mn-cs"/>
        <a:sym typeface="Calibri"/>
      </a:defRPr>
    </a:lvl7pPr>
    <a:lvl8pPr indent="1600200" defTabSz="2633155" latinLnBrk="0">
      <a:defRPr sz="3400">
        <a:latin typeface="+mn-lt"/>
        <a:ea typeface="+mn-ea"/>
        <a:cs typeface="+mn-cs"/>
        <a:sym typeface="Calibri"/>
      </a:defRPr>
    </a:lvl8pPr>
    <a:lvl9pPr indent="1828800" defTabSz="2633155" latinLnBrk="0">
      <a:defRPr sz="34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pPr algn="l" defTabSz="2633155" rtl="0" latinLnBrk="0"/>
            <a:r>
              <a:rPr lang="en-US" dirty="0"/>
              <a:t>Video is here https://</a:t>
            </a:r>
            <a:r>
              <a:rPr lang="en-US" dirty="0" err="1"/>
              <a:t>studio.slideslive.com</a:t>
            </a:r>
            <a:r>
              <a:rPr lang="en-US" dirty="0"/>
              <a:t>/</a:t>
            </a:r>
            <a:r>
              <a:rPr lang="en-US" dirty="0" err="1"/>
              <a:t>web_recorder</a:t>
            </a:r>
            <a:r>
              <a:rPr lang="en-US"/>
              <a:t>/share/20201017T201619Z__NeurIPS_posters__17464__learning-agent-representations?s=e8a84546-26bf-4206-b6bf-33d7de4eb963</a:t>
            </a:r>
            <a:endParaRPr lang="en-US" dirty="0"/>
          </a:p>
        </p:txBody>
      </p:sp>
    </p:spTree>
    <p:extLst>
      <p:ext uri="{BB962C8B-B14F-4D97-AF65-F5344CB8AC3E}">
        <p14:creationId xmlns:p14="http://schemas.microsoft.com/office/powerpoint/2010/main" val="996288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FB AI">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B AI Research ">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45920" y="294640"/>
            <a:ext cx="29626561" cy="482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3" name="Body Level One…"/>
          <p:cNvSpPr txBox="1">
            <a:spLocks noGrp="1"/>
          </p:cNvSpPr>
          <p:nvPr>
            <p:ph type="body" idx="1"/>
          </p:nvPr>
        </p:nvSpPr>
        <p:spPr>
          <a:xfrm>
            <a:off x="1645920" y="5120640"/>
            <a:ext cx="29626561" cy="16824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5910559" y="19756119"/>
            <a:ext cx="7680961" cy="1168401"/>
          </a:xfrm>
          <a:prstGeom prst="rect">
            <a:avLst/>
          </a:prstGeom>
          <a:ln w="12700">
            <a:miter lim="400000"/>
          </a:ln>
        </p:spPr>
        <p:txBody>
          <a:bodyPr wrap="none" lIns="45719" rIns="45719" anchor="ctr">
            <a:spAutoFit/>
          </a:bodyPr>
          <a:lstStyle>
            <a:lvl1pPr algn="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2926226"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1pPr>
      <a:lvl2pPr marL="0" marR="0" indent="0" algn="l" defTabSz="2926226"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2pPr>
      <a:lvl3pPr marL="0" marR="0" indent="0" algn="l" defTabSz="2926226"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3pPr>
      <a:lvl4pPr marL="0" marR="0" indent="0" algn="l" defTabSz="2926226"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4pPr>
      <a:lvl5pPr marL="0" marR="0" indent="0" algn="l" defTabSz="2926226"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5pPr>
      <a:lvl6pPr marL="0" marR="0" indent="0" algn="l" defTabSz="2926226"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6pPr>
      <a:lvl7pPr marL="0" marR="0" indent="0" algn="l" defTabSz="2926226"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7pPr>
      <a:lvl8pPr marL="0" marR="0" indent="0" algn="l" defTabSz="2926226"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8pPr>
      <a:lvl9pPr marL="0" marR="0" indent="0" algn="l" defTabSz="2926226"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9pPr>
    </p:titleStyle>
    <p:bodyStyle>
      <a:lvl1pPr marL="731556" marR="0" indent="-731556" algn="l" defTabSz="2926226" rtl="0" latinLnBrk="0">
        <a:lnSpc>
          <a:spcPct val="90000"/>
        </a:lnSpc>
        <a:spcBef>
          <a:spcPts val="3200"/>
        </a:spcBef>
        <a:spcAft>
          <a:spcPts val="0"/>
        </a:spcAft>
        <a:buClrTx/>
        <a:buSzPct val="100000"/>
        <a:buFont typeface="Arial"/>
        <a:buChar char="•"/>
        <a:tabLst/>
        <a:defRPr sz="8900" b="0" i="0" u="none" strike="noStrike" cap="none" spc="0" baseline="0">
          <a:solidFill>
            <a:srgbClr val="000000"/>
          </a:solidFill>
          <a:uFillTx/>
          <a:latin typeface="+mn-lt"/>
          <a:ea typeface="+mn-ea"/>
          <a:cs typeface="+mn-cs"/>
          <a:sym typeface="Calibri"/>
        </a:defRPr>
      </a:lvl1pPr>
      <a:lvl2pPr marL="2319804" marR="0" indent="-856691" algn="l" defTabSz="2926226" rtl="0" latinLnBrk="0">
        <a:lnSpc>
          <a:spcPct val="90000"/>
        </a:lnSpc>
        <a:spcBef>
          <a:spcPts val="3200"/>
        </a:spcBef>
        <a:spcAft>
          <a:spcPts val="0"/>
        </a:spcAft>
        <a:buClrTx/>
        <a:buSzPct val="100000"/>
        <a:buFont typeface="Arial"/>
        <a:buChar char="•"/>
        <a:tabLst/>
        <a:defRPr sz="8900" b="0" i="0" u="none" strike="noStrike" cap="none" spc="0" baseline="0">
          <a:solidFill>
            <a:srgbClr val="000000"/>
          </a:solidFill>
          <a:uFillTx/>
          <a:latin typeface="+mn-lt"/>
          <a:ea typeface="+mn-ea"/>
          <a:cs typeface="+mn-cs"/>
          <a:sym typeface="Calibri"/>
        </a:defRPr>
      </a:lvl2pPr>
      <a:lvl3pPr marL="3943547" marR="0" indent="-1017321" algn="l" defTabSz="2926226" rtl="0" latinLnBrk="0">
        <a:lnSpc>
          <a:spcPct val="90000"/>
        </a:lnSpc>
        <a:spcBef>
          <a:spcPts val="3200"/>
        </a:spcBef>
        <a:spcAft>
          <a:spcPts val="0"/>
        </a:spcAft>
        <a:buClrTx/>
        <a:buSzPct val="100000"/>
        <a:buFont typeface="Arial"/>
        <a:buChar char="•"/>
        <a:tabLst/>
        <a:defRPr sz="8900" b="0" i="0" u="none" strike="noStrike" cap="none" spc="0" baseline="0">
          <a:solidFill>
            <a:srgbClr val="000000"/>
          </a:solidFill>
          <a:uFillTx/>
          <a:latin typeface="+mn-lt"/>
          <a:ea typeface="+mn-ea"/>
          <a:cs typeface="+mn-cs"/>
          <a:sym typeface="Calibri"/>
        </a:defRPr>
      </a:lvl3pPr>
      <a:lvl4pPr marL="5531594" marR="0" indent="-1142255" algn="l" defTabSz="2926226" rtl="0" latinLnBrk="0">
        <a:lnSpc>
          <a:spcPct val="90000"/>
        </a:lnSpc>
        <a:spcBef>
          <a:spcPts val="3200"/>
        </a:spcBef>
        <a:spcAft>
          <a:spcPts val="0"/>
        </a:spcAft>
        <a:buClrTx/>
        <a:buSzPct val="100000"/>
        <a:buFont typeface="Arial"/>
        <a:buChar char="•"/>
        <a:tabLst/>
        <a:defRPr sz="8900" b="0" i="0" u="none" strike="noStrike" cap="none" spc="0" baseline="0">
          <a:solidFill>
            <a:srgbClr val="000000"/>
          </a:solidFill>
          <a:uFillTx/>
          <a:latin typeface="+mn-lt"/>
          <a:ea typeface="+mn-ea"/>
          <a:cs typeface="+mn-cs"/>
          <a:sym typeface="Calibri"/>
        </a:defRPr>
      </a:lvl4pPr>
      <a:lvl5pPr marL="6994707" marR="0" indent="-1142255" algn="l" defTabSz="2926226" rtl="0" latinLnBrk="0">
        <a:lnSpc>
          <a:spcPct val="90000"/>
        </a:lnSpc>
        <a:spcBef>
          <a:spcPts val="3200"/>
        </a:spcBef>
        <a:spcAft>
          <a:spcPts val="0"/>
        </a:spcAft>
        <a:buClrTx/>
        <a:buSzPct val="100000"/>
        <a:buFont typeface="Arial"/>
        <a:buChar char="•"/>
        <a:tabLst/>
        <a:defRPr sz="8900" b="0" i="0" u="none" strike="noStrike" cap="none" spc="0" baseline="0">
          <a:solidFill>
            <a:srgbClr val="000000"/>
          </a:solidFill>
          <a:uFillTx/>
          <a:latin typeface="+mn-lt"/>
          <a:ea typeface="+mn-ea"/>
          <a:cs typeface="+mn-cs"/>
          <a:sym typeface="Calibri"/>
        </a:defRPr>
      </a:lvl5pPr>
      <a:lvl6pPr marL="8457820" marR="0" indent="-1142255" algn="l" defTabSz="2926226" rtl="0" latinLnBrk="0">
        <a:lnSpc>
          <a:spcPct val="90000"/>
        </a:lnSpc>
        <a:spcBef>
          <a:spcPts val="3200"/>
        </a:spcBef>
        <a:spcAft>
          <a:spcPts val="0"/>
        </a:spcAft>
        <a:buClrTx/>
        <a:buSzPct val="100000"/>
        <a:buFont typeface="Arial"/>
        <a:buChar char="•"/>
        <a:tabLst/>
        <a:defRPr sz="8900" b="0" i="0" u="none" strike="noStrike" cap="none" spc="0" baseline="0">
          <a:solidFill>
            <a:srgbClr val="000000"/>
          </a:solidFill>
          <a:uFillTx/>
          <a:latin typeface="+mn-lt"/>
          <a:ea typeface="+mn-ea"/>
          <a:cs typeface="+mn-cs"/>
          <a:sym typeface="Calibri"/>
        </a:defRPr>
      </a:lvl6pPr>
      <a:lvl7pPr marL="9920933" marR="0" indent="-1142255" algn="l" defTabSz="2926226" rtl="0" latinLnBrk="0">
        <a:lnSpc>
          <a:spcPct val="90000"/>
        </a:lnSpc>
        <a:spcBef>
          <a:spcPts val="3200"/>
        </a:spcBef>
        <a:spcAft>
          <a:spcPts val="0"/>
        </a:spcAft>
        <a:buClrTx/>
        <a:buSzPct val="100000"/>
        <a:buFont typeface="Arial"/>
        <a:buChar char="•"/>
        <a:tabLst/>
        <a:defRPr sz="8900" b="0" i="0" u="none" strike="noStrike" cap="none" spc="0" baseline="0">
          <a:solidFill>
            <a:srgbClr val="000000"/>
          </a:solidFill>
          <a:uFillTx/>
          <a:latin typeface="+mn-lt"/>
          <a:ea typeface="+mn-ea"/>
          <a:cs typeface="+mn-cs"/>
          <a:sym typeface="Calibri"/>
        </a:defRPr>
      </a:lvl7pPr>
      <a:lvl8pPr marL="11384047" marR="0" indent="-1142255" algn="l" defTabSz="2926226" rtl="0" latinLnBrk="0">
        <a:lnSpc>
          <a:spcPct val="90000"/>
        </a:lnSpc>
        <a:spcBef>
          <a:spcPts val="3200"/>
        </a:spcBef>
        <a:spcAft>
          <a:spcPts val="0"/>
        </a:spcAft>
        <a:buClrTx/>
        <a:buSzPct val="100000"/>
        <a:buFont typeface="Arial"/>
        <a:buChar char="•"/>
        <a:tabLst/>
        <a:defRPr sz="8900" b="0" i="0" u="none" strike="noStrike" cap="none" spc="0" baseline="0">
          <a:solidFill>
            <a:srgbClr val="000000"/>
          </a:solidFill>
          <a:uFillTx/>
          <a:latin typeface="+mn-lt"/>
          <a:ea typeface="+mn-ea"/>
          <a:cs typeface="+mn-cs"/>
          <a:sym typeface="Calibri"/>
        </a:defRPr>
      </a:lvl8pPr>
      <a:lvl9pPr marL="12847160" marR="0" indent="-1142255" algn="l" defTabSz="2926226" rtl="0" latinLnBrk="0">
        <a:lnSpc>
          <a:spcPct val="90000"/>
        </a:lnSpc>
        <a:spcBef>
          <a:spcPts val="3200"/>
        </a:spcBef>
        <a:spcAft>
          <a:spcPts val="0"/>
        </a:spcAft>
        <a:buClrTx/>
        <a:buSzPct val="100000"/>
        <a:buFont typeface="Arial"/>
        <a:buChar char="•"/>
        <a:tabLst/>
        <a:defRPr sz="8900" b="0" i="0" u="none" strike="noStrike" cap="none" spc="0" baseline="0">
          <a:solidFill>
            <a:srgbClr val="000000"/>
          </a:solidFill>
          <a:uFillTx/>
          <a:latin typeface="+mn-lt"/>
          <a:ea typeface="+mn-ea"/>
          <a:cs typeface="+mn-cs"/>
          <a:sym typeface="Calibri"/>
        </a:defRPr>
      </a:lvl9pPr>
    </p:bodyStyle>
    <p:otherStyle>
      <a:lvl1pPr marL="0" marR="0" indent="0" algn="r" defTabSz="32653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326532" algn="r" defTabSz="32653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653064" algn="r" defTabSz="32653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979596" algn="r" defTabSz="32653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306128" algn="r" defTabSz="32653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1632661" algn="r" defTabSz="32653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1959193" algn="r" defTabSz="32653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2285725" algn="r" defTabSz="32653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2612257" algn="r" defTabSz="32653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7.tiff"/><Relationship Id="rId18" Type="http://schemas.openxmlformats.org/officeDocument/2006/relationships/image" Target="../media/image15.png"/><Relationship Id="rId3" Type="http://schemas.openxmlformats.org/officeDocument/2006/relationships/image" Target="../media/image1.png"/><Relationship Id="rId21" Type="http://schemas.openxmlformats.org/officeDocument/2006/relationships/image" Target="../media/image18.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1.png"/><Relationship Id="rId10" Type="http://schemas.openxmlformats.org/officeDocument/2006/relationships/image" Target="../media/image8.png"/><Relationship Id="rId19"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tif"/><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4" name="TextBox 39"/>
              <p:cNvSpPr txBox="1"/>
              <p:nvPr/>
            </p:nvSpPr>
            <p:spPr>
              <a:xfrm>
                <a:off x="986246" y="5018530"/>
                <a:ext cx="9064534" cy="12078435"/>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45719" rIns="45719">
                <a:spAutoFit/>
              </a:bodyPr>
              <a:lstStyle>
                <a:lvl1pPr>
                  <a:lnSpc>
                    <a:spcPct val="120000"/>
                  </a:lnSpc>
                  <a:defRPr sz="2100">
                    <a:solidFill>
                      <a:srgbClr val="344854"/>
                    </a:solidFill>
                    <a:latin typeface="Arial"/>
                    <a:ea typeface="Arial"/>
                    <a:cs typeface="Arial"/>
                    <a:sym typeface="Arial"/>
                  </a:defRPr>
                </a:lvl1pPr>
              </a:lstStyle>
              <a:p>
                <a:pPr marL="342900" indent="-342900">
                  <a:buFont typeface="Arial" panose="020B0604020202020204" pitchFamily="34" charset="0"/>
                  <a:buChar char="•"/>
                </a:pPr>
                <a:r>
                  <a:rPr lang="en-CA" b="1" dirty="0"/>
                  <a:t>Definition</a:t>
                </a:r>
                <a:r>
                  <a:rPr lang="en-CA" dirty="0"/>
                  <a:t>: Modeling the special characteristics of individual players</a:t>
                </a:r>
                <a:r>
                  <a:rPr lang="zh-CN" altLang="en-US" dirty="0"/>
                  <a:t>。 </a:t>
                </a:r>
                <a:r>
                  <a:rPr lang="en-US" altLang="zh-CN" dirty="0"/>
                  <a:t>In</a:t>
                </a:r>
                <a:r>
                  <a:rPr lang="zh-CN" altLang="en-US" dirty="0"/>
                  <a:t> </a:t>
                </a:r>
                <a:r>
                  <a:rPr lang="en-US" altLang="zh-CN" dirty="0"/>
                  <a:t>this</a:t>
                </a:r>
                <a:r>
                  <a:rPr lang="zh-CN" altLang="en-US" dirty="0"/>
                  <a:t> </a:t>
                </a:r>
                <a:r>
                  <a:rPr lang="en-US" altLang="zh-CN" dirty="0"/>
                  <a:t>work,</a:t>
                </a:r>
                <a:r>
                  <a:rPr lang="zh-CN" altLang="en-US" dirty="0"/>
                  <a:t> </a:t>
                </a:r>
                <a:r>
                  <a:rPr lang="en-US" altLang="zh-CN" dirty="0"/>
                  <a:t>we</a:t>
                </a:r>
                <a:r>
                  <a:rPr lang="zh-CN" altLang="en-US" dirty="0"/>
                  <a:t> </a:t>
                </a:r>
                <a:r>
                  <a:rPr lang="en-CA" dirty="0"/>
                  <a:t>incorporate player information into sports statistics is deep agent representation.). </a:t>
                </a:r>
              </a:p>
              <a:p>
                <a:pPr marL="342900" indent="-342900">
                  <a:buFont typeface="Arial" panose="020B0604020202020204" pitchFamily="34" charset="0"/>
                  <a:buChar char="•"/>
                </a:pPr>
                <a:endParaRPr lang="en-CA" dirty="0"/>
              </a:p>
              <a:p>
                <a:pPr marL="342900" indent="-342900">
                  <a:buFont typeface="Arial" panose="020B0604020202020204" pitchFamily="34" charset="0"/>
                  <a:buChar char="•"/>
                </a:pPr>
                <a:r>
                  <a:rPr lang="en-CA" b="1" dirty="0"/>
                  <a:t>Motivation</a:t>
                </a:r>
                <a:r>
                  <a:rPr lang="en-CA" dirty="0"/>
                  <a:t>: e.g., Expected Goal (XG) Prediction. </a:t>
                </a:r>
              </a:p>
              <a:p>
                <a:pPr marL="342900" indent="-342900">
                  <a:buFont typeface="Arial" panose="020B0604020202020204" pitchFamily="34" charset="0"/>
                  <a:buChar char="•"/>
                </a:pPr>
                <a:endParaRPr lang="en-CA" dirty="0"/>
              </a:p>
              <a:p>
                <a:pPr marL="342900" indent="-342900">
                  <a:buFont typeface="Arial" panose="020B0604020202020204" pitchFamily="34" charset="0"/>
                  <a:buChar char="•"/>
                </a:pPr>
                <a:endParaRPr lang="en-CA" dirty="0"/>
              </a:p>
              <a:p>
                <a:pPr marL="342900" indent="-342900">
                  <a:buFont typeface="Arial" panose="020B0604020202020204" pitchFamily="34" charset="0"/>
                  <a:buChar char="•"/>
                </a:pPr>
                <a:endParaRPr lang="en-CA" dirty="0"/>
              </a:p>
              <a:p>
                <a:pPr marL="342900" indent="-342900">
                  <a:buFont typeface="Arial" panose="020B0604020202020204" pitchFamily="34" charset="0"/>
                  <a:buChar char="•"/>
                </a:pPr>
                <a:endParaRPr lang="en-CA" dirty="0"/>
              </a:p>
              <a:p>
                <a:pPr marL="342900" indent="-342900">
                  <a:buFont typeface="Arial" panose="020B0604020202020204" pitchFamily="34" charset="0"/>
                  <a:buChar char="•"/>
                </a:pPr>
                <a:endParaRPr lang="en-CA" dirty="0"/>
              </a:p>
              <a:p>
                <a:pPr marL="342900" indent="-342900">
                  <a:buFont typeface="Arial" panose="020B0604020202020204" pitchFamily="34" charset="0"/>
                  <a:buChar char="•"/>
                </a:pPr>
                <a:endParaRPr lang="en-CA" dirty="0"/>
              </a:p>
              <a:p>
                <a:pPr marL="342900" indent="-342900">
                  <a:buFont typeface="Arial" panose="020B0604020202020204" pitchFamily="34" charset="0"/>
                  <a:buChar char="•"/>
                </a:pPr>
                <a:endParaRPr lang="en-CA" dirty="0"/>
              </a:p>
              <a:p>
                <a:pPr marL="342900" indent="-342900">
                  <a:buFont typeface="Arial" panose="020B0604020202020204" pitchFamily="34" charset="0"/>
                  <a:buChar char="•"/>
                </a:pPr>
                <a:endParaRPr lang="en-CA" dirty="0"/>
              </a:p>
              <a:p>
                <a:pPr marL="342900" indent="-342900">
                  <a:buFont typeface="Arial" panose="020B0604020202020204" pitchFamily="34" charset="0"/>
                  <a:buChar char="•"/>
                </a:pPr>
                <a:endParaRPr lang="en-CA" dirty="0"/>
              </a:p>
              <a:p>
                <a:pPr marL="457200" indent="-457200">
                  <a:buFont typeface="+mj-lt"/>
                  <a:buAutoNum type="arabicParenR"/>
                </a:pPr>
                <a:r>
                  <a:rPr lang="en-US" altLang="zh-CN" dirty="0"/>
                  <a:t>Applying</a:t>
                </a:r>
                <a:r>
                  <a:rPr lang="zh-CN" altLang="en-US" dirty="0"/>
                  <a:t> </a:t>
                </a:r>
                <a:r>
                  <a:rPr lang="en-US" altLang="zh-CN" dirty="0"/>
                  <a:t>a</a:t>
                </a:r>
                <a:r>
                  <a:rPr lang="zh-CN" altLang="en-US" dirty="0"/>
                  <a:t> </a:t>
                </a:r>
                <a:r>
                  <a:rPr lang="en-US" altLang="zh-CN" b="1" dirty="0"/>
                  <a:t>Markov</a:t>
                </a:r>
                <a:r>
                  <a:rPr lang="zh-CN" altLang="en-US" dirty="0"/>
                  <a:t> </a:t>
                </a:r>
                <a:r>
                  <a:rPr lang="en-US" altLang="zh-CN" dirty="0"/>
                  <a:t>model,</a:t>
                </a:r>
                <a:r>
                  <a:rPr lang="zh-CN" altLang="en-US" dirty="0"/>
                  <a:t> </a:t>
                </a:r>
                <a:r>
                  <a:rPr lang="en-US" altLang="zh-CN" dirty="0"/>
                  <a:t>traditional</a:t>
                </a:r>
                <a:r>
                  <a:rPr lang="zh-CN" altLang="en-US" dirty="0"/>
                  <a:t> </a:t>
                </a:r>
                <a:r>
                  <a:rPr lang="en-US" altLang="zh-CN" dirty="0"/>
                  <a:t>works</a:t>
                </a:r>
                <a:r>
                  <a:rPr lang="zh-CN" altLang="en-US" dirty="0"/>
                  <a:t> </a:t>
                </a:r>
                <a:r>
                  <a:rPr lang="en-US" altLang="zh-CN" dirty="0"/>
                  <a:t>estimate</a:t>
                </a:r>
                <a:r>
                  <a:rPr lang="zh-CN" altLang="en-US" dirty="0"/>
                  <a:t> </a:t>
                </a:r>
                <a:r>
                  <a:rPr lang="en-US" altLang="zh-CN" dirty="0"/>
                  <a:t>the</a:t>
                </a:r>
                <a:r>
                  <a:rPr lang="zh-CN" altLang="en-US" dirty="0"/>
                  <a:t> </a:t>
                </a:r>
                <a:r>
                  <a:rPr lang="en-US" altLang="zh-CN" dirty="0"/>
                  <a:t>expected</a:t>
                </a:r>
                <a:r>
                  <a:rPr lang="zh-CN" altLang="en-US" dirty="0"/>
                  <a:t> </a:t>
                </a:r>
                <a:r>
                  <a:rPr lang="en-US" altLang="zh-CN" dirty="0"/>
                  <a:t>goals</a:t>
                </a:r>
                <a:r>
                  <a:rPr lang="zh-CN" altLang="en-US" dirty="0"/>
                  <a:t> </a:t>
                </a:r>
                <a:r>
                  <a:rPr lang="en-US" altLang="zh-CN" dirty="0"/>
                  <a:t>(a.k.a.</a:t>
                </a:r>
                <a:r>
                  <a:rPr lang="zh-CN" altLang="en-US" dirty="0"/>
                  <a:t> </a:t>
                </a:r>
                <a:r>
                  <a:rPr lang="en-US" altLang="zh-CN" dirty="0"/>
                  <a:t>the</a:t>
                </a:r>
                <a:r>
                  <a:rPr lang="zh-CN" altLang="en-US" dirty="0"/>
                  <a:t> </a:t>
                </a:r>
                <a:r>
                  <a:rPr lang="en-US" altLang="zh-CN" dirty="0"/>
                  <a:t>probability</a:t>
                </a:r>
                <a:r>
                  <a:rPr lang="zh-CN" altLang="en-US" dirty="0"/>
                  <a:t> </a:t>
                </a:r>
                <a:r>
                  <a:rPr lang="en-US" altLang="zh-CN" dirty="0"/>
                  <a:t>of</a:t>
                </a:r>
                <a:r>
                  <a:rPr lang="zh-CN" altLang="en-US" dirty="0"/>
                  <a:t> </a:t>
                </a:r>
                <a:r>
                  <a:rPr lang="en-US" altLang="zh-CN" dirty="0"/>
                  <a:t>scoring</a:t>
                </a:r>
                <a:r>
                  <a:rPr lang="zh-CN" altLang="en-US" dirty="0"/>
                  <a:t> </a:t>
                </a:r>
                <a:r>
                  <a:rPr lang="en-US" altLang="zh-CN" dirty="0"/>
                  <a:t>the</a:t>
                </a:r>
                <a:r>
                  <a:rPr lang="zh-CN" altLang="en-US" dirty="0"/>
                  <a:t> </a:t>
                </a:r>
                <a:r>
                  <a:rPr lang="en-US" altLang="zh-CN" dirty="0"/>
                  <a:t>next</a:t>
                </a:r>
                <a:r>
                  <a:rPr lang="zh-CN" altLang="en-US" dirty="0"/>
                  <a:t> </a:t>
                </a:r>
                <a:r>
                  <a:rPr lang="en-US" altLang="zh-CN" dirty="0"/>
                  <a:t>goal</a:t>
                </a:r>
                <a:r>
                  <a:rPr lang="zh-CN" altLang="en-US" dirty="0"/>
                  <a:t> </a:t>
                </a:r>
                <a:r>
                  <a:rPr lang="en-US" altLang="zh-CN" dirty="0"/>
                  <a:t>for</a:t>
                </a:r>
                <a:r>
                  <a:rPr lang="zh-CN" altLang="en-US" dirty="0"/>
                  <a:t> </a:t>
                </a:r>
                <a:r>
                  <a:rPr lang="en-US" altLang="zh-CN" dirty="0"/>
                  <a:t>each</a:t>
                </a:r>
                <a:r>
                  <a:rPr lang="zh-CN" altLang="en-US" dirty="0"/>
                  <a:t> </a:t>
                </a:r>
                <a:r>
                  <a:rPr lang="en-US" altLang="zh-CN" dirty="0"/>
                  <a:t>shot)</a:t>
                </a:r>
                <a:r>
                  <a:rPr lang="zh-CN" altLang="en-US" dirty="0"/>
                  <a:t> </a:t>
                </a:r>
                <a:r>
                  <a:rPr lang="en-US" altLang="zh-CN" dirty="0"/>
                  <a:t>by</a:t>
                </a:r>
                <a:r>
                  <a:rPr lang="zh-CN" altLang="en-US" dirty="0"/>
                  <a:t> </a:t>
                </a:r>
                <a:r>
                  <a:rPr lang="en-US" altLang="zh-CN" dirty="0"/>
                  <a:t>modeling</a:t>
                </a:r>
                <a:r>
                  <a:rPr lang="zh-CN" altLang="en-US" dirty="0"/>
                  <a:t> </a:t>
                </a:r>
                <a:r>
                  <a:rPr lang="en-US" altLang="zh-CN" dirty="0"/>
                  <a:t>only</a:t>
                </a:r>
                <a:r>
                  <a:rPr lang="zh-CN" altLang="en-US" dirty="0"/>
                  <a:t> </a:t>
                </a:r>
                <a:r>
                  <a:rPr lang="en-US" altLang="zh-CN" dirty="0"/>
                  <a:t>state</a:t>
                </a:r>
                <a:r>
                  <a:rPr lang="zh-CN" altLang="en-US" dirty="0"/>
                  <a: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𝑡</m:t>
                        </m:r>
                      </m:sub>
                    </m:sSub>
                  </m:oMath>
                </a14:m>
                <a:r>
                  <a:rPr lang="en-US" altLang="zh-CN" dirty="0"/>
                  <a:t>,</a:t>
                </a:r>
                <a:r>
                  <a:rPr lang="zh-CN" altLang="en-US" dirty="0"/>
                  <a:t> </a:t>
                </a:r>
                <a:r>
                  <a:rPr lang="en-US" altLang="zh-CN" dirty="0"/>
                  <a:t>action</a:t>
                </a:r>
                <a:r>
                  <a:rPr lang="zh-CN" altLang="en-US" dirty="0"/>
                  <a: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𝑡</m:t>
                        </m:r>
                      </m:sub>
                    </m:sSub>
                  </m:oMath>
                </a14:m>
                <a:r>
                  <a:rPr lang="zh-CN" altLang="en-US" dirty="0"/>
                  <a:t> </a:t>
                </a:r>
                <a:r>
                  <a:rPr lang="en-US" altLang="zh-CN" dirty="0"/>
                  <a:t>and</a:t>
                </a:r>
                <a:r>
                  <a:rPr lang="zh-CN" altLang="en-US" dirty="0"/>
                  <a:t> </a:t>
                </a:r>
                <a:r>
                  <a:rPr lang="en-US" altLang="zh-CN" dirty="0"/>
                  <a:t>reward</a:t>
                </a:r>
                <a:r>
                  <a:rPr lang="zh-CN" altLang="en-US" dirty="0"/>
                  <a: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𝑡</m:t>
                        </m:r>
                      </m:sub>
                    </m:sSub>
                  </m:oMath>
                </a14:m>
                <a:r>
                  <a:rPr lang="en-US" altLang="zh-CN" dirty="0"/>
                  <a:t>.</a:t>
                </a:r>
              </a:p>
              <a:p>
                <a:pPr marL="457200" indent="-457200">
                  <a:buFont typeface="+mj-lt"/>
                  <a:buAutoNum type="arabicParenR"/>
                </a:pPr>
                <a:r>
                  <a:rPr lang="en-US" altLang="zh-CN" dirty="0"/>
                  <a:t>However,</a:t>
                </a:r>
                <a:r>
                  <a:rPr lang="zh-CN" altLang="en-US" dirty="0"/>
                  <a:t> </a:t>
                </a:r>
                <a:r>
                  <a:rPr lang="en-US" altLang="zh-CN" dirty="0"/>
                  <a:t>the</a:t>
                </a:r>
                <a:r>
                  <a:rPr lang="zh-CN" altLang="en-US" dirty="0"/>
                  <a:t> </a:t>
                </a:r>
                <a:r>
                  <a:rPr lang="en-US" altLang="zh-CN" dirty="0"/>
                  <a:t>scoring</a:t>
                </a:r>
                <a:r>
                  <a:rPr lang="zh-CN" altLang="en-US" dirty="0"/>
                  <a:t> </a:t>
                </a:r>
                <a:r>
                  <a:rPr lang="en-US" altLang="zh-CN" dirty="0"/>
                  <a:t>probability</a:t>
                </a:r>
                <a:r>
                  <a:rPr lang="zh-CN" altLang="en-US" dirty="0"/>
                  <a:t> </a:t>
                </a:r>
                <a:r>
                  <a:rPr lang="en-US" altLang="zh-CN" dirty="0"/>
                  <a:t>of</a:t>
                </a:r>
                <a:r>
                  <a:rPr lang="zh-CN" altLang="en-US" dirty="0"/>
                  <a:t> </a:t>
                </a:r>
                <a:r>
                  <a:rPr lang="en-US" altLang="zh-CN" dirty="0"/>
                  <a:t>a</a:t>
                </a:r>
                <a:r>
                  <a:rPr lang="zh-CN" altLang="en-US" dirty="0"/>
                  <a:t> </a:t>
                </a:r>
                <a:r>
                  <a:rPr lang="en-US" altLang="zh-CN" b="1" dirty="0"/>
                  <a:t>high-ranked</a:t>
                </a:r>
                <a:r>
                  <a:rPr lang="zh-CN" altLang="en-US" dirty="0"/>
                  <a:t> </a:t>
                </a:r>
                <a:r>
                  <a:rPr lang="en-US" altLang="zh-CN" dirty="0"/>
                  <a:t>player</a:t>
                </a:r>
                <a:r>
                  <a:rPr lang="zh-CN" altLang="en-US" dirty="0"/>
                  <a:t> </a:t>
                </a:r>
                <a:r>
                  <a:rPr lang="en-US" altLang="zh-CN" dirty="0"/>
                  <a:t>is</a:t>
                </a:r>
                <a:r>
                  <a:rPr lang="zh-CN" altLang="en-US" dirty="0"/>
                  <a:t> </a:t>
                </a:r>
                <a:r>
                  <a:rPr lang="en-US" altLang="zh-CN" dirty="0"/>
                  <a:t>significantly</a:t>
                </a:r>
                <a:r>
                  <a:rPr lang="zh-CN" altLang="en-US" dirty="0"/>
                  <a:t> </a:t>
                </a:r>
                <a:r>
                  <a:rPr lang="en-US" altLang="zh-CN" dirty="0"/>
                  <a:t>different</a:t>
                </a:r>
                <a:r>
                  <a:rPr lang="zh-CN" altLang="en-US" dirty="0"/>
                  <a:t> </a:t>
                </a:r>
                <a:r>
                  <a:rPr lang="en-US" altLang="zh-CN" dirty="0"/>
                  <a:t>from</a:t>
                </a:r>
                <a:r>
                  <a:rPr lang="zh-CN" altLang="en-US" dirty="0"/>
                  <a:t> </a:t>
                </a:r>
                <a:r>
                  <a:rPr lang="en-US" altLang="zh-CN" dirty="0"/>
                  <a:t>an</a:t>
                </a:r>
                <a:r>
                  <a:rPr lang="zh-CN" altLang="en-US" dirty="0"/>
                  <a:t> </a:t>
                </a:r>
                <a:r>
                  <a:rPr lang="en-US" altLang="zh-CN" b="1" dirty="0"/>
                  <a:t>average</a:t>
                </a:r>
                <a:r>
                  <a:rPr lang="zh-CN" altLang="en-US" dirty="0"/>
                  <a:t> </a:t>
                </a:r>
                <a:r>
                  <a:rPr lang="en-US" altLang="zh-CN" dirty="0"/>
                  <a:t>player.</a:t>
                </a:r>
              </a:p>
              <a:p>
                <a:pPr marL="457200" indent="-457200">
                  <a:buFont typeface="+mj-lt"/>
                  <a:buAutoNum type="arabicParenR"/>
                </a:pPr>
                <a:r>
                  <a:rPr lang="en-US" altLang="zh-CN" dirty="0"/>
                  <a:t>We</a:t>
                </a:r>
                <a:r>
                  <a:rPr lang="zh-CN" altLang="en-US" dirty="0"/>
                  <a:t> </a:t>
                </a:r>
                <a:r>
                  <a:rPr lang="en-US" altLang="zh-CN" dirty="0"/>
                  <a:t>should</a:t>
                </a:r>
                <a:r>
                  <a:rPr lang="zh-CN" altLang="en-US" dirty="0"/>
                  <a:t> </a:t>
                </a:r>
                <a:r>
                  <a:rPr lang="en-US" altLang="zh-CN" dirty="0"/>
                  <a:t>add</a:t>
                </a:r>
                <a:r>
                  <a:rPr lang="zh-CN" altLang="en-US" dirty="0"/>
                  <a:t> </a:t>
                </a:r>
                <a:r>
                  <a:rPr lang="en-US" altLang="zh-CN" dirty="0"/>
                  <a:t>the</a:t>
                </a:r>
                <a:r>
                  <a:rPr lang="zh-CN" altLang="en-US" dirty="0"/>
                  <a:t> </a:t>
                </a:r>
                <a:r>
                  <a:rPr lang="en-US" altLang="zh-CN" dirty="0"/>
                  <a:t>player</a:t>
                </a:r>
                <a:r>
                  <a:rPr lang="zh-CN" altLang="en-US" dirty="0"/>
                  <a:t> </a:t>
                </a:r>
                <a:r>
                  <a:rPr lang="en-US" altLang="zh-CN" dirty="0"/>
                  <a:t>information</a:t>
                </a:r>
                <a:r>
                  <a:rPr lang="zh-CN" altLang="en-US" dirty="0"/>
                  <a:t> </a:t>
                </a:r>
                <a:r>
                  <a:rPr lang="en-US" altLang="zh-CN" dirty="0"/>
                  <a:t>into</a:t>
                </a:r>
                <a:r>
                  <a:rPr lang="zh-CN" altLang="en-US" dirty="0"/>
                  <a:t> </a:t>
                </a:r>
                <a:r>
                  <a:rPr lang="en-US" altLang="zh-CN" dirty="0"/>
                  <a:t>modelling.</a:t>
                </a:r>
                <a:endParaRPr lang="en-CA" altLang="zh-CN" dirty="0"/>
              </a:p>
              <a:p>
                <a:pPr marL="457200" indent="-457200">
                  <a:buFont typeface="+mj-lt"/>
                  <a:buAutoNum type="arabicParenR"/>
                </a:pPr>
                <a:endParaRPr lang="en-CA" b="1" dirty="0"/>
              </a:p>
              <a:p>
                <a:pPr marL="342900" indent="-342900">
                  <a:buFont typeface="Arial" panose="020B0604020202020204" pitchFamily="34" charset="0"/>
                  <a:buChar char="•"/>
                </a:pPr>
                <a:r>
                  <a:rPr lang="en-CA" b="1" dirty="0"/>
                  <a:t>Challenges</a:t>
                </a:r>
                <a:r>
                  <a:rPr lang="en-CA" dirty="0"/>
                  <a:t>: </a:t>
                </a:r>
                <a:br>
                  <a:rPr lang="en-CA" dirty="0"/>
                </a:br>
                <a:r>
                  <a:rPr lang="en-CA" dirty="0"/>
                  <a:t>1) </a:t>
                </a:r>
                <a:r>
                  <a:rPr lang="en-CA" b="1" dirty="0"/>
                  <a:t>Large agent number</a:t>
                </a:r>
                <a:r>
                  <a:rPr lang="en-US" altLang="zh-CN" dirty="0"/>
                  <a:t>:</a:t>
                </a:r>
                <a:r>
                  <a:rPr lang="zh-CN" altLang="en-US" dirty="0"/>
                  <a:t> </a:t>
                </a:r>
                <a:r>
                  <a:rPr lang="en-CA" dirty="0"/>
                  <a:t> Previous agent representation models assume a limited number of agents (</a:t>
                </a:r>
                <a:r>
                  <a:rPr lang="en-US" altLang="zh-CN" dirty="0"/>
                  <a:t>&lt;</a:t>
                </a:r>
                <a:r>
                  <a:rPr lang="en-CA" dirty="0"/>
                  <a:t>10). In contrast, professional sports leagues often have upwards of one-thousand players (&gt;1k). </a:t>
                </a:r>
                <a:br>
                  <a:rPr lang="en-CA" dirty="0"/>
                </a:br>
                <a:r>
                  <a:rPr lang="en-CA" dirty="0"/>
                  <a:t>2) </a:t>
                </a:r>
                <a:r>
                  <a:rPr lang="en-CA" b="1" dirty="0"/>
                  <a:t>Sparse and diverse player observations</a:t>
                </a:r>
                <a:r>
                  <a:rPr lang="en-US" altLang="zh-CN" b="1" dirty="0"/>
                  <a:t>:</a:t>
                </a:r>
                <a:r>
                  <a:rPr lang="zh-CN" altLang="en-US" b="1" dirty="0"/>
                  <a:t> </a:t>
                </a:r>
                <a:r>
                  <a:rPr lang="en-US" altLang="zh-CN" dirty="0"/>
                  <a:t>M</a:t>
                </a:r>
                <a:r>
                  <a:rPr lang="en-CA" altLang="zh-CN" dirty="0"/>
                  <a:t>any bench (backup) players play only a few (less than 20) games in a season. The unbalanced observations result in unstable embedding models that overfit to players with high participation during training,</a:t>
                </a:r>
                <a:endParaRPr lang="en-CA" dirty="0"/>
              </a:p>
              <a:p>
                <a:pPr marL="342900" indent="-342900">
                  <a:buFont typeface="Arial" panose="020B0604020202020204" pitchFamily="34" charset="0"/>
                  <a:buChar char="•"/>
                </a:pPr>
                <a:endParaRPr dirty="0"/>
              </a:p>
            </p:txBody>
          </p:sp>
        </mc:Choice>
        <mc:Fallback xmlns="">
          <p:sp>
            <p:nvSpPr>
              <p:cNvPr id="34" name="TextBox 39"/>
              <p:cNvSpPr txBox="1">
                <a:spLocks noRot="1" noChangeAspect="1" noMove="1" noResize="1" noEditPoints="1" noAdjustHandles="1" noChangeArrowheads="1" noChangeShapeType="1" noTextEdit="1"/>
              </p:cNvSpPr>
              <p:nvPr/>
            </p:nvSpPr>
            <p:spPr>
              <a:xfrm>
                <a:off x="986246" y="5018530"/>
                <a:ext cx="9064534" cy="12078435"/>
              </a:xfrm>
              <a:prstGeom prst="rect">
                <a:avLst/>
              </a:prstGeom>
              <a:blipFill>
                <a:blip r:embed="rId3"/>
                <a:stretch>
                  <a:fillRect l="-1120" r="-1961"/>
                </a:stretch>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a:noFill/>
                  </a:rPr>
                  <a:t> </a:t>
                </a:r>
              </a:p>
            </p:txBody>
          </p:sp>
        </mc:Fallback>
      </mc:AlternateContent>
      <p:sp>
        <p:nvSpPr>
          <p:cNvPr id="30" name="TextBox 35"/>
          <p:cNvSpPr txBox="1"/>
          <p:nvPr/>
        </p:nvSpPr>
        <p:spPr>
          <a:xfrm>
            <a:off x="986246" y="544679"/>
            <a:ext cx="11572868" cy="17851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5500">
                <a:latin typeface="Arial"/>
                <a:ea typeface="Arial"/>
                <a:cs typeface="Arial"/>
                <a:sym typeface="Arial"/>
              </a:defRPr>
            </a:lvl1pPr>
          </a:lstStyle>
          <a:p>
            <a:r>
              <a:rPr lang="en-CA" dirty="0"/>
              <a:t>Learning Agent Representations for Ice Hockey</a:t>
            </a:r>
            <a:endParaRPr dirty="0"/>
          </a:p>
        </p:txBody>
      </p:sp>
      <p:sp>
        <p:nvSpPr>
          <p:cNvPr id="33" name="TextBox 38"/>
          <p:cNvSpPr txBox="1"/>
          <p:nvPr/>
        </p:nvSpPr>
        <p:spPr>
          <a:xfrm>
            <a:off x="986246" y="3580560"/>
            <a:ext cx="9064534" cy="1138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400">
                <a:latin typeface="Arial"/>
                <a:ea typeface="Arial"/>
                <a:cs typeface="Arial"/>
                <a:sym typeface="Arial"/>
              </a:defRPr>
            </a:lvl1pPr>
          </a:lstStyle>
          <a:p>
            <a:r>
              <a:rPr lang="en-CA" dirty="0"/>
              <a:t>Problem</a:t>
            </a:r>
            <a:r>
              <a:rPr lang="zh-CN" altLang="en-US" dirty="0"/>
              <a:t> </a:t>
            </a:r>
            <a:r>
              <a:rPr lang="en-US" altLang="zh-CN" dirty="0"/>
              <a:t>Formulation:</a:t>
            </a:r>
            <a:r>
              <a:rPr lang="zh-CN" altLang="en-US" dirty="0"/>
              <a:t> </a:t>
            </a:r>
            <a:r>
              <a:rPr lang="en-US" altLang="zh-CN" dirty="0"/>
              <a:t>Embed</a:t>
            </a:r>
            <a:r>
              <a:rPr lang="zh-CN" altLang="en-US" dirty="0"/>
              <a:t> </a:t>
            </a:r>
            <a:r>
              <a:rPr lang="en-US" altLang="zh-CN" dirty="0"/>
              <a:t>Player</a:t>
            </a:r>
            <a:r>
              <a:rPr lang="zh-CN" altLang="en-US" dirty="0"/>
              <a:t> </a:t>
            </a:r>
            <a:r>
              <a:rPr lang="en-US" altLang="zh-CN" dirty="0"/>
              <a:t>Information</a:t>
            </a:r>
            <a:endParaRPr dirty="0"/>
          </a:p>
        </p:txBody>
      </p:sp>
      <mc:AlternateContent xmlns:mc="http://schemas.openxmlformats.org/markup-compatibility/2006" xmlns:a14="http://schemas.microsoft.com/office/drawing/2010/main">
        <mc:Choice Requires="a14">
          <p:sp>
            <p:nvSpPr>
              <p:cNvPr id="35" name="TextBox 41"/>
              <p:cNvSpPr txBox="1"/>
              <p:nvPr/>
            </p:nvSpPr>
            <p:spPr>
              <a:xfrm>
                <a:off x="11793570" y="10320188"/>
                <a:ext cx="9130938" cy="1995675"/>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45719" rIns="45719">
                <a:spAutoFit/>
              </a:bodyPr>
              <a:lstStyle>
                <a:lvl1pPr>
                  <a:lnSpc>
                    <a:spcPct val="120000"/>
                  </a:lnSpc>
                  <a:defRPr sz="2100">
                    <a:solidFill>
                      <a:srgbClr val="344854"/>
                    </a:solidFill>
                    <a:latin typeface="Arial"/>
                    <a:ea typeface="Arial"/>
                    <a:cs typeface="Arial"/>
                    <a:sym typeface="Arial"/>
                  </a:defRPr>
                </a:lvl1pPr>
              </a:lstStyle>
              <a:p>
                <a:pPr marL="342900" indent="-342900">
                  <a:buFont typeface="Arial" panose="020B0604020202020204" pitchFamily="34" charset="0"/>
                  <a:buChar char="•"/>
                </a:pPr>
                <a:r>
                  <a:rPr lang="en-CA" dirty="0"/>
                  <a:t>Build a contextualized Ladder VAE at RNN cell </a:t>
                </a:r>
              </a:p>
              <a:p>
                <a:pPr marL="457200" indent="-457200">
                  <a:buFont typeface="+mj-lt"/>
                  <a:buAutoNum type="arabicParenR"/>
                </a:pPr>
                <a:r>
                  <a:rPr lang="en-CA" dirty="0"/>
                  <a:t>Ladder latent variables (</a:t>
                </a:r>
                <a14:m>
                  <m:oMath xmlns:m="http://schemas.openxmlformats.org/officeDocument/2006/math">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𝒛</m:t>
                        </m:r>
                      </m:e>
                      <m:sub>
                        <m:r>
                          <a:rPr lang="en-US" altLang="zh-CN" b="1" i="1" smtClean="0">
                            <a:latin typeface="Cambria Math" panose="02040503050406030204" pitchFamily="18" charset="0"/>
                          </a:rPr>
                          <m:t>𝒔</m:t>
                        </m:r>
                        <m:r>
                          <a:rPr lang="en-US" altLang="zh-CN" b="1" i="1" smtClean="0">
                            <a:latin typeface="Cambria Math" panose="02040503050406030204" pitchFamily="18" charset="0"/>
                          </a:rPr>
                          <m:t>,</m:t>
                        </m:r>
                        <m:r>
                          <a:rPr lang="en-US" altLang="zh-CN" b="1" i="1">
                            <a:latin typeface="Cambria Math" panose="02040503050406030204" pitchFamily="18" charset="0"/>
                          </a:rPr>
                          <m:t>𝒕</m:t>
                        </m:r>
                      </m:sub>
                    </m:sSub>
                  </m:oMath>
                </a14:m>
                <a:r>
                  <a:rPr lang="en-CA" dirty="0"/>
                  <a:t>, </a:t>
                </a:r>
                <a14:m>
                  <m:oMath xmlns:m="http://schemas.openxmlformats.org/officeDocument/2006/math">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𝒛</m:t>
                        </m:r>
                      </m:e>
                      <m:sub>
                        <m:r>
                          <a:rPr lang="en-US" altLang="zh-CN" b="1" i="1" smtClean="0">
                            <a:latin typeface="Cambria Math" panose="02040503050406030204" pitchFamily="18" charset="0"/>
                          </a:rPr>
                          <m:t>𝒂</m:t>
                        </m:r>
                        <m:r>
                          <a:rPr lang="en-US" altLang="zh-CN" b="1" i="1" smtClean="0">
                            <a:latin typeface="Cambria Math" panose="02040503050406030204" pitchFamily="18" charset="0"/>
                          </a:rPr>
                          <m:t>,</m:t>
                        </m:r>
                        <m:r>
                          <a:rPr lang="en-US" altLang="zh-CN" b="1" i="1">
                            <a:latin typeface="Cambria Math" panose="02040503050406030204" pitchFamily="18" charset="0"/>
                          </a:rPr>
                          <m:t>𝒕</m:t>
                        </m:r>
                      </m:sub>
                    </m:sSub>
                  </m:oMath>
                </a14:m>
                <a:r>
                  <a:rPr lang="en-CA" dirty="0"/>
                  <a:t>, </a:t>
                </a:r>
                <a14:m>
                  <m:oMath xmlns:m="http://schemas.openxmlformats.org/officeDocument/2006/math">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𝒛</m:t>
                        </m:r>
                      </m:e>
                      <m:sub>
                        <m:r>
                          <a:rPr lang="en-US" altLang="zh-CN" b="1" i="1" smtClean="0">
                            <a:latin typeface="Cambria Math" panose="02040503050406030204" pitchFamily="18" charset="0"/>
                          </a:rPr>
                          <m:t>𝒓</m:t>
                        </m:r>
                        <m:r>
                          <a:rPr lang="en-US" altLang="zh-CN" b="1" i="1" smtClean="0">
                            <a:latin typeface="Cambria Math" panose="02040503050406030204" pitchFamily="18" charset="0"/>
                          </a:rPr>
                          <m:t>,</m:t>
                        </m:r>
                        <m:r>
                          <a:rPr lang="en-US" altLang="zh-CN" b="1" i="1">
                            <a:latin typeface="Cambria Math" panose="02040503050406030204" pitchFamily="18" charset="0"/>
                          </a:rPr>
                          <m:t>𝒕</m:t>
                        </m:r>
                      </m:sub>
                    </m:sSub>
                  </m:oMath>
                </a14:m>
                <a:r>
                  <a:rPr lang="en-CA" dirty="0"/>
                  <a:t>) for maintaining the causal dependency</a:t>
                </a:r>
                <a:r>
                  <a:rPr lang="zh-CN" altLang="en-US" dirty="0"/>
                  <a:t> </a:t>
                </a:r>
                <a:r>
                  <a:rPr lang="en-US" altLang="zh-CN" dirty="0"/>
                  <a:t>in</a:t>
                </a:r>
                <a:r>
                  <a:rPr lang="zh-CN" altLang="en-US" dirty="0"/>
                  <a:t> </a:t>
                </a:r>
                <a:r>
                  <a:rPr lang="en-US" altLang="zh-CN" dirty="0"/>
                  <a:t>sports</a:t>
                </a:r>
                <a:r>
                  <a:rPr lang="en-CA" dirty="0"/>
                  <a:t> 𝑠→𝑎→𝑟. </a:t>
                </a:r>
              </a:p>
              <a:p>
                <a:pPr marL="457200" indent="-457200">
                  <a:buFont typeface="+mj-lt"/>
                  <a:buAutoNum type="arabicParenR"/>
                </a:pPr>
                <a:r>
                  <a:rPr lang="en-CA" b="1" dirty="0"/>
                  <a:t>Generation</a:t>
                </a:r>
                <a:r>
                  <a:rPr lang="en-CA" dirty="0"/>
                  <a:t>:  Estimate contextualized prior</a:t>
                </a:r>
                <a:r>
                  <a:rPr lang="zh-CN" altLang="en-US" dirty="0"/>
                  <a:t> </a:t>
                </a:r>
                <a14:m>
                  <m:oMath xmlns:m="http://schemas.openxmlformats.org/officeDocument/2006/math">
                    <m:r>
                      <a:rPr lang="en-US" altLang="zh-CN" i="1">
                        <a:latin typeface="Cambria Math" panose="02040503050406030204" pitchFamily="18" charset="0"/>
                      </a:rPr>
                      <m:t>𝑝</m:t>
                    </m:r>
                    <m:r>
                      <a:rPr lang="en-US" altLang="zh-CN" i="1">
                        <a:latin typeface="Cambria Math" panose="02040503050406030204" pitchFamily="18" charset="0"/>
                      </a:rPr>
                      <m:t>(</m:t>
                    </m:r>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𝒛</m:t>
                        </m:r>
                      </m:e>
                      <m:sub>
                        <m:r>
                          <a:rPr lang="en-US" altLang="zh-CN" b="1" i="1">
                            <a:latin typeface="Cambria Math" panose="02040503050406030204" pitchFamily="18" charset="0"/>
                          </a:rPr>
                          <m:t>𝒕</m:t>
                        </m:r>
                      </m:sub>
                    </m:sSub>
                    <m:r>
                      <a:rPr lang="en-US" altLang="zh-CN" i="1">
                        <a:latin typeface="Cambria Math" panose="02040503050406030204" pitchFamily="18" charset="0"/>
                      </a:rPr>
                      <m:t>|</m:t>
                    </m:r>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𝒔</m:t>
                        </m:r>
                      </m:e>
                      <m:sub>
                        <m:r>
                          <a:rPr lang="en-US" altLang="zh-CN" b="1" i="1">
                            <a:latin typeface="Cambria Math" panose="02040503050406030204" pitchFamily="18" charset="0"/>
                          </a:rPr>
                          <m:t>𝒕</m:t>
                        </m:r>
                      </m:sub>
                    </m:sSub>
                    <m:r>
                      <a:rPr lang="en-US" altLang="zh-CN" b="1" i="1">
                        <a:latin typeface="Cambria Math" panose="02040503050406030204" pitchFamily="18" charset="0"/>
                      </a:rPr>
                      <m:t>,</m:t>
                    </m:r>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𝒂</m:t>
                        </m:r>
                      </m:e>
                      <m:sub>
                        <m:r>
                          <a:rPr lang="en-US" altLang="zh-CN" b="1" i="1">
                            <a:latin typeface="Cambria Math" panose="02040503050406030204" pitchFamily="18" charset="0"/>
                          </a:rPr>
                          <m:t>𝒕</m:t>
                        </m:r>
                      </m:sub>
                    </m:sSub>
                    <m:r>
                      <a:rPr lang="en-US" altLang="zh-CN" b="1" i="1">
                        <a:latin typeface="Cambria Math" panose="02040503050406030204" pitchFamily="18" charset="0"/>
                      </a:rPr>
                      <m:t>,</m:t>
                    </m:r>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𝒓</m:t>
                        </m:r>
                      </m:e>
                      <m:sub>
                        <m:r>
                          <a:rPr lang="en-US" altLang="zh-CN" b="1" i="1">
                            <a:latin typeface="Cambria Math" panose="02040503050406030204" pitchFamily="18" charset="0"/>
                          </a:rPr>
                          <m:t>𝒕</m:t>
                        </m:r>
                      </m:sub>
                    </m:sSub>
                    <m:r>
                      <a:rPr lang="en-US" altLang="zh-CN" i="1">
                        <a:latin typeface="Cambria Math" panose="02040503050406030204" pitchFamily="18" charset="0"/>
                      </a:rPr>
                      <m:t>)</m:t>
                    </m:r>
                  </m:oMath>
                </a14:m>
                <a:r>
                  <a:rPr lang="en-US" altLang="zh-CN" dirty="0"/>
                  <a:t>.</a:t>
                </a:r>
                <a:r>
                  <a:rPr lang="en-CA" dirty="0"/>
                  <a:t>. </a:t>
                </a:r>
              </a:p>
              <a:p>
                <a:pPr marL="457200" indent="-457200">
                  <a:buFont typeface="+mj-lt"/>
                  <a:buAutoNum type="arabicParenR"/>
                </a:pPr>
                <a:r>
                  <a:rPr lang="en-CA" b="1" dirty="0"/>
                  <a:t>Inference</a:t>
                </a:r>
                <a:r>
                  <a:rPr lang="en-CA" dirty="0"/>
                  <a:t>: Derive the player representation</a:t>
                </a:r>
                <a:r>
                  <a:rPr lang="zh-CN" altLang="en-US" dirty="0"/>
                  <a:t> </a:t>
                </a:r>
                <a14:m>
                  <m:oMath xmlns:m="http://schemas.openxmlformats.org/officeDocument/2006/math">
                    <m:r>
                      <a:rPr lang="en-US" altLang="zh-CN" i="1">
                        <a:latin typeface="Cambria Math" panose="02040503050406030204" pitchFamily="18" charset="0"/>
                      </a:rPr>
                      <m:t>𝑞</m:t>
                    </m:r>
                    <m:r>
                      <a:rPr lang="en-US" altLang="zh-CN" i="1">
                        <a:latin typeface="Cambria Math" panose="02040503050406030204" pitchFamily="18" charset="0"/>
                      </a:rPr>
                      <m:t>(</m:t>
                    </m:r>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𝒛</m:t>
                        </m:r>
                      </m:e>
                      <m:sub>
                        <m:r>
                          <a:rPr lang="en-US" altLang="zh-CN" b="1" i="1">
                            <a:latin typeface="Cambria Math" panose="02040503050406030204" pitchFamily="18" charset="0"/>
                          </a:rPr>
                          <m:t>𝒕</m:t>
                        </m:r>
                      </m:sub>
                    </m:sSub>
                    <m:r>
                      <a:rPr lang="en-US" altLang="zh-CN" i="1">
                        <a:latin typeface="Cambria Math" panose="02040503050406030204" pitchFamily="18" charset="0"/>
                      </a:rPr>
                      <m:t>|</m:t>
                    </m:r>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𝒔</m:t>
                        </m:r>
                      </m:e>
                      <m:sub>
                        <m:r>
                          <a:rPr lang="en-US" altLang="zh-CN" b="1" i="1">
                            <a:latin typeface="Cambria Math" panose="02040503050406030204" pitchFamily="18" charset="0"/>
                          </a:rPr>
                          <m:t>𝒕</m:t>
                        </m:r>
                      </m:sub>
                    </m:sSub>
                    <m:r>
                      <a:rPr lang="en-US" altLang="zh-CN" b="1" i="1">
                        <a:latin typeface="Cambria Math" panose="02040503050406030204" pitchFamily="18" charset="0"/>
                      </a:rPr>
                      <m:t>,</m:t>
                    </m:r>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𝒂</m:t>
                        </m:r>
                      </m:e>
                      <m:sub>
                        <m:r>
                          <a:rPr lang="en-US" altLang="zh-CN" b="1" i="1">
                            <a:latin typeface="Cambria Math" panose="02040503050406030204" pitchFamily="18" charset="0"/>
                          </a:rPr>
                          <m:t>𝒕</m:t>
                        </m:r>
                      </m:sub>
                    </m:sSub>
                    <m:r>
                      <a:rPr lang="en-US" altLang="zh-CN" b="1" i="1">
                        <a:latin typeface="Cambria Math" panose="02040503050406030204" pitchFamily="18" charset="0"/>
                      </a:rPr>
                      <m:t>,</m:t>
                    </m:r>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𝒓</m:t>
                        </m:r>
                      </m:e>
                      <m:sub>
                        <m:r>
                          <a:rPr lang="en-US" altLang="zh-CN" b="1" i="1">
                            <a:latin typeface="Cambria Math" panose="02040503050406030204" pitchFamily="18" charset="0"/>
                          </a:rPr>
                          <m:t>𝒕</m:t>
                        </m:r>
                      </m:sub>
                    </m:sSub>
                    <m:r>
                      <a:rPr lang="en-US" altLang="zh-CN" b="1" i="1">
                        <a:latin typeface="Cambria Math" panose="02040503050406030204" pitchFamily="18" charset="0"/>
                      </a:rPr>
                      <m:t>,</m:t>
                    </m:r>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𝒑𝒍</m:t>
                        </m:r>
                      </m:e>
                      <m:sub>
                        <m:r>
                          <a:rPr lang="en-US" altLang="zh-CN" b="1" i="1">
                            <a:latin typeface="Cambria Math" panose="02040503050406030204" pitchFamily="18" charset="0"/>
                          </a:rPr>
                          <m:t>𝒕</m:t>
                        </m:r>
                      </m:sub>
                    </m:sSub>
                    <m:r>
                      <a:rPr lang="en-US" altLang="zh-CN" i="1">
                        <a:latin typeface="Cambria Math" panose="02040503050406030204" pitchFamily="18" charset="0"/>
                      </a:rPr>
                      <m:t>)</m:t>
                    </m:r>
                  </m:oMath>
                </a14:m>
                <a:r>
                  <a:rPr lang="en-CA" dirty="0"/>
                  <a:t> .</a:t>
                </a:r>
                <a:endParaRPr dirty="0"/>
              </a:p>
            </p:txBody>
          </p:sp>
        </mc:Choice>
        <mc:Fallback xmlns="">
          <p:sp>
            <p:nvSpPr>
              <p:cNvPr id="35" name="TextBox 41"/>
              <p:cNvSpPr txBox="1">
                <a:spLocks noRot="1" noChangeAspect="1" noMove="1" noResize="1" noEditPoints="1" noAdjustHandles="1" noChangeArrowheads="1" noChangeShapeType="1" noTextEdit="1"/>
              </p:cNvSpPr>
              <p:nvPr/>
            </p:nvSpPr>
            <p:spPr>
              <a:xfrm>
                <a:off x="11793570" y="10320188"/>
                <a:ext cx="9130938" cy="1995675"/>
              </a:xfrm>
              <a:prstGeom prst="rect">
                <a:avLst/>
              </a:prstGeom>
              <a:blipFill>
                <a:blip r:embed="rId4"/>
                <a:stretch>
                  <a:fillRect l="-1111" b="-5063"/>
                </a:stretch>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a:noFill/>
                  </a:rPr>
                  <a:t> </a:t>
                </a:r>
              </a:p>
            </p:txBody>
          </p:sp>
        </mc:Fallback>
      </mc:AlternateContent>
      <p:sp>
        <p:nvSpPr>
          <p:cNvPr id="37" name="TextBox 43"/>
          <p:cNvSpPr txBox="1"/>
          <p:nvPr/>
        </p:nvSpPr>
        <p:spPr>
          <a:xfrm>
            <a:off x="11793570" y="8941871"/>
            <a:ext cx="9064533" cy="1138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400">
                <a:latin typeface="Arial"/>
                <a:ea typeface="Arial"/>
                <a:cs typeface="Arial"/>
                <a:sym typeface="Arial"/>
              </a:defRPr>
            </a:lvl1pPr>
          </a:lstStyle>
          <a:p>
            <a:r>
              <a:rPr lang="en-CA" dirty="0"/>
              <a:t>A Variational Agent Encoder for Learning Agent Representations</a:t>
            </a:r>
            <a:endParaRPr dirty="0"/>
          </a:p>
        </p:txBody>
      </p:sp>
      <p:sp>
        <p:nvSpPr>
          <p:cNvPr id="39" name="TextBox 45"/>
          <p:cNvSpPr txBox="1"/>
          <p:nvPr/>
        </p:nvSpPr>
        <p:spPr>
          <a:xfrm>
            <a:off x="875003" y="16535025"/>
            <a:ext cx="9064534" cy="615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400">
                <a:latin typeface="Arial"/>
                <a:ea typeface="Arial"/>
                <a:cs typeface="Arial"/>
                <a:sym typeface="Arial"/>
              </a:defRPr>
            </a:lvl1pPr>
          </a:lstStyle>
          <a:p>
            <a:r>
              <a:rPr lang="en-CA" dirty="0"/>
              <a:t>Player Representation Framework</a:t>
            </a:r>
            <a:endParaRPr dirty="0"/>
          </a:p>
        </p:txBody>
      </p:sp>
      <p:sp>
        <p:nvSpPr>
          <p:cNvPr id="40" name="TextBox 46"/>
          <p:cNvSpPr txBox="1"/>
          <p:nvPr/>
        </p:nvSpPr>
        <p:spPr>
          <a:xfrm>
            <a:off x="904700" y="17368623"/>
            <a:ext cx="9064534" cy="415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100">
                <a:latin typeface="Arial"/>
                <a:ea typeface="Arial"/>
                <a:cs typeface="Arial"/>
                <a:sym typeface="Arial"/>
              </a:defRPr>
            </a:lvl1pPr>
          </a:lstStyle>
          <a:p>
            <a:pPr marL="457200" indent="-457200">
              <a:buFont typeface="+mj-lt"/>
              <a:buAutoNum type="arabicPeriod"/>
            </a:pPr>
            <a:r>
              <a:rPr lang="en-CA" dirty="0"/>
              <a:t>Contextual Variables for Ice Hockey Players</a:t>
            </a:r>
            <a:endParaRPr dirty="0"/>
          </a:p>
        </p:txBody>
      </p:sp>
      <mc:AlternateContent xmlns:mc="http://schemas.openxmlformats.org/markup-compatibility/2006" xmlns:a14="http://schemas.microsoft.com/office/drawing/2010/main">
        <mc:Choice Requires="a14">
          <p:sp>
            <p:nvSpPr>
              <p:cNvPr id="41" name="TextBox 47"/>
              <p:cNvSpPr txBox="1"/>
              <p:nvPr/>
            </p:nvSpPr>
            <p:spPr>
              <a:xfrm>
                <a:off x="904700" y="17820356"/>
                <a:ext cx="9064534" cy="3546868"/>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square" lIns="45719" rIns="45719">
                <a:spAutoFit/>
              </a:bodyPr>
              <a:lstStyle>
                <a:lvl1pPr>
                  <a:lnSpc>
                    <a:spcPct val="120000"/>
                  </a:lnSpc>
                  <a:defRPr sz="2100">
                    <a:solidFill>
                      <a:srgbClr val="344854"/>
                    </a:solidFill>
                    <a:latin typeface="Arial"/>
                    <a:ea typeface="Arial"/>
                    <a:cs typeface="Arial"/>
                    <a:sym typeface="Arial"/>
                  </a:defRPr>
                </a:lvl1pPr>
              </a:lstStyle>
              <a:p>
                <a:r>
                  <a:rPr lang="en-CA" dirty="0"/>
                  <a:t>We model the ice-hockey games with a </a:t>
                </a:r>
                <a:r>
                  <a:rPr lang="en-CA" b="1" dirty="0"/>
                  <a:t>Markov Game Model</a:t>
                </a:r>
                <a:r>
                  <a:rPr lang="en-US" altLang="zh-CN" dirty="0"/>
                  <a:t>.</a:t>
                </a:r>
                <a:r>
                  <a:rPr lang="zh-CN" altLang="en-US" dirty="0"/>
                  <a:t> </a:t>
                </a:r>
                <a:r>
                  <a:rPr lang="en-CA" altLang="zh-CN" dirty="0"/>
                  <a:t>The play dynamics for the acting </a:t>
                </a:r>
                <a:r>
                  <a:rPr lang="en-CA" altLang="zh-CN" b="1" dirty="0"/>
                  <a:t>player </a:t>
                </a:r>
                <a14:m>
                  <m:oMath xmlns:m="http://schemas.openxmlformats.org/officeDocument/2006/math">
                    <m:sSub>
                      <m:sSubPr>
                        <m:ctrlPr>
                          <a:rPr lang="en-CA" altLang="zh-CN" b="1" i="1" dirty="0" smtClean="0">
                            <a:latin typeface="Cambria Math" panose="02040503050406030204" pitchFamily="18" charset="0"/>
                          </a:rPr>
                        </m:ctrlPr>
                      </m:sSubPr>
                      <m:e>
                        <m:r>
                          <a:rPr lang="en-US" altLang="zh-CN" b="1" i="1" dirty="0" smtClean="0">
                            <a:latin typeface="Cambria Math" panose="02040503050406030204" pitchFamily="18" charset="0"/>
                          </a:rPr>
                          <m:t>𝒑𝒍</m:t>
                        </m:r>
                      </m:e>
                      <m:sub>
                        <m:r>
                          <a:rPr lang="en-US" altLang="zh-CN" b="1" i="1" dirty="0" smtClean="0">
                            <a:latin typeface="Cambria Math" panose="02040503050406030204" pitchFamily="18" charset="0"/>
                          </a:rPr>
                          <m:t>𝒕</m:t>
                        </m:r>
                      </m:sub>
                    </m:sSub>
                  </m:oMath>
                </a14:m>
                <a:r>
                  <a:rPr lang="en-CA" altLang="zh-CN" dirty="0"/>
                  <a:t> can be captured by the following contextual variables: </a:t>
                </a:r>
              </a:p>
              <a:p>
                <a:pPr marL="342900" indent="-342900">
                  <a:buFont typeface="Arial" panose="020B0604020202020204" pitchFamily="34" charset="0"/>
                  <a:buChar char="•"/>
                </a:pPr>
                <a:r>
                  <a:rPr lang="en-CA" altLang="zh-CN" b="1" dirty="0"/>
                  <a:t>The game state </a:t>
                </a:r>
                <a14:m>
                  <m:oMath xmlns:m="http://schemas.openxmlformats.org/officeDocument/2006/math">
                    <m:sSub>
                      <m:sSubPr>
                        <m:ctrlPr>
                          <a:rPr lang="en-CA" altLang="zh-CN" i="1" dirty="0" smtClean="0">
                            <a:latin typeface="Cambria Math" panose="02040503050406030204" pitchFamily="18" charset="0"/>
                          </a:rPr>
                        </m:ctrlPr>
                      </m:sSubPr>
                      <m:e>
                        <m:r>
                          <a:rPr lang="en-US" altLang="zh-CN" b="0" i="1" dirty="0" smtClean="0">
                            <a:latin typeface="Cambria Math" panose="02040503050406030204" pitchFamily="18" charset="0"/>
                          </a:rPr>
                          <m:t>𝑠</m:t>
                        </m:r>
                      </m:e>
                      <m:sub>
                        <m:r>
                          <a:rPr lang="en-US" altLang="zh-CN" b="0" i="1" dirty="0" smtClean="0">
                            <a:latin typeface="Cambria Math" panose="02040503050406030204" pitchFamily="18" charset="0"/>
                          </a:rPr>
                          <m:t>𝑡</m:t>
                        </m:r>
                      </m:sub>
                    </m:sSub>
                  </m:oMath>
                </a14:m>
                <a:r>
                  <a:rPr lang="en-CA" altLang="zh-CN" dirty="0"/>
                  <a:t> includes the game history: </a:t>
                </a:r>
                <a14:m>
                  <m:oMath xmlns:m="http://schemas.openxmlformats.org/officeDocument/2006/math">
                    <m:sSub>
                      <m:sSubPr>
                        <m:ctrlPr>
                          <a:rPr lang="en-CA" altLang="zh-CN"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𝑡</m:t>
                        </m:r>
                      </m:sub>
                    </m:sSub>
                    <m:r>
                      <a:rPr lang="en-CA" altLang="zh-CN" i="1" smtClean="0">
                        <a:latin typeface="Cambria Math" panose="02040503050406030204" pitchFamily="18" charset="0"/>
                        <a:ea typeface="Cambria Math" panose="02040503050406030204" pitchFamily="18" charset="0"/>
                      </a:rPr>
                      <m:t>≡</m:t>
                    </m:r>
                  </m:oMath>
                </a14:m>
                <a:r>
                  <a:rPr lang="en-US" altLang="zh-CN" dirty="0"/>
                  <a:t>(</a:t>
                </a:r>
                <a14:m>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𝑜</m:t>
                        </m:r>
                      </m:e>
                      <m:sub>
                        <m:r>
                          <a:rPr lang="en-US" altLang="zh-CN" b="0" i="1" dirty="0" smtClean="0">
                            <a:latin typeface="Cambria Math" panose="02040503050406030204" pitchFamily="18" charset="0"/>
                          </a:rPr>
                          <m:t>𝑡</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𝑟</m:t>
                        </m:r>
                      </m:e>
                      <m:sub>
                        <m:r>
                          <a:rPr lang="en-US" altLang="zh-CN" b="0" i="1" dirty="0" smtClean="0">
                            <a:latin typeface="Cambria Math" panose="02040503050406030204" pitchFamily="18" charset="0"/>
                          </a:rPr>
                          <m:t>𝑡</m:t>
                        </m:r>
                        <m:r>
                          <a:rPr lang="en-US" altLang="zh-CN" b="0" i="1" dirty="0" smtClean="0">
                            <a:latin typeface="Cambria Math" panose="02040503050406030204" pitchFamily="18" charset="0"/>
                          </a:rPr>
                          <m:t>−1</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𝑎</m:t>
                        </m:r>
                      </m:e>
                      <m:sub>
                        <m:r>
                          <a:rPr lang="en-US" altLang="zh-CN" b="0" i="1" dirty="0" smtClean="0">
                            <a:latin typeface="Cambria Math" panose="02040503050406030204" pitchFamily="18" charset="0"/>
                          </a:rPr>
                          <m:t>𝑡</m:t>
                        </m:r>
                        <m:r>
                          <a:rPr lang="en-US" altLang="zh-CN" b="0" i="1" dirty="0" smtClean="0">
                            <a:latin typeface="Cambria Math" panose="02040503050406030204" pitchFamily="18" charset="0"/>
                          </a:rPr>
                          <m:t>−1</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𝑝𝑙</m:t>
                        </m:r>
                      </m:e>
                      <m:sub>
                        <m:r>
                          <a:rPr lang="en-US" altLang="zh-CN" b="0" i="1" dirty="0" smtClean="0">
                            <a:latin typeface="Cambria Math" panose="02040503050406030204" pitchFamily="18" charset="0"/>
                          </a:rPr>
                          <m:t>𝑡</m:t>
                        </m:r>
                        <m:r>
                          <a:rPr lang="en-US" altLang="zh-CN" b="0" i="1" dirty="0" smtClean="0">
                            <a:latin typeface="Cambria Math" panose="02040503050406030204" pitchFamily="18" charset="0"/>
                          </a:rPr>
                          <m:t>−1</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𝑜</m:t>
                        </m:r>
                      </m:e>
                      <m:sub>
                        <m:r>
                          <a:rPr lang="en-US" altLang="zh-CN" b="0" i="1" dirty="0" smtClean="0">
                            <a:latin typeface="Cambria Math" panose="02040503050406030204" pitchFamily="18" charset="0"/>
                          </a:rPr>
                          <m:t>𝑡</m:t>
                        </m:r>
                        <m:r>
                          <a:rPr lang="en-US" altLang="zh-CN" b="0" i="1" dirty="0" smtClean="0">
                            <a:latin typeface="Cambria Math" panose="02040503050406030204" pitchFamily="18" charset="0"/>
                          </a:rPr>
                          <m:t>−1 </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𝑜</m:t>
                        </m:r>
                      </m:e>
                      <m:sub>
                        <m:r>
                          <a:rPr lang="en-US" altLang="zh-CN" b="0" i="1" dirty="0" smtClean="0">
                            <a:latin typeface="Cambria Math" panose="02040503050406030204" pitchFamily="18" charset="0"/>
                          </a:rPr>
                          <m:t>0</m:t>
                        </m:r>
                      </m:sub>
                    </m:sSub>
                  </m:oMath>
                </a14:m>
                <a:r>
                  <a:rPr lang="en-US" altLang="zh-CN" dirty="0"/>
                  <a:t>).</a:t>
                </a:r>
                <a:r>
                  <a:rPr lang="en-CA" altLang="zh-CN" dirty="0"/>
                  <a:t> We utilize the RNN hidden states </a:t>
                </a:r>
                <a14:m>
                  <m:oMath xmlns:m="http://schemas.openxmlformats.org/officeDocument/2006/math">
                    <m:sSub>
                      <m:sSubPr>
                        <m:ctrlPr>
                          <a:rPr lang="en-CA" altLang="zh-CN"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oMath>
                </a14:m>
                <a:r>
                  <a:rPr lang="en-US" altLang="zh-CN" dirty="0"/>
                  <a:t> </a:t>
                </a:r>
                <a:r>
                  <a:rPr lang="en-CA" altLang="zh-CN" dirty="0"/>
                  <a:t>to capture the game history</a:t>
                </a:r>
                <a:r>
                  <a:rPr lang="en-US" altLang="zh-CN" dirty="0"/>
                  <a:t>,</a:t>
                </a:r>
                <a:r>
                  <a:rPr lang="zh-CN" altLang="en-US" dirty="0"/>
                  <a:t> </a:t>
                </a:r>
                <a:r>
                  <a:rPr lang="en-CA" altLang="zh-CN" dirty="0"/>
                  <a:t>so </a:t>
                </a:r>
                <a14:m>
                  <m:oMath xmlns:m="http://schemas.openxmlformats.org/officeDocument/2006/math">
                    <m:sSub>
                      <m:sSubPr>
                        <m:ctrlPr>
                          <a:rPr lang="en-CA"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i="1">
                            <a:latin typeface="Cambria Math" panose="02040503050406030204" pitchFamily="18" charset="0"/>
                          </a:rPr>
                          <m:t>𝑡</m:t>
                        </m:r>
                      </m:sub>
                    </m:sSub>
                    <m:r>
                      <a:rPr lang="en-CA" altLang="zh-CN" i="1">
                        <a:latin typeface="Cambria Math" panose="02040503050406030204" pitchFamily="18" charset="0"/>
                        <a:ea typeface="Cambria Math" panose="02040503050406030204" pitchFamily="18" charset="0"/>
                      </a:rPr>
                      <m:t>≡</m:t>
                    </m:r>
                  </m:oMath>
                </a14:m>
                <a:r>
                  <a:rPr lang="en-US" altLang="zh-CN" dirty="0"/>
                  <a:t>(</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𝑜</m:t>
                        </m:r>
                      </m:e>
                      <m:sub>
                        <m:r>
                          <a:rPr lang="en-US" altLang="zh-CN" i="1" dirty="0">
                            <a:latin typeface="Cambria Math" panose="02040503050406030204" pitchFamily="18" charset="0"/>
                          </a:rPr>
                          <m:t>𝑡</m:t>
                        </m:r>
                      </m:sub>
                    </m:sSub>
                    <m:r>
                      <a:rPr lang="en-US" altLang="zh-CN" b="0" i="1" dirty="0" smtClean="0">
                        <a:latin typeface="Cambria Math" panose="02040503050406030204" pitchFamily="18" charset="0"/>
                      </a:rPr>
                      <m:t>,</m:t>
                    </m:r>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h</m:t>
                        </m:r>
                      </m:e>
                      <m:sub>
                        <m:r>
                          <a:rPr lang="en-US" altLang="zh-CN" b="0" i="1" dirty="0" smtClean="0">
                            <a:latin typeface="Cambria Math" panose="02040503050406030204" pitchFamily="18" charset="0"/>
                          </a:rPr>
                          <m:t>𝑡</m:t>
                        </m:r>
                        <m:r>
                          <a:rPr lang="en-US" altLang="zh-CN" b="0" i="1" dirty="0" smtClean="0">
                            <a:latin typeface="Cambria Math" panose="02040503050406030204" pitchFamily="18" charset="0"/>
                          </a:rPr>
                          <m:t>−1</m:t>
                        </m:r>
                      </m:sub>
                    </m:sSub>
                    <m:r>
                      <a:rPr lang="en-US" altLang="zh-CN" b="0" i="1" dirty="0" smtClean="0">
                        <a:latin typeface="Cambria Math" panose="02040503050406030204" pitchFamily="18" charset="0"/>
                      </a:rPr>
                      <m:t>)</m:t>
                    </m:r>
                  </m:oMath>
                </a14:m>
                <a:r>
                  <a:rPr lang="zh-CN" altLang="en-US" dirty="0"/>
                  <a:t> </a:t>
                </a:r>
                <a:r>
                  <a:rPr lang="en-US" altLang="zh-CN" dirty="0"/>
                  <a:t>where</a:t>
                </a:r>
                <a:r>
                  <a:rPr lang="zh-CN" altLang="en-US" dirty="0"/>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𝑜</m:t>
                        </m:r>
                      </m:e>
                      <m:sub>
                        <m:r>
                          <a:rPr lang="en-US" altLang="zh-CN" i="1" dirty="0">
                            <a:latin typeface="Cambria Math" panose="02040503050406030204" pitchFamily="18" charset="0"/>
                          </a:rPr>
                          <m:t>𝑡</m:t>
                        </m:r>
                      </m:sub>
                    </m:sSub>
                  </m:oMath>
                </a14:m>
                <a:r>
                  <a:rPr lang="zh-CN" altLang="en-US" dirty="0"/>
                  <a:t> </a:t>
                </a:r>
                <a:r>
                  <a:rPr lang="en-US" altLang="zh-CN" dirty="0"/>
                  <a:t>denotes</a:t>
                </a:r>
                <a:r>
                  <a:rPr lang="zh-CN" altLang="en-US" dirty="0"/>
                  <a:t> </a:t>
                </a:r>
                <a:r>
                  <a:rPr lang="en-US" altLang="zh-CN" dirty="0"/>
                  <a:t>observations</a:t>
                </a:r>
                <a:r>
                  <a:rPr lang="zh-CN" altLang="en-US" dirty="0"/>
                  <a:t> </a:t>
                </a:r>
                <a:r>
                  <a:rPr lang="en-US" altLang="zh-CN" dirty="0"/>
                  <a:t>at</a:t>
                </a:r>
                <a:r>
                  <a:rPr lang="zh-CN" altLang="en-US" dirty="0"/>
                  <a:t> </a:t>
                </a:r>
                <a:r>
                  <a:rPr lang="en-US" altLang="zh-CN" dirty="0"/>
                  <a:t>t.</a:t>
                </a:r>
              </a:p>
              <a:p>
                <a:pPr marL="342900" indent="-342900">
                  <a:buFont typeface="Arial" panose="020B0604020202020204" pitchFamily="34" charset="0"/>
                  <a:buChar char="•"/>
                </a:pPr>
                <a:r>
                  <a:rPr lang="en-CA" altLang="zh-CN" dirty="0"/>
                  <a:t>The </a:t>
                </a:r>
                <a:r>
                  <a:rPr lang="en-CA" altLang="zh-CN" b="1" dirty="0"/>
                  <a:t>action</a:t>
                </a:r>
                <a:r>
                  <a:rPr lang="en-CA" altLang="zh-CN" dirty="0"/>
                  <a:t> </a:t>
                </a:r>
                <a14:m>
                  <m:oMath xmlns:m="http://schemas.openxmlformats.org/officeDocument/2006/math">
                    <m:sSub>
                      <m:sSubPr>
                        <m:ctrlPr>
                          <a:rPr lang="en-CA" altLang="zh-CN" i="1" dirty="0" smtClean="0">
                            <a:latin typeface="Cambria Math" panose="02040503050406030204" pitchFamily="18" charset="0"/>
                          </a:rPr>
                        </m:ctrlPr>
                      </m:sSubPr>
                      <m:e>
                        <m:r>
                          <a:rPr lang="en-US" altLang="zh-CN" b="0" i="1" dirty="0" smtClean="0">
                            <a:latin typeface="Cambria Math" panose="02040503050406030204" pitchFamily="18" charset="0"/>
                          </a:rPr>
                          <m:t>𝑎</m:t>
                        </m:r>
                      </m:e>
                      <m:sub>
                        <m:r>
                          <a:rPr lang="en-US" altLang="zh-CN" b="0" i="1" dirty="0" smtClean="0">
                            <a:latin typeface="Cambria Math" panose="02040503050406030204" pitchFamily="18" charset="0"/>
                          </a:rPr>
                          <m:t>𝑡</m:t>
                        </m:r>
                      </m:sub>
                    </m:sSub>
                  </m:oMath>
                </a14:m>
                <a:r>
                  <a:rPr lang="en-CA" altLang="zh-CN" dirty="0"/>
                  <a:t> records the action of the on-puck player. </a:t>
                </a:r>
              </a:p>
              <a:p>
                <a:pPr marL="342900" indent="-342900">
                  <a:buFont typeface="Arial" panose="020B0604020202020204" pitchFamily="34" charset="0"/>
                  <a:buChar char="•"/>
                </a:pPr>
                <a:r>
                  <a:rPr lang="en-CA" altLang="zh-CN" dirty="0"/>
                  <a:t>The </a:t>
                </a:r>
                <a:r>
                  <a:rPr lang="en-CA" altLang="zh-CN" b="1" dirty="0"/>
                  <a:t>reward</a:t>
                </a:r>
                <a:r>
                  <a:rPr lang="en-CA" altLang="zh-CN" dirty="0"/>
                  <a:t> </a:t>
                </a:r>
                <a14:m>
                  <m:oMath xmlns:m="http://schemas.openxmlformats.org/officeDocument/2006/math">
                    <m:sSub>
                      <m:sSubPr>
                        <m:ctrlPr>
                          <a:rPr lang="en-CA" altLang="zh-CN" i="1" dirty="0" smtClean="0">
                            <a:latin typeface="Cambria Math" panose="02040503050406030204" pitchFamily="18" charset="0"/>
                          </a:rPr>
                        </m:ctrlPr>
                      </m:sSubPr>
                      <m:e>
                        <m:r>
                          <a:rPr lang="en-US" altLang="zh-CN" b="0" i="1" dirty="0" smtClean="0">
                            <a:latin typeface="Cambria Math" panose="02040503050406030204" pitchFamily="18" charset="0"/>
                          </a:rPr>
                          <m:t>𝑟</m:t>
                        </m:r>
                      </m:e>
                      <m:sub>
                        <m:r>
                          <a:rPr lang="en-US" altLang="zh-CN" b="0" i="1" dirty="0" smtClean="0">
                            <a:latin typeface="Cambria Math" panose="02040503050406030204" pitchFamily="18" charset="0"/>
                          </a:rPr>
                          <m:t>𝑡</m:t>
                        </m:r>
                      </m:sub>
                    </m:sSub>
                  </m:oMath>
                </a14:m>
                <a:r>
                  <a:rPr lang="en-CA" altLang="zh-CN" dirty="0"/>
                  <a:t> denotes whether a goal is scored after performing at</a:t>
                </a:r>
                <a:r>
                  <a:rPr lang="zh-CN" altLang="en-US" dirty="0"/>
                  <a:t> </a:t>
                </a:r>
                <a:r>
                  <a:rPr lang="en-US" altLang="zh-CN" dirty="0"/>
                  <a:t>t</a:t>
                </a:r>
                <a:r>
                  <a:rPr lang="en-CA" altLang="zh-CN" dirty="0"/>
                  <a:t>.</a:t>
                </a:r>
                <a:r>
                  <a:rPr lang="zh-CN" altLang="en-US" dirty="0"/>
                  <a:t> </a:t>
                </a:r>
                <a:endParaRPr dirty="0"/>
              </a:p>
            </p:txBody>
          </p:sp>
        </mc:Choice>
        <mc:Fallback xmlns="">
          <p:sp>
            <p:nvSpPr>
              <p:cNvPr id="41" name="TextBox 47"/>
              <p:cNvSpPr txBox="1">
                <a:spLocks noRot="1" noChangeAspect="1" noMove="1" noResize="1" noEditPoints="1" noAdjustHandles="1" noChangeArrowheads="1" noChangeShapeType="1" noTextEdit="1"/>
              </p:cNvSpPr>
              <p:nvPr/>
            </p:nvSpPr>
            <p:spPr>
              <a:xfrm>
                <a:off x="904700" y="17820356"/>
                <a:ext cx="9064534" cy="3546868"/>
              </a:xfrm>
              <a:prstGeom prst="rect">
                <a:avLst/>
              </a:prstGeom>
              <a:blipFill>
                <a:blip r:embed="rId5"/>
                <a:stretch>
                  <a:fillRect l="-1259" b="-2500"/>
                </a:stretch>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a:noFill/>
                  </a:rPr>
                  <a:t> </a:t>
                </a:r>
              </a:p>
            </p:txBody>
          </p:sp>
        </mc:Fallback>
      </mc:AlternateContent>
      <p:sp>
        <p:nvSpPr>
          <p:cNvPr id="42" name="TextBox 51"/>
          <p:cNvSpPr txBox="1"/>
          <p:nvPr/>
        </p:nvSpPr>
        <p:spPr>
          <a:xfrm>
            <a:off x="22928580" y="11375924"/>
            <a:ext cx="9029701" cy="5726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400">
                <a:latin typeface="Arial"/>
                <a:ea typeface="Arial"/>
                <a:cs typeface="Arial"/>
                <a:sym typeface="Arial"/>
              </a:defRPr>
            </a:lvl1pPr>
          </a:lstStyle>
          <a:p>
            <a:r>
              <a:t>Section header in 34pt font</a:t>
            </a:r>
          </a:p>
        </p:txBody>
      </p:sp>
      <p:sp>
        <p:nvSpPr>
          <p:cNvPr id="43" name="TextBox 52"/>
          <p:cNvSpPr txBox="1"/>
          <p:nvPr/>
        </p:nvSpPr>
        <p:spPr>
          <a:xfrm>
            <a:off x="22928580" y="12122105"/>
            <a:ext cx="9029701" cy="387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100">
                <a:latin typeface="Arial"/>
                <a:ea typeface="Arial"/>
                <a:cs typeface="Arial"/>
                <a:sym typeface="Arial"/>
              </a:defRPr>
            </a:lvl1pPr>
          </a:lstStyle>
          <a:p>
            <a:r>
              <a:t>Optional section descriptor in 21pt font</a:t>
            </a:r>
          </a:p>
        </p:txBody>
      </p:sp>
      <p:sp>
        <p:nvSpPr>
          <p:cNvPr id="44" name="TextBox 53"/>
          <p:cNvSpPr txBox="1"/>
          <p:nvPr/>
        </p:nvSpPr>
        <p:spPr>
          <a:xfrm>
            <a:off x="21875258" y="9265181"/>
            <a:ext cx="10556120" cy="12200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120000"/>
              </a:lnSpc>
              <a:defRPr sz="2100">
                <a:solidFill>
                  <a:srgbClr val="344854"/>
                </a:solidFill>
                <a:latin typeface="Arial"/>
                <a:ea typeface="Arial"/>
                <a:cs typeface="Arial"/>
                <a:sym typeface="Arial"/>
              </a:defRPr>
            </a:lvl1pPr>
          </a:lstStyle>
          <a:p>
            <a:r>
              <a:rPr lang="en-US" altLang="zh-CN" dirty="0"/>
              <a:t>P</a:t>
            </a:r>
            <a:r>
              <a:rPr lang="en-CA" dirty="0" err="1"/>
              <a:t>redict</a:t>
            </a:r>
            <a:r>
              <a:rPr lang="en-CA" dirty="0"/>
              <a:t> which player is</a:t>
            </a:r>
            <a:r>
              <a:rPr lang="zh-CN" altLang="en-US" dirty="0"/>
              <a:t> </a:t>
            </a:r>
            <a:r>
              <a:rPr lang="en-CA" dirty="0"/>
              <a:t>acting given the current match context</a:t>
            </a:r>
            <a:r>
              <a:rPr lang="zh-CN" altLang="en-US" dirty="0"/>
              <a:t> </a:t>
            </a:r>
            <a:r>
              <a:rPr lang="en-US" altLang="zh-CN" dirty="0"/>
              <a:t>where</a:t>
            </a:r>
            <a:r>
              <a:rPr lang="zh-CN" altLang="en-US" dirty="0"/>
              <a:t> </a:t>
            </a:r>
            <a:endParaRPr lang="en-CA" altLang="zh-CN" dirty="0"/>
          </a:p>
          <a:p>
            <a:pPr marL="457200" indent="-457200">
              <a:buAutoNum type="arabicParenR"/>
            </a:pPr>
            <a:r>
              <a:rPr lang="en-CA" altLang="zh-CN" b="1" dirty="0"/>
              <a:t>constrained setting </a:t>
            </a:r>
            <a:r>
              <a:rPr lang="en-CA" altLang="zh-CN" dirty="0"/>
              <a:t>limits the predictions to recently acting players</a:t>
            </a:r>
            <a:r>
              <a:rPr lang="en-US" altLang="zh-CN" dirty="0"/>
              <a:t>.</a:t>
            </a:r>
            <a:r>
              <a:rPr lang="zh-CN" altLang="en-US" dirty="0"/>
              <a:t> </a:t>
            </a:r>
            <a:endParaRPr lang="en-CA" altLang="zh-CN" dirty="0"/>
          </a:p>
          <a:p>
            <a:pPr marL="457200" indent="-457200">
              <a:buAutoNum type="arabicParenR"/>
            </a:pPr>
            <a:r>
              <a:rPr lang="en-CA" altLang="zh-CN" b="1" dirty="0"/>
              <a:t>sparse participation</a:t>
            </a:r>
            <a:r>
              <a:rPr lang="zh-CN" altLang="en-US" b="1" dirty="0"/>
              <a:t> </a:t>
            </a:r>
            <a:r>
              <a:rPr lang="en-US" altLang="zh-CN" b="1" dirty="0"/>
              <a:t>setting</a:t>
            </a:r>
            <a:r>
              <a:rPr lang="en-CA" altLang="zh-CN" b="1" dirty="0"/>
              <a:t> </a:t>
            </a:r>
            <a:r>
              <a:rPr lang="en-CA" altLang="zh-CN" dirty="0"/>
              <a:t>select</a:t>
            </a:r>
            <a:r>
              <a:rPr lang="en-US" altLang="zh-CN" dirty="0"/>
              <a:t>s</a:t>
            </a:r>
            <a:r>
              <a:rPr lang="en-CA" altLang="zh-CN" dirty="0"/>
              <a:t> the players with fewer than 100 observations</a:t>
            </a:r>
            <a:r>
              <a:rPr lang="en-US" altLang="zh-CN" dirty="0"/>
              <a:t>.</a:t>
            </a:r>
            <a:endParaRPr lang="en-CA" dirty="0"/>
          </a:p>
        </p:txBody>
      </p:sp>
      <p:sp>
        <p:nvSpPr>
          <p:cNvPr id="50" name="TextBox 37"/>
          <p:cNvSpPr txBox="1"/>
          <p:nvPr/>
        </p:nvSpPr>
        <p:spPr>
          <a:xfrm>
            <a:off x="15417390" y="653750"/>
            <a:ext cx="6052723" cy="14765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120000"/>
              </a:lnSpc>
              <a:spcBef>
                <a:spcPts val="1000"/>
              </a:spcBef>
              <a:defRPr sz="2100">
                <a:latin typeface="Arial"/>
                <a:ea typeface="Arial"/>
                <a:cs typeface="Arial"/>
                <a:sym typeface="Arial"/>
              </a:defRPr>
            </a:pPr>
            <a:r>
              <a:rPr lang="en-CA" dirty="0"/>
              <a:t>Guiliang Liu, Oliver Schulte, </a:t>
            </a:r>
          </a:p>
          <a:p>
            <a:pPr>
              <a:lnSpc>
                <a:spcPct val="120000"/>
              </a:lnSpc>
              <a:spcBef>
                <a:spcPts val="1000"/>
              </a:spcBef>
              <a:defRPr sz="2100">
                <a:latin typeface="Arial"/>
                <a:ea typeface="Arial"/>
                <a:cs typeface="Arial"/>
                <a:sym typeface="Arial"/>
              </a:defRPr>
            </a:pPr>
            <a:r>
              <a:rPr lang="en-CA" dirty="0"/>
              <a:t>Pascal </a:t>
            </a:r>
            <a:r>
              <a:rPr lang="en-CA" dirty="0" err="1"/>
              <a:t>Poupart</a:t>
            </a:r>
            <a:r>
              <a:rPr lang="en-CA" dirty="0"/>
              <a:t>, Mike Rudd,</a:t>
            </a:r>
          </a:p>
          <a:p>
            <a:pPr>
              <a:lnSpc>
                <a:spcPct val="120000"/>
              </a:lnSpc>
              <a:spcBef>
                <a:spcPts val="1000"/>
              </a:spcBef>
              <a:defRPr sz="2100">
                <a:latin typeface="Arial"/>
                <a:ea typeface="Arial"/>
                <a:cs typeface="Arial"/>
                <a:sym typeface="Arial"/>
              </a:defRPr>
            </a:pPr>
            <a:r>
              <a:rPr lang="en-CA" dirty="0"/>
              <a:t> </a:t>
            </a:r>
            <a:r>
              <a:rPr lang="en-CA" dirty="0" err="1"/>
              <a:t>Mehrsan</a:t>
            </a:r>
            <a:r>
              <a:rPr lang="en-CA" dirty="0"/>
              <a:t> Javan</a:t>
            </a:r>
            <a:endParaRPr dirty="0"/>
          </a:p>
        </p:txBody>
      </p:sp>
      <p:pic>
        <p:nvPicPr>
          <p:cNvPr id="54" name="neurips_logo.pdf" descr="neurips_logo.pdf"/>
          <p:cNvPicPr>
            <a:picLocks noChangeAspect="1"/>
          </p:cNvPicPr>
          <p:nvPr/>
        </p:nvPicPr>
        <p:blipFill>
          <a:blip r:embed="rId6"/>
          <a:stretch>
            <a:fillRect/>
          </a:stretch>
        </p:blipFill>
        <p:spPr>
          <a:xfrm>
            <a:off x="27437816" y="588942"/>
            <a:ext cx="4797779" cy="2159001"/>
          </a:xfrm>
          <a:prstGeom prst="rect">
            <a:avLst/>
          </a:prstGeom>
          <a:ln w="12700">
            <a:miter lim="400000"/>
          </a:ln>
        </p:spPr>
      </p:pic>
      <p:pic>
        <p:nvPicPr>
          <p:cNvPr id="55" name="Picture 54">
            <a:extLst>
              <a:ext uri="{FF2B5EF4-FFF2-40B4-BE49-F238E27FC236}">
                <a16:creationId xmlns:a16="http://schemas.microsoft.com/office/drawing/2014/main" id="{87D7F39D-3E12-5847-B3F7-27BF60F186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97824" y="8357474"/>
            <a:ext cx="1985409" cy="1815414"/>
          </a:xfrm>
          <a:prstGeom prst="rect">
            <a:avLst/>
          </a:prstGeom>
        </p:spPr>
      </p:pic>
      <p:pic>
        <p:nvPicPr>
          <p:cNvPr id="56" name="Picture 55">
            <a:extLst>
              <a:ext uri="{FF2B5EF4-FFF2-40B4-BE49-F238E27FC236}">
                <a16:creationId xmlns:a16="http://schemas.microsoft.com/office/drawing/2014/main" id="{AAA6E4A2-EA1B-6548-99C6-DA4E585192C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530609" y="8272647"/>
            <a:ext cx="2906358" cy="1937572"/>
          </a:xfrm>
          <a:prstGeom prst="rect">
            <a:avLst/>
          </a:prstGeom>
        </p:spPr>
      </p:pic>
      <p:sp>
        <p:nvSpPr>
          <p:cNvPr id="57" name="Rectangle 56">
            <a:extLst>
              <a:ext uri="{FF2B5EF4-FFF2-40B4-BE49-F238E27FC236}">
                <a16:creationId xmlns:a16="http://schemas.microsoft.com/office/drawing/2014/main" id="{F57F84D2-FDCF-D543-A05A-5C54154AA5C0}"/>
              </a:ext>
            </a:extLst>
          </p:cNvPr>
          <p:cNvSpPr/>
          <p:nvPr/>
        </p:nvSpPr>
        <p:spPr>
          <a:xfrm>
            <a:off x="5077413" y="8788593"/>
            <a:ext cx="1295755" cy="415498"/>
          </a:xfrm>
          <a:prstGeom prst="rect">
            <a:avLst/>
          </a:prstGeom>
        </p:spPr>
        <p:txBody>
          <a:bodyPr wrap="square">
            <a:spAutoFit/>
          </a:bodyPr>
          <a:lstStyle/>
          <a:p>
            <a:pPr algn="ctr"/>
            <a:r>
              <a:rPr lang="en-US" altLang="zh-CN" sz="2100" dirty="0"/>
              <a:t>Shot</a:t>
            </a:r>
          </a:p>
        </p:txBody>
      </p:sp>
      <p:cxnSp>
        <p:nvCxnSpPr>
          <p:cNvPr id="58" name="Straight Arrow Connector 57">
            <a:extLst>
              <a:ext uri="{FF2B5EF4-FFF2-40B4-BE49-F238E27FC236}">
                <a16:creationId xmlns:a16="http://schemas.microsoft.com/office/drawing/2014/main" id="{D46C85FF-5553-AD49-9D81-DBB819B12294}"/>
              </a:ext>
            </a:extLst>
          </p:cNvPr>
          <p:cNvCxnSpPr>
            <a:cxnSpLocks/>
            <a:endCxn id="55" idx="1"/>
          </p:cNvCxnSpPr>
          <p:nvPr/>
        </p:nvCxnSpPr>
        <p:spPr bwMode="auto">
          <a:xfrm flipV="1">
            <a:off x="4259539" y="9265181"/>
            <a:ext cx="2638285" cy="476"/>
          </a:xfrm>
          <a:prstGeom prst="straightConnector1">
            <a:avLst/>
          </a:prstGeom>
          <a:solidFill>
            <a:schemeClr val="accent1"/>
          </a:solidFill>
          <a:ln w="254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mc:AlternateContent xmlns:mc="http://schemas.openxmlformats.org/markup-compatibility/2006" xmlns:a14="http://schemas.microsoft.com/office/drawing/2010/main">
        <mc:Choice Requires="a14">
          <p:sp>
            <p:nvSpPr>
              <p:cNvPr id="59" name="Rounded Rectangle 58">
                <a:extLst>
                  <a:ext uri="{FF2B5EF4-FFF2-40B4-BE49-F238E27FC236}">
                    <a16:creationId xmlns:a16="http://schemas.microsoft.com/office/drawing/2014/main" id="{C10561CD-0278-6349-A0D5-885D5B1AE0F4}"/>
                  </a:ext>
                </a:extLst>
              </p:cNvPr>
              <p:cNvSpPr/>
              <p:nvPr/>
            </p:nvSpPr>
            <p:spPr bwMode="auto">
              <a:xfrm>
                <a:off x="1624498" y="8437808"/>
                <a:ext cx="1307365" cy="494953"/>
              </a:xfrm>
              <a:prstGeom prst="roundRect">
                <a:avLst/>
              </a:prstGeom>
              <a:noFill/>
              <a:ln w="25400" cap="flat" cmpd="sng" algn="ctr">
                <a:solidFill>
                  <a:srgbClr val="0070C0"/>
                </a:solidFill>
                <a:prstDash val="solid"/>
                <a:round/>
                <a:headEnd type="none" w="med" len="med"/>
                <a:tailEnd type="none" w="med" len="med"/>
              </a:ln>
              <a:effectLst/>
              <a:extLst>
                <a:ext uri="{AF507438-7753-43e0-B8FC-AC1667EBCBE1}">
                  <a14:hiddenEffects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cap="none" normalizeH="0" baseline="0" dirty="0">
                    <a:ln>
                      <a:noFill/>
                    </a:ln>
                    <a:solidFill>
                      <a:srgbClr val="000000"/>
                    </a:solidFill>
                    <a:effectLst/>
                    <a:ea typeface="ＭＳ Ｐゴシック" charset="0"/>
                    <a:cs typeface="ＭＳ Ｐゴシック" charset="0"/>
                  </a:rPr>
                  <a:t>State</a:t>
                </a:r>
                <a:r>
                  <a:rPr kumimoji="0" lang="zh-CN" altLang="en-US" sz="2100" b="0" i="0" u="none" strike="noStrike" cap="none" normalizeH="0" baseline="0" dirty="0">
                    <a:ln>
                      <a:noFill/>
                    </a:ln>
                    <a:solidFill>
                      <a:srgbClr val="000000"/>
                    </a:solidFill>
                    <a:effectLst/>
                    <a:ea typeface="ＭＳ Ｐゴシック" charset="0"/>
                    <a:cs typeface="ＭＳ Ｐゴシック" charset="0"/>
                  </a:rPr>
                  <a:t> </a:t>
                </a:r>
                <a14:m>
                  <m:oMath xmlns:m="http://schemas.openxmlformats.org/officeDocument/2006/math">
                    <m:sSub>
                      <m:sSubPr>
                        <m:ctrlPr>
                          <a:rPr kumimoji="0" lang="en-US" altLang="zh-CN" sz="2100" b="0" i="1" u="none" strike="noStrike" cap="none" normalizeH="0" baseline="0" smtClean="0">
                            <a:ln>
                              <a:noFill/>
                            </a:ln>
                            <a:solidFill>
                              <a:srgbClr val="000000"/>
                            </a:solidFill>
                            <a:effectLst/>
                            <a:latin typeface="Cambria Math" panose="02040503050406030204" pitchFamily="18" charset="0"/>
                            <a:ea typeface="ＭＳ Ｐゴシック" charset="0"/>
                          </a:rPr>
                        </m:ctrlPr>
                      </m:sSubPr>
                      <m:e>
                        <m:r>
                          <a:rPr kumimoji="0" lang="en-US" altLang="zh-CN" sz="2100" b="1" i="1" u="none" strike="noStrike" cap="none" normalizeH="0" baseline="0" smtClean="0">
                            <a:ln>
                              <a:noFill/>
                            </a:ln>
                            <a:solidFill>
                              <a:srgbClr val="000000"/>
                            </a:solidFill>
                            <a:effectLst/>
                            <a:latin typeface="Cambria Math" panose="02040503050406030204" pitchFamily="18" charset="0"/>
                            <a:ea typeface="ＭＳ Ｐゴシック" charset="0"/>
                          </a:rPr>
                          <m:t>𝒔</m:t>
                        </m:r>
                      </m:e>
                      <m:sub>
                        <m:r>
                          <a:rPr kumimoji="0" lang="en-US" altLang="zh-CN" sz="2100" b="0" i="1" u="none" strike="noStrike" cap="none" normalizeH="0" baseline="0" smtClean="0">
                            <a:ln>
                              <a:noFill/>
                            </a:ln>
                            <a:solidFill>
                              <a:srgbClr val="000000"/>
                            </a:solidFill>
                            <a:effectLst/>
                            <a:latin typeface="Cambria Math" panose="02040503050406030204" pitchFamily="18" charset="0"/>
                            <a:ea typeface="ＭＳ Ｐゴシック" charset="0"/>
                          </a:rPr>
                          <m:t>𝑡</m:t>
                        </m:r>
                      </m:sub>
                    </m:sSub>
                  </m:oMath>
                </a14:m>
                <a:endParaRPr kumimoji="0" lang="en-US" sz="2100" b="0" i="0" u="none" strike="noStrike" cap="none" normalizeH="0" baseline="0" dirty="0">
                  <a:ln>
                    <a:noFill/>
                  </a:ln>
                  <a:solidFill>
                    <a:srgbClr val="000000"/>
                  </a:solidFill>
                  <a:effectLst/>
                  <a:ea typeface="ＭＳ Ｐゴシック" charset="0"/>
                  <a:cs typeface="ＭＳ Ｐゴシック" charset="0"/>
                </a:endParaRPr>
              </a:p>
            </p:txBody>
          </p:sp>
        </mc:Choice>
        <mc:Fallback xmlns="">
          <p:sp>
            <p:nvSpPr>
              <p:cNvPr id="59" name="Rounded Rectangle 58">
                <a:extLst>
                  <a:ext uri="{FF2B5EF4-FFF2-40B4-BE49-F238E27FC236}">
                    <a16:creationId xmlns:a16="http://schemas.microsoft.com/office/drawing/2014/main" id="{C10561CD-0278-6349-A0D5-885D5B1AE0F4}"/>
                  </a:ext>
                </a:extLst>
              </p:cNvPr>
              <p:cNvSpPr>
                <a:spLocks noRot="1" noChangeAspect="1" noMove="1" noResize="1" noEditPoints="1" noAdjustHandles="1" noChangeArrowheads="1" noChangeShapeType="1" noTextEdit="1"/>
              </p:cNvSpPr>
              <p:nvPr/>
            </p:nvSpPr>
            <p:spPr bwMode="auto">
              <a:xfrm>
                <a:off x="1624498" y="8437808"/>
                <a:ext cx="1307365" cy="494953"/>
              </a:xfrm>
              <a:prstGeom prst="roundRect">
                <a:avLst/>
              </a:prstGeom>
              <a:blipFill>
                <a:blip r:embed="rId9"/>
                <a:stretch>
                  <a:fillRect b="-9524"/>
                </a:stretch>
              </a:blipFill>
              <a:ln w="25400"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ounded Rectangle 59">
                <a:extLst>
                  <a:ext uri="{FF2B5EF4-FFF2-40B4-BE49-F238E27FC236}">
                    <a16:creationId xmlns:a16="http://schemas.microsoft.com/office/drawing/2014/main" id="{E4397B87-AF4A-8B40-A8EA-BE9779598FD9}"/>
                  </a:ext>
                </a:extLst>
              </p:cNvPr>
              <p:cNvSpPr/>
              <p:nvPr/>
            </p:nvSpPr>
            <p:spPr bwMode="auto">
              <a:xfrm>
                <a:off x="1386533" y="9680094"/>
                <a:ext cx="1582999" cy="404683"/>
              </a:xfrm>
              <a:prstGeom prst="roundRect">
                <a:avLst/>
              </a:prstGeom>
              <a:noFill/>
              <a:ln w="25400" cap="flat" cmpd="sng" algn="ctr">
                <a:solidFill>
                  <a:srgbClr val="0070C0"/>
                </a:solidFill>
                <a:prstDash val="solid"/>
                <a:round/>
                <a:headEnd type="none" w="med" len="med"/>
                <a:tailEnd type="none" w="med" len="med"/>
              </a:ln>
              <a:effectLst/>
              <a:extLst>
                <a:ext uri="{AF507438-7753-43e0-B8FC-AC1667EBCBE1}">
                  <a14:hiddenEffects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2100" b="0" i="0" u="none" strike="noStrike" cap="none" normalizeH="0" baseline="0" dirty="0">
                    <a:ln>
                      <a:noFill/>
                    </a:ln>
                    <a:solidFill>
                      <a:srgbClr val="000000"/>
                    </a:solidFill>
                    <a:effectLst/>
                    <a:ea typeface="ＭＳ Ｐゴシック" charset="0"/>
                    <a:cs typeface="ＭＳ Ｐゴシック" charset="0"/>
                  </a:rPr>
                  <a:t>Action</a:t>
                </a:r>
                <a:r>
                  <a:rPr kumimoji="0" lang="zh-CN" altLang="en-US" sz="2100" b="0" i="0" u="none" strike="noStrike" cap="none" normalizeH="0" baseline="0" dirty="0">
                    <a:ln>
                      <a:noFill/>
                    </a:ln>
                    <a:solidFill>
                      <a:srgbClr val="000000"/>
                    </a:solidFill>
                    <a:effectLst/>
                    <a:ea typeface="ＭＳ Ｐゴシック" charset="0"/>
                    <a:cs typeface="ＭＳ Ｐゴシック" charset="0"/>
                  </a:rPr>
                  <a:t> </a:t>
                </a:r>
                <a14:m>
                  <m:oMath xmlns:m="http://schemas.openxmlformats.org/officeDocument/2006/math">
                    <m:sSub>
                      <m:sSubPr>
                        <m:ctrlPr>
                          <a:rPr kumimoji="0" lang="en-US" altLang="zh-CN" sz="2100" b="0" i="1" u="none" strike="noStrike" cap="none" normalizeH="0" baseline="0" smtClean="0">
                            <a:ln>
                              <a:noFill/>
                            </a:ln>
                            <a:solidFill>
                              <a:srgbClr val="000000"/>
                            </a:solidFill>
                            <a:effectLst/>
                            <a:latin typeface="Cambria Math" panose="02040503050406030204" pitchFamily="18" charset="0"/>
                            <a:ea typeface="ＭＳ Ｐゴシック" charset="0"/>
                          </a:rPr>
                        </m:ctrlPr>
                      </m:sSubPr>
                      <m:e>
                        <m:r>
                          <a:rPr kumimoji="0" lang="en-US" altLang="zh-CN" sz="2100" b="1" i="1" u="none" strike="noStrike" cap="none" normalizeH="0" baseline="0" smtClean="0">
                            <a:ln>
                              <a:noFill/>
                            </a:ln>
                            <a:solidFill>
                              <a:srgbClr val="000000"/>
                            </a:solidFill>
                            <a:effectLst/>
                            <a:latin typeface="Cambria Math" panose="02040503050406030204" pitchFamily="18" charset="0"/>
                            <a:ea typeface="ＭＳ Ｐゴシック" charset="0"/>
                          </a:rPr>
                          <m:t>𝒂</m:t>
                        </m:r>
                      </m:e>
                      <m:sub>
                        <m:r>
                          <a:rPr kumimoji="0" lang="en-US" altLang="zh-CN" sz="2100" b="0" i="1" u="none" strike="noStrike" cap="none" normalizeH="0" baseline="0" smtClean="0">
                            <a:ln>
                              <a:noFill/>
                            </a:ln>
                            <a:solidFill>
                              <a:srgbClr val="000000"/>
                            </a:solidFill>
                            <a:effectLst/>
                            <a:latin typeface="Cambria Math" panose="02040503050406030204" pitchFamily="18" charset="0"/>
                            <a:ea typeface="ＭＳ Ｐゴシック" charset="0"/>
                          </a:rPr>
                          <m:t>𝑡</m:t>
                        </m:r>
                      </m:sub>
                    </m:sSub>
                  </m:oMath>
                </a14:m>
                <a:endParaRPr kumimoji="0" lang="en-US" sz="2100" b="0" i="0" u="none" strike="noStrike" cap="none" normalizeH="0" baseline="0" dirty="0">
                  <a:ln>
                    <a:noFill/>
                  </a:ln>
                  <a:solidFill>
                    <a:srgbClr val="000000"/>
                  </a:solidFill>
                  <a:effectLst/>
                  <a:ea typeface="ＭＳ Ｐゴシック" charset="0"/>
                  <a:cs typeface="ＭＳ Ｐゴシック" charset="0"/>
                </a:endParaRPr>
              </a:p>
            </p:txBody>
          </p:sp>
        </mc:Choice>
        <mc:Fallback xmlns="">
          <p:sp>
            <p:nvSpPr>
              <p:cNvPr id="60" name="Rounded Rectangle 59">
                <a:extLst>
                  <a:ext uri="{FF2B5EF4-FFF2-40B4-BE49-F238E27FC236}">
                    <a16:creationId xmlns:a16="http://schemas.microsoft.com/office/drawing/2014/main" id="{E4397B87-AF4A-8B40-A8EA-BE9779598FD9}"/>
                  </a:ext>
                </a:extLst>
              </p:cNvPr>
              <p:cNvSpPr>
                <a:spLocks noRot="1" noChangeAspect="1" noMove="1" noResize="1" noEditPoints="1" noAdjustHandles="1" noChangeArrowheads="1" noChangeShapeType="1" noTextEdit="1"/>
              </p:cNvSpPr>
              <p:nvPr/>
            </p:nvSpPr>
            <p:spPr bwMode="auto">
              <a:xfrm>
                <a:off x="1386533" y="9680094"/>
                <a:ext cx="1582999" cy="404683"/>
              </a:xfrm>
              <a:prstGeom prst="roundRect">
                <a:avLst/>
              </a:prstGeom>
              <a:blipFill>
                <a:blip r:embed="rId10"/>
                <a:stretch>
                  <a:fillRect b="-28571"/>
                </a:stretch>
              </a:blipFill>
              <a:ln w="25400"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
        <p:nvSpPr>
          <p:cNvPr id="61" name="Rectangle 60">
            <a:extLst>
              <a:ext uri="{FF2B5EF4-FFF2-40B4-BE49-F238E27FC236}">
                <a16:creationId xmlns:a16="http://schemas.microsoft.com/office/drawing/2014/main" id="{79434410-8AF7-9B41-949A-69171A039CC4}"/>
              </a:ext>
            </a:extLst>
          </p:cNvPr>
          <p:cNvSpPr/>
          <p:nvPr/>
        </p:nvSpPr>
        <p:spPr>
          <a:xfrm>
            <a:off x="7337689" y="8022310"/>
            <a:ext cx="1295755" cy="415498"/>
          </a:xfrm>
          <a:prstGeom prst="rect">
            <a:avLst/>
          </a:prstGeom>
        </p:spPr>
        <p:txBody>
          <a:bodyPr wrap="square">
            <a:spAutoFit/>
          </a:bodyPr>
          <a:lstStyle/>
          <a:p>
            <a:pPr algn="ctr"/>
            <a:r>
              <a:rPr lang="en-US" altLang="zh-CN" sz="2100" b="1" dirty="0">
                <a:solidFill>
                  <a:srgbClr val="FF0000"/>
                </a:solidFill>
              </a:rPr>
              <a:t>Goal</a:t>
            </a:r>
            <a:r>
              <a:rPr lang="zh-CN" altLang="en-US" sz="2100" b="1" dirty="0">
                <a:solidFill>
                  <a:srgbClr val="FF0000"/>
                </a:solidFill>
              </a:rPr>
              <a:t> </a:t>
            </a:r>
            <a:r>
              <a:rPr lang="en-US" altLang="zh-CN" sz="2100" b="1" dirty="0">
                <a:solidFill>
                  <a:srgbClr val="FF0000"/>
                </a:solidFill>
              </a:rPr>
              <a:t>?</a:t>
            </a:r>
          </a:p>
        </p:txBody>
      </p:sp>
      <mc:AlternateContent xmlns:mc="http://schemas.openxmlformats.org/markup-compatibility/2006" xmlns:a14="http://schemas.microsoft.com/office/drawing/2010/main">
        <mc:Choice Requires="a14">
          <p:sp>
            <p:nvSpPr>
              <p:cNvPr id="62" name="Rounded Rectangle 61">
                <a:extLst>
                  <a:ext uri="{FF2B5EF4-FFF2-40B4-BE49-F238E27FC236}">
                    <a16:creationId xmlns:a16="http://schemas.microsoft.com/office/drawing/2014/main" id="{0B89738B-93E7-874B-B176-B19D7D15C080}"/>
                  </a:ext>
                </a:extLst>
              </p:cNvPr>
              <p:cNvSpPr/>
              <p:nvPr/>
            </p:nvSpPr>
            <p:spPr bwMode="auto">
              <a:xfrm>
                <a:off x="5001883" y="9680095"/>
                <a:ext cx="1623781" cy="404683"/>
              </a:xfrm>
              <a:prstGeom prst="roundRect">
                <a:avLst/>
              </a:prstGeom>
              <a:noFill/>
              <a:ln w="25400" cap="flat" cmpd="sng" algn="ctr">
                <a:solidFill>
                  <a:srgbClr val="0070C0"/>
                </a:solidFill>
                <a:prstDash val="solid"/>
                <a:round/>
                <a:headEnd type="none" w="med" len="med"/>
                <a:tailEnd type="none" w="med" len="med"/>
              </a:ln>
              <a:effectLst/>
              <a:extLst>
                <a:ext uri="{AF507438-7753-43e0-B8FC-AC1667EBCBE1}">
                  <a14:hiddenEffects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2100" b="0" i="0" u="none" strike="noStrike" cap="none" normalizeH="0" baseline="0" dirty="0">
                    <a:ln>
                      <a:noFill/>
                    </a:ln>
                    <a:solidFill>
                      <a:srgbClr val="000000"/>
                    </a:solidFill>
                    <a:effectLst/>
                    <a:ea typeface="ＭＳ Ｐゴシック" charset="0"/>
                    <a:cs typeface="ＭＳ Ｐゴシック" charset="0"/>
                  </a:rPr>
                  <a:t>Reward</a:t>
                </a:r>
                <a:r>
                  <a:rPr kumimoji="0" lang="zh-CN" altLang="en-US" sz="2100" b="0" i="0" u="none" strike="noStrike" cap="none" normalizeH="0" baseline="0" dirty="0">
                    <a:ln>
                      <a:noFill/>
                    </a:ln>
                    <a:solidFill>
                      <a:srgbClr val="000000"/>
                    </a:solidFill>
                    <a:effectLst/>
                    <a:ea typeface="ＭＳ Ｐゴシック" charset="0"/>
                    <a:cs typeface="ＭＳ Ｐゴシック" charset="0"/>
                  </a:rPr>
                  <a:t> </a:t>
                </a:r>
                <a14:m>
                  <m:oMath xmlns:m="http://schemas.openxmlformats.org/officeDocument/2006/math">
                    <m:sSub>
                      <m:sSubPr>
                        <m:ctrlPr>
                          <a:rPr kumimoji="0" lang="en-US" altLang="zh-CN" sz="2100" b="0" i="1" u="none" strike="noStrike" cap="none" normalizeH="0" baseline="0" smtClean="0">
                            <a:ln>
                              <a:noFill/>
                            </a:ln>
                            <a:solidFill>
                              <a:srgbClr val="000000"/>
                            </a:solidFill>
                            <a:effectLst/>
                            <a:latin typeface="Cambria Math" panose="02040503050406030204" pitchFamily="18" charset="0"/>
                            <a:ea typeface="ＭＳ Ｐゴシック" charset="0"/>
                          </a:rPr>
                        </m:ctrlPr>
                      </m:sSubPr>
                      <m:e>
                        <m:r>
                          <a:rPr kumimoji="0" lang="en-US" altLang="zh-CN" sz="2100" b="1" i="1" u="none" strike="noStrike" cap="none" normalizeH="0" baseline="0" smtClean="0">
                            <a:ln>
                              <a:noFill/>
                            </a:ln>
                            <a:solidFill>
                              <a:srgbClr val="000000"/>
                            </a:solidFill>
                            <a:effectLst/>
                            <a:latin typeface="Cambria Math" panose="02040503050406030204" pitchFamily="18" charset="0"/>
                            <a:ea typeface="ＭＳ Ｐゴシック" charset="0"/>
                          </a:rPr>
                          <m:t>𝒓</m:t>
                        </m:r>
                      </m:e>
                      <m:sub>
                        <m:r>
                          <a:rPr kumimoji="0" lang="en-US" altLang="zh-CN" sz="2100" b="0" i="1" u="none" strike="noStrike" cap="none" normalizeH="0" baseline="0" smtClean="0">
                            <a:ln>
                              <a:noFill/>
                            </a:ln>
                            <a:solidFill>
                              <a:srgbClr val="000000"/>
                            </a:solidFill>
                            <a:effectLst/>
                            <a:latin typeface="Cambria Math" panose="02040503050406030204" pitchFamily="18" charset="0"/>
                            <a:ea typeface="ＭＳ Ｐゴシック" charset="0"/>
                          </a:rPr>
                          <m:t>𝑡</m:t>
                        </m:r>
                      </m:sub>
                    </m:sSub>
                  </m:oMath>
                </a14:m>
                <a:endParaRPr kumimoji="0" lang="en-US" sz="2100" b="0" i="0" u="none" strike="noStrike" cap="none" normalizeH="0" baseline="0" dirty="0">
                  <a:ln>
                    <a:noFill/>
                  </a:ln>
                  <a:solidFill>
                    <a:srgbClr val="000000"/>
                  </a:solidFill>
                  <a:effectLst/>
                  <a:ea typeface="ＭＳ Ｐゴシック" charset="0"/>
                  <a:cs typeface="ＭＳ Ｐゴシック" charset="0"/>
                </a:endParaRPr>
              </a:p>
            </p:txBody>
          </p:sp>
        </mc:Choice>
        <mc:Fallback xmlns="">
          <p:sp>
            <p:nvSpPr>
              <p:cNvPr id="62" name="Rounded Rectangle 61">
                <a:extLst>
                  <a:ext uri="{FF2B5EF4-FFF2-40B4-BE49-F238E27FC236}">
                    <a16:creationId xmlns:a16="http://schemas.microsoft.com/office/drawing/2014/main" id="{0B89738B-93E7-874B-B176-B19D7D15C080}"/>
                  </a:ext>
                </a:extLst>
              </p:cNvPr>
              <p:cNvSpPr>
                <a:spLocks noRot="1" noChangeAspect="1" noMove="1" noResize="1" noEditPoints="1" noAdjustHandles="1" noChangeArrowheads="1" noChangeShapeType="1" noTextEdit="1"/>
              </p:cNvSpPr>
              <p:nvPr/>
            </p:nvSpPr>
            <p:spPr bwMode="auto">
              <a:xfrm>
                <a:off x="5001883" y="9680095"/>
                <a:ext cx="1623781" cy="404683"/>
              </a:xfrm>
              <a:prstGeom prst="roundRect">
                <a:avLst/>
              </a:prstGeom>
              <a:blipFill>
                <a:blip r:embed="rId11"/>
                <a:stretch>
                  <a:fillRect b="-28571"/>
                </a:stretch>
              </a:blipFill>
              <a:ln w="25400"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cxnSp>
        <p:nvCxnSpPr>
          <p:cNvPr id="63" name="Straight Arrow Connector 62">
            <a:extLst>
              <a:ext uri="{FF2B5EF4-FFF2-40B4-BE49-F238E27FC236}">
                <a16:creationId xmlns:a16="http://schemas.microsoft.com/office/drawing/2014/main" id="{0D021FB9-E94D-B346-AEB9-29C508FE9716}"/>
              </a:ext>
            </a:extLst>
          </p:cNvPr>
          <p:cNvCxnSpPr>
            <a:cxnSpLocks/>
            <a:stCxn id="59" idx="3"/>
          </p:cNvCxnSpPr>
          <p:nvPr/>
        </p:nvCxnSpPr>
        <p:spPr bwMode="auto">
          <a:xfrm>
            <a:off x="2931863" y="8685285"/>
            <a:ext cx="534025" cy="293394"/>
          </a:xfrm>
          <a:prstGeom prst="straightConnector1">
            <a:avLst/>
          </a:prstGeom>
          <a:solidFill>
            <a:schemeClr val="accent1"/>
          </a:solidFill>
          <a:ln w="254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4" name="Straight Arrow Connector 63">
            <a:extLst>
              <a:ext uri="{FF2B5EF4-FFF2-40B4-BE49-F238E27FC236}">
                <a16:creationId xmlns:a16="http://schemas.microsoft.com/office/drawing/2014/main" id="{4CE5B50B-8FCC-A941-83CA-6E22702D671F}"/>
              </a:ext>
            </a:extLst>
          </p:cNvPr>
          <p:cNvCxnSpPr>
            <a:cxnSpLocks/>
            <a:stCxn id="60" idx="3"/>
          </p:cNvCxnSpPr>
          <p:nvPr/>
        </p:nvCxnSpPr>
        <p:spPr bwMode="auto">
          <a:xfrm flipV="1">
            <a:off x="2969532" y="9575598"/>
            <a:ext cx="289561" cy="306838"/>
          </a:xfrm>
          <a:prstGeom prst="straightConnector1">
            <a:avLst/>
          </a:prstGeom>
          <a:solidFill>
            <a:schemeClr val="accent1"/>
          </a:solidFill>
          <a:ln w="254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5" name="Straight Arrow Connector 64">
            <a:extLst>
              <a:ext uri="{FF2B5EF4-FFF2-40B4-BE49-F238E27FC236}">
                <a16:creationId xmlns:a16="http://schemas.microsoft.com/office/drawing/2014/main" id="{A3745986-8467-8942-A9CA-F512846D7107}"/>
              </a:ext>
            </a:extLst>
          </p:cNvPr>
          <p:cNvCxnSpPr>
            <a:cxnSpLocks/>
            <a:stCxn id="62" idx="1"/>
          </p:cNvCxnSpPr>
          <p:nvPr/>
        </p:nvCxnSpPr>
        <p:spPr bwMode="auto">
          <a:xfrm flipH="1" flipV="1">
            <a:off x="4773293" y="9780071"/>
            <a:ext cx="228590" cy="102366"/>
          </a:xfrm>
          <a:prstGeom prst="straightConnector1">
            <a:avLst/>
          </a:prstGeom>
          <a:solidFill>
            <a:schemeClr val="accent1"/>
          </a:solidFill>
          <a:ln w="254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mc:AlternateContent xmlns:mc="http://schemas.openxmlformats.org/markup-compatibility/2006" xmlns:a14="http://schemas.microsoft.com/office/drawing/2010/main">
        <mc:Choice Requires="a14">
          <p:sp>
            <p:nvSpPr>
              <p:cNvPr id="66" name="Rounded Rectangle 65">
                <a:extLst>
                  <a:ext uri="{FF2B5EF4-FFF2-40B4-BE49-F238E27FC236}">
                    <a16:creationId xmlns:a16="http://schemas.microsoft.com/office/drawing/2014/main" id="{8ECDF78E-AF37-9B4C-8ADA-EAF09660FD76}"/>
                  </a:ext>
                </a:extLst>
              </p:cNvPr>
              <p:cNvSpPr/>
              <p:nvPr/>
            </p:nvSpPr>
            <p:spPr bwMode="auto">
              <a:xfrm>
                <a:off x="2931863" y="7599088"/>
                <a:ext cx="2123007" cy="478207"/>
              </a:xfrm>
              <a:prstGeom prst="roundRect">
                <a:avLst/>
              </a:prstGeom>
              <a:noFill/>
              <a:ln w="19050" cap="flat" cmpd="sng" algn="ctr">
                <a:solidFill>
                  <a:srgbClr val="FFC000"/>
                </a:solidFill>
                <a:prstDash val="solid"/>
                <a:round/>
                <a:headEnd type="none" w="med" len="med"/>
                <a:tailEnd type="none" w="med" len="med"/>
              </a:ln>
              <a:effectLst/>
              <a:extLst>
                <a:ext uri="{AF507438-7753-43e0-B8FC-AC1667EBCBE1}">
                  <a14:hiddenEffects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sz="2100" b="1" dirty="0">
                    <a:solidFill>
                      <a:srgbClr val="000000"/>
                    </a:solidFill>
                    <a:ea typeface="ＭＳ Ｐゴシック" charset="0"/>
                    <a:cs typeface="ＭＳ Ｐゴシック" charset="0"/>
                  </a:rPr>
                  <a:t>I</a:t>
                </a:r>
                <a:r>
                  <a:rPr kumimoji="0" lang="en-US" altLang="zh-CN" sz="2100" b="1" i="0" u="none" strike="noStrike" cap="none" normalizeH="0" baseline="0" dirty="0">
                    <a:ln>
                      <a:noFill/>
                    </a:ln>
                    <a:solidFill>
                      <a:srgbClr val="000000"/>
                    </a:solidFill>
                    <a:effectLst/>
                    <a:ea typeface="ＭＳ Ｐゴシック" charset="0"/>
                    <a:cs typeface="ＭＳ Ｐゴシック" charset="0"/>
                  </a:rPr>
                  <a:t>dentity</a:t>
                </a:r>
                <a:r>
                  <a:rPr kumimoji="0" lang="zh-CN" altLang="en-US" sz="2100" b="0" i="0" u="none" strike="noStrike" cap="none" normalizeH="0" baseline="0" dirty="0">
                    <a:ln>
                      <a:noFill/>
                    </a:ln>
                    <a:solidFill>
                      <a:srgbClr val="000000"/>
                    </a:solidFill>
                    <a:effectLst/>
                    <a:ea typeface="ＭＳ Ｐゴシック" charset="0"/>
                    <a:cs typeface="ＭＳ Ｐゴシック" charset="0"/>
                  </a:rPr>
                  <a:t> </a:t>
                </a:r>
                <a14:m>
                  <m:oMath xmlns:m="http://schemas.openxmlformats.org/officeDocument/2006/math">
                    <m:sSub>
                      <m:sSubPr>
                        <m:ctrlPr>
                          <a:rPr kumimoji="0" lang="en-US" altLang="zh-CN" sz="2100" b="0" i="1" u="none" strike="noStrike" cap="none" normalizeH="0" baseline="0" smtClean="0">
                            <a:ln>
                              <a:noFill/>
                            </a:ln>
                            <a:solidFill>
                              <a:srgbClr val="000000"/>
                            </a:solidFill>
                            <a:effectLst/>
                            <a:latin typeface="Cambria Math" panose="02040503050406030204" pitchFamily="18" charset="0"/>
                            <a:ea typeface="ＭＳ Ｐゴシック" charset="0"/>
                          </a:rPr>
                        </m:ctrlPr>
                      </m:sSubPr>
                      <m:e>
                        <m:r>
                          <m:rPr>
                            <m:sty m:val="p"/>
                          </m:rPr>
                          <a:rPr lang="en-US" altLang="zh-CN" sz="2100" i="1">
                            <a:solidFill>
                              <a:srgbClr val="000000"/>
                            </a:solidFill>
                            <a:latin typeface="Cambria Math" panose="02040503050406030204" pitchFamily="18" charset="0"/>
                            <a:ea typeface="ＭＳ Ｐゴシック" charset="0"/>
                          </a:rPr>
                          <m:t>pl</m:t>
                        </m:r>
                      </m:e>
                      <m:sub>
                        <m:r>
                          <a:rPr kumimoji="0" lang="en-US" altLang="zh-CN" sz="2100" b="0" i="1" u="none" strike="noStrike" cap="none" normalizeH="0" baseline="0" smtClean="0">
                            <a:ln>
                              <a:noFill/>
                            </a:ln>
                            <a:solidFill>
                              <a:srgbClr val="000000"/>
                            </a:solidFill>
                            <a:effectLst/>
                            <a:latin typeface="Cambria Math" panose="02040503050406030204" pitchFamily="18" charset="0"/>
                            <a:ea typeface="ＭＳ Ｐゴシック" charset="0"/>
                          </a:rPr>
                          <m:t>𝑡</m:t>
                        </m:r>
                      </m:sub>
                    </m:sSub>
                  </m:oMath>
                </a14:m>
                <a:endParaRPr kumimoji="0" lang="en-US" sz="2100" b="0" i="0" u="none" strike="noStrike" cap="none" normalizeH="0" baseline="0" dirty="0">
                  <a:ln>
                    <a:noFill/>
                  </a:ln>
                  <a:solidFill>
                    <a:srgbClr val="000000"/>
                  </a:solidFill>
                  <a:effectLst/>
                  <a:ea typeface="ＭＳ Ｐゴシック" charset="0"/>
                  <a:cs typeface="ＭＳ Ｐゴシック" charset="0"/>
                </a:endParaRPr>
              </a:p>
            </p:txBody>
          </p:sp>
        </mc:Choice>
        <mc:Fallback xmlns="">
          <p:sp>
            <p:nvSpPr>
              <p:cNvPr id="66" name="Rounded Rectangle 65">
                <a:extLst>
                  <a:ext uri="{FF2B5EF4-FFF2-40B4-BE49-F238E27FC236}">
                    <a16:creationId xmlns:a16="http://schemas.microsoft.com/office/drawing/2014/main" id="{8ECDF78E-AF37-9B4C-8ADA-EAF09660FD76}"/>
                  </a:ext>
                </a:extLst>
              </p:cNvPr>
              <p:cNvSpPr>
                <a:spLocks noRot="1" noChangeAspect="1" noMove="1" noResize="1" noEditPoints="1" noAdjustHandles="1" noChangeArrowheads="1" noChangeShapeType="1" noTextEdit="1"/>
              </p:cNvSpPr>
              <p:nvPr/>
            </p:nvSpPr>
            <p:spPr bwMode="auto">
              <a:xfrm>
                <a:off x="2931863" y="7599088"/>
                <a:ext cx="2123007" cy="478207"/>
              </a:xfrm>
              <a:prstGeom prst="roundRect">
                <a:avLst/>
              </a:prstGeom>
              <a:blipFill>
                <a:blip r:embed="rId12"/>
                <a:stretch>
                  <a:fillRect b="-12195"/>
                </a:stretch>
              </a:blipFill>
              <a:ln w="19050" cap="flat" cmpd="sng" algn="ctr">
                <a:solidFill>
                  <a:srgbClr val="FFC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pic>
        <p:nvPicPr>
          <p:cNvPr id="67" name="Picture 66">
            <a:extLst>
              <a:ext uri="{FF2B5EF4-FFF2-40B4-BE49-F238E27FC236}">
                <a16:creationId xmlns:a16="http://schemas.microsoft.com/office/drawing/2014/main" id="{90BDAD64-9DA4-7D4B-8E67-6E676738A28B}"/>
              </a:ext>
            </a:extLst>
          </p:cNvPr>
          <p:cNvPicPr>
            <a:picLocks noChangeAspect="1"/>
          </p:cNvPicPr>
          <p:nvPr/>
        </p:nvPicPr>
        <p:blipFill>
          <a:blip r:embed="rId13"/>
          <a:stretch>
            <a:fillRect/>
          </a:stretch>
        </p:blipFill>
        <p:spPr>
          <a:xfrm>
            <a:off x="3648271" y="7120187"/>
            <a:ext cx="690190" cy="345095"/>
          </a:xfrm>
          <a:prstGeom prst="rect">
            <a:avLst/>
          </a:prstGeom>
        </p:spPr>
      </p:pic>
      <p:cxnSp>
        <p:nvCxnSpPr>
          <p:cNvPr id="68" name="Straight Arrow Connector 67">
            <a:extLst>
              <a:ext uri="{FF2B5EF4-FFF2-40B4-BE49-F238E27FC236}">
                <a16:creationId xmlns:a16="http://schemas.microsoft.com/office/drawing/2014/main" id="{DDE3A1F0-6F68-1447-ACCE-529E55A938EE}"/>
              </a:ext>
            </a:extLst>
          </p:cNvPr>
          <p:cNvCxnSpPr>
            <a:cxnSpLocks/>
            <a:stCxn id="66" idx="2"/>
            <a:endCxn id="56" idx="0"/>
          </p:cNvCxnSpPr>
          <p:nvPr/>
        </p:nvCxnSpPr>
        <p:spPr bwMode="auto">
          <a:xfrm flipH="1">
            <a:off x="3983788" y="8077295"/>
            <a:ext cx="9579" cy="195352"/>
          </a:xfrm>
          <a:prstGeom prst="straightConnector1">
            <a:avLst/>
          </a:prstGeom>
          <a:solidFill>
            <a:schemeClr val="accent1"/>
          </a:solidFill>
          <a:ln w="190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69" name="TextBox 46">
            <a:extLst>
              <a:ext uri="{FF2B5EF4-FFF2-40B4-BE49-F238E27FC236}">
                <a16:creationId xmlns:a16="http://schemas.microsoft.com/office/drawing/2014/main" id="{A9FA4A72-03AF-F84A-9397-C5EEA5034311}"/>
              </a:ext>
            </a:extLst>
          </p:cNvPr>
          <p:cNvSpPr txBox="1"/>
          <p:nvPr/>
        </p:nvSpPr>
        <p:spPr>
          <a:xfrm>
            <a:off x="11780265" y="4021843"/>
            <a:ext cx="9064534" cy="415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100">
                <a:latin typeface="Arial"/>
                <a:ea typeface="Arial"/>
                <a:cs typeface="Arial"/>
                <a:sym typeface="Arial"/>
              </a:defRPr>
            </a:lvl1pPr>
          </a:lstStyle>
          <a:p>
            <a:pPr marL="457200" indent="-457200">
              <a:buFont typeface="+mj-lt"/>
              <a:buAutoNum type="arabicPeriod" startAt="2"/>
            </a:pPr>
            <a:r>
              <a:rPr lang="en-CA" dirty="0"/>
              <a:t>Player Representation via Player Generation</a:t>
            </a:r>
          </a:p>
        </p:txBody>
      </p:sp>
      <mc:AlternateContent xmlns:mc="http://schemas.openxmlformats.org/markup-compatibility/2006" xmlns:a14="http://schemas.microsoft.com/office/drawing/2010/main">
        <mc:Choice Requires="a14">
          <p:sp>
            <p:nvSpPr>
              <p:cNvPr id="70" name="TextBox 47">
                <a:extLst>
                  <a:ext uri="{FF2B5EF4-FFF2-40B4-BE49-F238E27FC236}">
                    <a16:creationId xmlns:a16="http://schemas.microsoft.com/office/drawing/2014/main" id="{337484D1-5734-6143-B4F5-6930CC8CDA0F}"/>
                  </a:ext>
                </a:extLst>
              </p:cNvPr>
              <p:cNvSpPr txBox="1"/>
              <p:nvPr/>
            </p:nvSpPr>
            <p:spPr>
              <a:xfrm>
                <a:off x="11780265" y="4628103"/>
                <a:ext cx="9064534" cy="3934667"/>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square" lIns="45719" rIns="45719">
                <a:spAutoFit/>
              </a:bodyPr>
              <a:lstStyle>
                <a:lvl1pPr>
                  <a:lnSpc>
                    <a:spcPct val="120000"/>
                  </a:lnSpc>
                  <a:defRPr sz="2100">
                    <a:solidFill>
                      <a:srgbClr val="344854"/>
                    </a:solidFill>
                    <a:latin typeface="Arial"/>
                    <a:ea typeface="Arial"/>
                    <a:cs typeface="Arial"/>
                    <a:sym typeface="Arial"/>
                  </a:defRPr>
                </a:lvl1pPr>
              </a:lstStyle>
              <a:p>
                <a:pPr marL="342900" indent="-342900">
                  <a:buFont typeface="Arial" panose="020B0604020202020204" pitchFamily="34" charset="0"/>
                  <a:buChar char="•"/>
                </a:pPr>
                <a:r>
                  <a:rPr lang="en-CA" b="1" dirty="0"/>
                  <a:t>Contextualized representation</a:t>
                </a:r>
                <a:r>
                  <a:rPr lang="en-CA" dirty="0"/>
                  <a:t>: Apply latent variables 𝒛_𝑡 as a representation of game context:</a:t>
                </a:r>
              </a:p>
              <a:p>
                <a:endParaRPr lang="en-CA" dirty="0"/>
              </a:p>
              <a:p>
                <a:r>
                  <a:rPr lang="en-CA" dirty="0"/>
                  <a:t>          </a:t>
                </a:r>
              </a:p>
              <a:p>
                <a:r>
                  <a:rPr lang="zh-CN" altLang="en-US" dirty="0"/>
                  <a:t>      </a:t>
                </a:r>
                <a:r>
                  <a:rPr lang="en-CA" dirty="0"/>
                  <a:t>to Learn a context-aware prior</a:t>
                </a:r>
                <a14:m>
                  <m:oMath xmlns:m="http://schemas.openxmlformats.org/officeDocument/2006/math">
                    <m:r>
                      <a:rPr lang="zh-CN" altLang="en-US" b="0" i="0" smtClean="0">
                        <a:latin typeface="Cambria Math" panose="02040503050406030204" pitchFamily="18" charset="0"/>
                      </a:rPr>
                      <m:t> </m:t>
                    </m:r>
                    <m:r>
                      <a:rPr lang="en-US" altLang="zh-CN" b="0" i="1" smtClean="0">
                        <a:latin typeface="Cambria Math" panose="02040503050406030204" pitchFamily="18" charset="0"/>
                      </a:rPr>
                      <m:t>𝑝</m:t>
                    </m:r>
                    <m:r>
                      <a:rPr lang="en-US" altLang="zh-CN" i="1">
                        <a:latin typeface="Cambria Math" panose="02040503050406030204" pitchFamily="18" charset="0"/>
                      </a:rPr>
                      <m:t>(</m:t>
                    </m:r>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𝒛</m:t>
                        </m:r>
                      </m:e>
                      <m:sub>
                        <m:r>
                          <a:rPr lang="en-US" altLang="zh-CN" b="1" i="1">
                            <a:latin typeface="Cambria Math" panose="02040503050406030204" pitchFamily="18" charset="0"/>
                          </a:rPr>
                          <m:t>𝒕</m:t>
                        </m:r>
                      </m:sub>
                    </m:sSub>
                    <m:r>
                      <a:rPr lang="en-US" altLang="zh-CN" i="1">
                        <a:latin typeface="Cambria Math" panose="02040503050406030204" pitchFamily="18" charset="0"/>
                      </a:rPr>
                      <m:t>|</m:t>
                    </m:r>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𝒔</m:t>
                        </m:r>
                      </m:e>
                      <m:sub>
                        <m:r>
                          <a:rPr lang="en-US" altLang="zh-CN" b="1" i="1">
                            <a:latin typeface="Cambria Math" panose="02040503050406030204" pitchFamily="18" charset="0"/>
                          </a:rPr>
                          <m:t>𝒕</m:t>
                        </m:r>
                      </m:sub>
                    </m:sSub>
                    <m:r>
                      <a:rPr lang="en-US" altLang="zh-CN" b="1" i="1">
                        <a:latin typeface="Cambria Math" panose="02040503050406030204" pitchFamily="18" charset="0"/>
                      </a:rPr>
                      <m:t>,</m:t>
                    </m:r>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𝒂</m:t>
                        </m:r>
                      </m:e>
                      <m:sub>
                        <m:r>
                          <a:rPr lang="en-US" altLang="zh-CN" b="1" i="1">
                            <a:latin typeface="Cambria Math" panose="02040503050406030204" pitchFamily="18" charset="0"/>
                          </a:rPr>
                          <m:t>𝒕</m:t>
                        </m:r>
                      </m:sub>
                    </m:sSub>
                    <m:r>
                      <a:rPr lang="en-US" altLang="zh-CN" b="1" i="1">
                        <a:latin typeface="Cambria Math" panose="02040503050406030204" pitchFamily="18" charset="0"/>
                      </a:rPr>
                      <m:t>,</m:t>
                    </m:r>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𝒓</m:t>
                        </m:r>
                      </m:e>
                      <m:sub>
                        <m:r>
                          <a:rPr lang="en-US" altLang="zh-CN" b="1" i="1">
                            <a:latin typeface="Cambria Math" panose="02040503050406030204" pitchFamily="18" charset="0"/>
                          </a:rPr>
                          <m:t>𝒕</m:t>
                        </m:r>
                      </m:sub>
                    </m:sSub>
                    <m:r>
                      <a:rPr lang="en-US" altLang="zh-CN" i="1">
                        <a:latin typeface="Cambria Math" panose="02040503050406030204" pitchFamily="18" charset="0"/>
                      </a:rPr>
                      <m:t>)</m:t>
                    </m:r>
                  </m:oMath>
                </a14:m>
                <a:r>
                  <a:rPr lang="en-US" altLang="zh-CN" dirty="0"/>
                  <a:t>.</a:t>
                </a:r>
                <a:endParaRPr lang="en-CA" dirty="0"/>
              </a:p>
              <a:p>
                <a:endParaRPr lang="en-CA" dirty="0"/>
              </a:p>
              <a:p>
                <a:pPr marL="342900" indent="-342900">
                  <a:buFont typeface="Arial" panose="020B0604020202020204" pitchFamily="34" charset="0"/>
                  <a:buChar char="•"/>
                </a:pPr>
                <a:r>
                  <a:rPr lang="en-CA" dirty="0"/>
                  <a:t>After observing the acting player</a:t>
                </a:r>
                <a:r>
                  <a:rPr lang="zh-CN" altLang="en-US" dirty="0"/>
                  <a:t> </a:t>
                </a:r>
                <a14:m>
                  <m:oMath xmlns:m="http://schemas.openxmlformats.org/officeDocument/2006/math">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pl</m:t>
                        </m:r>
                      </m:e>
                      <m:sub>
                        <m:r>
                          <a:rPr lang="en-US" altLang="zh-CN" b="0" i="1" smtClean="0">
                            <a:latin typeface="Cambria Math" panose="02040503050406030204" pitchFamily="18" charset="0"/>
                          </a:rPr>
                          <m:t>𝑡</m:t>
                        </m:r>
                      </m:sub>
                    </m:sSub>
                  </m:oMath>
                </a14:m>
                <a:r>
                  <a:rPr lang="en-CA" dirty="0"/>
                  <a:t>, we learn an approximate posterior </a:t>
                </a:r>
                <a14:m>
                  <m:oMath xmlns:m="http://schemas.openxmlformats.org/officeDocument/2006/math">
                    <m:r>
                      <a:rPr lang="en-US" altLang="zh-CN" b="0" i="1" smtClean="0">
                        <a:latin typeface="Cambria Math" panose="02040503050406030204" pitchFamily="18" charset="0"/>
                      </a:rPr>
                      <m:t>𝑞</m:t>
                    </m:r>
                    <m:r>
                      <a:rPr lang="en-US" altLang="zh-CN" b="0"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𝒛</m:t>
                        </m:r>
                      </m:e>
                      <m:sub>
                        <m:r>
                          <a:rPr lang="en-US" altLang="zh-CN" b="1" i="1" smtClean="0">
                            <a:latin typeface="Cambria Math" panose="02040503050406030204" pitchFamily="18" charset="0"/>
                          </a:rPr>
                          <m:t>𝒕</m:t>
                        </m:r>
                      </m:sub>
                    </m:sSub>
                    <m:r>
                      <a:rPr lang="en-US" altLang="zh-CN" b="0"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𝒔</m:t>
                        </m:r>
                      </m:e>
                      <m:sub>
                        <m:r>
                          <a:rPr lang="en-US" altLang="zh-CN" b="1" i="1" smtClean="0">
                            <a:latin typeface="Cambria Math" panose="02040503050406030204" pitchFamily="18" charset="0"/>
                          </a:rPr>
                          <m:t>𝒕</m:t>
                        </m:r>
                      </m:sub>
                    </m:sSub>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𝒂</m:t>
                        </m:r>
                      </m:e>
                      <m:sub>
                        <m:r>
                          <a:rPr lang="en-US" altLang="zh-CN" b="1" i="1" smtClean="0">
                            <a:latin typeface="Cambria Math" panose="02040503050406030204" pitchFamily="18" charset="0"/>
                          </a:rPr>
                          <m:t>𝒕</m:t>
                        </m:r>
                      </m:sub>
                    </m:sSub>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𝒓</m:t>
                        </m:r>
                      </m:e>
                      <m:sub>
                        <m:r>
                          <a:rPr lang="en-US" altLang="zh-CN" b="1" i="1" smtClean="0">
                            <a:latin typeface="Cambria Math" panose="02040503050406030204" pitchFamily="18" charset="0"/>
                          </a:rPr>
                          <m:t>𝒕</m:t>
                        </m:r>
                      </m:sub>
                    </m:sSub>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𝒑𝒍</m:t>
                        </m:r>
                      </m:e>
                      <m:sub>
                        <m:r>
                          <a:rPr lang="en-US" altLang="zh-CN" b="1" i="1" smtClean="0">
                            <a:latin typeface="Cambria Math" panose="02040503050406030204" pitchFamily="18" charset="0"/>
                          </a:rPr>
                          <m:t>𝒕</m:t>
                        </m:r>
                      </m:sub>
                    </m:sSub>
                    <m:r>
                      <a:rPr lang="en-US" altLang="zh-CN" b="0" i="1" smtClean="0">
                        <a:latin typeface="Cambria Math" panose="02040503050406030204" pitchFamily="18" charset="0"/>
                      </a:rPr>
                      <m:t>)</m:t>
                    </m:r>
                  </m:oMath>
                </a14:m>
                <a:r>
                  <a:rPr lang="en-CA" dirty="0"/>
                  <a:t> as a </a:t>
                </a:r>
                <a:r>
                  <a:rPr lang="en-CA" b="1" dirty="0"/>
                  <a:t>contextualized player representation</a:t>
                </a:r>
                <a:r>
                  <a:rPr lang="en-CA" dirty="0"/>
                  <a:t>:  </a:t>
                </a:r>
              </a:p>
              <a:p>
                <a:endParaRPr lang="en-CA" dirty="0"/>
              </a:p>
              <a:p>
                <a:pPr marL="342900" indent="-342900">
                  <a:buFont typeface="Arial" panose="020B0604020202020204" pitchFamily="34" charset="0"/>
                  <a:buChar char="•"/>
                </a:pPr>
                <a:endParaRPr dirty="0"/>
              </a:p>
            </p:txBody>
          </p:sp>
        </mc:Choice>
        <mc:Fallback xmlns="">
          <p:sp>
            <p:nvSpPr>
              <p:cNvPr id="70" name="TextBox 47">
                <a:extLst>
                  <a:ext uri="{FF2B5EF4-FFF2-40B4-BE49-F238E27FC236}">
                    <a16:creationId xmlns:a16="http://schemas.microsoft.com/office/drawing/2014/main" id="{337484D1-5734-6143-B4F5-6930CC8CDA0F}"/>
                  </a:ext>
                </a:extLst>
              </p:cNvPr>
              <p:cNvSpPr txBox="1">
                <a:spLocks noRot="1" noChangeAspect="1" noMove="1" noResize="1" noEditPoints="1" noAdjustHandles="1" noChangeArrowheads="1" noChangeShapeType="1" noTextEdit="1"/>
              </p:cNvSpPr>
              <p:nvPr/>
            </p:nvSpPr>
            <p:spPr>
              <a:xfrm>
                <a:off x="11780265" y="4628103"/>
                <a:ext cx="9064534" cy="3934667"/>
              </a:xfrm>
              <a:prstGeom prst="rect">
                <a:avLst/>
              </a:prstGeom>
              <a:blipFill>
                <a:blip r:embed="rId14"/>
                <a:stretch>
                  <a:fillRect l="-1120"/>
                </a:stretch>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a:noFill/>
                  </a:rPr>
                  <a:t> </a:t>
                </a:r>
              </a:p>
            </p:txBody>
          </p:sp>
        </mc:Fallback>
      </mc:AlternateContent>
      <p:pic>
        <p:nvPicPr>
          <p:cNvPr id="71" name="Picture 70">
            <a:extLst>
              <a:ext uri="{FF2B5EF4-FFF2-40B4-BE49-F238E27FC236}">
                <a16:creationId xmlns:a16="http://schemas.microsoft.com/office/drawing/2014/main" id="{BE4B6435-EDC6-C248-8234-0F308B4BC9A0}"/>
              </a:ext>
            </a:extLst>
          </p:cNvPr>
          <p:cNvPicPr>
            <a:picLocks noChangeAspect="1"/>
          </p:cNvPicPr>
          <p:nvPr/>
        </p:nvPicPr>
        <p:blipFill>
          <a:blip r:embed="rId15"/>
          <a:stretch>
            <a:fillRect/>
          </a:stretch>
        </p:blipFill>
        <p:spPr>
          <a:xfrm>
            <a:off x="12275184" y="5466015"/>
            <a:ext cx="6294069" cy="847088"/>
          </a:xfrm>
          <a:prstGeom prst="rect">
            <a:avLst/>
          </a:prstGeom>
        </p:spPr>
      </p:pic>
      <p:pic>
        <p:nvPicPr>
          <p:cNvPr id="72" name="Picture 71">
            <a:extLst>
              <a:ext uri="{FF2B5EF4-FFF2-40B4-BE49-F238E27FC236}">
                <a16:creationId xmlns:a16="http://schemas.microsoft.com/office/drawing/2014/main" id="{AA111C8B-D6DD-6449-818F-A9262A945A14}"/>
              </a:ext>
            </a:extLst>
          </p:cNvPr>
          <p:cNvPicPr>
            <a:picLocks noChangeAspect="1"/>
          </p:cNvPicPr>
          <p:nvPr/>
        </p:nvPicPr>
        <p:blipFill>
          <a:blip r:embed="rId16"/>
          <a:stretch>
            <a:fillRect/>
          </a:stretch>
        </p:blipFill>
        <p:spPr>
          <a:xfrm>
            <a:off x="12333599" y="7726601"/>
            <a:ext cx="6566443" cy="896739"/>
          </a:xfrm>
          <a:prstGeom prst="rect">
            <a:avLst/>
          </a:prstGeom>
        </p:spPr>
      </p:pic>
      <p:pic>
        <p:nvPicPr>
          <p:cNvPr id="73" name="Picture 72">
            <a:extLst>
              <a:ext uri="{FF2B5EF4-FFF2-40B4-BE49-F238E27FC236}">
                <a16:creationId xmlns:a16="http://schemas.microsoft.com/office/drawing/2014/main" id="{A102E118-410D-5D48-8FA5-E4384E462797}"/>
              </a:ext>
            </a:extLst>
          </p:cNvPr>
          <p:cNvPicPr>
            <a:picLocks noChangeAspect="1"/>
          </p:cNvPicPr>
          <p:nvPr/>
        </p:nvPicPr>
        <p:blipFill>
          <a:blip r:embed="rId17"/>
          <a:stretch>
            <a:fillRect/>
          </a:stretch>
        </p:blipFill>
        <p:spPr>
          <a:xfrm>
            <a:off x="10716589" y="12324004"/>
            <a:ext cx="10753524" cy="4318179"/>
          </a:xfrm>
          <a:prstGeom prst="rect">
            <a:avLst/>
          </a:prstGeom>
        </p:spPr>
      </p:pic>
      <p:pic>
        <p:nvPicPr>
          <p:cNvPr id="26" name="Picture 25">
            <a:extLst>
              <a:ext uri="{FF2B5EF4-FFF2-40B4-BE49-F238E27FC236}">
                <a16:creationId xmlns:a16="http://schemas.microsoft.com/office/drawing/2014/main" id="{B8C4CB6F-DC65-0841-8006-0768B68AA89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030844" y="17617872"/>
            <a:ext cx="10844415" cy="1448485"/>
          </a:xfrm>
          <a:prstGeom prst="rect">
            <a:avLst/>
          </a:prstGeom>
        </p:spPr>
      </p:pic>
      <p:sp>
        <p:nvSpPr>
          <p:cNvPr id="74" name="TextBox 41">
            <a:extLst>
              <a:ext uri="{FF2B5EF4-FFF2-40B4-BE49-F238E27FC236}">
                <a16:creationId xmlns:a16="http://schemas.microsoft.com/office/drawing/2014/main" id="{547DE546-1D37-7344-9AD0-2492E0AD77D7}"/>
              </a:ext>
            </a:extLst>
          </p:cNvPr>
          <p:cNvSpPr txBox="1"/>
          <p:nvPr/>
        </p:nvSpPr>
        <p:spPr>
          <a:xfrm>
            <a:off x="11713861" y="16692878"/>
            <a:ext cx="9130938" cy="47102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120000"/>
              </a:lnSpc>
              <a:defRPr sz="2100">
                <a:solidFill>
                  <a:srgbClr val="344854"/>
                </a:solidFill>
                <a:latin typeface="Arial"/>
                <a:ea typeface="Arial"/>
                <a:cs typeface="Arial"/>
                <a:sym typeface="Arial"/>
              </a:defRPr>
            </a:lvl1pPr>
          </a:lstStyle>
          <a:p>
            <a:pPr marL="342900" indent="-342900">
              <a:buFont typeface="Arial" panose="020B0604020202020204" pitchFamily="34" charset="0"/>
              <a:buChar char="•"/>
            </a:pPr>
            <a:r>
              <a:rPr lang="en-CA" dirty="0"/>
              <a:t>To</a:t>
            </a:r>
            <a:r>
              <a:rPr lang="zh-CN" altLang="en-US" dirty="0"/>
              <a:t> </a:t>
            </a:r>
            <a:r>
              <a:rPr lang="en-US" altLang="zh-CN" dirty="0"/>
              <a:t>update</a:t>
            </a:r>
            <a:r>
              <a:rPr lang="zh-CN" altLang="en-US" dirty="0"/>
              <a:t> </a:t>
            </a:r>
            <a:r>
              <a:rPr lang="en-US" altLang="zh-CN" dirty="0"/>
              <a:t>the</a:t>
            </a:r>
            <a:r>
              <a:rPr lang="zh-CN" altLang="en-US" dirty="0"/>
              <a:t> </a:t>
            </a:r>
            <a:r>
              <a:rPr lang="en-US" altLang="zh-CN" dirty="0"/>
              <a:t>model</a:t>
            </a:r>
            <a:r>
              <a:rPr lang="zh-CN" altLang="en-US" dirty="0"/>
              <a:t> </a:t>
            </a:r>
            <a:r>
              <a:rPr lang="en-US" altLang="zh-CN" dirty="0"/>
              <a:t>parameters</a:t>
            </a:r>
            <a:r>
              <a:rPr lang="en-CA" dirty="0"/>
              <a:t>, </a:t>
            </a:r>
            <a:r>
              <a:rPr lang="en-US" altLang="zh-CN" dirty="0"/>
              <a:t>we</a:t>
            </a:r>
            <a:r>
              <a:rPr lang="zh-CN" altLang="en-US" dirty="0"/>
              <a:t> </a:t>
            </a:r>
            <a:r>
              <a:rPr lang="en-US" altLang="zh-CN" dirty="0"/>
              <a:t>optimize</a:t>
            </a:r>
            <a:r>
              <a:rPr lang="zh-CN" altLang="en-US" dirty="0"/>
              <a:t> </a:t>
            </a:r>
            <a:r>
              <a:rPr lang="en-US" altLang="zh-CN" dirty="0"/>
              <a:t>a</a:t>
            </a:r>
            <a:r>
              <a:rPr lang="en-CA" dirty="0"/>
              <a:t> timestep-wise variational lower bound </a:t>
            </a:r>
            <a:r>
              <a:rPr lang="en-US" altLang="zh-CN" dirty="0"/>
              <a:t>objective</a:t>
            </a:r>
            <a:r>
              <a:rPr lang="zh-CN" altLang="en-US" dirty="0"/>
              <a:t> </a:t>
            </a:r>
            <a:r>
              <a:rPr lang="en-CA" dirty="0"/>
              <a:t>for our model :</a:t>
            </a:r>
          </a:p>
          <a:p>
            <a:pPr marL="342900" indent="-342900">
              <a:buFont typeface="Arial" panose="020B0604020202020204" pitchFamily="34" charset="0"/>
              <a:buChar char="•"/>
            </a:pPr>
            <a:endParaRPr lang="en-CA" dirty="0"/>
          </a:p>
          <a:p>
            <a:pPr marL="342900" indent="-342900">
              <a:buFont typeface="Arial" panose="020B0604020202020204" pitchFamily="34" charset="0"/>
              <a:buChar char="•"/>
            </a:pPr>
            <a:endParaRPr lang="en-CA" dirty="0"/>
          </a:p>
          <a:p>
            <a:pPr marL="342900" indent="-342900">
              <a:buFont typeface="Arial" panose="020B0604020202020204" pitchFamily="34" charset="0"/>
              <a:buChar char="•"/>
            </a:pPr>
            <a:endParaRPr lang="en-CA" dirty="0"/>
          </a:p>
          <a:p>
            <a:pPr marL="342900" indent="-342900">
              <a:buFont typeface="Arial" panose="020B0604020202020204" pitchFamily="34" charset="0"/>
              <a:buChar char="•"/>
            </a:pPr>
            <a:endParaRPr lang="en-CA" dirty="0"/>
          </a:p>
          <a:p>
            <a:r>
              <a:rPr lang="en-US" altLang="zh-CN" dirty="0"/>
              <a:t>This</a:t>
            </a:r>
            <a:r>
              <a:rPr lang="zh-CN" altLang="en-US" dirty="0"/>
              <a:t> </a:t>
            </a:r>
            <a:r>
              <a:rPr lang="en-CA" dirty="0"/>
              <a:t>objective induces a </a:t>
            </a:r>
            <a:r>
              <a:rPr lang="en-CA" b="1" dirty="0"/>
              <a:t>shrinkage effect </a:t>
            </a:r>
            <a:r>
              <a:rPr lang="en-CA" dirty="0"/>
              <a:t>through minimizing the KL Divergence</a:t>
            </a:r>
            <a:r>
              <a:rPr lang="en-US" altLang="zh-CN" dirty="0"/>
              <a:t>,</a:t>
            </a:r>
            <a:r>
              <a:rPr lang="zh-CN" altLang="en-US" dirty="0"/>
              <a:t> </a:t>
            </a:r>
            <a:r>
              <a:rPr lang="en-US" altLang="zh-CN" dirty="0"/>
              <a:t>which</a:t>
            </a:r>
            <a:r>
              <a:rPr lang="zh-CN" altLang="en-US" dirty="0"/>
              <a:t> </a:t>
            </a:r>
            <a:r>
              <a:rPr lang="en-CA" dirty="0"/>
              <a:t>is ideal for learning player representation for team sports</a:t>
            </a:r>
            <a:r>
              <a:rPr lang="en-US" altLang="zh-CN" dirty="0"/>
              <a:t>:</a:t>
            </a:r>
            <a:endParaRPr lang="en-CA" dirty="0"/>
          </a:p>
          <a:p>
            <a:r>
              <a:rPr lang="en-CA" dirty="0"/>
              <a:t>1) it has strong statistical properties that allow information to be </a:t>
            </a:r>
            <a:r>
              <a:rPr lang="en-CA" b="1" dirty="0"/>
              <a:t>transferred</a:t>
            </a:r>
            <a:r>
              <a:rPr lang="en-CA" dirty="0"/>
              <a:t> between the observations of different players</a:t>
            </a:r>
          </a:p>
          <a:p>
            <a:r>
              <a:rPr lang="en-CA" dirty="0"/>
              <a:t>2) The Shrinkage term also works as a </a:t>
            </a:r>
            <a:r>
              <a:rPr lang="en-CA" b="1" dirty="0" err="1"/>
              <a:t>regularizer</a:t>
            </a:r>
            <a:r>
              <a:rPr lang="en-CA" dirty="0"/>
              <a:t> that prevents the player representations from overfitting to some frequently-present players. </a:t>
            </a:r>
            <a:endParaRPr dirty="0"/>
          </a:p>
        </p:txBody>
      </p:sp>
      <p:pic>
        <p:nvPicPr>
          <p:cNvPr id="76" name="Picture 75">
            <a:extLst>
              <a:ext uri="{FF2B5EF4-FFF2-40B4-BE49-F238E27FC236}">
                <a16:creationId xmlns:a16="http://schemas.microsoft.com/office/drawing/2014/main" id="{89BCB7FB-5AC5-FA4B-9007-369C9BCAED63}"/>
              </a:ext>
            </a:extLst>
          </p:cNvPr>
          <p:cNvPicPr>
            <a:picLocks noChangeAspect="1"/>
          </p:cNvPicPr>
          <p:nvPr/>
        </p:nvPicPr>
        <p:blipFill>
          <a:blip r:embed="rId19"/>
          <a:stretch>
            <a:fillRect/>
          </a:stretch>
        </p:blipFill>
        <p:spPr>
          <a:xfrm>
            <a:off x="21842056" y="10571973"/>
            <a:ext cx="11052706" cy="2864444"/>
          </a:xfrm>
          <a:prstGeom prst="rect">
            <a:avLst/>
          </a:prstGeom>
        </p:spPr>
      </p:pic>
      <p:sp>
        <p:nvSpPr>
          <p:cNvPr id="77" name="TextBox 43">
            <a:extLst>
              <a:ext uri="{FF2B5EF4-FFF2-40B4-BE49-F238E27FC236}">
                <a16:creationId xmlns:a16="http://schemas.microsoft.com/office/drawing/2014/main" id="{DE2B6833-CD7A-5A4D-90BE-9E2D06D93E82}"/>
              </a:ext>
            </a:extLst>
          </p:cNvPr>
          <p:cNvSpPr txBox="1"/>
          <p:nvPr/>
        </p:nvSpPr>
        <p:spPr>
          <a:xfrm>
            <a:off x="21875259" y="3726667"/>
            <a:ext cx="9064533" cy="615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400">
                <a:latin typeface="Arial"/>
                <a:ea typeface="Arial"/>
                <a:cs typeface="Arial"/>
                <a:sym typeface="Arial"/>
              </a:defRPr>
            </a:lvl1pPr>
          </a:lstStyle>
          <a:p>
            <a:r>
              <a:rPr lang="en-US" altLang="zh-CN" dirty="0"/>
              <a:t>Empirical Evaluation</a:t>
            </a:r>
            <a:endParaRPr dirty="0"/>
          </a:p>
        </p:txBody>
      </p:sp>
      <p:sp>
        <p:nvSpPr>
          <p:cNvPr id="78" name="TextBox 41">
            <a:extLst>
              <a:ext uri="{FF2B5EF4-FFF2-40B4-BE49-F238E27FC236}">
                <a16:creationId xmlns:a16="http://schemas.microsoft.com/office/drawing/2014/main" id="{70ED3386-BDA9-3E4C-B208-B07332EDDDE4}"/>
              </a:ext>
            </a:extLst>
          </p:cNvPr>
          <p:cNvSpPr txBox="1"/>
          <p:nvPr/>
        </p:nvSpPr>
        <p:spPr>
          <a:xfrm>
            <a:off x="21842056" y="4278045"/>
            <a:ext cx="9130938" cy="39346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120000"/>
              </a:lnSpc>
              <a:defRPr sz="2100">
                <a:solidFill>
                  <a:srgbClr val="344854"/>
                </a:solidFill>
                <a:latin typeface="Arial"/>
                <a:ea typeface="Arial"/>
                <a:cs typeface="Arial"/>
                <a:sym typeface="Arial"/>
              </a:defRPr>
            </a:lvl1pPr>
          </a:lstStyle>
          <a:p>
            <a:pPr marL="342900" indent="-342900">
              <a:buFont typeface="Arial" panose="020B0604020202020204" pitchFamily="34" charset="0"/>
              <a:buChar char="•"/>
            </a:pPr>
            <a:r>
              <a:rPr lang="en-US" altLang="zh-CN" b="1" dirty="0"/>
              <a:t>Dataset</a:t>
            </a:r>
            <a:r>
              <a:rPr lang="en-US" altLang="zh-CN" dirty="0"/>
              <a:t>:</a:t>
            </a:r>
            <a:r>
              <a:rPr lang="zh-CN" altLang="en-US" dirty="0"/>
              <a:t> </a:t>
            </a:r>
            <a:r>
              <a:rPr lang="en-CA" altLang="zh-CN" dirty="0"/>
              <a:t>We utilize a dataset constructed by </a:t>
            </a:r>
            <a:r>
              <a:rPr lang="en-CA" altLang="zh-CN" dirty="0" err="1"/>
              <a:t>Sportlogiq</a:t>
            </a:r>
            <a:r>
              <a:rPr lang="en-CA" altLang="zh-CN" dirty="0"/>
              <a:t>. The data provides information about game events and player actions for the entire 2018-2019 National Hockey League (NHL) season, which contains 4,534,017 events, covering 31 teams, 1,196 games and 1,003 players.</a:t>
            </a:r>
            <a:endParaRPr lang="en-US" altLang="zh-CN" dirty="0"/>
          </a:p>
          <a:p>
            <a:pPr marL="342900" indent="-342900">
              <a:buFont typeface="Arial" panose="020B0604020202020204" pitchFamily="34" charset="0"/>
              <a:buChar char="•"/>
            </a:pPr>
            <a:r>
              <a:rPr lang="en-US" altLang="zh-CN" b="1" dirty="0"/>
              <a:t>Comparison</a:t>
            </a:r>
            <a:r>
              <a:rPr lang="zh-CN" altLang="en-US" b="1" dirty="0"/>
              <a:t> </a:t>
            </a:r>
            <a:r>
              <a:rPr lang="en-US" altLang="zh-CN" b="1" dirty="0"/>
              <a:t>method:</a:t>
            </a:r>
            <a:r>
              <a:rPr lang="zh-CN" altLang="en-US" b="1" dirty="0"/>
              <a:t> </a:t>
            </a:r>
            <a:endParaRPr lang="en-CA" altLang="zh-CN" b="1" dirty="0"/>
          </a:p>
          <a:p>
            <a:pPr marL="457200" indent="-457200">
              <a:buFont typeface="+mj-lt"/>
              <a:buAutoNum type="arabicParenR"/>
            </a:pPr>
            <a:r>
              <a:rPr lang="en-CA" altLang="zh-CN" dirty="0"/>
              <a:t>Conditional Variational Recurrent Neural Network (CVRNN </a:t>
            </a:r>
          </a:p>
          <a:p>
            <a:pPr marL="457200" indent="-457200">
              <a:buFont typeface="+mj-lt"/>
              <a:buAutoNum type="arabicParenR"/>
            </a:pPr>
            <a:r>
              <a:rPr lang="en-CA" altLang="zh-CN" dirty="0"/>
              <a:t>Conditional Auto-Encoder at each RNN cell (CAERNN) </a:t>
            </a:r>
          </a:p>
          <a:p>
            <a:pPr marL="457200" indent="-457200">
              <a:buFont typeface="+mj-lt"/>
              <a:buAutoNum type="arabicParenR"/>
            </a:pPr>
            <a:r>
              <a:rPr lang="en-CA" altLang="zh-CN" dirty="0"/>
              <a:t>Conditional Variational Auto-Encoder (CVAE) </a:t>
            </a:r>
          </a:p>
          <a:p>
            <a:pPr marL="457200" indent="-457200">
              <a:buFont typeface="+mj-lt"/>
              <a:buAutoNum type="arabicParenR"/>
            </a:pPr>
            <a:r>
              <a:rPr lang="en-CA" altLang="zh-CN" dirty="0"/>
              <a:t>Deterministic Encoder yields (DE) </a:t>
            </a:r>
          </a:p>
          <a:p>
            <a:pPr marL="457200" indent="-457200">
              <a:buFont typeface="+mj-lt"/>
              <a:buAutoNum type="arabicParenR"/>
            </a:pPr>
            <a:r>
              <a:rPr lang="en-CA" altLang="zh-CN" dirty="0"/>
              <a:t>Multi-Agent Behavior Encoder (MA-BE)</a:t>
            </a:r>
            <a:endParaRPr lang="en-CA" dirty="0"/>
          </a:p>
        </p:txBody>
      </p:sp>
      <p:sp>
        <p:nvSpPr>
          <p:cNvPr id="79" name="TextBox 46">
            <a:extLst>
              <a:ext uri="{FF2B5EF4-FFF2-40B4-BE49-F238E27FC236}">
                <a16:creationId xmlns:a16="http://schemas.microsoft.com/office/drawing/2014/main" id="{6F21E95A-15D5-BF4F-BF6C-169DEA88E232}"/>
              </a:ext>
            </a:extLst>
          </p:cNvPr>
          <p:cNvSpPr txBox="1"/>
          <p:nvPr/>
        </p:nvSpPr>
        <p:spPr>
          <a:xfrm>
            <a:off x="21842056" y="8526517"/>
            <a:ext cx="9064534" cy="7386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100">
                <a:latin typeface="Arial"/>
                <a:ea typeface="Arial"/>
                <a:cs typeface="Arial"/>
                <a:sym typeface="Arial"/>
              </a:defRPr>
            </a:lvl1pPr>
          </a:lstStyle>
          <a:p>
            <a:pPr marL="457200" indent="-457200">
              <a:buFont typeface="+mj-lt"/>
              <a:buAutoNum type="arabicPeriod"/>
            </a:pPr>
            <a:r>
              <a:rPr lang="en-CA" dirty="0"/>
              <a:t>Generative Performance of Embedding Models: On-Puck Player Identification</a:t>
            </a:r>
          </a:p>
        </p:txBody>
      </p:sp>
      <p:sp>
        <p:nvSpPr>
          <p:cNvPr id="80" name="TextBox 53">
            <a:extLst>
              <a:ext uri="{FF2B5EF4-FFF2-40B4-BE49-F238E27FC236}">
                <a16:creationId xmlns:a16="http://schemas.microsoft.com/office/drawing/2014/main" id="{845D535A-5712-D645-AD54-2C91390B5299}"/>
              </a:ext>
            </a:extLst>
          </p:cNvPr>
          <p:cNvSpPr txBox="1"/>
          <p:nvPr/>
        </p:nvSpPr>
        <p:spPr>
          <a:xfrm>
            <a:off x="21887776" y="14001380"/>
            <a:ext cx="9039498" cy="12200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120000"/>
              </a:lnSpc>
              <a:defRPr sz="2100">
                <a:solidFill>
                  <a:srgbClr val="344854"/>
                </a:solidFill>
                <a:latin typeface="Arial"/>
                <a:ea typeface="Arial"/>
                <a:cs typeface="Arial"/>
                <a:sym typeface="Arial"/>
              </a:defRPr>
            </a:lvl1pPr>
          </a:lstStyle>
          <a:p>
            <a:r>
              <a:rPr lang="en-CA" dirty="0"/>
              <a:t>We visualize the generated player embeddings as follows. 1) Randomly select 5 games from the testing set. 2) Visualize the high-dimensional embedding with the unsupervised T-SNE</a:t>
            </a:r>
            <a:r>
              <a:rPr lang="zh-CN" altLang="en-US" dirty="0"/>
              <a:t> </a:t>
            </a:r>
            <a:r>
              <a:rPr lang="en-CA" dirty="0"/>
              <a:t>.</a:t>
            </a:r>
          </a:p>
        </p:txBody>
      </p:sp>
      <p:pic>
        <p:nvPicPr>
          <p:cNvPr id="82" name="Picture 81">
            <a:extLst>
              <a:ext uri="{FF2B5EF4-FFF2-40B4-BE49-F238E27FC236}">
                <a16:creationId xmlns:a16="http://schemas.microsoft.com/office/drawing/2014/main" id="{9D23330E-F552-D944-A999-8378789AAAD2}"/>
              </a:ext>
            </a:extLst>
          </p:cNvPr>
          <p:cNvPicPr>
            <a:picLocks noChangeAspect="1"/>
          </p:cNvPicPr>
          <p:nvPr/>
        </p:nvPicPr>
        <p:blipFill>
          <a:blip r:embed="rId20"/>
          <a:stretch>
            <a:fillRect/>
          </a:stretch>
        </p:blipFill>
        <p:spPr>
          <a:xfrm>
            <a:off x="23017865" y="15347343"/>
            <a:ext cx="3217442" cy="2400212"/>
          </a:xfrm>
          <a:prstGeom prst="rect">
            <a:avLst/>
          </a:prstGeom>
        </p:spPr>
      </p:pic>
      <p:sp>
        <p:nvSpPr>
          <p:cNvPr id="83" name="Rectangle 82">
            <a:extLst>
              <a:ext uri="{FF2B5EF4-FFF2-40B4-BE49-F238E27FC236}">
                <a16:creationId xmlns:a16="http://schemas.microsoft.com/office/drawing/2014/main" id="{85F1564C-ADB4-544C-BF7A-C683AC34584D}"/>
              </a:ext>
            </a:extLst>
          </p:cNvPr>
          <p:cNvSpPr/>
          <p:nvPr/>
        </p:nvSpPr>
        <p:spPr>
          <a:xfrm>
            <a:off x="21875258" y="13609984"/>
            <a:ext cx="5649303" cy="415498"/>
          </a:xfrm>
          <a:prstGeom prst="rect">
            <a:avLst/>
          </a:prstGeom>
        </p:spPr>
        <p:txBody>
          <a:bodyPr wrap="none">
            <a:spAutoFit/>
          </a:bodyPr>
          <a:lstStyle/>
          <a:p>
            <a:pPr marL="457200" indent="-457200">
              <a:buFont typeface="+mj-lt"/>
              <a:buAutoNum type="arabicPeriod" startAt="2"/>
            </a:pPr>
            <a:r>
              <a:rPr lang="en-US" sz="2100" dirty="0">
                <a:latin typeface="Arial" panose="020B0604020202020204" pitchFamily="34" charset="0"/>
                <a:cs typeface="Arial" panose="020B0604020202020204" pitchFamily="34" charset="0"/>
              </a:rPr>
              <a:t>Embedding Visualization and Case Study:</a:t>
            </a:r>
          </a:p>
        </p:txBody>
      </p:sp>
      <p:pic>
        <p:nvPicPr>
          <p:cNvPr id="85" name="Picture 84">
            <a:extLst>
              <a:ext uri="{FF2B5EF4-FFF2-40B4-BE49-F238E27FC236}">
                <a16:creationId xmlns:a16="http://schemas.microsoft.com/office/drawing/2014/main" id="{24B3B998-DA04-EC4E-A7D1-CBE65BB1BF9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640453" y="15359993"/>
            <a:ext cx="3196252" cy="2387562"/>
          </a:xfrm>
          <a:prstGeom prst="rect">
            <a:avLst/>
          </a:prstGeom>
        </p:spPr>
      </p:pic>
      <p:sp>
        <p:nvSpPr>
          <p:cNvPr id="86" name="TextBox 54">
            <a:extLst>
              <a:ext uri="{FF2B5EF4-FFF2-40B4-BE49-F238E27FC236}">
                <a16:creationId xmlns:a16="http://schemas.microsoft.com/office/drawing/2014/main" id="{334EE7C2-D136-FE47-A0B8-143D8544A211}"/>
              </a:ext>
            </a:extLst>
          </p:cNvPr>
          <p:cNvSpPr txBox="1"/>
          <p:nvPr/>
        </p:nvSpPr>
        <p:spPr>
          <a:xfrm>
            <a:off x="22125602" y="17849671"/>
            <a:ext cx="9029701" cy="4924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300">
                <a:solidFill>
                  <a:srgbClr val="344854"/>
                </a:solidFill>
                <a:latin typeface="Arial"/>
                <a:ea typeface="Arial"/>
                <a:cs typeface="Arial"/>
                <a:sym typeface="Arial"/>
              </a:defRPr>
            </a:lvl1pPr>
          </a:lstStyle>
          <a:p>
            <a:r>
              <a:rPr lang="en-US" altLang="zh-CN" dirty="0"/>
              <a:t>Figure</a:t>
            </a:r>
            <a:r>
              <a:rPr lang="zh-CN" altLang="en-US" dirty="0"/>
              <a:t> </a:t>
            </a:r>
            <a:r>
              <a:rPr lang="en-US" altLang="zh-CN" dirty="0"/>
              <a:t>1.</a:t>
            </a:r>
            <a:r>
              <a:rPr lang="zh-CN" altLang="en-US" dirty="0"/>
              <a:t> </a:t>
            </a:r>
            <a:r>
              <a:rPr lang="en-CA" altLang="zh-CN" dirty="0"/>
              <a:t>Embedding visualization. Each data point corresponds to a player embedding conditioning on the game context at the current time step t</a:t>
            </a:r>
            <a:r>
              <a:rPr lang="en-US" altLang="zh-CN" dirty="0"/>
              <a:t>.</a:t>
            </a:r>
            <a:r>
              <a:rPr lang="zh-CN" altLang="en-US" dirty="0"/>
              <a:t> </a:t>
            </a:r>
            <a:r>
              <a:rPr lang="en-CA" altLang="zh-CN" dirty="0"/>
              <a:t>The embeddings are computed by </a:t>
            </a:r>
            <a:r>
              <a:rPr lang="en-CA" altLang="zh-CN" dirty="0" err="1"/>
              <a:t>VaRLAE</a:t>
            </a:r>
            <a:r>
              <a:rPr lang="en-CA" altLang="zh-CN" dirty="0"/>
              <a:t> (</a:t>
            </a:r>
            <a:r>
              <a:rPr lang="en-US" altLang="zh-CN" dirty="0"/>
              <a:t>left</a:t>
            </a:r>
            <a:r>
              <a:rPr lang="en-CA" altLang="zh-CN" dirty="0"/>
              <a:t>) and CAERNN (</a:t>
            </a:r>
            <a:r>
              <a:rPr lang="en-US" altLang="zh-CN" dirty="0"/>
              <a:t>right</a:t>
            </a:r>
            <a:r>
              <a:rPr lang="en-CA" altLang="zh-CN" dirty="0"/>
              <a:t>) respectively.</a:t>
            </a:r>
            <a:endParaRPr dirty="0"/>
          </a:p>
        </p:txBody>
      </p:sp>
      <p:sp>
        <p:nvSpPr>
          <p:cNvPr id="88" name="TextBox 53">
            <a:extLst>
              <a:ext uri="{FF2B5EF4-FFF2-40B4-BE49-F238E27FC236}">
                <a16:creationId xmlns:a16="http://schemas.microsoft.com/office/drawing/2014/main" id="{27D5C743-FA7C-644C-A3D9-1E4A2238A111}"/>
              </a:ext>
            </a:extLst>
          </p:cNvPr>
          <p:cNvSpPr txBox="1"/>
          <p:nvPr/>
        </p:nvSpPr>
        <p:spPr>
          <a:xfrm>
            <a:off x="22087591" y="18347343"/>
            <a:ext cx="9829776" cy="19956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120000"/>
              </a:lnSpc>
              <a:defRPr sz="2100">
                <a:solidFill>
                  <a:srgbClr val="344854"/>
                </a:solidFill>
                <a:latin typeface="Arial"/>
                <a:ea typeface="Arial"/>
                <a:cs typeface="Arial"/>
                <a:sym typeface="Arial"/>
              </a:defRPr>
            </a:lvl1pPr>
          </a:lstStyle>
          <a:p>
            <a:r>
              <a:rPr lang="en-US" altLang="zh-CN" b="1" dirty="0"/>
              <a:t>Key</a:t>
            </a:r>
            <a:r>
              <a:rPr lang="zh-CN" altLang="en-US" b="1" dirty="0"/>
              <a:t> </a:t>
            </a:r>
            <a:r>
              <a:rPr lang="en-US" altLang="zh-CN" b="1" dirty="0"/>
              <a:t>observations</a:t>
            </a:r>
            <a:r>
              <a:rPr lang="en-US" altLang="zh-CN" dirty="0"/>
              <a:t>:</a:t>
            </a:r>
            <a:r>
              <a:rPr lang="zh-CN" altLang="en-US" dirty="0"/>
              <a:t> </a:t>
            </a:r>
            <a:endParaRPr lang="en-CA" altLang="zh-CN" dirty="0"/>
          </a:p>
          <a:p>
            <a:pPr marL="457200" indent="-457200">
              <a:buAutoNum type="arabicParenR"/>
            </a:pPr>
            <a:r>
              <a:rPr lang="en-CA" dirty="0" err="1"/>
              <a:t>VaRLAE</a:t>
            </a:r>
            <a:r>
              <a:rPr lang="en-CA" dirty="0"/>
              <a:t> embeddings are similar for players in the same position (left column), as they are more likely to perform similarly.</a:t>
            </a:r>
            <a:r>
              <a:rPr lang="zh-CN" altLang="en-US" dirty="0"/>
              <a:t> </a:t>
            </a:r>
            <a:endParaRPr lang="en-CA" altLang="zh-CN" dirty="0"/>
          </a:p>
          <a:p>
            <a:pPr marL="457200" indent="-457200">
              <a:buAutoNum type="arabicParenR"/>
            </a:pPr>
            <a:r>
              <a:rPr lang="en-US" altLang="zh-CN" dirty="0"/>
              <a:t>Without shrinkage, CAERNN overfits; it over-emphasizes outliers in the training data, which prevents generalizing to player behavior in the test data.</a:t>
            </a:r>
            <a:endParaRPr lang="en-CA" dirty="0"/>
          </a:p>
        </p:txBody>
      </p:sp>
      <p:sp>
        <p:nvSpPr>
          <p:cNvPr id="89" name="Rectangle 88">
            <a:extLst>
              <a:ext uri="{FF2B5EF4-FFF2-40B4-BE49-F238E27FC236}">
                <a16:creationId xmlns:a16="http://schemas.microsoft.com/office/drawing/2014/main" id="{FD3873F0-B8CD-AD43-801D-382D291F554D}"/>
              </a:ext>
            </a:extLst>
          </p:cNvPr>
          <p:cNvSpPr/>
          <p:nvPr/>
        </p:nvSpPr>
        <p:spPr>
          <a:xfrm>
            <a:off x="22087591" y="20439412"/>
            <a:ext cx="9134232" cy="1061829"/>
          </a:xfrm>
          <a:prstGeom prst="rect">
            <a:avLst/>
          </a:prstGeom>
        </p:spPr>
        <p:txBody>
          <a:bodyPr wrap="none">
            <a:spAutoFit/>
          </a:bodyPr>
          <a:lstStyle/>
          <a:p>
            <a:pPr marL="457200" indent="-457200">
              <a:buFont typeface="+mj-lt"/>
              <a:buAutoNum type="arabicPeriod" startAt="3"/>
            </a:pPr>
            <a:r>
              <a:rPr lang="en-US" sz="2100" dirty="0">
                <a:latin typeface="Arial" panose="020B0604020202020204" pitchFamily="34" charset="0"/>
                <a:cs typeface="Arial" panose="020B0604020202020204" pitchFamily="34" charset="0"/>
              </a:rPr>
              <a:t>Predictive Performance On Application Tasks</a:t>
            </a:r>
            <a:r>
              <a:rPr lang="zh-CN" altLang="en-US" sz="2100" dirty="0">
                <a:latin typeface="Arial" panose="020B0604020202020204" pitchFamily="34" charset="0"/>
                <a:cs typeface="Arial" panose="020B0604020202020204" pitchFamily="34" charset="0"/>
              </a:rPr>
              <a:t> </a:t>
            </a:r>
            <a:r>
              <a:rPr lang="en-US" altLang="zh-CN" sz="2100" dirty="0">
                <a:latin typeface="Arial" panose="020B0604020202020204" pitchFamily="34" charset="0"/>
                <a:cs typeface="Arial" panose="020B0604020202020204" pitchFamily="34" charset="0"/>
              </a:rPr>
              <a:t>(see</a:t>
            </a:r>
            <a:r>
              <a:rPr lang="zh-CN" altLang="en-US" sz="2100" dirty="0">
                <a:latin typeface="Arial" panose="020B0604020202020204" pitchFamily="34" charset="0"/>
                <a:cs typeface="Arial" panose="020B0604020202020204" pitchFamily="34" charset="0"/>
              </a:rPr>
              <a:t> </a:t>
            </a:r>
            <a:r>
              <a:rPr lang="en-US" altLang="zh-CN" sz="2100" dirty="0">
                <a:latin typeface="Arial" panose="020B0604020202020204" pitchFamily="34" charset="0"/>
                <a:cs typeface="Arial" panose="020B0604020202020204" pitchFamily="34" charset="0"/>
              </a:rPr>
              <a:t>results</a:t>
            </a:r>
            <a:r>
              <a:rPr lang="zh-CN" altLang="en-US" sz="2100" dirty="0">
                <a:latin typeface="Arial" panose="020B0604020202020204" pitchFamily="34" charset="0"/>
                <a:cs typeface="Arial" panose="020B0604020202020204" pitchFamily="34" charset="0"/>
              </a:rPr>
              <a:t> </a:t>
            </a:r>
            <a:r>
              <a:rPr lang="en-US" altLang="zh-CN" sz="2100" dirty="0">
                <a:latin typeface="Arial" panose="020B0604020202020204" pitchFamily="34" charset="0"/>
                <a:cs typeface="Arial" panose="020B0604020202020204" pitchFamily="34" charset="0"/>
              </a:rPr>
              <a:t>on</a:t>
            </a:r>
            <a:r>
              <a:rPr lang="zh-CN" altLang="en-US" sz="2100" dirty="0">
                <a:latin typeface="Arial" panose="020B0604020202020204" pitchFamily="34" charset="0"/>
                <a:cs typeface="Arial" panose="020B0604020202020204" pitchFamily="34" charset="0"/>
              </a:rPr>
              <a:t> </a:t>
            </a:r>
            <a:r>
              <a:rPr lang="en-US" altLang="zh-CN" sz="2100" dirty="0">
                <a:latin typeface="Arial" panose="020B0604020202020204" pitchFamily="34" charset="0"/>
                <a:cs typeface="Arial" panose="020B0604020202020204" pitchFamily="34" charset="0"/>
              </a:rPr>
              <a:t>our</a:t>
            </a:r>
            <a:r>
              <a:rPr lang="zh-CN" altLang="en-US" sz="2100" dirty="0">
                <a:latin typeface="Arial" panose="020B0604020202020204" pitchFamily="34" charset="0"/>
                <a:cs typeface="Arial" panose="020B0604020202020204" pitchFamily="34" charset="0"/>
              </a:rPr>
              <a:t> </a:t>
            </a:r>
            <a:r>
              <a:rPr lang="en-US" altLang="zh-CN" sz="2100" dirty="0">
                <a:latin typeface="Arial" panose="020B0604020202020204" pitchFamily="34" charset="0"/>
                <a:cs typeface="Arial" panose="020B0604020202020204" pitchFamily="34" charset="0"/>
              </a:rPr>
              <a:t>paper)</a:t>
            </a:r>
            <a:endParaRPr lang="en-US" sz="21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100" dirty="0">
                <a:latin typeface="Arial" panose="020B0604020202020204" pitchFamily="34" charset="0"/>
                <a:cs typeface="Arial" panose="020B0604020202020204" pitchFamily="34" charset="0"/>
              </a:rPr>
              <a:t>Expected Goals Estimation</a:t>
            </a:r>
            <a:r>
              <a:rPr lang="en-US" altLang="zh-CN" sz="2100" dirty="0">
                <a:latin typeface="Arial" panose="020B0604020202020204" pitchFamily="34" charset="0"/>
                <a:cs typeface="Arial" panose="020B0604020202020204" pitchFamily="34" charset="0"/>
              </a:rPr>
              <a:t>.</a:t>
            </a:r>
            <a:endParaRPr lang="en-US" sz="21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100" dirty="0">
                <a:latin typeface="Arial" panose="020B0604020202020204" pitchFamily="34" charset="0"/>
                <a:cs typeface="Arial" panose="020B0604020202020204" pitchFamily="34" charset="0"/>
              </a:rPr>
              <a:t>Score Difference Prediction</a:t>
            </a:r>
            <a:r>
              <a:rPr lang="en-US" altLang="zh-CN" sz="2100" dirty="0">
                <a:latin typeface="Arial" panose="020B0604020202020204" pitchFamily="34" charset="0"/>
                <a:cs typeface="Arial" panose="020B0604020202020204" pitchFamily="34" charset="0"/>
              </a:rPr>
              <a:t>.</a:t>
            </a:r>
            <a:endParaRPr lang="en-U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901276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Rectangle 74"/>
          <p:cNvGrpSpPr/>
          <p:nvPr/>
        </p:nvGrpSpPr>
        <p:grpSpPr>
          <a:xfrm>
            <a:off x="956930" y="15440912"/>
            <a:ext cx="9158275" cy="4637744"/>
            <a:chOff x="0" y="0"/>
            <a:chExt cx="9158273" cy="4637742"/>
          </a:xfrm>
        </p:grpSpPr>
        <p:sp>
          <p:nvSpPr>
            <p:cNvPr id="27" name="Rectangle"/>
            <p:cNvSpPr/>
            <p:nvPr/>
          </p:nvSpPr>
          <p:spPr>
            <a:xfrm>
              <a:off x="0" y="0"/>
              <a:ext cx="9158274" cy="4637743"/>
            </a:xfrm>
            <a:prstGeom prst="rect">
              <a:avLst/>
            </a:prstGeom>
            <a:solidFill>
              <a:srgbClr val="CCD1D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8" name="image"/>
            <p:cNvSpPr/>
            <p:nvPr/>
          </p:nvSpPr>
          <p:spPr>
            <a:xfrm>
              <a:off x="2753399" y="2318870"/>
              <a:ext cx="365147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100">
                  <a:solidFill>
                    <a:srgbClr val="677B8C"/>
                  </a:solidFill>
                  <a:latin typeface="Arial"/>
                  <a:ea typeface="Arial"/>
                  <a:cs typeface="Arial"/>
                  <a:sym typeface="Arial"/>
                </a:defRPr>
              </a:lvl1pPr>
            </a:lstStyle>
            <a:p>
              <a:r>
                <a:t>image</a:t>
              </a:r>
            </a:p>
          </p:txBody>
        </p:sp>
      </p:grpSp>
      <p:sp>
        <p:nvSpPr>
          <p:cNvPr id="30" name="TextBox 35"/>
          <p:cNvSpPr txBox="1"/>
          <p:nvPr/>
        </p:nvSpPr>
        <p:spPr>
          <a:xfrm>
            <a:off x="968275" y="784521"/>
            <a:ext cx="14466772" cy="16941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5500">
                <a:latin typeface="Arial"/>
                <a:ea typeface="Arial"/>
                <a:cs typeface="Arial"/>
                <a:sym typeface="Arial"/>
              </a:defRPr>
            </a:lvl1pPr>
          </a:lstStyle>
          <a:p>
            <a:r>
              <a:rPr dirty="0"/>
              <a:t>Title of research poster in 55pt should not exceed two lines</a:t>
            </a:r>
          </a:p>
        </p:txBody>
      </p:sp>
      <p:pic>
        <p:nvPicPr>
          <p:cNvPr id="31" name="Picture 33" descr="Picture 33"/>
          <p:cNvPicPr>
            <a:picLocks noChangeAspect="1"/>
          </p:cNvPicPr>
          <p:nvPr/>
        </p:nvPicPr>
        <p:blipFill>
          <a:blip r:embed="rId2"/>
          <a:stretch>
            <a:fillRect/>
          </a:stretch>
        </p:blipFill>
        <p:spPr>
          <a:xfrm>
            <a:off x="23683676" y="3524768"/>
            <a:ext cx="7550306" cy="6685451"/>
          </a:xfrm>
          <a:prstGeom prst="rect">
            <a:avLst/>
          </a:prstGeom>
          <a:ln w="12700">
            <a:miter lim="400000"/>
          </a:ln>
        </p:spPr>
      </p:pic>
      <p:pic>
        <p:nvPicPr>
          <p:cNvPr id="32" name="Graphic 36" descr="Graphic 36"/>
          <p:cNvPicPr>
            <a:picLocks noChangeAspect="1"/>
          </p:cNvPicPr>
          <p:nvPr/>
        </p:nvPicPr>
        <p:blipFill>
          <a:blip r:embed="rId3"/>
          <a:stretch>
            <a:fillRect/>
          </a:stretch>
        </p:blipFill>
        <p:spPr>
          <a:xfrm>
            <a:off x="24227637" y="14459308"/>
            <a:ext cx="6426465" cy="2454553"/>
          </a:xfrm>
          <a:prstGeom prst="rect">
            <a:avLst/>
          </a:prstGeom>
          <a:ln w="12700">
            <a:miter lim="400000"/>
          </a:ln>
        </p:spPr>
      </p:pic>
      <p:sp>
        <p:nvSpPr>
          <p:cNvPr id="33" name="TextBox 38"/>
          <p:cNvSpPr txBox="1"/>
          <p:nvPr/>
        </p:nvSpPr>
        <p:spPr>
          <a:xfrm>
            <a:off x="986246" y="3580560"/>
            <a:ext cx="9064534" cy="10679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400">
                <a:latin typeface="Arial"/>
                <a:ea typeface="Arial"/>
                <a:cs typeface="Arial"/>
                <a:sym typeface="Arial"/>
              </a:defRPr>
            </a:lvl1pPr>
          </a:lstStyle>
          <a:p>
            <a:r>
              <a:t>Headline in 34pt should not extend beyond 2-3 lines</a:t>
            </a:r>
          </a:p>
        </p:txBody>
      </p:sp>
      <p:sp>
        <p:nvSpPr>
          <p:cNvPr id="34" name="TextBox 39"/>
          <p:cNvSpPr txBox="1"/>
          <p:nvPr/>
        </p:nvSpPr>
        <p:spPr>
          <a:xfrm>
            <a:off x="986246" y="5018530"/>
            <a:ext cx="9064534" cy="257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120000"/>
              </a:lnSpc>
              <a:defRPr sz="2100">
                <a:solidFill>
                  <a:srgbClr val="344854"/>
                </a:solidFill>
                <a:latin typeface="Arial"/>
                <a:ea typeface="Arial"/>
                <a:cs typeface="Arial"/>
                <a:sym typeface="Arial"/>
              </a:defRPr>
            </a:lvl1pPr>
          </a:lstStyle>
          <a:p>
            <a:r>
              <a:t>This section is an example of a paragraph.  When creating sections, regardless of whether you're putting in text or images, always try to align to the edges of the yellow guidelines. This poster canvas is broken into 3 columns, and aligning to the edges will make it much easier for viewers to differentiate sections and read information. The same is true of horizontal spaces between sections, try to space them equally and with a good amount of breathing room in between each.</a:t>
            </a:r>
          </a:p>
        </p:txBody>
      </p:sp>
      <p:sp>
        <p:nvSpPr>
          <p:cNvPr id="35" name="TextBox 41"/>
          <p:cNvSpPr txBox="1"/>
          <p:nvPr/>
        </p:nvSpPr>
        <p:spPr>
          <a:xfrm>
            <a:off x="11854541" y="9929327"/>
            <a:ext cx="9130938" cy="18435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120000"/>
              </a:lnSpc>
              <a:defRPr sz="2100">
                <a:solidFill>
                  <a:srgbClr val="344854"/>
                </a:solidFill>
                <a:latin typeface="Arial"/>
                <a:ea typeface="Arial"/>
                <a:cs typeface="Arial"/>
                <a:sym typeface="Arial"/>
              </a:defRPr>
            </a:lvl1pPr>
          </a:lstStyle>
          <a:p>
            <a:r>
              <a:t>This section is an example of a paragraph.  When creating sections, regardless of whether you're putting in text or images, always try to align to the edges of the yellow guidelines. This poster canvas is broken into 3 columns, and aligning to the edges will make it much easier for viewers to differentiate sections and read information.</a:t>
            </a:r>
          </a:p>
        </p:txBody>
      </p:sp>
      <p:sp>
        <p:nvSpPr>
          <p:cNvPr id="36" name="TextBox 42"/>
          <p:cNvSpPr txBox="1"/>
          <p:nvPr/>
        </p:nvSpPr>
        <p:spPr>
          <a:xfrm>
            <a:off x="986246" y="8076110"/>
            <a:ext cx="9064534" cy="257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120000"/>
              </a:lnSpc>
              <a:buSzPct val="100000"/>
              <a:buFont typeface="Arial"/>
              <a:buChar char="•"/>
              <a:defRPr sz="2100">
                <a:solidFill>
                  <a:srgbClr val="344854"/>
                </a:solidFill>
                <a:latin typeface="Arial"/>
                <a:ea typeface="Arial"/>
                <a:cs typeface="Arial"/>
                <a:sym typeface="Arial"/>
              </a:defRPr>
            </a:pPr>
            <a:r>
              <a:t>Bulleted list item</a:t>
            </a:r>
          </a:p>
          <a:p>
            <a:pPr marL="342900" indent="-342900">
              <a:lnSpc>
                <a:spcPct val="120000"/>
              </a:lnSpc>
              <a:buSzPct val="100000"/>
              <a:buFont typeface="Arial"/>
              <a:buChar char="•"/>
              <a:defRPr sz="2100">
                <a:solidFill>
                  <a:srgbClr val="344854"/>
                </a:solidFill>
                <a:latin typeface="Arial"/>
                <a:ea typeface="Arial"/>
                <a:cs typeface="Arial"/>
                <a:sym typeface="Arial"/>
              </a:defRPr>
            </a:pPr>
            <a:r>
              <a:t>Bulleted list item</a:t>
            </a:r>
          </a:p>
          <a:p>
            <a:pPr marL="342900" indent="-342900">
              <a:lnSpc>
                <a:spcPct val="120000"/>
              </a:lnSpc>
              <a:buSzPct val="100000"/>
              <a:buFont typeface="Arial"/>
              <a:buChar char="•"/>
              <a:defRPr sz="2100">
                <a:solidFill>
                  <a:srgbClr val="344854"/>
                </a:solidFill>
                <a:latin typeface="Arial"/>
                <a:ea typeface="Arial"/>
                <a:cs typeface="Arial"/>
                <a:sym typeface="Arial"/>
              </a:defRPr>
            </a:pPr>
            <a:r>
              <a:t>Bulleted list item</a:t>
            </a:r>
          </a:p>
          <a:p>
            <a:pPr marL="342900" indent="-342900">
              <a:lnSpc>
                <a:spcPct val="120000"/>
              </a:lnSpc>
              <a:buSzPct val="100000"/>
              <a:buFont typeface="Arial"/>
              <a:buChar char="•"/>
              <a:defRPr sz="2100">
                <a:solidFill>
                  <a:srgbClr val="344854"/>
                </a:solidFill>
                <a:latin typeface="Arial"/>
                <a:ea typeface="Arial"/>
                <a:cs typeface="Arial"/>
                <a:sym typeface="Arial"/>
              </a:defRPr>
            </a:pPr>
            <a:r>
              <a:t>Bulleted list item</a:t>
            </a:r>
          </a:p>
          <a:p>
            <a:pPr marL="342900" indent="-342900">
              <a:lnSpc>
                <a:spcPct val="120000"/>
              </a:lnSpc>
              <a:buSzPct val="100000"/>
              <a:buFont typeface="Arial"/>
              <a:buChar char="•"/>
              <a:defRPr sz="2100">
                <a:solidFill>
                  <a:srgbClr val="344854"/>
                </a:solidFill>
                <a:latin typeface="Arial"/>
                <a:ea typeface="Arial"/>
                <a:cs typeface="Arial"/>
                <a:sym typeface="Arial"/>
              </a:defRPr>
            </a:pPr>
            <a:r>
              <a:t>Bulleted list item</a:t>
            </a:r>
          </a:p>
          <a:p>
            <a:pPr marL="342900" indent="-342900">
              <a:lnSpc>
                <a:spcPct val="120000"/>
              </a:lnSpc>
              <a:buSzPct val="100000"/>
              <a:buFont typeface="Arial"/>
              <a:buChar char="•"/>
              <a:defRPr sz="2100">
                <a:solidFill>
                  <a:srgbClr val="344854"/>
                </a:solidFill>
                <a:latin typeface="Arial"/>
                <a:ea typeface="Arial"/>
                <a:cs typeface="Arial"/>
                <a:sym typeface="Arial"/>
              </a:defRPr>
            </a:pPr>
            <a:r>
              <a:t>Bulleted list item</a:t>
            </a:r>
          </a:p>
        </p:txBody>
      </p:sp>
      <p:sp>
        <p:nvSpPr>
          <p:cNvPr id="37" name="TextBox 43"/>
          <p:cNvSpPr txBox="1"/>
          <p:nvPr/>
        </p:nvSpPr>
        <p:spPr>
          <a:xfrm>
            <a:off x="11880670" y="3580560"/>
            <a:ext cx="9064533" cy="5726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400">
                <a:latin typeface="Arial"/>
                <a:ea typeface="Arial"/>
                <a:cs typeface="Arial"/>
                <a:sym typeface="Arial"/>
              </a:defRPr>
            </a:lvl1pPr>
          </a:lstStyle>
          <a:p>
            <a:r>
              <a:t>Section header in 34pt font</a:t>
            </a:r>
          </a:p>
        </p:txBody>
      </p:sp>
      <p:sp>
        <p:nvSpPr>
          <p:cNvPr id="38" name="TextBox 44"/>
          <p:cNvSpPr txBox="1"/>
          <p:nvPr/>
        </p:nvSpPr>
        <p:spPr>
          <a:xfrm>
            <a:off x="11880670" y="4326744"/>
            <a:ext cx="9064533" cy="3875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100">
                <a:latin typeface="Arial"/>
                <a:ea typeface="Arial"/>
                <a:cs typeface="Arial"/>
                <a:sym typeface="Arial"/>
              </a:defRPr>
            </a:lvl1pPr>
          </a:lstStyle>
          <a:p>
            <a:r>
              <a:t>Optional section descriptor in 21pt font</a:t>
            </a:r>
          </a:p>
        </p:txBody>
      </p:sp>
      <p:sp>
        <p:nvSpPr>
          <p:cNvPr id="39" name="TextBox 45"/>
          <p:cNvSpPr txBox="1"/>
          <p:nvPr/>
        </p:nvSpPr>
        <p:spPr>
          <a:xfrm>
            <a:off x="986246" y="11202393"/>
            <a:ext cx="9064534" cy="5726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400">
                <a:latin typeface="Arial"/>
                <a:ea typeface="Arial"/>
                <a:cs typeface="Arial"/>
                <a:sym typeface="Arial"/>
              </a:defRPr>
            </a:lvl1pPr>
          </a:lstStyle>
          <a:p>
            <a:r>
              <a:t>Section header in 34pt font</a:t>
            </a:r>
          </a:p>
        </p:txBody>
      </p:sp>
      <p:sp>
        <p:nvSpPr>
          <p:cNvPr id="40" name="TextBox 46"/>
          <p:cNvSpPr txBox="1"/>
          <p:nvPr/>
        </p:nvSpPr>
        <p:spPr>
          <a:xfrm>
            <a:off x="986246" y="11905511"/>
            <a:ext cx="9064534" cy="387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100">
                <a:latin typeface="Arial"/>
                <a:ea typeface="Arial"/>
                <a:cs typeface="Arial"/>
                <a:sym typeface="Arial"/>
              </a:defRPr>
            </a:lvl1pPr>
          </a:lstStyle>
          <a:p>
            <a:r>
              <a:t>Optional section descriptor in 21pt font</a:t>
            </a:r>
          </a:p>
        </p:txBody>
      </p:sp>
      <p:sp>
        <p:nvSpPr>
          <p:cNvPr id="41" name="TextBox 47"/>
          <p:cNvSpPr txBox="1"/>
          <p:nvPr/>
        </p:nvSpPr>
        <p:spPr>
          <a:xfrm>
            <a:off x="986246" y="12685935"/>
            <a:ext cx="9064534" cy="18435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120000"/>
              </a:lnSpc>
              <a:defRPr sz="2100">
                <a:solidFill>
                  <a:srgbClr val="344854"/>
                </a:solidFill>
                <a:latin typeface="Arial"/>
                <a:ea typeface="Arial"/>
                <a:cs typeface="Arial"/>
                <a:sym typeface="Arial"/>
              </a:defRPr>
            </a:lvl1pPr>
          </a:lstStyle>
          <a:p>
            <a:r>
              <a:t>This section is an example of a paragraph.  When creating sections, regardless of whether you're putting in text or images, always try to align to the edges of the yellow guidelines. This poster canvas is broken into 3 columns, and aligning to the edges will make it much easier for viewers to differentiate sections and read information.</a:t>
            </a:r>
          </a:p>
        </p:txBody>
      </p:sp>
      <p:sp>
        <p:nvSpPr>
          <p:cNvPr id="42" name="TextBox 51"/>
          <p:cNvSpPr txBox="1"/>
          <p:nvPr/>
        </p:nvSpPr>
        <p:spPr>
          <a:xfrm>
            <a:off x="22928580" y="11375924"/>
            <a:ext cx="9029701" cy="5726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400">
                <a:latin typeface="Arial"/>
                <a:ea typeface="Arial"/>
                <a:cs typeface="Arial"/>
                <a:sym typeface="Arial"/>
              </a:defRPr>
            </a:lvl1pPr>
          </a:lstStyle>
          <a:p>
            <a:r>
              <a:t>Section header in 34pt font</a:t>
            </a:r>
          </a:p>
        </p:txBody>
      </p:sp>
      <p:sp>
        <p:nvSpPr>
          <p:cNvPr id="43" name="TextBox 52"/>
          <p:cNvSpPr txBox="1"/>
          <p:nvPr/>
        </p:nvSpPr>
        <p:spPr>
          <a:xfrm>
            <a:off x="22928580" y="12122105"/>
            <a:ext cx="9029701" cy="387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100">
                <a:latin typeface="Arial"/>
                <a:ea typeface="Arial"/>
                <a:cs typeface="Arial"/>
                <a:sym typeface="Arial"/>
              </a:defRPr>
            </a:lvl1pPr>
          </a:lstStyle>
          <a:p>
            <a:r>
              <a:t>Optional section descriptor in 21pt font</a:t>
            </a:r>
          </a:p>
        </p:txBody>
      </p:sp>
      <p:sp>
        <p:nvSpPr>
          <p:cNvPr id="44" name="TextBox 53"/>
          <p:cNvSpPr txBox="1"/>
          <p:nvPr/>
        </p:nvSpPr>
        <p:spPr>
          <a:xfrm>
            <a:off x="22918782" y="12716374"/>
            <a:ext cx="9039498" cy="11155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120000"/>
              </a:lnSpc>
              <a:defRPr sz="2100">
                <a:solidFill>
                  <a:srgbClr val="344854"/>
                </a:solidFill>
                <a:latin typeface="Arial"/>
                <a:ea typeface="Arial"/>
                <a:cs typeface="Arial"/>
                <a:sym typeface="Arial"/>
              </a:defRPr>
            </a:lvl1pPr>
          </a:lstStyle>
          <a:p>
            <a:r>
              <a:t>This section is an example of a paragraph.  When creating sections, regardless of whether you're putting in text or images, always try to align to the edges of the yellow guidelines. </a:t>
            </a:r>
          </a:p>
        </p:txBody>
      </p:sp>
      <p:sp>
        <p:nvSpPr>
          <p:cNvPr id="45" name="TextBox 54"/>
          <p:cNvSpPr txBox="1"/>
          <p:nvPr/>
        </p:nvSpPr>
        <p:spPr>
          <a:xfrm>
            <a:off x="22928580" y="10532596"/>
            <a:ext cx="9029701" cy="276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300">
                <a:solidFill>
                  <a:srgbClr val="344854"/>
                </a:solidFill>
                <a:latin typeface="Arial"/>
                <a:ea typeface="Arial"/>
                <a:cs typeface="Arial"/>
                <a:sym typeface="Arial"/>
              </a:defRPr>
            </a:lvl1pPr>
          </a:lstStyle>
          <a:p>
            <a:r>
              <a:t>Optional caption for images, charts, and graphs</a:t>
            </a:r>
          </a:p>
        </p:txBody>
      </p:sp>
      <p:sp>
        <p:nvSpPr>
          <p:cNvPr id="46" name="TextBox 56"/>
          <p:cNvSpPr txBox="1"/>
          <p:nvPr/>
        </p:nvSpPr>
        <p:spPr>
          <a:xfrm>
            <a:off x="982979" y="20359289"/>
            <a:ext cx="9029701" cy="276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300">
                <a:solidFill>
                  <a:srgbClr val="344854"/>
                </a:solidFill>
                <a:latin typeface="Arial"/>
                <a:ea typeface="Arial"/>
                <a:cs typeface="Arial"/>
                <a:sym typeface="Arial"/>
              </a:defRPr>
            </a:lvl1pPr>
          </a:lstStyle>
          <a:p>
            <a:r>
              <a:t>Optional caption for images, charts, and graphs</a:t>
            </a:r>
          </a:p>
        </p:txBody>
      </p:sp>
      <p:pic>
        <p:nvPicPr>
          <p:cNvPr id="47" name="Image" descr="Image"/>
          <p:cNvPicPr>
            <a:picLocks noChangeAspect="1"/>
          </p:cNvPicPr>
          <p:nvPr/>
        </p:nvPicPr>
        <p:blipFill>
          <a:blip r:embed="rId4"/>
          <a:stretch>
            <a:fillRect/>
          </a:stretch>
        </p:blipFill>
        <p:spPr>
          <a:xfrm>
            <a:off x="12541143" y="12968203"/>
            <a:ext cx="7836114" cy="1910722"/>
          </a:xfrm>
          <a:prstGeom prst="rect">
            <a:avLst/>
          </a:prstGeom>
          <a:ln w="12700">
            <a:miter lim="400000"/>
          </a:ln>
        </p:spPr>
      </p:pic>
      <p:sp>
        <p:nvSpPr>
          <p:cNvPr id="48" name="TextBox 60"/>
          <p:cNvSpPr txBox="1"/>
          <p:nvPr/>
        </p:nvSpPr>
        <p:spPr>
          <a:xfrm>
            <a:off x="22905719" y="17368623"/>
            <a:ext cx="6335025" cy="387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100">
                <a:latin typeface="Arial"/>
                <a:ea typeface="Arial"/>
                <a:cs typeface="Arial"/>
                <a:sym typeface="Arial"/>
              </a:defRPr>
            </a:lvl1pPr>
          </a:lstStyle>
          <a:p>
            <a:r>
              <a:t>References</a:t>
            </a:r>
          </a:p>
        </p:txBody>
      </p:sp>
      <p:sp>
        <p:nvSpPr>
          <p:cNvPr id="49" name="TextBox 61"/>
          <p:cNvSpPr txBox="1"/>
          <p:nvPr/>
        </p:nvSpPr>
        <p:spPr>
          <a:xfrm>
            <a:off x="22905719" y="17994856"/>
            <a:ext cx="6335025" cy="2535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p>
            <a:pPr>
              <a:lnSpc>
                <a:spcPct val="120000"/>
              </a:lnSpc>
              <a:spcBef>
                <a:spcPts val="600"/>
              </a:spcBef>
              <a:defRPr sz="1400">
                <a:latin typeface="Arial"/>
                <a:ea typeface="Arial"/>
                <a:cs typeface="Arial"/>
                <a:sym typeface="Arial"/>
              </a:defRPr>
            </a:pPr>
            <a:r>
              <a:t>References in 14pt font </a:t>
            </a:r>
          </a:p>
          <a:p>
            <a:pPr>
              <a:lnSpc>
                <a:spcPct val="120000"/>
              </a:lnSpc>
              <a:spcBef>
                <a:spcPts val="600"/>
              </a:spcBef>
              <a:defRPr sz="1400">
                <a:latin typeface="Arial"/>
                <a:ea typeface="Arial"/>
                <a:cs typeface="Arial"/>
                <a:sym typeface="Arial"/>
              </a:defRPr>
            </a:pPr>
            <a:r>
              <a:t>Homer W Simpson (2013). “Donuts taste good.” </a:t>
            </a:r>
            <a:r>
              <a:rPr>
                <a:solidFill>
                  <a:srgbClr val="677B8C"/>
                </a:solidFill>
              </a:rPr>
              <a:t>In: IEEE 13th Internation Conference on Data Mining. IEEE, pp. 405-409</a:t>
            </a:r>
          </a:p>
          <a:p>
            <a:pPr>
              <a:lnSpc>
                <a:spcPct val="120000"/>
              </a:lnSpc>
              <a:spcBef>
                <a:spcPts val="600"/>
              </a:spcBef>
              <a:defRPr sz="1400">
                <a:latin typeface="Arial"/>
                <a:ea typeface="Arial"/>
                <a:cs typeface="Arial"/>
                <a:sym typeface="Arial"/>
              </a:defRPr>
            </a:pPr>
            <a:r>
              <a:t>Marge Simpson (2010). “Blue hair looks nice.”. </a:t>
            </a:r>
            <a:r>
              <a:rPr>
                <a:solidFill>
                  <a:srgbClr val="677B8C"/>
                </a:solidFill>
              </a:rPr>
              <a:t>In: Nature communications 1, p. 622.</a:t>
            </a:r>
          </a:p>
          <a:p>
            <a:pPr>
              <a:lnSpc>
                <a:spcPct val="120000"/>
              </a:lnSpc>
              <a:spcBef>
                <a:spcPts val="600"/>
              </a:spcBef>
              <a:defRPr sz="1400">
                <a:latin typeface="Arial"/>
                <a:ea typeface="Arial"/>
                <a:cs typeface="Arial"/>
                <a:sym typeface="Arial"/>
              </a:defRPr>
            </a:pPr>
            <a:r>
              <a:t>Bart Simpson (2013). “Hello”. </a:t>
            </a:r>
            <a:r>
              <a:rPr>
                <a:solidFill>
                  <a:srgbClr val="677B8C"/>
                </a:solidFill>
              </a:rPr>
              <a:t>In: IEEE Simpsons.</a:t>
            </a:r>
          </a:p>
          <a:p>
            <a:pPr>
              <a:lnSpc>
                <a:spcPct val="120000"/>
              </a:lnSpc>
              <a:spcBef>
                <a:spcPts val="600"/>
              </a:spcBef>
              <a:defRPr sz="1400">
                <a:latin typeface="Arial"/>
                <a:ea typeface="Arial"/>
                <a:cs typeface="Arial"/>
                <a:sym typeface="Arial"/>
              </a:defRPr>
            </a:pPr>
            <a:r>
              <a:t>Marge Simpson et al. (2013). “Lorem Ipsum.” </a:t>
            </a:r>
            <a:r>
              <a:rPr>
                <a:solidFill>
                  <a:srgbClr val="677B8C"/>
                </a:solidFill>
              </a:rPr>
              <a:t>In: Advances in Neural Information Processing Systems 26. Ed. by Christopher J. C. Burges et al., pp. 27–29.</a:t>
            </a:r>
          </a:p>
        </p:txBody>
      </p:sp>
      <p:sp>
        <p:nvSpPr>
          <p:cNvPr id="50" name="TextBox 37"/>
          <p:cNvSpPr txBox="1"/>
          <p:nvPr/>
        </p:nvSpPr>
        <p:spPr>
          <a:xfrm>
            <a:off x="17483356" y="784521"/>
            <a:ext cx="6052723" cy="11155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20000"/>
              </a:lnSpc>
              <a:spcBef>
                <a:spcPts val="1000"/>
              </a:spcBef>
              <a:defRPr sz="2100">
                <a:latin typeface="Arial"/>
                <a:ea typeface="Arial"/>
                <a:cs typeface="Arial"/>
                <a:sym typeface="Arial"/>
              </a:defRPr>
            </a:pPr>
            <a:r>
              <a:t>Author Name, Author Name, </a:t>
            </a:r>
            <a:br/>
            <a:r>
              <a:t>Author Name, Author Name, </a:t>
            </a:r>
            <a:br/>
            <a:r>
              <a:t>Author Name</a:t>
            </a:r>
          </a:p>
        </p:txBody>
      </p:sp>
      <p:pic>
        <p:nvPicPr>
          <p:cNvPr id="51" name="Image" descr="Image"/>
          <p:cNvPicPr>
            <a:picLocks noChangeAspect="1"/>
          </p:cNvPicPr>
          <p:nvPr/>
        </p:nvPicPr>
        <p:blipFill>
          <a:blip r:embed="rId5"/>
          <a:srcRect l="11281" b="11572"/>
          <a:stretch>
            <a:fillRect/>
          </a:stretch>
        </p:blipFill>
        <p:spPr>
          <a:xfrm>
            <a:off x="30639512" y="19418089"/>
            <a:ext cx="2166058" cy="2158938"/>
          </a:xfrm>
          <a:prstGeom prst="rect">
            <a:avLst/>
          </a:prstGeom>
          <a:ln w="12700">
            <a:miter lim="400000"/>
          </a:ln>
        </p:spPr>
      </p:pic>
      <p:pic>
        <p:nvPicPr>
          <p:cNvPr id="52" name="Screen Shot 2020-10-26 at 10.02.03 PM.png" descr="Screen Shot 2020-10-26 at 10.02.03 PM.png"/>
          <p:cNvPicPr>
            <a:picLocks noChangeAspect="1"/>
          </p:cNvPicPr>
          <p:nvPr/>
        </p:nvPicPr>
        <p:blipFill>
          <a:blip r:embed="rId6"/>
          <a:stretch>
            <a:fillRect/>
          </a:stretch>
        </p:blipFill>
        <p:spPr>
          <a:xfrm>
            <a:off x="11923183" y="5243980"/>
            <a:ext cx="9477674" cy="4380182"/>
          </a:xfrm>
          <a:prstGeom prst="rect">
            <a:avLst/>
          </a:prstGeom>
          <a:ln w="12700">
            <a:miter lim="400000"/>
          </a:ln>
        </p:spPr>
      </p:pic>
      <p:pic>
        <p:nvPicPr>
          <p:cNvPr id="53" name="Screen Shot 2020-10-26 at 10.03.39 PM.png" descr="Screen Shot 2020-10-26 at 10.03.39 PM.png"/>
          <p:cNvPicPr>
            <a:picLocks noChangeAspect="1"/>
          </p:cNvPicPr>
          <p:nvPr/>
        </p:nvPicPr>
        <p:blipFill>
          <a:blip r:embed="rId7"/>
          <a:stretch>
            <a:fillRect/>
          </a:stretch>
        </p:blipFill>
        <p:spPr>
          <a:xfrm>
            <a:off x="11422560" y="15186845"/>
            <a:ext cx="10772753" cy="6030681"/>
          </a:xfrm>
          <a:prstGeom prst="rect">
            <a:avLst/>
          </a:prstGeom>
          <a:ln w="12700">
            <a:miter lim="400000"/>
          </a:ln>
        </p:spPr>
      </p:pic>
      <p:pic>
        <p:nvPicPr>
          <p:cNvPr id="54" name="neurips_logo.pdf" descr="neurips_logo.pdf"/>
          <p:cNvPicPr>
            <a:picLocks noChangeAspect="1"/>
          </p:cNvPicPr>
          <p:nvPr/>
        </p:nvPicPr>
        <p:blipFill>
          <a:blip r:embed="rId8"/>
          <a:stretch>
            <a:fillRect/>
          </a:stretch>
        </p:blipFill>
        <p:spPr>
          <a:xfrm>
            <a:off x="27437816" y="588942"/>
            <a:ext cx="4797779" cy="2159001"/>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3620</TotalTime>
  <Words>1349</Words>
  <Application>Microsoft Macintosh PowerPoint</Application>
  <PresentationFormat>Custom</PresentationFormat>
  <Paragraphs>106</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Cambria Math</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Oliver Schulte</cp:lastModifiedBy>
  <cp:revision>19</cp:revision>
  <dcterms:modified xsi:type="dcterms:W3CDTF">2020-12-01T17:46:32Z</dcterms:modified>
</cp:coreProperties>
</file>