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2" r:id="rId4"/>
    <p:sldId id="263" r:id="rId5"/>
    <p:sldId id="264" r:id="rId6"/>
    <p:sldId id="278" r:id="rId7"/>
    <p:sldId id="273" r:id="rId8"/>
    <p:sldId id="274" r:id="rId9"/>
    <p:sldId id="275" r:id="rId10"/>
    <p:sldId id="272" r:id="rId11"/>
    <p:sldId id="280" r:id="rId12"/>
    <p:sldId id="279" r:id="rId13"/>
    <p:sldId id="281" r:id="rId14"/>
    <p:sldId id="27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6848" y="-3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22FD0-6D09-6A46-B257-EAF84AAA6B29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E127A27-13BC-6E45-BF2D-4D453629A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1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0AF0E8D-DE73-1F46-8E18-16C6B8B49E27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4FD148-FC3E-CF41-855E-6F19EE3DB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9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If you use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insert slide number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under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Footer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, that text box only displays the slide number, not the total number of slides. So I use a new textbox for the slide number in the master.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is a version of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Equity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fld id="{5AB2DDC0-607F-9744-B676-5177045E7920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Tilde</a:t>
            </a:r>
            <a:r>
              <a:rPr lang="en-US" baseline="0" dirty="0" smtClean="0"/>
              <a:t> is fast because it doesn’t </a:t>
            </a:r>
            <a:r>
              <a:rPr lang="en-US" baseline="0" smtClean="0"/>
              <a:t>learn much.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9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 Accuracy</a:t>
            </a:r>
          </a:p>
          <a:p>
            <a:r>
              <a:rPr lang="en-US" dirty="0" smtClean="0"/>
              <a:t>Path Independence hits sweet spot: fast, top accuracy.</a:t>
            </a:r>
            <a:br>
              <a:rPr lang="en-US" dirty="0" smtClean="0"/>
            </a:br>
            <a:r>
              <a:rPr lang="en-US" dirty="0" smtClean="0"/>
              <a:t>Performance improvement is not necessarily statistically significant.</a:t>
            </a:r>
          </a:p>
          <a:p>
            <a:r>
              <a:rPr lang="en-US" dirty="0" smtClean="0"/>
              <a:t>Similar results for f-measure, Area Under Curve.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references</a:t>
            </a:r>
            <a:r>
              <a:rPr lang="en-US" baseline="0" dirty="0" smtClean="0"/>
              <a:t> to Jensen, </a:t>
            </a:r>
            <a:r>
              <a:rPr lang="en-US" baseline="0" dirty="0" err="1" smtClean="0"/>
              <a:t>Jaiwei</a:t>
            </a:r>
            <a:r>
              <a:rPr lang="en-US" baseline="0" dirty="0" smtClean="0"/>
              <a:t> 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data table highlighting </a:t>
            </a:r>
            <a:r>
              <a:rPr lang="en-US" dirty="0" err="1" smtClean="0"/>
              <a:t>colours</a:t>
            </a:r>
            <a:r>
              <a:rPr lang="en-US" dirty="0" smtClean="0"/>
              <a:t> to show independence.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table,</a:t>
            </a:r>
            <a:r>
              <a:rPr lang="en-US" baseline="0" dirty="0" smtClean="0"/>
              <a:t> just single links. More generally, independence among paths.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data table highlighting </a:t>
            </a:r>
            <a:r>
              <a:rPr lang="en-US" dirty="0" err="1" smtClean="0"/>
              <a:t>colours</a:t>
            </a:r>
            <a:r>
              <a:rPr lang="en-US" dirty="0" smtClean="0"/>
              <a:t> to show independence.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formulas are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Getoor</a:t>
            </a:r>
            <a:r>
              <a:rPr lang="en-US" dirty="0" smtClean="0"/>
              <a:t> is</a:t>
            </a:r>
            <a:r>
              <a:rPr lang="en-US" baseline="0" dirty="0" smtClean="0"/>
              <a:t> IJCAI workshop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EBAE-68E4-45AA-A7DD-8D74166C44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UBC </a:t>
            </a:r>
            <a:r>
              <a:rPr lang="en-US" dirty="0" err="1" smtClean="0"/>
              <a:t>www.aispace.org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148-FC3E-CF41-855E-6F19EE3DBC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1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E6B9B-8E72-6B4D-891D-4434258E97FF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DE62-6708-F948-BDFB-F0D461267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58A84-605F-2D44-A27E-AA72D57F8FE7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8155A-5058-6640-8640-A4B27B7AD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EB280-D4FA-B340-868C-FB06C2778DF1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8FEE-4A5A-5D43-B1EF-7C4520FEB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E8D16-B9DF-8042-BCB5-08B56AF97488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B2CAE-BA3B-9D43-82C3-E54458BDD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57B5F-E0E5-0B43-8D62-1CF369090B9B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444E74D-94D7-D345-90BE-67E9DB1A4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1FD19-488A-9B4D-BF85-2C27E58E85AE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F7892-A2CE-5541-83E4-D692A185B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D2FF7-2341-7C40-992A-66CB84AB9775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52CFC-1D7A-9B42-AAA5-BA14BB9C3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F5DDF-8C9C-6241-9168-14A6A9BBEE5F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1151-6A01-F540-9414-28FBB2A66E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8DCAE-95E8-AF4E-966E-6323DE392097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F0430-A103-CB41-8435-DF02D4574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6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B9BEF-5C24-D34E-8DAB-E102010E6646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84554-DB93-3646-A14B-26FA2C744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4C6C4-2A7F-A84A-8B1C-1EB718351970}" type="datetime1">
              <a:rPr lang="en-US"/>
              <a:pPr/>
              <a:t>14-05-05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800E5D8-ED63-AA44-A73C-81F77E225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Perpetua" charset="0"/>
              </a:defRPr>
            </a:lvl1pPr>
          </a:lstStyle>
          <a:p>
            <a:fld id="{89F3A853-0A31-0B40-BB82-9242FF72D7FF}" type="datetime1">
              <a:rPr lang="en-US"/>
              <a:pPr/>
              <a:t>14-05-05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Perpetua" charset="0"/>
              </a:defRPr>
            </a:lvl1pPr>
          </a:lstStyle>
          <a:p>
            <a:r>
              <a:rPr lang="en-US" dirty="0" smtClean="0"/>
              <a:t>A Hierarchy of Independence Assumptions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1B4F6E62-08B2-7941-8E5F-EFAFB52605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225" y="6210300"/>
            <a:ext cx="917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CF187C4-3891-AE4F-A2C0-5A8CFB0B9894}" type="slidenum">
              <a:rPr lang="en-US" sz="140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 smtClean="0">
                <a:latin typeface="+mn-lt"/>
                <a:ea typeface="+mn-ea"/>
                <a:cs typeface="+mn-cs"/>
              </a:rPr>
              <a:t>/18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457200" y="1604308"/>
            <a:ext cx="8229600" cy="1372255"/>
          </a:xfrm>
        </p:spPr>
        <p:txBody>
          <a:bodyPr/>
          <a:lstStyle/>
          <a:p>
            <a:r>
              <a:rPr lang="en-US" sz="2400" dirty="0" smtClean="0"/>
              <a:t>A Hierarchy </a:t>
            </a:r>
            <a:r>
              <a:rPr lang="en-US" sz="2400" dirty="0"/>
              <a:t>of Independence </a:t>
            </a:r>
            <a:r>
              <a:rPr lang="en-US" sz="2400" dirty="0" smtClean="0"/>
              <a:t>Assumptions </a:t>
            </a:r>
            <a:br>
              <a:rPr lang="en-US" sz="2400" dirty="0" smtClean="0"/>
            </a:br>
            <a:r>
              <a:rPr lang="en-US" sz="2400" dirty="0" smtClean="0"/>
              <a:t>for Multi-Relational Bayes Net Classifiers</a:t>
            </a:r>
            <a:endParaRPr sz="2400" dirty="0">
              <a:latin typeface="Franklin Gothic Book" charset="0"/>
            </a:endParaRPr>
          </a:p>
        </p:txBody>
      </p:sp>
      <p:pic>
        <p:nvPicPr>
          <p:cNvPr id="4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0" y="328406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803818"/>
              </p:ext>
            </p:extLst>
          </p:nvPr>
        </p:nvGraphicFramePr>
        <p:xfrm>
          <a:off x="931830" y="3260973"/>
          <a:ext cx="7127940" cy="308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34"/>
                <a:gridCol w="1408220"/>
                <a:gridCol w="1483660"/>
                <a:gridCol w="1496234"/>
                <a:gridCol w="1433592"/>
              </a:tblGrid>
              <a:tr h="1150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Oliver Schulte</a:t>
                      </a:r>
                    </a:p>
                    <a:p>
                      <a:pPr algn="ctr"/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Bahareh</a:t>
                      </a:r>
                    </a:p>
                    <a:p>
                      <a:pPr algn="ctr"/>
                      <a:r>
                        <a:rPr lang="en-CA" sz="2400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Bina</a:t>
                      </a:r>
                      <a:endParaRPr lang="en-CA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Branden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Crawford</a:t>
                      </a:r>
                    </a:p>
                    <a:p>
                      <a:pPr algn="ctr"/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+mn-ea"/>
                          <a:cs typeface="+mn-cs"/>
                        </a:rPr>
                        <a:t>Derek</a:t>
                      </a:r>
                    </a:p>
                    <a:p>
                      <a:pPr algn="ctr"/>
                      <a:r>
                        <a:rPr lang="en-US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Bingham</a:t>
                      </a:r>
                      <a:endParaRPr lang="en-CA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Xiong</a:t>
                      </a:r>
                      <a:endParaRPr kumimoji="0" lang="en-CA" sz="2400" b="0" i="0" u="none" strike="noStrike" kern="1200" cap="none" spc="0" normalizeH="0" baseline="0" noProof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38" marR="60138"/>
                </a:tc>
              </a:tr>
              <a:tr h="189493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0138" marR="60138"/>
                </a:tc>
              </a:tr>
            </a:tbl>
          </a:graphicData>
        </a:graphic>
      </p:graphicFrame>
      <p:pic>
        <p:nvPicPr>
          <p:cNvPr id="15" name="Picture 8" descr="bina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5438" y="4437064"/>
            <a:ext cx="1427951" cy="19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309" y="4423620"/>
            <a:ext cx="1503737" cy="1962193"/>
          </a:xfrm>
          <a:prstGeom prst="rect">
            <a:avLst/>
          </a:prstGeom>
        </p:spPr>
      </p:pic>
      <p:pic>
        <p:nvPicPr>
          <p:cNvPr id="3" name="Picture 2" descr="Derek_Bingh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62" y="4411408"/>
            <a:ext cx="1583948" cy="1929195"/>
          </a:xfrm>
          <a:prstGeom prst="rect">
            <a:avLst/>
          </a:prstGeom>
        </p:spPr>
      </p:pic>
      <p:pic>
        <p:nvPicPr>
          <p:cNvPr id="8" name="Picture 7" descr="BrandenPi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444" y="4411408"/>
            <a:ext cx="1449918" cy="1933224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67544" y="44624"/>
            <a:ext cx="4028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School of Computing Science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Vancouver, Canada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CA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Formulas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i="1" dirty="0" smtClean="0"/>
              <a:t>rigorously derive log-linear prediction formulas from independence assumptions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Path Independence: </a:t>
            </a:r>
            <a:br>
              <a:rPr lang="en-US" dirty="0" smtClean="0"/>
            </a:br>
            <a:r>
              <a:rPr lang="en-US" dirty="0" smtClean="0"/>
              <a:t>predict max class for: log(P(</a:t>
            </a:r>
            <a:r>
              <a:rPr lang="en-US" dirty="0" err="1" smtClean="0"/>
              <a:t>class|target</a:t>
            </a:r>
            <a:r>
              <a:rPr lang="en-US" dirty="0" smtClean="0"/>
              <a:t> attributes)) + </a:t>
            </a:r>
            <a:br>
              <a:rPr lang="en-US" dirty="0" smtClean="0"/>
            </a:br>
            <a:r>
              <a:rPr lang="en-US" dirty="0" smtClean="0"/>
              <a:t>sum over each table, each row: </a:t>
            </a:r>
            <a:br>
              <a:rPr lang="en-US" dirty="0" smtClean="0"/>
            </a:br>
            <a:r>
              <a:rPr lang="en-US" dirty="0" smtClean="0"/>
              <a:t>[log(P(</a:t>
            </a:r>
            <a:r>
              <a:rPr lang="en-US" dirty="0" err="1" smtClean="0"/>
              <a:t>class|information</a:t>
            </a:r>
            <a:r>
              <a:rPr lang="en-US" dirty="0" smtClean="0"/>
              <a:t> in row)) – log(</a:t>
            </a:r>
            <a:r>
              <a:rPr lang="en-US" dirty="0" smtClean="0">
                <a:solidFill>
                  <a:schemeClr val="accent2"/>
                </a:solidFill>
              </a:rPr>
              <a:t>P(</a:t>
            </a:r>
            <a:r>
              <a:rPr lang="en-US" dirty="0" err="1" smtClean="0">
                <a:solidFill>
                  <a:schemeClr val="accent2"/>
                </a:solidFill>
              </a:rPr>
              <a:t>class|target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atts</a:t>
            </a:r>
            <a:r>
              <a:rPr lang="en-US" dirty="0" smtClean="0">
                <a:solidFill>
                  <a:schemeClr val="accent2"/>
                </a:solidFill>
              </a:rPr>
              <a:t>))</a:t>
            </a:r>
            <a:r>
              <a:rPr lang="en-US" dirty="0" smtClean="0"/>
              <a:t>]</a:t>
            </a:r>
          </a:p>
          <a:p>
            <a:r>
              <a:rPr lang="en-US" dirty="0" smtClean="0"/>
              <a:t>PI + Influence Independence:</a:t>
            </a:r>
            <a:br>
              <a:rPr lang="en-US" dirty="0" smtClean="0"/>
            </a:br>
            <a:r>
              <a:rPr lang="en-US" dirty="0"/>
              <a:t>predict max class for: log</a:t>
            </a:r>
            <a:r>
              <a:rPr lang="en-US" dirty="0" smtClean="0"/>
              <a:t>(P(</a:t>
            </a:r>
            <a:r>
              <a:rPr lang="en-US" dirty="0" err="1" smtClean="0"/>
              <a:t>class|target</a:t>
            </a:r>
            <a:r>
              <a:rPr lang="en-US" dirty="0" smtClean="0"/>
              <a:t> attributes)) + </a:t>
            </a:r>
            <a:br>
              <a:rPr lang="en-US" dirty="0" smtClean="0"/>
            </a:br>
            <a:r>
              <a:rPr lang="en-US" dirty="0" smtClean="0"/>
              <a:t>sum over each table, each row: </a:t>
            </a:r>
            <a:br>
              <a:rPr lang="en-US" dirty="0" smtClean="0"/>
            </a:br>
            <a:r>
              <a:rPr lang="en-US" dirty="0" smtClean="0"/>
              <a:t>[log(P(</a:t>
            </a:r>
            <a:r>
              <a:rPr lang="en-US" dirty="0" err="1" smtClean="0"/>
              <a:t>class|information</a:t>
            </a:r>
            <a:r>
              <a:rPr lang="en-US" dirty="0" smtClean="0"/>
              <a:t> in row)) – log(</a:t>
            </a:r>
            <a:r>
              <a:rPr lang="en-US" dirty="0" smtClean="0">
                <a:solidFill>
                  <a:schemeClr val="accent2"/>
                </a:solidFill>
              </a:rPr>
              <a:t>prior P(class))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5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Previous Formulas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1118208"/>
              </p:ext>
            </p:extLst>
          </p:nvPr>
        </p:nvGraphicFramePr>
        <p:xfrm>
          <a:off x="282242" y="1960885"/>
          <a:ext cx="8672528" cy="376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075"/>
                <a:gridCol w="5298453"/>
              </a:tblGrid>
              <a:tr h="4756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Assumption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Previous Work with Classification Formula</a:t>
                      </a:r>
                      <a:endParaRPr lang="en-US" sz="2400" dirty="0"/>
                    </a:p>
                  </a:txBody>
                  <a:tcPr/>
                </a:tc>
              </a:tr>
              <a:tr h="4756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Path Independence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none; our new</a:t>
                      </a:r>
                      <a:r>
                        <a:rPr lang="en-US" sz="2400" baseline="0" dirty="0" smtClean="0"/>
                        <a:t> model.</a:t>
                      </a:r>
                      <a:endParaRPr lang="en-US" sz="2400" dirty="0"/>
                    </a:p>
                  </a:txBody>
                  <a:tcPr/>
                </a:tc>
              </a:tr>
              <a:tr h="8209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 + Influence</a:t>
                      </a:r>
                      <a:r>
                        <a:rPr lang="en-US" sz="2400" baseline="0" dirty="0" smtClean="0"/>
                        <a:t> Independence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Heterogeneous Naive Bayes Classifier</a:t>
                      </a:r>
                      <a:br>
                        <a:rPr lang="en-US" sz="2400" dirty="0" smtClean="0"/>
                      </a:br>
                      <a:r>
                        <a:rPr lang="en-US" sz="2000" dirty="0" err="1" smtClean="0"/>
                        <a:t>Manjunath</a:t>
                      </a:r>
                      <a:r>
                        <a:rPr lang="en-US" sz="2000" dirty="0" smtClean="0"/>
                        <a:t> et</a:t>
                      </a:r>
                      <a:r>
                        <a:rPr lang="en-US" sz="2000" baseline="0" dirty="0" smtClean="0"/>
                        <a:t> al. ICPR 2010.</a:t>
                      </a:r>
                      <a:endParaRPr lang="en-US" sz="2000" dirty="0"/>
                    </a:p>
                  </a:txBody>
                  <a:tcPr/>
                </a:tc>
              </a:tr>
              <a:tr h="8209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 + II</a:t>
                      </a:r>
                      <a:r>
                        <a:rPr lang="en-US" sz="2400" baseline="0" dirty="0" smtClean="0"/>
                        <a:t> + Naive Bayes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Exists + Naive Bayes (single relation</a:t>
                      </a:r>
                      <a:r>
                        <a:rPr lang="en-US" sz="2400" baseline="0" dirty="0" smtClean="0"/>
                        <a:t> only)</a:t>
                      </a:r>
                      <a:br>
                        <a:rPr lang="en-US" sz="2400" baseline="0" dirty="0" smtClean="0"/>
                      </a:br>
                      <a:r>
                        <a:rPr lang="en-US" sz="2000" baseline="0" dirty="0" err="1" smtClean="0"/>
                        <a:t>Getoor</a:t>
                      </a:r>
                      <a:r>
                        <a:rPr lang="en-US" sz="2000" baseline="0" dirty="0" smtClean="0"/>
                        <a:t>, Segal, </a:t>
                      </a:r>
                      <a:r>
                        <a:rPr lang="en-US" sz="2000" baseline="0" dirty="0" err="1" smtClean="0"/>
                        <a:t>Taskar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Koller</a:t>
                      </a:r>
                      <a:r>
                        <a:rPr lang="en-US" sz="2000" baseline="0" dirty="0" smtClean="0"/>
                        <a:t> 2001</a:t>
                      </a:r>
                      <a:endParaRPr lang="en-US" sz="2000" dirty="0"/>
                    </a:p>
                  </a:txBody>
                  <a:tcPr/>
                </a:tc>
              </a:tr>
              <a:tr h="8209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 + II + NB + Path-Class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Multi-relational Bayesian Classifier</a:t>
                      </a:r>
                    </a:p>
                    <a:p>
                      <a:r>
                        <a:rPr lang="en-US" sz="2000" dirty="0" smtClean="0"/>
                        <a:t>Chen, Han et al. Decision Support Systems 2009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06641"/>
            <a:ext cx="77724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 and Base Classifier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1156" y="1571615"/>
            <a:ext cx="3505200" cy="1022866"/>
            <a:chOff x="152400" y="2710934"/>
            <a:chExt cx="3505200" cy="1022866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276600"/>
              <a:ext cx="9144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Biopsy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71600" y="3276600"/>
              <a:ext cx="9144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Patient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>
              <a:off x="1066800" y="3429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514600" y="3124200"/>
              <a:ext cx="11430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Out-Hosp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90800" y="2743200"/>
              <a:ext cx="10668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In-Hosp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10" idx="1"/>
            </p:cNvCxnSpPr>
            <p:nvPr/>
          </p:nvCxnSpPr>
          <p:spPr>
            <a:xfrm flipV="1">
              <a:off x="2286000" y="28956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3"/>
              <a:endCxn id="9" idx="1"/>
            </p:cNvCxnSpPr>
            <p:nvPr/>
          </p:nvCxnSpPr>
          <p:spPr>
            <a:xfrm flipV="1">
              <a:off x="2286000" y="32766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3"/>
              <a:endCxn id="52" idx="1"/>
            </p:cNvCxnSpPr>
            <p:nvPr/>
          </p:nvCxnSpPr>
          <p:spPr>
            <a:xfrm>
              <a:off x="2286000" y="3429000"/>
              <a:ext cx="15240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2438400" y="3505200"/>
              <a:ext cx="1219200" cy="228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Interferon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5644" y="2710934"/>
              <a:ext cx="122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Hepatitis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0536" y="3180872"/>
            <a:ext cx="4245884" cy="1447800"/>
            <a:chOff x="4114800" y="2667000"/>
            <a:chExt cx="4245884" cy="1447800"/>
          </a:xfrm>
        </p:grpSpPr>
        <p:sp>
          <p:nvSpPr>
            <p:cNvPr id="65" name="Rounded Rectangle 64"/>
            <p:cNvSpPr/>
            <p:nvPr/>
          </p:nvSpPr>
          <p:spPr>
            <a:xfrm>
              <a:off x="4114800" y="2667000"/>
              <a:ext cx="9906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Country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114800" y="3505200"/>
              <a:ext cx="9906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Borders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/>
          </p:nvCxnSpPr>
          <p:spPr>
            <a:xfrm rot="5400000">
              <a:off x="4343400" y="32385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5334000" y="2667000"/>
              <a:ext cx="12192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Continent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334000" y="3810000"/>
              <a:ext cx="12192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Country2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Straight Arrow Connector 69"/>
            <p:cNvCxnSpPr>
              <a:stCxn id="66" idx="3"/>
              <a:endCxn id="69" idx="1"/>
            </p:cNvCxnSpPr>
            <p:nvPr/>
          </p:nvCxnSpPr>
          <p:spPr>
            <a:xfrm>
              <a:off x="5105400" y="3657600"/>
              <a:ext cx="228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>
            <a:xfrm>
              <a:off x="5334000" y="3048000"/>
              <a:ext cx="12192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Economy</a:t>
              </a:r>
            </a:p>
          </p:txBody>
        </p:sp>
        <p:cxnSp>
          <p:nvCxnSpPr>
            <p:cNvPr id="72" name="Straight Arrow Connector 71"/>
            <p:cNvCxnSpPr>
              <a:stCxn id="65" idx="3"/>
              <a:endCxn id="68" idx="1"/>
            </p:cNvCxnSpPr>
            <p:nvPr/>
          </p:nvCxnSpPr>
          <p:spPr>
            <a:xfrm>
              <a:off x="5105400" y="2819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5" idx="3"/>
              <a:endCxn id="71" idx="1"/>
            </p:cNvCxnSpPr>
            <p:nvPr/>
          </p:nvCxnSpPr>
          <p:spPr>
            <a:xfrm>
              <a:off x="5105400" y="2819400"/>
              <a:ext cx="228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5181600" y="3429000"/>
              <a:ext cx="1371600" cy="304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Government</a:t>
              </a:r>
            </a:p>
          </p:txBody>
        </p:sp>
        <p:cxnSp>
          <p:nvCxnSpPr>
            <p:cNvPr id="75" name="Straight Arrow Connector 74"/>
            <p:cNvCxnSpPr>
              <a:stCxn id="65" idx="3"/>
              <a:endCxn id="74" idx="1"/>
            </p:cNvCxnSpPr>
            <p:nvPr/>
          </p:nvCxnSpPr>
          <p:spPr>
            <a:xfrm>
              <a:off x="5105400" y="2819400"/>
              <a:ext cx="762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51919" y="3212068"/>
              <a:ext cx="1608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Mondial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5061000"/>
            <a:ext cx="4818893" cy="1322215"/>
            <a:chOff x="457200" y="4419600"/>
            <a:chExt cx="4818893" cy="1322215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4419600"/>
              <a:ext cx="3581400" cy="1295400"/>
              <a:chOff x="533400" y="5181600"/>
              <a:chExt cx="3581400" cy="1295400"/>
            </a:xfrm>
          </p:grpSpPr>
          <p:sp>
            <p:nvSpPr>
              <p:cNvPr id="194" name="Rounded Rectangle 193"/>
              <p:cNvSpPr/>
              <p:nvPr/>
            </p:nvSpPr>
            <p:spPr>
              <a:xfrm>
                <a:off x="533400" y="52578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Loan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1524000" y="5257800"/>
                <a:ext cx="990600" cy="3048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Account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6" name="Straight Arrow Connector 195"/>
              <p:cNvCxnSpPr>
                <a:stCxn id="194" idx="3"/>
                <a:endCxn id="195" idx="1"/>
              </p:cNvCxnSpPr>
              <p:nvPr/>
            </p:nvCxnSpPr>
            <p:spPr>
              <a:xfrm>
                <a:off x="1295400" y="5410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7" name="Rounded Rectangle 196"/>
              <p:cNvSpPr/>
              <p:nvPr/>
            </p:nvSpPr>
            <p:spPr>
              <a:xfrm>
                <a:off x="3200400" y="5486400"/>
                <a:ext cx="838200" cy="228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Order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8" name="Rounded Rectangle 197"/>
              <p:cNvSpPr/>
              <p:nvPr/>
            </p:nvSpPr>
            <p:spPr>
              <a:xfrm>
                <a:off x="2743200" y="5181600"/>
                <a:ext cx="1371600" cy="228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Transaction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9" name="Straight Arrow Connector 198"/>
              <p:cNvCxnSpPr>
                <a:stCxn id="195" idx="3"/>
                <a:endCxn id="198" idx="1"/>
              </p:cNvCxnSpPr>
              <p:nvPr/>
            </p:nvCxnSpPr>
            <p:spPr>
              <a:xfrm flipV="1">
                <a:off x="2514600" y="5295900"/>
                <a:ext cx="228600" cy="114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95" idx="3"/>
                <a:endCxn id="197" idx="1"/>
              </p:cNvCxnSpPr>
              <p:nvPr/>
            </p:nvCxnSpPr>
            <p:spPr>
              <a:xfrm>
                <a:off x="2514600" y="5410200"/>
                <a:ext cx="685800" cy="190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95" idx="2"/>
                <a:endCxn id="202" idx="0"/>
              </p:cNvCxnSpPr>
              <p:nvPr/>
            </p:nvCxnSpPr>
            <p:spPr>
              <a:xfrm rot="5400000">
                <a:off x="1447800" y="5295900"/>
                <a:ext cx="304800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533400" y="5867400"/>
                <a:ext cx="1295400" cy="228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Disposition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" name="Rounded Rectangle 238"/>
              <p:cNvSpPr/>
              <p:nvPr/>
            </p:nvSpPr>
            <p:spPr>
              <a:xfrm>
                <a:off x="2438400" y="5867400"/>
                <a:ext cx="1066800" cy="228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District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0" name="Straight Arrow Connector 239"/>
              <p:cNvCxnSpPr>
                <a:stCxn id="195" idx="2"/>
                <a:endCxn id="239" idx="0"/>
              </p:cNvCxnSpPr>
              <p:nvPr/>
            </p:nvCxnSpPr>
            <p:spPr>
              <a:xfrm rot="16200000" flipH="1">
                <a:off x="2343150" y="5238750"/>
                <a:ext cx="304800" cy="952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stCxn id="202" idx="2"/>
                <a:endCxn id="254" idx="0"/>
              </p:cNvCxnSpPr>
              <p:nvPr/>
            </p:nvCxnSpPr>
            <p:spPr>
              <a:xfrm rot="5400000">
                <a:off x="1085850" y="6153150"/>
                <a:ext cx="1524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>
                <a:stCxn id="239" idx="2"/>
                <a:endCxn id="255" idx="0"/>
              </p:cNvCxnSpPr>
              <p:nvPr/>
            </p:nvCxnSpPr>
            <p:spPr>
              <a:xfrm rot="16200000" flipH="1">
                <a:off x="2914650" y="6153150"/>
                <a:ext cx="1524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4" name="Rounded Rectangle 253"/>
              <p:cNvSpPr/>
              <p:nvPr/>
            </p:nvSpPr>
            <p:spPr>
              <a:xfrm>
                <a:off x="762000" y="6248400"/>
                <a:ext cx="762000" cy="228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Card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Rounded Rectangle 254"/>
              <p:cNvSpPr/>
              <p:nvPr/>
            </p:nvSpPr>
            <p:spPr>
              <a:xfrm>
                <a:off x="2590800" y="6248400"/>
                <a:ext cx="838200" cy="2286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Client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1" name="Straight Arrow Connector 260"/>
              <p:cNvCxnSpPr>
                <a:stCxn id="202" idx="3"/>
                <a:endCxn id="255" idx="1"/>
              </p:cNvCxnSpPr>
              <p:nvPr/>
            </p:nvCxnSpPr>
            <p:spPr>
              <a:xfrm>
                <a:off x="1828800" y="5981700"/>
                <a:ext cx="7620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3667328" y="5372483"/>
              <a:ext cx="1608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Financial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26420" y="1756281"/>
            <a:ext cx="39603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Standard Databases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KDD Cup, UC Irvine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MovieLens</a:t>
            </a:r>
            <a:r>
              <a:rPr lang="en-US" sz="2400" dirty="0" smtClean="0"/>
              <a:t> not shown.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94282" y="3667075"/>
            <a:ext cx="396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Classifier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plug in any single-table probabilistic </a:t>
            </a:r>
            <a:r>
              <a:rPr lang="en-US" sz="2400" i="1" dirty="0"/>
              <a:t>base classifier </a:t>
            </a:r>
            <a:r>
              <a:rPr lang="en-US" sz="2400" dirty="0"/>
              <a:t>with classification formula 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use </a:t>
            </a:r>
            <a:r>
              <a:rPr lang="en-US" sz="2400" b="1" dirty="0"/>
              <a:t>Bayes nets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60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30175" y="2201863"/>
            <a:ext cx="423545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2800" b="1"/>
              <a:t>Qualitative part</a:t>
            </a:r>
            <a:r>
              <a:rPr lang="en-US" sz="2800"/>
              <a:t>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Directed acyclic graph (DAG)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Nodes - random vars.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Edges - direct influence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435600" y="4999038"/>
            <a:ext cx="353218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/>
            <a:r>
              <a:rPr lang="en-US" b="1">
                <a:latin typeface="Arial" charset="0"/>
              </a:rPr>
              <a:t>Quantitative part</a:t>
            </a:r>
            <a:r>
              <a:rPr lang="en-US">
                <a:latin typeface="Arial" charset="0"/>
              </a:rPr>
              <a:t>: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Set of conditional probability distributions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8475" y="2055813"/>
            <a:ext cx="2016125" cy="2166937"/>
            <a:chOff x="4314" y="1241"/>
            <a:chExt cx="1270" cy="1365"/>
          </a:xfrm>
        </p:grpSpPr>
        <p:sp>
          <p:nvSpPr>
            <p:cNvPr id="83976" name="AutoShape 8"/>
            <p:cNvSpPr>
              <a:spLocks noChangeArrowheads="1"/>
            </p:cNvSpPr>
            <p:nvPr/>
          </p:nvSpPr>
          <p:spPr bwMode="auto">
            <a:xfrm>
              <a:off x="4314" y="1241"/>
              <a:ext cx="1270" cy="1365"/>
            </a:xfrm>
            <a:prstGeom prst="wedgeRoundRectCallout">
              <a:avLst>
                <a:gd name="adj1" fmla="val -75199"/>
                <a:gd name="adj2" fmla="val 25606"/>
                <a:gd name="adj3" fmla="val 16667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000" i="1">
                <a:latin typeface="Comic Sans MS" pitchFamily="66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413" y="1313"/>
              <a:ext cx="1136" cy="1283"/>
              <a:chOff x="4386" y="1473"/>
              <a:chExt cx="1136" cy="1283"/>
            </a:xfrm>
          </p:grpSpPr>
          <p:sp>
            <p:nvSpPr>
              <p:cNvPr id="83978" name="Rectangle 10"/>
              <p:cNvSpPr>
                <a:spLocks noChangeArrowheads="1"/>
              </p:cNvSpPr>
              <p:nvPr/>
            </p:nvSpPr>
            <p:spPr bwMode="auto">
              <a:xfrm>
                <a:off x="4386" y="1476"/>
                <a:ext cx="1084" cy="122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79" name="Text Box 11"/>
              <p:cNvSpPr txBox="1">
                <a:spLocks noChangeArrowheads="1"/>
              </p:cNvSpPr>
              <p:nvPr/>
            </p:nvSpPr>
            <p:spPr bwMode="auto">
              <a:xfrm>
                <a:off x="4788" y="1782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0.9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0" name="Text Box 12"/>
              <p:cNvSpPr txBox="1">
                <a:spLocks noChangeArrowheads="1"/>
              </p:cNvSpPr>
              <p:nvPr/>
            </p:nvSpPr>
            <p:spPr bwMode="auto">
              <a:xfrm>
                <a:off x="5094" y="1782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0.1</a:t>
                </a:r>
                <a:endParaRPr lang="en-US" sz="2000" b="1">
                  <a:latin typeface="Comic Sans MS" pitchFamily="66" charset="0"/>
                </a:endParaRPr>
              </a:p>
            </p:txBody>
          </p:sp>
          <p:sp>
            <p:nvSpPr>
              <p:cNvPr id="83981" name="Text Box 13"/>
              <p:cNvSpPr txBox="1">
                <a:spLocks noChangeArrowheads="1"/>
              </p:cNvSpPr>
              <p:nvPr/>
            </p:nvSpPr>
            <p:spPr bwMode="auto">
              <a:xfrm>
                <a:off x="4397" y="2003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2" name="Text Box 14"/>
              <p:cNvSpPr txBox="1">
                <a:spLocks noChangeArrowheads="1"/>
              </p:cNvSpPr>
              <p:nvPr/>
            </p:nvSpPr>
            <p:spPr bwMode="auto">
              <a:xfrm>
                <a:off x="4594" y="2506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3" name="Line 15"/>
              <p:cNvSpPr>
                <a:spLocks noChangeShapeType="1"/>
              </p:cNvSpPr>
              <p:nvPr/>
            </p:nvSpPr>
            <p:spPr bwMode="auto">
              <a:xfrm>
                <a:off x="4670" y="2556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4419" y="2254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>
                <a:off x="4463" y="2296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4788" y="203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0.2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5093" y="203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0.8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8" name="Text Box 20"/>
              <p:cNvSpPr txBox="1">
                <a:spLocks noChangeArrowheads="1"/>
              </p:cNvSpPr>
              <p:nvPr/>
            </p:nvSpPr>
            <p:spPr bwMode="auto">
              <a:xfrm>
                <a:off x="4750" y="2499"/>
                <a:ext cx="406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0.01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89" name="Text Box 21"/>
              <p:cNvSpPr txBox="1">
                <a:spLocks noChangeArrowheads="1"/>
              </p:cNvSpPr>
              <p:nvPr/>
            </p:nvSpPr>
            <p:spPr bwMode="auto">
              <a:xfrm>
                <a:off x="5026" y="2499"/>
                <a:ext cx="462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 0.99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0" name="Text Box 22"/>
              <p:cNvSpPr txBox="1">
                <a:spLocks noChangeArrowheads="1"/>
              </p:cNvSpPr>
              <p:nvPr/>
            </p:nvSpPr>
            <p:spPr bwMode="auto">
              <a:xfrm>
                <a:off x="4788" y="228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0.9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1" name="Text Box 23"/>
              <p:cNvSpPr txBox="1">
                <a:spLocks noChangeArrowheads="1"/>
              </p:cNvSpPr>
              <p:nvPr/>
            </p:nvSpPr>
            <p:spPr bwMode="auto">
              <a:xfrm>
                <a:off x="5093" y="2283"/>
                <a:ext cx="328" cy="212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Comic Sans MS" pitchFamily="66" charset="0"/>
                  </a:rPr>
                  <a:t>0.1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2" name="Text Box 24"/>
              <p:cNvSpPr txBox="1">
                <a:spLocks noChangeArrowheads="1"/>
              </p:cNvSpPr>
              <p:nvPr/>
            </p:nvSpPr>
            <p:spPr bwMode="auto">
              <a:xfrm>
                <a:off x="4594" y="1753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4393" y="1753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4597" y="2003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5" name="Line 27"/>
              <p:cNvSpPr>
                <a:spLocks noChangeShapeType="1"/>
              </p:cNvSpPr>
              <p:nvPr/>
            </p:nvSpPr>
            <p:spPr bwMode="auto">
              <a:xfrm>
                <a:off x="4673" y="2056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4594" y="2254"/>
                <a:ext cx="211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4419" y="2506"/>
                <a:ext cx="204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4463" y="2544"/>
                <a:ext cx="67" cy="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3999" name="Text Box 31"/>
              <p:cNvSpPr txBox="1">
                <a:spLocks noChangeArrowheads="1"/>
              </p:cNvSpPr>
              <p:nvPr/>
            </p:nvSpPr>
            <p:spPr bwMode="auto">
              <a:xfrm>
                <a:off x="4591" y="1537"/>
                <a:ext cx="217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B</a:t>
                </a:r>
                <a:endParaRPr lang="en-US" sz="2000">
                  <a:latin typeface="Comic Sans MS" pitchFamily="66" charset="0"/>
                </a:endParaRPr>
              </a:p>
            </p:txBody>
          </p:sp>
          <p:sp>
            <p:nvSpPr>
              <p:cNvPr id="84000" name="Text Box 32"/>
              <p:cNvSpPr txBox="1">
                <a:spLocks noChangeArrowheads="1"/>
              </p:cNvSpPr>
              <p:nvPr/>
            </p:nvSpPr>
            <p:spPr bwMode="auto">
              <a:xfrm>
                <a:off x="4387" y="1537"/>
                <a:ext cx="216" cy="25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i="1">
                    <a:latin typeface="Comic Sans MS" pitchFamily="66" charset="0"/>
                  </a:rPr>
                  <a:t>E</a:t>
                </a:r>
                <a:endParaRPr lang="en-US" sz="1800">
                  <a:latin typeface="Comic Sans MS" pitchFamily="66" charset="0"/>
                </a:endParaRPr>
              </a:p>
            </p:txBody>
          </p:sp>
          <p:sp>
            <p:nvSpPr>
              <p:cNvPr id="84001" name="Line 33"/>
              <p:cNvSpPr>
                <a:spLocks noChangeShapeType="1"/>
              </p:cNvSpPr>
              <p:nvPr/>
            </p:nvSpPr>
            <p:spPr bwMode="auto">
              <a:xfrm>
                <a:off x="4386" y="1725"/>
                <a:ext cx="108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4002" name="Line 34"/>
              <p:cNvSpPr>
                <a:spLocks noChangeShapeType="1"/>
              </p:cNvSpPr>
              <p:nvPr/>
            </p:nvSpPr>
            <p:spPr bwMode="auto">
              <a:xfrm>
                <a:off x="4793" y="1473"/>
                <a:ext cx="1" cy="12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4003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552"/>
                <a:ext cx="770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i="1">
                    <a:latin typeface="Comic Sans MS" pitchFamily="66" charset="0"/>
                  </a:rPr>
                  <a:t>P(A | E,B)</a:t>
                </a:r>
                <a:endParaRPr lang="en-US" sz="18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657600" y="1981200"/>
            <a:ext cx="3135313" cy="3033713"/>
            <a:chOff x="2304" y="1248"/>
            <a:chExt cx="1975" cy="1911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304" y="1248"/>
              <a:ext cx="1975" cy="1341"/>
              <a:chOff x="2322" y="1209"/>
              <a:chExt cx="1975" cy="1341"/>
            </a:xfrm>
          </p:grpSpPr>
          <p:sp>
            <p:nvSpPr>
              <p:cNvPr id="83971" name="Freeform 3"/>
              <p:cNvSpPr>
                <a:spLocks/>
              </p:cNvSpPr>
              <p:nvPr/>
            </p:nvSpPr>
            <p:spPr bwMode="auto">
              <a:xfrm>
                <a:off x="2322" y="1416"/>
                <a:ext cx="1975" cy="1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5" y="0"/>
                  </a:cxn>
                  <a:cxn ang="0">
                    <a:pos x="1655" y="1134"/>
                  </a:cxn>
                  <a:cxn ang="0">
                    <a:pos x="1043" y="1125"/>
                  </a:cxn>
                  <a:cxn ang="0">
                    <a:pos x="0" y="0"/>
                  </a:cxn>
                </a:cxnLst>
                <a:rect l="0" t="0" r="r" b="b"/>
                <a:pathLst>
                  <a:path w="1975" h="1134">
                    <a:moveTo>
                      <a:pt x="0" y="0"/>
                    </a:moveTo>
                    <a:lnTo>
                      <a:pt x="1975" y="0"/>
                    </a:lnTo>
                    <a:lnTo>
                      <a:pt x="1655" y="1134"/>
                    </a:lnTo>
                    <a:lnTo>
                      <a:pt x="1043" y="1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>
                  <a:alpha val="50000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83972" name="Text Box 4"/>
              <p:cNvSpPr txBox="1">
                <a:spLocks noChangeArrowheads="1"/>
              </p:cNvSpPr>
              <p:nvPr/>
            </p:nvSpPr>
            <p:spPr bwMode="auto">
              <a:xfrm>
                <a:off x="2739" y="1209"/>
                <a:ext cx="126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Arial" charset="0"/>
                  </a:rPr>
                  <a:t>Family of </a:t>
                </a:r>
                <a:r>
                  <a:rPr lang="en-US" sz="2000" b="1" i="1">
                    <a:latin typeface="Comic Sans MS" pitchFamily="66" charset="0"/>
                  </a:rPr>
                  <a:t>Alarm</a:t>
                </a:r>
                <a:endParaRPr lang="en-US" sz="2000">
                  <a:latin typeface="Comic Sans MS" pitchFamily="66" charset="0"/>
                </a:endParaRPr>
              </a:p>
            </p:txBody>
          </p:sp>
        </p:grpSp>
        <p:sp>
          <p:nvSpPr>
            <p:cNvPr id="84004" name="Oval 36"/>
            <p:cNvSpPr>
              <a:spLocks noChangeArrowheads="1"/>
            </p:cNvSpPr>
            <p:nvPr/>
          </p:nvSpPr>
          <p:spPr bwMode="auto">
            <a:xfrm>
              <a:off x="2551" y="1497"/>
              <a:ext cx="697" cy="308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Earthquake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5" name="Oval 37"/>
            <p:cNvSpPr>
              <a:spLocks noChangeArrowheads="1"/>
            </p:cNvSpPr>
            <p:nvPr/>
          </p:nvSpPr>
          <p:spPr bwMode="auto">
            <a:xfrm>
              <a:off x="2421" y="2193"/>
              <a:ext cx="682" cy="308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Radio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6" name="Oval 38"/>
            <p:cNvSpPr>
              <a:spLocks noChangeArrowheads="1"/>
            </p:cNvSpPr>
            <p:nvPr/>
          </p:nvSpPr>
          <p:spPr bwMode="auto">
            <a:xfrm>
              <a:off x="3493" y="1496"/>
              <a:ext cx="667" cy="309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Burglary</a:t>
              </a:r>
            </a:p>
          </p:txBody>
        </p:sp>
        <p:sp>
          <p:nvSpPr>
            <p:cNvPr id="84007" name="Oval 39"/>
            <p:cNvSpPr>
              <a:spLocks noChangeArrowheads="1"/>
            </p:cNvSpPr>
            <p:nvPr/>
          </p:nvSpPr>
          <p:spPr bwMode="auto">
            <a:xfrm>
              <a:off x="3335" y="2193"/>
              <a:ext cx="651" cy="309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Alarm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8" name="Oval 40"/>
            <p:cNvSpPr>
              <a:spLocks noChangeArrowheads="1"/>
            </p:cNvSpPr>
            <p:nvPr/>
          </p:nvSpPr>
          <p:spPr bwMode="auto">
            <a:xfrm>
              <a:off x="3351" y="2850"/>
              <a:ext cx="617" cy="309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 i="1">
                  <a:latin typeface="Comic Sans MS" pitchFamily="66" charset="0"/>
                </a:rPr>
                <a:t>Call</a:t>
              </a:r>
              <a:endParaRPr lang="en-US" sz="1800" b="1" i="1">
                <a:latin typeface="Comic Sans MS" pitchFamily="66" charset="0"/>
              </a:endParaRPr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 flipH="1">
              <a:off x="2746" y="1800"/>
              <a:ext cx="179" cy="3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3023" y="1797"/>
              <a:ext cx="567" cy="3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 flipH="1">
              <a:off x="3717" y="1810"/>
              <a:ext cx="114" cy="3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84012" name="AutoShape 44"/>
            <p:cNvCxnSpPr>
              <a:cxnSpLocks noChangeShapeType="1"/>
              <a:stCxn id="84007" idx="4"/>
              <a:endCxn id="84008" idx="0"/>
            </p:cNvCxnSpPr>
            <p:nvPr/>
          </p:nvCxnSpPr>
          <p:spPr bwMode="auto">
            <a:xfrm flipH="1">
              <a:off x="3660" y="2511"/>
              <a:ext cx="1" cy="3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138113" y="962025"/>
            <a:ext cx="8483600" cy="99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/>
            <a:r>
              <a:rPr lang="en-US" sz="2800" b="1">
                <a:solidFill>
                  <a:srgbClr val="003366"/>
                </a:solidFill>
                <a:latin typeface="Arial" charset="0"/>
              </a:rPr>
              <a:t>Compact representation of joint probability distributions via conditional independence</a:t>
            </a:r>
            <a:endParaRPr lang="en-US" sz="2800">
              <a:latin typeface="Arial" charset="0"/>
            </a:endParaRP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130175" y="5078413"/>
            <a:ext cx="395763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/>
            <a:r>
              <a:rPr lang="en-US" b="1" dirty="0">
                <a:latin typeface="Arial" charset="0"/>
              </a:rPr>
              <a:t>Together:</a:t>
            </a:r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Define a unique distribution in a factored form</a:t>
            </a:r>
          </a:p>
        </p:txBody>
      </p:sp>
      <p:graphicFrame>
        <p:nvGraphicFramePr>
          <p:cNvPr id="84015" name="Object 47"/>
          <p:cNvGraphicFramePr>
            <a:graphicFrameLocks noChangeAspect="1"/>
          </p:cNvGraphicFramePr>
          <p:nvPr/>
        </p:nvGraphicFramePr>
        <p:xfrm>
          <a:off x="212725" y="6183313"/>
          <a:ext cx="67484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4" imgW="3708360" imgH="228600" progId="Equation.3">
                  <p:embed/>
                </p:oleObj>
              </mc:Choice>
              <mc:Fallback>
                <p:oleObj name="Equation" r:id="rId4" imgW="370836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6183313"/>
                        <a:ext cx="674846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16" name="Rectangle 4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What is a Bayes</a:t>
            </a:r>
            <a:r>
              <a:rPr lang="en-US" dirty="0" smtClean="0"/>
              <a:t> net</a:t>
            </a:r>
            <a:r>
              <a:rPr lang="en-US" dirty="0"/>
              <a:t>?</a:t>
            </a:r>
          </a:p>
        </p:txBody>
      </p:sp>
      <p:sp>
        <p:nvSpPr>
          <p:cNvPr id="84017" name="Text Box 49"/>
          <p:cNvSpPr txBox="1">
            <a:spLocks noChangeArrowheads="1"/>
          </p:cNvSpPr>
          <p:nvPr/>
        </p:nvSpPr>
        <p:spPr bwMode="auto">
          <a:xfrm>
            <a:off x="6648450" y="64912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Figure from N. Friedman</a:t>
            </a:r>
          </a:p>
        </p:txBody>
      </p:sp>
    </p:spTree>
    <p:extLst>
      <p:ext uri="{BB962C8B-B14F-4D97-AF65-F5344CB8AC3E}">
        <p14:creationId xmlns:p14="http://schemas.microsoft.com/office/powerpoint/2010/main" val="219032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 autoUpdateAnimBg="0"/>
      <p:bldP spid="83974" grpId="0" autoUpdateAnimBg="0"/>
      <p:bldP spid="840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Independence-Based Learning is Fast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pic>
        <p:nvPicPr>
          <p:cNvPr id="6" name="Content Placeholder 5" descr="learning-times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443" b="-5744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227093" y="5101125"/>
            <a:ext cx="564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Time in seconds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40298" y="1627337"/>
            <a:ext cx="3810449" cy="718752"/>
            <a:chOff x="2540298" y="1627337"/>
            <a:chExt cx="3810449" cy="71875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540299" y="2346089"/>
              <a:ext cx="38104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40298" y="1657328"/>
              <a:ext cx="139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weakest assumption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1430" y="1627337"/>
              <a:ext cx="139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strongest assumption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188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Independence-Based Models are Accurate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pic>
        <p:nvPicPr>
          <p:cNvPr id="9" name="Content Placeholder 8" descr="accuracy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01" b="-77101"/>
          <a:stretch>
            <a:fillRect/>
          </a:stretch>
        </p:blipFill>
        <p:spPr>
          <a:xfrm>
            <a:off x="914400" y="1691908"/>
            <a:ext cx="7772400" cy="4572000"/>
          </a:xfrm>
        </p:spPr>
      </p:pic>
      <p:sp>
        <p:nvSpPr>
          <p:cNvPr id="10" name="TextBox 9"/>
          <p:cNvSpPr txBox="1"/>
          <p:nvPr/>
        </p:nvSpPr>
        <p:spPr>
          <a:xfrm>
            <a:off x="769751" y="5019731"/>
            <a:ext cx="7917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Similar results for F-measure, Area Under Curve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40298" y="1627337"/>
            <a:ext cx="3810449" cy="718752"/>
            <a:chOff x="2540298" y="1627337"/>
            <a:chExt cx="3810449" cy="71875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40299" y="2346089"/>
              <a:ext cx="38104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40298" y="1657328"/>
              <a:ext cx="139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weakest assumption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1430" y="1627337"/>
              <a:ext cx="1399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strongest assumption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58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Several plausible independence assumptions/classification formulas investigated in previous work.</a:t>
            </a:r>
          </a:p>
          <a:p>
            <a:pPr lvl="1"/>
            <a:r>
              <a:rPr lang="en-US" dirty="0" smtClean="0"/>
              <a:t>Organized in </a:t>
            </a:r>
            <a:r>
              <a:rPr lang="en-US" i="1" dirty="0" smtClean="0"/>
              <a:t>unifying hierarchy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New assumption: </a:t>
            </a:r>
            <a:r>
              <a:rPr lang="en-US" u="sng" dirty="0" smtClean="0"/>
              <a:t>multi-relational path independence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most general</a:t>
            </a:r>
            <a:r>
              <a:rPr lang="en-US" dirty="0" smtClean="0"/>
              <a:t>, implicit in other models.</a:t>
            </a:r>
          </a:p>
          <a:p>
            <a:r>
              <a:rPr lang="en-US" dirty="0" smtClean="0"/>
              <a:t>Big advantage: Fast scalable simple learning. </a:t>
            </a:r>
            <a:endParaRPr lang="en-US" dirty="0"/>
          </a:p>
          <a:p>
            <a:pPr lvl="1"/>
            <a:r>
              <a:rPr lang="en-US" dirty="0" smtClean="0"/>
              <a:t>Plug in single-table probabilistic classifier.</a:t>
            </a:r>
          </a:p>
          <a:p>
            <a:r>
              <a:rPr lang="en-US" dirty="0" smtClean="0"/>
              <a:t>Limitation: no pruning or weighting of different tables.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use logistic regression to learn weights (</a:t>
            </a:r>
            <a:r>
              <a:rPr lang="en-US" dirty="0" err="1" smtClean="0"/>
              <a:t>Bina</a:t>
            </a:r>
            <a:r>
              <a:rPr lang="en-US" dirty="0" smtClean="0"/>
              <a:t>, Schulte et al. 2013).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399" y="6019800"/>
            <a:ext cx="6629159" cy="609600"/>
          </a:xfrm>
        </p:spPr>
        <p:txBody>
          <a:bodyPr/>
          <a:lstStyle/>
          <a:p>
            <a:r>
              <a:rPr lang="en-US" dirty="0" err="1"/>
              <a:t>Bina</a:t>
            </a:r>
            <a:r>
              <a:rPr lang="en-US" dirty="0"/>
              <a:t>, B.; Schulte, O.; Crawford, B.; </a:t>
            </a:r>
            <a:r>
              <a:rPr lang="en-US" dirty="0" err="1"/>
              <a:t>Qian</a:t>
            </a:r>
            <a:r>
              <a:rPr lang="en-US" dirty="0"/>
              <a:t>, Z. &amp; </a:t>
            </a:r>
            <a:r>
              <a:rPr lang="en-US" dirty="0" err="1"/>
              <a:t>Xiong</a:t>
            </a:r>
            <a:r>
              <a:rPr lang="en-US" dirty="0"/>
              <a:t>, </a:t>
            </a:r>
            <a:r>
              <a:rPr lang="en-US" dirty="0" smtClean="0"/>
              <a:t>Y. </a:t>
            </a:r>
          </a:p>
          <a:p>
            <a:r>
              <a:rPr lang="en-US" dirty="0" smtClean="0"/>
              <a:t>“Simple </a:t>
            </a:r>
            <a:r>
              <a:rPr lang="en-US" dirty="0"/>
              <a:t>decision forests for multi-relational </a:t>
            </a:r>
            <a:r>
              <a:rPr lang="en-US" dirty="0" smtClean="0"/>
              <a:t>classification”, </a:t>
            </a:r>
            <a:r>
              <a:rPr lang="en-US" dirty="0"/>
              <a:t> </a:t>
            </a:r>
            <a:r>
              <a:rPr lang="en-US" i="1" dirty="0" smtClean="0"/>
              <a:t>Decision </a:t>
            </a:r>
            <a:r>
              <a:rPr lang="en-US" i="1" dirty="0"/>
              <a:t>Support Systems, </a:t>
            </a:r>
            <a:r>
              <a:rPr lang="en-US" b="1" dirty="0"/>
              <a:t>2013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66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Thank you!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A Hierarchy of Independence Assumptions</a:t>
            </a:r>
          </a:p>
        </p:txBody>
      </p:sp>
      <p:sp>
        <p:nvSpPr>
          <p:cNvPr id="36869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57663" cy="981075"/>
          </a:xfrm>
        </p:spPr>
        <p:txBody>
          <a:bodyPr/>
          <a:lstStyle/>
          <a:p>
            <a:pPr eaLnBrk="1" hangingPunct="1"/>
            <a:r>
              <a:rPr lang="en-CA" smtClean="0"/>
              <a:t>Any questions?</a:t>
            </a:r>
          </a:p>
        </p:txBody>
      </p:sp>
      <p:pic>
        <p:nvPicPr>
          <p:cNvPr id="36870" name="Picture 7" descr="questi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357438"/>
            <a:ext cx="27432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Outline</a:t>
            </a:r>
            <a:endParaRPr lang="en-US" dirty="0">
              <a:latin typeface="Franklin Gothic Book" charset="0"/>
            </a:endParaRP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 Hierarchy of Independence Assumptions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Perpetua" charset="0"/>
              </a:rPr>
              <a:t>Multi-</a:t>
            </a:r>
            <a:r>
              <a:rPr lang="en-US" dirty="0">
                <a:latin typeface="Perpetua" charset="0"/>
              </a:rPr>
              <a:t>R</a:t>
            </a:r>
            <a:r>
              <a:rPr lang="en-US" dirty="0" smtClean="0">
                <a:latin typeface="Perpetua" charset="0"/>
              </a:rPr>
              <a:t>elational Classifiers</a:t>
            </a:r>
          </a:p>
          <a:p>
            <a:r>
              <a:rPr lang="en-US" dirty="0" smtClean="0">
                <a:latin typeface="Perpetua" charset="0"/>
              </a:rPr>
              <a:t>Multi-Relational Independence Assumptions</a:t>
            </a:r>
          </a:p>
          <a:p>
            <a:r>
              <a:rPr lang="en-US" dirty="0" smtClean="0">
                <a:latin typeface="Perpetua" charset="0"/>
              </a:rPr>
              <a:t>Classification Formulas</a:t>
            </a:r>
          </a:p>
          <a:p>
            <a:r>
              <a:rPr lang="en-US" dirty="0" smtClean="0">
                <a:latin typeface="Perpetua" charset="0"/>
              </a:rPr>
              <a:t>Bayes Nets</a:t>
            </a:r>
          </a:p>
          <a:p>
            <a:r>
              <a:rPr lang="en-US" dirty="0" smtClean="0">
                <a:latin typeface="Perpetua" charset="0"/>
              </a:rPr>
              <a:t>Evaluation</a:t>
            </a:r>
          </a:p>
          <a:p>
            <a:endParaRPr lang="en-US" dirty="0">
              <a:latin typeface="Perpet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Tables</a:t>
            </a:r>
            <a:endParaRPr lang="en-US" dirty="0"/>
          </a:p>
        </p:txBody>
      </p:sp>
      <p:graphicFrame>
        <p:nvGraphicFramePr>
          <p:cNvPr id="6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80599"/>
              </p:ext>
            </p:extLst>
          </p:nvPr>
        </p:nvGraphicFramePr>
        <p:xfrm>
          <a:off x="3505200" y="2513732"/>
          <a:ext cx="2650976" cy="1528934"/>
        </p:xfrm>
        <a:graphic>
          <a:graphicData uri="http://schemas.openxmlformats.org/drawingml/2006/table">
            <a:tbl>
              <a:tblPr/>
              <a:tblGrid>
                <a:gridCol w="593927"/>
                <a:gridCol w="1099752"/>
                <a:gridCol w="957297"/>
              </a:tblGrid>
              <a:tr h="346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Student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48680"/>
              </p:ext>
            </p:extLst>
          </p:nvPr>
        </p:nvGraphicFramePr>
        <p:xfrm>
          <a:off x="6300192" y="2513732"/>
          <a:ext cx="2514600" cy="1524000"/>
        </p:xfrm>
        <a:graphic>
          <a:graphicData uri="http://schemas.openxmlformats.org/drawingml/2006/table">
            <a:tbl>
              <a:tblPr/>
              <a:tblGrid>
                <a:gridCol w="586632"/>
                <a:gridCol w="880218"/>
                <a:gridCol w="1047750"/>
              </a:tblGrid>
              <a:tr h="3545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Professor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Popularity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Teaching-a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Oliver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17903"/>
              </p:ext>
            </p:extLst>
          </p:nvPr>
        </p:nvGraphicFramePr>
        <p:xfrm>
          <a:off x="341382" y="2513732"/>
          <a:ext cx="2953946" cy="1444932"/>
        </p:xfrm>
        <a:graphic>
          <a:graphicData uri="http://schemas.openxmlformats.org/drawingml/2006/table">
            <a:tbl>
              <a:tblPr/>
              <a:tblGrid>
                <a:gridCol w="575909"/>
                <a:gridCol w="1024145"/>
                <a:gridCol w="1353892"/>
              </a:tblGrid>
              <a:tr h="3426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Course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9473" y="4393654"/>
            <a:ext cx="5519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Link-based Classification</a:t>
            </a:r>
            <a:br>
              <a:rPr lang="en-US" sz="2800" dirty="0" smtClean="0"/>
            </a:br>
            <a:r>
              <a:rPr lang="en-US" sz="2800" i="1" dirty="0" smtClean="0"/>
              <a:t>Target table</a:t>
            </a:r>
            <a:r>
              <a:rPr lang="en-US" sz="2800" dirty="0" smtClean="0"/>
              <a:t>: Student</a:t>
            </a:r>
          </a:p>
          <a:p>
            <a:r>
              <a:rPr lang="en-US" sz="2800" i="1" dirty="0" smtClean="0"/>
              <a:t>Target entity</a:t>
            </a:r>
            <a:r>
              <a:rPr lang="en-US" sz="2800" dirty="0" smtClean="0"/>
              <a:t>: Jack</a:t>
            </a:r>
          </a:p>
          <a:p>
            <a:r>
              <a:rPr lang="en-US" sz="2800" i="1" dirty="0" smtClean="0"/>
              <a:t>Target attribute (class)</a:t>
            </a:r>
            <a:r>
              <a:rPr lang="en-US" sz="2800" dirty="0" smtClean="0"/>
              <a:t>: </a:t>
            </a:r>
            <a:r>
              <a:rPr lang="en-US" sz="2400" dirty="0" smtClean="0"/>
              <a:t>Intelligence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41381" y="1417638"/>
            <a:ext cx="6188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Tables for Entities, Relationships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Can visualize as network</a:t>
            </a:r>
            <a:endParaRPr lang="en-US" sz="2800" dirty="0"/>
          </a:p>
        </p:txBody>
      </p:sp>
      <p:graphicFrame>
        <p:nvGraphicFramePr>
          <p:cNvPr id="11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03108"/>
              </p:ext>
            </p:extLst>
          </p:nvPr>
        </p:nvGraphicFramePr>
        <p:xfrm>
          <a:off x="341382" y="4390842"/>
          <a:ext cx="2830865" cy="1781358"/>
        </p:xfrm>
        <a:graphic>
          <a:graphicData uri="http://schemas.openxmlformats.org/drawingml/2006/table">
            <a:tbl>
              <a:tblPr/>
              <a:tblGrid>
                <a:gridCol w="484916"/>
                <a:gridCol w="563552"/>
                <a:gridCol w="563552"/>
                <a:gridCol w="1218845"/>
              </a:tblGrid>
              <a:tr h="2896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Registration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32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41790" y="687761"/>
            <a:ext cx="2466300" cy="1522316"/>
            <a:chOff x="6141790" y="687761"/>
            <a:chExt cx="2466300" cy="1522316"/>
          </a:xfrm>
        </p:grpSpPr>
        <p:grpSp>
          <p:nvGrpSpPr>
            <p:cNvPr id="13" name="Group 12"/>
            <p:cNvGrpSpPr/>
            <p:nvPr/>
          </p:nvGrpSpPr>
          <p:grpSpPr>
            <a:xfrm>
              <a:off x="6141790" y="687761"/>
              <a:ext cx="2466300" cy="1522316"/>
              <a:chOff x="5614690" y="1985962"/>
              <a:chExt cx="2466300" cy="152231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315200" y="2514600"/>
                <a:ext cx="609600" cy="538163"/>
                <a:chOff x="7239000" y="2514600"/>
                <a:chExt cx="609600" cy="538163"/>
              </a:xfrm>
            </p:grpSpPr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273925" y="2600325"/>
                  <a:ext cx="5698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101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7239000" y="2514600"/>
                  <a:ext cx="609600" cy="538163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096000" y="2509837"/>
                <a:ext cx="694218" cy="538163"/>
                <a:chOff x="6324600" y="2509837"/>
                <a:chExt cx="694218" cy="538163"/>
              </a:xfrm>
            </p:grpSpPr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359525" y="2595562"/>
                  <a:ext cx="65929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Jack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auto">
                <a:xfrm>
                  <a:off x="6324600" y="2509837"/>
                  <a:ext cx="685800" cy="538163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9" name="Straight Connector 18"/>
              <p:cNvCxnSpPr>
                <a:stCxn id="29" idx="6"/>
                <a:endCxn id="30" idx="1"/>
              </p:cNvCxnSpPr>
              <p:nvPr/>
            </p:nvCxnSpPr>
            <p:spPr>
              <a:xfrm>
                <a:off x="6781800" y="2778919"/>
                <a:ext cx="568325" cy="6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5614690" y="1985962"/>
                <a:ext cx="14230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Ranking = 1</a:t>
                </a: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6428834" y="2355294"/>
                <a:ext cx="0" cy="1593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7162800" y="1985962"/>
                <a:ext cx="918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Diff = 1</a:t>
                </a:r>
                <a:endParaRPr lang="en-US" dirty="0"/>
              </a:p>
            </p:txBody>
          </p:sp>
          <p:cxnSp>
            <p:nvCxnSpPr>
              <p:cNvPr id="25" name="Straight Connector 24"/>
              <p:cNvCxnSpPr>
                <a:stCxn id="31" idx="0"/>
                <a:endCxn id="24" idx="2"/>
              </p:cNvCxnSpPr>
              <p:nvPr/>
            </p:nvCxnSpPr>
            <p:spPr>
              <a:xfrm flipV="1">
                <a:off x="7620000" y="2355294"/>
                <a:ext cx="1895" cy="1593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auto">
              <a:xfrm>
                <a:off x="6364367" y="3138946"/>
                <a:ext cx="14163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Registration</a:t>
                </a:r>
                <a:endParaRPr lang="en-US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599654" y="1544858"/>
              <a:ext cx="0" cy="36002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54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Database Tables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graphicFrame>
        <p:nvGraphicFramePr>
          <p:cNvPr id="12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86159"/>
              </p:ext>
            </p:extLst>
          </p:nvPr>
        </p:nvGraphicFramePr>
        <p:xfrm>
          <a:off x="914401" y="4619873"/>
          <a:ext cx="7386079" cy="1486858"/>
        </p:xfrm>
        <a:graphic>
          <a:graphicData uri="http://schemas.openxmlformats.org/drawingml/2006/table">
            <a:tbl>
              <a:tblPr/>
              <a:tblGrid>
                <a:gridCol w="585782"/>
                <a:gridCol w="680774"/>
                <a:gridCol w="885957"/>
                <a:gridCol w="1269171"/>
                <a:gridCol w="1267428"/>
                <a:gridCol w="1120052"/>
                <a:gridCol w="717361"/>
                <a:gridCol w="859554"/>
              </a:tblGrid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022"/>
              </p:ext>
            </p:extLst>
          </p:nvPr>
        </p:nvGraphicFramePr>
        <p:xfrm>
          <a:off x="3222962" y="1962128"/>
          <a:ext cx="2650976" cy="1528934"/>
        </p:xfrm>
        <a:graphic>
          <a:graphicData uri="http://schemas.openxmlformats.org/drawingml/2006/table">
            <a:tbl>
              <a:tblPr/>
              <a:tblGrid>
                <a:gridCol w="593927"/>
                <a:gridCol w="1099752"/>
                <a:gridCol w="957297"/>
              </a:tblGrid>
              <a:tr h="346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Student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4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17157"/>
              </p:ext>
            </p:extLst>
          </p:nvPr>
        </p:nvGraphicFramePr>
        <p:xfrm>
          <a:off x="6002228" y="2013440"/>
          <a:ext cx="2953946" cy="1444932"/>
        </p:xfrm>
        <a:graphic>
          <a:graphicData uri="http://schemas.openxmlformats.org/drawingml/2006/table">
            <a:tbl>
              <a:tblPr/>
              <a:tblGrid>
                <a:gridCol w="575909"/>
                <a:gridCol w="1024145"/>
                <a:gridCol w="1353892"/>
              </a:tblGrid>
              <a:tr h="3426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Course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20879"/>
              </p:ext>
            </p:extLst>
          </p:nvPr>
        </p:nvGraphicFramePr>
        <p:xfrm>
          <a:off x="257763" y="1940101"/>
          <a:ext cx="2830865" cy="1781358"/>
        </p:xfrm>
        <a:graphic>
          <a:graphicData uri="http://schemas.openxmlformats.org/drawingml/2006/table">
            <a:tbl>
              <a:tblPr/>
              <a:tblGrid>
                <a:gridCol w="484916"/>
                <a:gridCol w="563552"/>
                <a:gridCol w="563552"/>
                <a:gridCol w="1218845"/>
              </a:tblGrid>
              <a:tr h="2896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Registration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32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48824" y="3774546"/>
            <a:ext cx="4876799" cy="525935"/>
            <a:chOff x="2448824" y="3774546"/>
            <a:chExt cx="4876799" cy="525935"/>
          </a:xfrm>
        </p:grpSpPr>
        <p:sp>
          <p:nvSpPr>
            <p:cNvPr id="3" name="Down Arrow 2"/>
            <p:cNvSpPr/>
            <p:nvPr/>
          </p:nvSpPr>
          <p:spPr>
            <a:xfrm>
              <a:off x="4764491" y="3774546"/>
              <a:ext cx="245465" cy="5259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080158" y="3774546"/>
              <a:ext cx="245465" cy="5259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2448824" y="3774546"/>
              <a:ext cx="245465" cy="5259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540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Multi-Relational Classifiers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71867" y="1444572"/>
            <a:ext cx="221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Aggregate relational features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823" y="2881469"/>
            <a:ext cx="42977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Propositionalization</a:t>
            </a:r>
            <a:endParaRPr lang="en-US" b="1" dirty="0" smtClean="0"/>
          </a:p>
          <a:p>
            <a:r>
              <a:rPr lang="en-US" dirty="0" smtClean="0"/>
              <a:t>Example: use average grade</a:t>
            </a:r>
          </a:p>
          <a:p>
            <a:r>
              <a:rPr lang="en-US" dirty="0" smtClean="0"/>
              <a:t>Disadvantages:</a:t>
            </a:r>
          </a:p>
          <a:p>
            <a:pPr>
              <a:buFont typeface="Arial"/>
              <a:buChar char="•"/>
            </a:pPr>
            <a:r>
              <a:rPr lang="en-US" dirty="0" smtClean="0"/>
              <a:t> loses information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slow to learn (up to several CPU days)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096" y="2888937"/>
            <a:ext cx="427211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Log-Linear Models</a:t>
            </a:r>
          </a:p>
          <a:p>
            <a:r>
              <a:rPr lang="en-US" dirty="0" smtClean="0"/>
              <a:t>Example: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number of </a:t>
            </a:r>
            <a:r>
              <a:rPr lang="en-US" dirty="0" err="1" smtClean="0"/>
              <a:t>A,s</a:t>
            </a:r>
            <a:r>
              <a:rPr lang="en-US" dirty="0" smtClean="0"/>
              <a:t> number of Bs,…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ln</a:t>
            </a:r>
            <a:r>
              <a:rPr lang="en-US" dirty="0" smtClean="0"/>
              <a:t>(P(class)) = </a:t>
            </a:r>
            <a:r>
              <a:rPr lang="en-US" dirty="0" err="1" smtClean="0"/>
              <a:t>Σ</a:t>
            </a:r>
            <a:r>
              <a:rPr lang="en-US" dirty="0" smtClean="0"/>
              <a:t> x</a:t>
            </a:r>
            <a:r>
              <a:rPr lang="en-US" sz="1600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– Z</a:t>
            </a:r>
          </a:p>
          <a:p>
            <a:pPr marL="342900" indent="-342900"/>
            <a:r>
              <a:rPr lang="en-US" dirty="0" smtClean="0"/>
              <a:t>Disadvantage: slow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213" y="1444572"/>
            <a:ext cx="179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relational features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096" y="5248870"/>
            <a:ext cx="6478738" cy="923330"/>
          </a:xfrm>
          <a:prstGeom prst="rect">
            <a:avLst/>
          </a:prstGeom>
          <a:solidFill>
            <a:srgbClr val="3366FF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Log-Linear Models With Independencies</a:t>
            </a:r>
          </a:p>
          <a:p>
            <a:pPr>
              <a:buFont typeface="Lucida Grande"/>
              <a:buChar char="+"/>
            </a:pPr>
            <a:r>
              <a:rPr lang="en-US" dirty="0" smtClean="0"/>
              <a:t> Fast to learn</a:t>
            </a:r>
          </a:p>
          <a:p>
            <a:r>
              <a:rPr lang="en-US" dirty="0" smtClean="0"/>
              <a:t>−Independence Assumptions may be only approximately true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35448" y="1513657"/>
            <a:ext cx="2204802" cy="1367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386228" y="1513657"/>
            <a:ext cx="1849220" cy="1367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1526682" y="4443233"/>
            <a:ext cx="205267" cy="636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31949" y="4443233"/>
            <a:ext cx="183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Independence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06641"/>
            <a:ext cx="7772400" cy="1143000"/>
          </a:xfrm>
        </p:spPr>
        <p:txBody>
          <a:bodyPr/>
          <a:lstStyle/>
          <a:p>
            <a:r>
              <a:rPr lang="en-US" dirty="0" smtClean="0"/>
              <a:t>Independence Assumptions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06926" y="3772788"/>
            <a:ext cx="4231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Naive Bayes:</a:t>
            </a:r>
          </a:p>
          <a:p>
            <a:r>
              <a:rPr lang="en-US" sz="2000" dirty="0" smtClean="0"/>
              <a:t>non-class attributes are independent of each other, given the target class label.</a:t>
            </a:r>
            <a:endParaRPr lang="en-US" sz="2000" dirty="0"/>
          </a:p>
        </p:txBody>
      </p:sp>
      <p:graphicFrame>
        <p:nvGraphicFramePr>
          <p:cNvPr id="45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05102"/>
              </p:ext>
            </p:extLst>
          </p:nvPr>
        </p:nvGraphicFramePr>
        <p:xfrm>
          <a:off x="267415" y="1953598"/>
          <a:ext cx="7386079" cy="1486858"/>
        </p:xfrm>
        <a:graphic>
          <a:graphicData uri="http://schemas.openxmlformats.org/drawingml/2006/table">
            <a:tbl>
              <a:tblPr/>
              <a:tblGrid>
                <a:gridCol w="585782"/>
                <a:gridCol w="680774"/>
                <a:gridCol w="885957"/>
                <a:gridCol w="1269171"/>
                <a:gridCol w="1267428"/>
                <a:gridCol w="1120052"/>
                <a:gridCol w="717361"/>
                <a:gridCol w="859554"/>
              </a:tblGrid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438898" y="3976623"/>
            <a:ext cx="40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Legend: </a:t>
            </a:r>
            <a:r>
              <a:rPr lang="en-US" dirty="0" smtClean="0">
                <a:solidFill>
                  <a:srgbClr val="3366FF"/>
                </a:solidFill>
              </a:rPr>
              <a:t>Given the blue information,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yellow columns are independent.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7415" y="274638"/>
            <a:ext cx="8661696" cy="1143000"/>
          </a:xfrm>
        </p:spPr>
        <p:txBody>
          <a:bodyPr/>
          <a:lstStyle/>
          <a:p>
            <a:r>
              <a:rPr lang="en-US" dirty="0" smtClean="0"/>
              <a:t>Independence Assumptions: </a:t>
            </a:r>
            <a:br>
              <a:rPr lang="en-US" dirty="0" smtClean="0"/>
            </a:br>
            <a:r>
              <a:rPr lang="en-US" dirty="0" smtClean="0"/>
              <a:t>Naïve Bayes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545" y="6172200"/>
            <a:ext cx="3962400" cy="457200"/>
          </a:xfrm>
        </p:spPr>
        <p:txBody>
          <a:bodyPr/>
          <a:lstStyle/>
          <a:p>
            <a:r>
              <a:rPr lang="en-US" dirty="0" smtClean="0"/>
              <a:t>A Hierarchy of Independence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06926" y="4929559"/>
            <a:ext cx="3630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Path Independence:</a:t>
            </a:r>
          </a:p>
          <a:p>
            <a:r>
              <a:rPr lang="en-US" sz="2000" dirty="0" smtClean="0"/>
              <a:t>Links/paths are independent of each other, given the attributes of the linked entities.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6926" y="3413604"/>
            <a:ext cx="4231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Naive Bayes:</a:t>
            </a:r>
          </a:p>
          <a:p>
            <a:r>
              <a:rPr lang="en-US" sz="2000" dirty="0" smtClean="0"/>
              <a:t>non-class attributes are independent of each other, given the target class label.</a:t>
            </a:r>
            <a:endParaRPr lang="en-US" sz="2000" dirty="0"/>
          </a:p>
        </p:txBody>
      </p:sp>
      <p:graphicFrame>
        <p:nvGraphicFramePr>
          <p:cNvPr id="45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08051"/>
              </p:ext>
            </p:extLst>
          </p:nvPr>
        </p:nvGraphicFramePr>
        <p:xfrm>
          <a:off x="267415" y="1594414"/>
          <a:ext cx="7386079" cy="1486858"/>
        </p:xfrm>
        <a:graphic>
          <a:graphicData uri="http://schemas.openxmlformats.org/drawingml/2006/table">
            <a:tbl>
              <a:tblPr/>
              <a:tblGrid>
                <a:gridCol w="585782"/>
                <a:gridCol w="680774"/>
                <a:gridCol w="885957"/>
                <a:gridCol w="1269171"/>
                <a:gridCol w="1267428"/>
                <a:gridCol w="1120052"/>
                <a:gridCol w="717361"/>
                <a:gridCol w="859554"/>
              </a:tblGrid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684358" y="3617439"/>
            <a:ext cx="383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Legend: </a:t>
            </a:r>
            <a:r>
              <a:rPr lang="en-US" dirty="0" smtClean="0">
                <a:solidFill>
                  <a:srgbClr val="3366FF"/>
                </a:solidFill>
              </a:rPr>
              <a:t>Given the blue information,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yellow </a:t>
            </a:r>
            <a:r>
              <a:rPr lang="en-US" dirty="0" smtClean="0"/>
              <a:t>rows</a:t>
            </a:r>
            <a:r>
              <a:rPr lang="en-US" dirty="0" smtClean="0">
                <a:solidFill>
                  <a:srgbClr val="FFFF00"/>
                </a:solidFill>
              </a:rPr>
              <a:t> are independent.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itle 47"/>
          <p:cNvSpPr txBox="1">
            <a:spLocks/>
          </p:cNvSpPr>
          <p:nvPr/>
        </p:nvSpPr>
        <p:spPr bwMode="auto">
          <a:xfrm>
            <a:off x="267415" y="274638"/>
            <a:ext cx="8661696" cy="8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Path Independence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06926" y="5250259"/>
            <a:ext cx="3630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Path Independence:</a:t>
            </a:r>
          </a:p>
          <a:p>
            <a:r>
              <a:rPr lang="en-US" sz="2000" dirty="0" smtClean="0"/>
              <a:t>Links/paths are independent of each other, given the attributes of the linked entities.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438898" y="3926819"/>
            <a:ext cx="448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Influence Independence:</a:t>
            </a:r>
          </a:p>
          <a:p>
            <a:r>
              <a:rPr lang="en-US" sz="2000" dirty="0" smtClean="0"/>
              <a:t>Attributes of the target entity are independent of attributes of related entities, given the target class label.</a:t>
            </a:r>
          </a:p>
          <a:p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6926" y="3936514"/>
            <a:ext cx="4231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Naive Bayes:</a:t>
            </a:r>
          </a:p>
          <a:p>
            <a:r>
              <a:rPr lang="en-US" sz="2000" dirty="0" smtClean="0"/>
              <a:t>non-class attributes are independent of each other, given the target class label.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38897" y="5288647"/>
            <a:ext cx="4029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Path-Class Independence:</a:t>
            </a:r>
          </a:p>
          <a:p>
            <a:r>
              <a:rPr lang="en-US" sz="2000" dirty="0" smtClean="0"/>
              <a:t>the existence of a link/path is independent of the class label.</a:t>
            </a:r>
          </a:p>
        </p:txBody>
      </p:sp>
      <p:graphicFrame>
        <p:nvGraphicFramePr>
          <p:cNvPr id="45" name="Group 4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08584"/>
              </p:ext>
            </p:extLst>
          </p:nvPr>
        </p:nvGraphicFramePr>
        <p:xfrm>
          <a:off x="267415" y="1068466"/>
          <a:ext cx="7386079" cy="1486858"/>
        </p:xfrm>
        <a:graphic>
          <a:graphicData uri="http://schemas.openxmlformats.org/drawingml/2006/table">
            <a:tbl>
              <a:tblPr/>
              <a:tblGrid>
                <a:gridCol w="585782"/>
                <a:gridCol w="680774"/>
                <a:gridCol w="885957"/>
                <a:gridCol w="1269171"/>
                <a:gridCol w="1267428"/>
                <a:gridCol w="1120052"/>
                <a:gridCol w="717361"/>
                <a:gridCol w="859554"/>
              </a:tblGrid>
              <a:tr h="247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s-id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c.id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Grade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Satisfaction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Intelligence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Ranking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Rating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Difficulty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48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3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Jack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???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6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6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Paul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334" marR="8334" marT="833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7414" y="2757958"/>
            <a:ext cx="767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Legend: </a:t>
            </a:r>
            <a:r>
              <a:rPr lang="en-US" dirty="0" smtClean="0">
                <a:solidFill>
                  <a:srgbClr val="3366FF"/>
                </a:solidFill>
              </a:rPr>
              <a:t>Given the blue information,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yellow columns </a:t>
            </a:r>
          </a:p>
          <a:p>
            <a:r>
              <a:rPr lang="en-US" dirty="0" smtClean="0"/>
              <a:t>are independent from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the orange columns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itle 47"/>
          <p:cNvSpPr txBox="1">
            <a:spLocks/>
          </p:cNvSpPr>
          <p:nvPr/>
        </p:nvSpPr>
        <p:spPr bwMode="auto">
          <a:xfrm>
            <a:off x="267415" y="274638"/>
            <a:ext cx="8661696" cy="61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Influence Independence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1207</Words>
  <Application>Microsoft Macintosh PowerPoint</Application>
  <PresentationFormat>On-screen Show (4:3)</PresentationFormat>
  <Paragraphs>468</Paragraphs>
  <Slides>18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Equity</vt:lpstr>
      <vt:lpstr>Equation</vt:lpstr>
      <vt:lpstr>A Hierarchy of Independence Assumptions  for Multi-Relational Bayes Net Classifiers</vt:lpstr>
      <vt:lpstr>Outline</vt:lpstr>
      <vt:lpstr>Database Tables</vt:lpstr>
      <vt:lpstr>Extended Database Tables</vt:lpstr>
      <vt:lpstr>Multi-Relational Classifiers</vt:lpstr>
      <vt:lpstr>Independence Assumptions</vt:lpstr>
      <vt:lpstr>Independence Assumptions:  Naïve Bayes</vt:lpstr>
      <vt:lpstr>PowerPoint Presentation</vt:lpstr>
      <vt:lpstr>PowerPoint Presentation</vt:lpstr>
      <vt:lpstr>Classification Formulas</vt:lpstr>
      <vt:lpstr>Relationship to Previous Formulas</vt:lpstr>
      <vt:lpstr>Evaluation</vt:lpstr>
      <vt:lpstr>Data Sets and Base Classifier</vt:lpstr>
      <vt:lpstr>What is a Bayes net?</vt:lpstr>
      <vt:lpstr>Independence-Based Learning is Fast</vt:lpstr>
      <vt:lpstr>Independence-Based Models are Accurate</vt:lpstr>
      <vt:lpstr>Conclusion</vt:lpstr>
      <vt:lpstr>Thank you!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67</cp:revision>
  <dcterms:created xsi:type="dcterms:W3CDTF">2013-03-30T14:24:27Z</dcterms:created>
  <dcterms:modified xsi:type="dcterms:W3CDTF">2014-05-05T20:47:09Z</dcterms:modified>
</cp:coreProperties>
</file>