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23" r:id="rId4"/>
    <p:sldId id="324" r:id="rId5"/>
    <p:sldId id="325" r:id="rId6"/>
    <p:sldId id="327" r:id="rId7"/>
    <p:sldId id="328" r:id="rId8"/>
    <p:sldId id="330" r:id="rId9"/>
    <p:sldId id="331" r:id="rId10"/>
    <p:sldId id="332" r:id="rId11"/>
    <p:sldId id="336" r:id="rId12"/>
    <p:sldId id="335" r:id="rId13"/>
    <p:sldId id="337" r:id="rId14"/>
    <p:sldId id="338" r:id="rId15"/>
    <p:sldId id="339" r:id="rId16"/>
    <p:sldId id="340" r:id="rId17"/>
    <p:sldId id="341" r:id="rId18"/>
    <p:sldId id="342" r:id="rId19"/>
    <p:sldId id="259" r:id="rId20"/>
    <p:sldId id="343" r:id="rId21"/>
    <p:sldId id="345" r:id="rId22"/>
    <p:sldId id="346" r:id="rId23"/>
    <p:sldId id="347" r:id="rId24"/>
    <p:sldId id="348" r:id="rId25"/>
    <p:sldId id="351" r:id="rId26"/>
    <p:sldId id="352" r:id="rId27"/>
    <p:sldId id="353" r:id="rId28"/>
    <p:sldId id="354" r:id="rId29"/>
    <p:sldId id="355" r:id="rId30"/>
    <p:sldId id="321" r:id="rId31"/>
    <p:sldId id="356" r:id="rId32"/>
    <p:sldId id="357" r:id="rId33"/>
    <p:sldId id="322" r:id="rId34"/>
    <p:sldId id="333" r:id="rId35"/>
    <p:sldId id="32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6" autoAdjust="0"/>
    <p:restoredTop sz="94639" autoAdjust="0"/>
  </p:normalViewPr>
  <p:slideViewPr>
    <p:cSldViewPr>
      <p:cViewPr varScale="1">
        <p:scale>
          <a:sx n="52" d="100"/>
          <a:sy n="52" d="100"/>
        </p:scale>
        <p:origin x="-8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>
        <c:manualLayout>
          <c:layoutTarget val="inner"/>
          <c:xMode val="edge"/>
          <c:yMode val="edge"/>
          <c:x val="7.4839238845144679E-2"/>
          <c:y val="5.0473457250976371E-2"/>
          <c:w val="0.5689609458539896"/>
          <c:h val="0.4465679458714093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JBN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0.85000000000000142</c:v>
                </c:pt>
                <c:pt idx="1">
                  <c:v>0.67000000000000171</c:v>
                </c:pt>
                <c:pt idx="2">
                  <c:v>0.65000000000000147</c:v>
                </c:pt>
                <c:pt idx="3">
                  <c:v>0.81</c:v>
                </c:pt>
                <c:pt idx="4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MLN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0.37000000000000022</c:v>
                </c:pt>
                <c:pt idx="1">
                  <c:v>0.43000000000000022</c:v>
                </c:pt>
                <c:pt idx="2">
                  <c:v>0.42000000000000021</c:v>
                </c:pt>
                <c:pt idx="3">
                  <c:v>0.36000000000000021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CMLN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University</c:v>
                </c:pt>
                <c:pt idx="1">
                  <c:v>Movielens Subsample1</c:v>
                </c:pt>
                <c:pt idx="2">
                  <c:v>Movielens Subsample12</c:v>
                </c:pt>
                <c:pt idx="3">
                  <c:v>Mutagenesis Subsample1</c:v>
                </c:pt>
                <c:pt idx="4">
                  <c:v>Mutagenesis Subsample12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0.51</c:v>
                </c:pt>
                <c:pt idx="1">
                  <c:v>0.43000000000000022</c:v>
                </c:pt>
                <c:pt idx="2">
                  <c:v>0.42000000000000021</c:v>
                </c:pt>
                <c:pt idx="3">
                  <c:v>0.55000000000000004</c:v>
                </c:pt>
                <c:pt idx="4">
                  <c:v>0.3500000000000002</c:v>
                </c:pt>
              </c:numCache>
            </c:numRef>
          </c:val>
        </c:ser>
        <c:axId val="111856256"/>
        <c:axId val="111739264"/>
      </c:barChart>
      <c:catAx>
        <c:axId val="111856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CA"/>
            </a:pPr>
            <a:endParaRPr lang="en-US"/>
          </a:p>
        </c:txPr>
        <c:crossAx val="111739264"/>
        <c:crosses val="autoZero"/>
        <c:auto val="1"/>
        <c:lblAlgn val="ctr"/>
        <c:lblOffset val="100"/>
      </c:catAx>
      <c:valAx>
        <c:axId val="111739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CA"/>
            </a:pPr>
            <a:endParaRPr lang="en-US"/>
          </a:p>
        </c:txPr>
        <c:crossAx val="1118562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CA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BFB11-90DB-4C69-9747-D0AAAE41A434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020D3-2266-45EF-BB1A-82523BD49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77B4A-4353-460A-971E-AAAC5E6A6F2F}" type="datetimeFigureOut">
              <a:rPr lang="en-US" smtClean="0"/>
              <a:pPr/>
              <a:t>6/26/2010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64337-76B8-4A48-8AFC-FFC00B7F761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Predicates are capitalized,</a:t>
            </a:r>
            <a:r>
              <a:rPr lang="en-CA" baseline="0" dirty="0" smtClean="0"/>
              <a:t> attributes lower </a:t>
            </a:r>
            <a:r>
              <a:rPr lang="en-CA" baseline="0" dirty="0" err="1" smtClean="0"/>
              <a:t>calse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E822-7CFB-4A53-9F13-47868D832F35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Maybe drop professor attributes. This got</a:t>
            </a:r>
            <a:r>
              <a:rPr lang="en-CA" baseline="0" dirty="0" smtClean="0"/>
              <a:t> kind of messed up when I zoomed the whole image. Could be fixed by ungrouping and making fonts smaller.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Also messed up, probably need to make fonts</a:t>
            </a:r>
            <a:r>
              <a:rPr lang="en-CA" baseline="0" dirty="0" smtClean="0"/>
              <a:t> smaller or move text.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independence </a:t>
            </a:r>
            <a:r>
              <a:rPr lang="en-US" dirty="0" err="1" smtClean="0"/>
              <a:t>assumpttions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Mill’ers</a:t>
            </a:r>
            <a:r>
              <a:rPr lang="en-US" dirty="0" smtClean="0"/>
              <a:t> principle:</a:t>
            </a:r>
            <a:r>
              <a:rPr lang="en-US" baseline="0" dirty="0" smtClean="0"/>
              <a:t> conditional on the fact that the class-level probability </a:t>
            </a:r>
            <a:r>
              <a:rPr lang="en-CA" sz="1200" i="0" dirty="0" smtClean="0"/>
              <a:t>P(</a:t>
            </a:r>
            <a:r>
              <a:rPr lang="en-US" sz="1200" i="0" dirty="0" err="1" smtClean="0"/>
              <a:t>ϕ</a:t>
            </a:r>
            <a:r>
              <a:rPr lang="en-CA" sz="1200" i="0" dirty="0" smtClean="0"/>
              <a:t>(X)) = </a:t>
            </a:r>
            <a:r>
              <a:rPr lang="en-CA" sz="1200" i="0" dirty="0" err="1" smtClean="0"/>
              <a:t>p</a:t>
            </a:r>
            <a:r>
              <a:rPr lang="en-CA" sz="1200" i="0" dirty="0" smtClean="0"/>
              <a:t>, we have that P(</a:t>
            </a:r>
            <a:r>
              <a:rPr lang="en-US" sz="1200" i="0" dirty="0" err="1" smtClean="0"/>
              <a:t>ϕ</a:t>
            </a:r>
            <a:r>
              <a:rPr lang="en-CA" sz="1200" i="0" dirty="0" smtClean="0"/>
              <a:t>(a)) = </a:t>
            </a:r>
            <a:r>
              <a:rPr lang="en-CA" sz="1200" i="0" dirty="0" err="1" smtClean="0"/>
              <a:t>p</a:t>
            </a:r>
            <a:r>
              <a:rPr lang="en-CA" sz="1200" i="0" dirty="0" smtClean="0"/>
              <a:t>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Structured</a:t>
            </a:r>
            <a:r>
              <a:rPr lang="en-US" baseline="0" dirty="0" smtClean="0"/>
              <a:t> data is not IID.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Translates generic frequencies (type</a:t>
            </a:r>
            <a:r>
              <a:rPr lang="en-US" baseline="0" dirty="0" smtClean="0"/>
              <a:t> 1 probabilities) to single-case probabilities (type 2 probabilities). Holistic approach: assign probability to entire possible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Hoff gives a justification by applying de </a:t>
            </a:r>
            <a:r>
              <a:rPr lang="en-US" dirty="0" err="1" smtClean="0"/>
              <a:t>Finetti’s</a:t>
            </a:r>
            <a:r>
              <a:rPr lang="en-US" dirty="0" smtClean="0"/>
              <a:t> exchangeability</a:t>
            </a:r>
            <a:r>
              <a:rPr lang="en-US" baseline="0" dirty="0" smtClean="0"/>
              <a:t> theorem (matrix version).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805F0-7DBD-4472-8446-384A18448724}" type="slidenum">
              <a:rPr lang="en-US"/>
              <a:pPr/>
              <a:t>18</a:t>
            </a:fld>
            <a:endParaRPr lang="en-US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Pedro </a:t>
            </a:r>
            <a:r>
              <a:rPr lang="en-US" dirty="0" err="1" smtClean="0"/>
              <a:t>Domingos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Richardson and </a:t>
            </a:r>
            <a:r>
              <a:rPr lang="en-US" dirty="0" err="1" smtClean="0"/>
              <a:t>Domingos</a:t>
            </a:r>
            <a:r>
              <a:rPr lang="en-US" dirty="0" smtClean="0"/>
              <a:t>:</a:t>
            </a:r>
            <a:r>
              <a:rPr lang="en-US" baseline="0" dirty="0" smtClean="0"/>
              <a:t> no “ad-hoc” combining rules.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by </a:t>
            </a:r>
            <a:r>
              <a:rPr lang="en-US" dirty="0" err="1" smtClean="0"/>
              <a:t>Dretske</a:t>
            </a:r>
            <a:r>
              <a:rPr lang="en-US" dirty="0" smtClean="0"/>
              <a:t> on universals, </a:t>
            </a:r>
            <a:r>
              <a:rPr lang="en-US" dirty="0" err="1" smtClean="0"/>
              <a:t>Hausman</a:t>
            </a:r>
            <a:r>
              <a:rPr lang="en-US" dirty="0" smtClean="0"/>
              <a:t> on causation between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 deal with autocorrelation,</a:t>
            </a:r>
            <a:r>
              <a:rPr lang="en-CA" baseline="0" dirty="0" smtClean="0"/>
              <a:t> duplicate entity tables. May want to have back-up slide on that. Explain that you will give an example in a moment. The main thing to note is that we recursively add more and more edge constraints and feed those back into later stages of the search.</a:t>
            </a:r>
          </a:p>
          <a:p>
            <a:r>
              <a:rPr lang="en-CA" baseline="0" dirty="0" smtClean="0"/>
              <a:t>Neumann question: how do you know which data tables to use? Answer: this is based on the relational schema. Without relational schema, may be able to get this from </a:t>
            </a:r>
            <a:r>
              <a:rPr lang="en-CA" baseline="0" dirty="0" err="1" smtClean="0"/>
              <a:t>functor</a:t>
            </a:r>
            <a:r>
              <a:rPr lang="en-CA" baseline="0" dirty="0" smtClean="0"/>
              <a:t> structure only – </a:t>
            </a:r>
            <a:r>
              <a:rPr lang="en-CA" baseline="0" smtClean="0"/>
              <a:t>interesting question.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switched back to our original example, mainly because I was in a rush and this had the variables in it (</a:t>
            </a:r>
            <a:r>
              <a:rPr lang="en-US" dirty="0" err="1" smtClean="0"/>
              <a:t>intelligence(S</a:t>
            </a:r>
            <a:r>
              <a:rPr lang="en-US" dirty="0" smtClean="0"/>
              <a:t>)) rather than intelligence. It’s important</a:t>
            </a:r>
            <a:r>
              <a:rPr lang="en-US" baseline="0" dirty="0" smtClean="0"/>
              <a:t> to have those because </a:t>
            </a:r>
            <a:r>
              <a:rPr lang="en-US" baseline="0" dirty="0" err="1" smtClean="0"/>
              <a:t>o.w</a:t>
            </a:r>
            <a:r>
              <a:rPr lang="en-US" baseline="0" dirty="0" smtClean="0"/>
              <a:t>. it’s </a:t>
            </a:r>
            <a:r>
              <a:rPr lang="en-US" baseline="0" dirty="0" err="1" smtClean="0"/>
              <a:t>inconsisent</a:t>
            </a:r>
            <a:r>
              <a:rPr lang="en-US" baseline="0" dirty="0" smtClean="0"/>
              <a:t> with </a:t>
            </a:r>
            <a:r>
              <a:rPr lang="en-US" baseline="0" dirty="0" err="1" smtClean="0"/>
              <a:t>poole</a:t>
            </a:r>
            <a:r>
              <a:rPr lang="en-US" baseline="0" dirty="0" smtClean="0"/>
              <a:t>. Plus we need the variables to represent autocorrelations.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64337-76B8-4A48-8AFC-FFC00B7F7619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DDBF-20AD-4C82-8099-E6B1CD24087F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0418-30BC-4DB8-A103-7BBE2CCC2921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0794-E2A3-4FCD-AB81-113CF8223E69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05CB7A-1DD9-4B5E-808F-8DD9B409534B}" type="datetime1">
              <a:rPr lang="en-US" altLang="en-US" smtClean="0"/>
              <a:pPr/>
              <a:t>6/26/2010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Causal Modelling for Relational Data - CFE 2010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2997DA-63F6-44F4-89F5-48BAC906F2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44F-215C-466A-840F-4BAB508698C3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E76A-F1DA-431B-9D33-F5E9079F5130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BA01-ACC5-4023-9410-A6E3D1DBCEB4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BD0B-CD6B-46EE-B154-EA27477E5E7C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99F4-8E3F-43BB-95E8-A7EF9C8E3DBE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2705-B020-4396-BE58-06AE4CD452D6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5E04-00E4-4828-A99A-D4EFAF731B6F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C633-036E-4A0F-A860-BBE185011A62}" type="datetime1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0A53090B-27BD-4E02-9AA1-3B980A7C6CF3}" type="datetime1">
              <a:rPr lang="en-US" smtClean="0"/>
              <a:pPr algn="r" eaLnBrk="1" latinLnBrk="0" hangingPunct="1"/>
              <a:t>6/26/2010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kumimoji="0" lang="en-US" sz="1400" smtClean="0">
                <a:solidFill>
                  <a:schemeClr val="tx2"/>
                </a:solidFill>
              </a:rPr>
              <a:t>Causal Modelling for Relational Data - CFE 2010</a:t>
            </a:r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42FDE4-A7DD-41A7-A0A6-9B649FB43336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8596" y="1530347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Causal </a:t>
            </a:r>
            <a:r>
              <a:rPr lang="en-US" dirty="0" err="1" smtClean="0">
                <a:solidFill>
                  <a:schemeClr val="tx1"/>
                </a:solidFill>
              </a:rPr>
              <a:t>Modelling</a:t>
            </a:r>
            <a:r>
              <a:rPr lang="en-US" dirty="0" smtClean="0">
                <a:solidFill>
                  <a:schemeClr val="tx1"/>
                </a:solidFill>
              </a:rPr>
              <a:t> for Relational Data</a:t>
            </a:r>
            <a:endParaRPr lang="en-CA" dirty="0"/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928662" y="4038600"/>
            <a:ext cx="3757610" cy="210502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Oliver Schulte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 of Computing Science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Simon Fraser University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Vancouver, Canada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sfu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4419600"/>
            <a:ext cx="1844489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Domain Semantics of </a:t>
            </a:r>
            <a:r>
              <a:rPr lang="en-CA" dirty="0" err="1" smtClean="0"/>
              <a:t>Functors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TextBox 4"/>
          <p:cNvSpPr txBox="1"/>
          <p:nvPr/>
        </p:nvSpPr>
        <p:spPr>
          <a:xfrm>
            <a:off x="928662" y="1857364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643050"/>
            <a:ext cx="7715304" cy="4214842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 </a:t>
            </a:r>
            <a:r>
              <a:rPr lang="en-CA" sz="3200" dirty="0" err="1" smtClean="0"/>
              <a:t>Halpern</a:t>
            </a:r>
            <a:r>
              <a:rPr lang="en-CA" sz="3200" dirty="0" smtClean="0"/>
              <a:t> 1990, Bacchus 1990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Intuitively,  </a:t>
            </a:r>
            <a:r>
              <a:rPr lang="en-CA" sz="3200" i="1" dirty="0" smtClean="0"/>
              <a:t>P(Flies(X)|Bird(X)) = 90%</a:t>
            </a:r>
            <a:r>
              <a:rPr lang="en-CA" sz="3200" dirty="0" smtClean="0"/>
              <a:t> means “the probability that a randomly chosen bird flies is 90%”.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Think of a variable </a:t>
            </a:r>
            <a:r>
              <a:rPr lang="en-CA" sz="3200" i="1" dirty="0" smtClean="0"/>
              <a:t>X</a:t>
            </a:r>
            <a:r>
              <a:rPr lang="en-CA" sz="3200" dirty="0" smtClean="0"/>
              <a:t> as a random variable that selects a member of its associated population with uniform probability.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Then </a:t>
            </a:r>
            <a:r>
              <a:rPr lang="en-CA" sz="3200" dirty="0" err="1" smtClean="0"/>
              <a:t>functors</a:t>
            </a:r>
            <a:r>
              <a:rPr lang="en-CA" sz="3200" dirty="0" smtClean="0"/>
              <a:t> like </a:t>
            </a:r>
            <a:r>
              <a:rPr lang="en-CA" sz="3200" i="1" dirty="0" smtClean="0"/>
              <a:t>f(X), g(X,Y)</a:t>
            </a:r>
            <a:r>
              <a:rPr lang="en-CA" sz="3200" dirty="0" smtClean="0"/>
              <a:t> are functions of random variables, hence themselves random variables.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Domain Semantics: Examples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TextBox 4"/>
          <p:cNvSpPr txBox="1"/>
          <p:nvPr/>
        </p:nvSpPr>
        <p:spPr>
          <a:xfrm>
            <a:off x="928662" y="1857364"/>
            <a:ext cx="7858180" cy="335758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 </a:t>
            </a:r>
            <a:r>
              <a:rPr lang="en-CA" sz="3200" i="1" dirty="0" smtClean="0"/>
              <a:t>P(S = jack) = 1/3</a:t>
            </a:r>
            <a:r>
              <a:rPr lang="en-CA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</a:t>
            </a:r>
            <a:r>
              <a:rPr lang="en-CA" sz="3200" i="1" dirty="0" err="1" smtClean="0"/>
              <a:t>P(age(S</a:t>
            </a:r>
            <a:r>
              <a:rPr lang="en-CA" sz="3200" i="1" dirty="0" smtClean="0"/>
              <a:t>) = 20) = </a:t>
            </a:r>
            <a:r>
              <a:rPr lang="en-CA" sz="3200" i="1" dirty="0" smtClean="0">
                <a:sym typeface="Symbol"/>
              </a:rPr>
              <a:t></a:t>
            </a:r>
            <a:r>
              <a:rPr lang="en-CA" sz="3200" i="1" baseline="-25000" dirty="0" smtClean="0"/>
              <a:t>s:age(s)=20</a:t>
            </a:r>
            <a:r>
              <a:rPr lang="en-CA" sz="3200" i="1" dirty="0" smtClean="0"/>
              <a:t> 1/|S|</a:t>
            </a:r>
            <a:r>
              <a:rPr lang="en-CA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</a:t>
            </a:r>
            <a:r>
              <a:rPr lang="en-CA" sz="3200" i="1" dirty="0" smtClean="0"/>
              <a:t>P(Friend(X,Y) = T) = </a:t>
            </a:r>
            <a:r>
              <a:rPr lang="en-CA" sz="3200" i="1" dirty="0" smtClean="0">
                <a:sym typeface="Symbol"/>
              </a:rPr>
              <a:t></a:t>
            </a:r>
            <a:r>
              <a:rPr lang="en-CA" sz="3200" i="1" baseline="-25000" dirty="0" err="1" smtClean="0"/>
              <a:t>x,y:friend</a:t>
            </a:r>
            <a:r>
              <a:rPr lang="en-CA" sz="3200" i="1" baseline="-25000" dirty="0" smtClean="0"/>
              <a:t>(</a:t>
            </a:r>
            <a:r>
              <a:rPr lang="en-CA" sz="3200" i="1" baseline="-25000" dirty="0" err="1" smtClean="0"/>
              <a:t>x,y</a:t>
            </a:r>
            <a:r>
              <a:rPr lang="en-CA" sz="3200" i="1" baseline="-25000" dirty="0" smtClean="0"/>
              <a:t>)</a:t>
            </a:r>
            <a:r>
              <a:rPr lang="en-CA" sz="3200" i="1" dirty="0" smtClean="0"/>
              <a:t> 1/(|X||Y|).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In general, the domain frequency is the number of satisfying instantiations or </a:t>
            </a:r>
            <a:r>
              <a:rPr lang="en-CA" sz="3200" b="1" dirty="0" smtClean="0"/>
              <a:t>groundings</a:t>
            </a:r>
            <a:r>
              <a:rPr lang="en-CA" sz="3200" dirty="0" smtClean="0"/>
              <a:t>, divided by the total possible number of groundings. 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The database tables define a set of populations with attributes and links </a:t>
            </a:r>
            <a:r>
              <a:rPr lang="en-CA" sz="2353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CA" sz="3200" dirty="0" smtClean="0"/>
              <a:t> </a:t>
            </a:r>
            <a:r>
              <a:rPr lang="en-CA" sz="3200" b="1" dirty="0" smtClean="0"/>
              <a:t>database distribution </a:t>
            </a:r>
            <a:r>
              <a:rPr lang="en-CA" sz="3200" dirty="0" smtClean="0"/>
              <a:t>over </a:t>
            </a:r>
            <a:r>
              <a:rPr lang="en-CA" sz="3200" dirty="0" err="1" smtClean="0"/>
              <a:t>functor</a:t>
            </a:r>
            <a:r>
              <a:rPr lang="en-CA" sz="3200" dirty="0" smtClean="0"/>
              <a:t> values.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Likelihood Functions for Relational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1905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dirty="0" smtClean="0"/>
              <a:t>Need a quantitative measure of how well a model fits the data.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mtClean="0"/>
              <a:t>Single-table </a:t>
            </a:r>
            <a:r>
              <a:rPr lang="en-US" dirty="0" smtClean="0"/>
              <a:t>data consists of identically  and independently  structured entities (IID).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b="1" dirty="0" smtClean="0"/>
              <a:t>Relational data is  not IID.</a:t>
            </a:r>
          </a:p>
          <a:p>
            <a:pPr marL="514350" indent="-514350">
              <a:buFont typeface="Lucida Grande"/>
              <a:buChar char="➱"/>
            </a:pPr>
            <a:r>
              <a:rPr lang="en-US" dirty="0" smtClean="0"/>
              <a:t>Likelihood function ≠ simple product of instance likelihoods.</a:t>
            </a:r>
          </a:p>
          <a:p>
            <a:pPr marL="514350" indent="-514350">
              <a:buFont typeface="Arial" pitchFamily="34" charset="0"/>
              <a:buChar char="•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73F5-F1A6-4E70-B308-5D2D8627F5FF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Group 240"/>
          <p:cNvGraphicFramePr>
            <a:graphicFrameLocks noGrp="1"/>
          </p:cNvGraphicFramePr>
          <p:nvPr/>
        </p:nvGraphicFramePr>
        <p:xfrm>
          <a:off x="152400" y="3657600"/>
          <a:ext cx="2666999" cy="1524000"/>
        </p:xfrm>
        <a:graphic>
          <a:graphicData uri="http://schemas.openxmlformats.org/drawingml/2006/table">
            <a:tbl>
              <a:tblPr/>
              <a:tblGrid>
                <a:gridCol w="597517"/>
                <a:gridCol w="1106399"/>
                <a:gridCol w="963083"/>
              </a:tblGrid>
              <a:tr h="3453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Student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Intelligence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Ranking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6" name="Group 335"/>
          <p:cNvGraphicFramePr>
            <a:graphicFrameLocks noGrp="1"/>
          </p:cNvGraphicFramePr>
          <p:nvPr/>
        </p:nvGraphicFramePr>
        <p:xfrm>
          <a:off x="6400800" y="3657601"/>
          <a:ext cx="2514600" cy="1524000"/>
        </p:xfrm>
        <a:graphic>
          <a:graphicData uri="http://schemas.openxmlformats.org/drawingml/2006/table">
            <a:tbl>
              <a:tblPr/>
              <a:tblGrid>
                <a:gridCol w="586632"/>
                <a:gridCol w="880218"/>
                <a:gridCol w="1047750"/>
              </a:tblGrid>
              <a:tr h="3545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Professor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Popularity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Teaching-a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53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7" name="Group 431"/>
          <p:cNvGraphicFramePr>
            <a:graphicFrameLocks noGrp="1"/>
          </p:cNvGraphicFramePr>
          <p:nvPr/>
        </p:nvGraphicFramePr>
        <p:xfrm>
          <a:off x="3124200" y="3733800"/>
          <a:ext cx="2971800" cy="1440267"/>
        </p:xfrm>
        <a:graphic>
          <a:graphicData uri="http://schemas.openxmlformats.org/drawingml/2006/table">
            <a:tbl>
              <a:tblPr/>
              <a:tblGrid>
                <a:gridCol w="579390"/>
                <a:gridCol w="1030335"/>
                <a:gridCol w="1362075"/>
              </a:tblGrid>
              <a:tr h="34151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Course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Rating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Difficulty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15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8" name="Group 410"/>
          <p:cNvGraphicFramePr>
            <a:graphicFrameLocks noGrp="1"/>
          </p:cNvGraphicFramePr>
          <p:nvPr/>
        </p:nvGraphicFramePr>
        <p:xfrm>
          <a:off x="1295400" y="4800601"/>
          <a:ext cx="3276600" cy="1647825"/>
        </p:xfrm>
        <a:graphic>
          <a:graphicData uri="http://schemas.openxmlformats.org/drawingml/2006/table">
            <a:tbl>
              <a:tblPr/>
              <a:tblGrid>
                <a:gridCol w="536866"/>
                <a:gridCol w="747207"/>
                <a:gridCol w="797011"/>
                <a:gridCol w="1195516"/>
              </a:tblGrid>
              <a:tr h="3202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Salary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Capability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High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Low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89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Med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9" name="Group 433"/>
          <p:cNvGraphicFramePr>
            <a:graphicFrameLocks noGrp="1"/>
          </p:cNvGraphicFramePr>
          <p:nvPr/>
        </p:nvGraphicFramePr>
        <p:xfrm>
          <a:off x="4876800" y="4701393"/>
          <a:ext cx="2847975" cy="1775608"/>
        </p:xfrm>
        <a:graphic>
          <a:graphicData uri="http://schemas.openxmlformats.org/drawingml/2006/table">
            <a:tbl>
              <a:tblPr/>
              <a:tblGrid>
                <a:gridCol w="487847"/>
                <a:gridCol w="566958"/>
                <a:gridCol w="566958"/>
                <a:gridCol w="1226212"/>
              </a:tblGrid>
              <a:tr h="24097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Registration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c.id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Grade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Satisfaction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48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1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60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6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16200000" flipH="1">
            <a:off x="723900" y="4533901"/>
            <a:ext cx="1447800" cy="152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2209800" y="3886201"/>
            <a:ext cx="5257800" cy="14478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3962401"/>
            <a:ext cx="3581400" cy="1219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533900" y="4152901"/>
            <a:ext cx="1219200" cy="838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2"/>
          <p:cNvSpPr txBox="1">
            <a:spLocks/>
          </p:cNvSpPr>
          <p:nvPr/>
        </p:nvSpPr>
        <p:spPr>
          <a:xfrm>
            <a:off x="8229600" y="6473953"/>
            <a:ext cx="758952" cy="246888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D473F5-F1A6-4E70-B308-5D2D8627F5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Knowledge-based Model Construction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Rectangle 4"/>
          <p:cNvSpPr/>
          <p:nvPr/>
        </p:nvSpPr>
        <p:spPr>
          <a:xfrm>
            <a:off x="428596" y="1071546"/>
            <a:ext cx="8429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000" dirty="0" smtClean="0"/>
              <a:t> Ngo and </a:t>
            </a:r>
            <a:r>
              <a:rPr lang="en-CA" sz="2000" dirty="0" err="1" smtClean="0"/>
              <a:t>Haddaway</a:t>
            </a:r>
            <a:r>
              <a:rPr lang="en-CA" sz="2000" dirty="0" smtClean="0"/>
              <a:t>, 1997; </a:t>
            </a:r>
            <a:r>
              <a:rPr lang="en-CA" sz="2000" dirty="0" err="1" smtClean="0"/>
              <a:t>Koller</a:t>
            </a:r>
            <a:r>
              <a:rPr lang="en-CA" sz="2000" dirty="0" smtClean="0"/>
              <a:t> and </a:t>
            </a:r>
            <a:r>
              <a:rPr lang="en-CA" sz="2000" dirty="0" err="1" smtClean="0"/>
              <a:t>Pfeffer</a:t>
            </a:r>
            <a:r>
              <a:rPr lang="en-CA" sz="2000" dirty="0" smtClean="0"/>
              <a:t>, 1997; </a:t>
            </a:r>
            <a:r>
              <a:rPr lang="en-CA" sz="2000" dirty="0" err="1" smtClean="0"/>
              <a:t>Haddaway</a:t>
            </a:r>
            <a:r>
              <a:rPr lang="en-CA" sz="2000" dirty="0" smtClean="0"/>
              <a:t>, 1999.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/>
              <a:t>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-order model = template.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/>
              <a:t> Instantiate with individuals from database (fixed!) → ground model.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/>
              <a:t> Isomorphism DB facts </a:t>
            </a:r>
            <a:r>
              <a:rPr lang="en-CA" sz="2000" dirty="0" smtClean="0">
                <a:sym typeface="Symbol"/>
              </a:rPr>
              <a:t></a:t>
            </a:r>
            <a:r>
              <a:rPr lang="en-CA" sz="2000" dirty="0" smtClean="0"/>
              <a:t> assignment of values → </a:t>
            </a:r>
            <a:r>
              <a:rPr lang="en-CA" sz="2000" b="1" dirty="0" smtClean="0"/>
              <a:t>likelihood measure </a:t>
            </a:r>
            <a:r>
              <a:rPr lang="en-CA" sz="2000" dirty="0" smtClean="0"/>
              <a:t>for DB.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33400" y="2747958"/>
            <a:ext cx="3295650" cy="3302000"/>
            <a:chOff x="533400" y="2747958"/>
            <a:chExt cx="3295650" cy="3302000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614363" y="2747958"/>
              <a:ext cx="1789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intelligence(S)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703263" y="3878258"/>
              <a:ext cx="900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diff(C)</a:t>
              </a: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1882775" y="3451220"/>
              <a:ext cx="1946275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Registered(S,C)</a:t>
              </a:r>
            </a:p>
          </p:txBody>
        </p:sp>
        <p:cxnSp>
          <p:nvCxnSpPr>
            <p:cNvPr id="9" name="AutoShape 44"/>
            <p:cNvCxnSpPr>
              <a:cxnSpLocks noChangeShapeType="1"/>
              <a:stCxn id="8" idx="2"/>
              <a:endCxn id="7" idx="3"/>
            </p:cNvCxnSpPr>
            <p:nvPr/>
          </p:nvCxnSpPr>
          <p:spPr bwMode="auto">
            <a:xfrm flipH="1">
              <a:off x="1603375" y="3857620"/>
              <a:ext cx="1252538" cy="2238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0" name="AutoShape 45"/>
            <p:cNvCxnSpPr>
              <a:cxnSpLocks noChangeShapeType="1"/>
              <a:endCxn id="8" idx="0"/>
            </p:cNvCxnSpPr>
            <p:nvPr/>
          </p:nvCxnSpPr>
          <p:spPr bwMode="auto">
            <a:xfrm>
              <a:off x="1362075" y="3141658"/>
              <a:ext cx="1493838" cy="309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 Box 65"/>
            <p:cNvSpPr txBox="1">
              <a:spLocks noChangeArrowheads="1"/>
            </p:cNvSpPr>
            <p:nvPr/>
          </p:nvSpPr>
          <p:spPr bwMode="auto">
            <a:xfrm>
              <a:off x="533400" y="5408608"/>
              <a:ext cx="2586038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Class-level Template</a:t>
              </a:r>
              <a:br>
                <a:rPr lang="en-US" sz="1800"/>
              </a:br>
              <a:r>
                <a:rPr lang="en-US" sz="1800"/>
                <a:t>with 1st-order Variables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05313" y="2714620"/>
            <a:ext cx="4489450" cy="3429000"/>
            <a:chOff x="4405313" y="2714620"/>
            <a:chExt cx="4489450" cy="3429000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418013" y="2735258"/>
              <a:ext cx="1716087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intelligence(jack)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791075" y="3865558"/>
              <a:ext cx="969963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diff(100)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727825" y="2714620"/>
              <a:ext cx="20526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Registered(jack,100)</a:t>
              </a:r>
            </a:p>
          </p:txBody>
        </p:sp>
        <p:cxnSp>
          <p:nvCxnSpPr>
            <p:cNvPr id="14" name="AutoShape 44"/>
            <p:cNvCxnSpPr>
              <a:cxnSpLocks noChangeShapeType="1"/>
              <a:stCxn id="13" idx="2"/>
              <a:endCxn id="12" idx="3"/>
            </p:cNvCxnSpPr>
            <p:nvPr/>
          </p:nvCxnSpPr>
          <p:spPr bwMode="auto">
            <a:xfrm flipH="1">
              <a:off x="5761038" y="3060695"/>
              <a:ext cx="1993900" cy="977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5" name="AutoShape 45"/>
            <p:cNvCxnSpPr>
              <a:cxnSpLocks noChangeShapeType="1"/>
              <a:stCxn id="11" idx="3"/>
              <a:endCxn id="13" idx="1"/>
            </p:cNvCxnSpPr>
            <p:nvPr/>
          </p:nvCxnSpPr>
          <p:spPr bwMode="auto">
            <a:xfrm flipV="1">
              <a:off x="6134100" y="2887658"/>
              <a:ext cx="593725" cy="206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405313" y="3319458"/>
              <a:ext cx="1741487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intelligence(jane)</a:t>
              </a: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791075" y="4437058"/>
              <a:ext cx="969963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diff(200)</a:t>
              </a:r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6689725" y="3400420"/>
              <a:ext cx="20526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Registered(jack,200)</a:t>
              </a:r>
            </a:p>
          </p:txBody>
        </p:sp>
        <p:cxnSp>
          <p:nvCxnSpPr>
            <p:cNvPr id="19" name="AutoShape 57"/>
            <p:cNvCxnSpPr>
              <a:cxnSpLocks noChangeShapeType="1"/>
              <a:stCxn id="17" idx="3"/>
              <a:endCxn id="18" idx="2"/>
            </p:cNvCxnSpPr>
            <p:nvPr/>
          </p:nvCxnSpPr>
          <p:spPr bwMode="auto">
            <a:xfrm flipV="1">
              <a:off x="5761038" y="3746495"/>
              <a:ext cx="1955800" cy="863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" name="AutoShape 58"/>
            <p:cNvCxnSpPr>
              <a:cxnSpLocks noChangeShapeType="1"/>
              <a:stCxn id="11" idx="3"/>
              <a:endCxn id="18" idx="0"/>
            </p:cNvCxnSpPr>
            <p:nvPr/>
          </p:nvCxnSpPr>
          <p:spPr bwMode="auto">
            <a:xfrm>
              <a:off x="6134100" y="2908295"/>
              <a:ext cx="1582738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" name="AutoShape 59"/>
            <p:cNvCxnSpPr>
              <a:cxnSpLocks noChangeShapeType="1"/>
              <a:stCxn id="16" idx="3"/>
              <a:endCxn id="22" idx="1"/>
            </p:cNvCxnSpPr>
            <p:nvPr/>
          </p:nvCxnSpPr>
          <p:spPr bwMode="auto">
            <a:xfrm>
              <a:off x="6146800" y="3492495"/>
              <a:ext cx="669925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6816725" y="3895720"/>
              <a:ext cx="20780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Registered(jane,100)</a:t>
              </a:r>
            </a:p>
          </p:txBody>
        </p:sp>
        <p:cxnSp>
          <p:nvCxnSpPr>
            <p:cNvPr id="23" name="AutoShape 61"/>
            <p:cNvCxnSpPr>
              <a:cxnSpLocks noChangeShapeType="1"/>
              <a:stCxn id="12" idx="3"/>
              <a:endCxn id="22" idx="1"/>
            </p:cNvCxnSpPr>
            <p:nvPr/>
          </p:nvCxnSpPr>
          <p:spPr bwMode="auto">
            <a:xfrm>
              <a:off x="5761038" y="4038595"/>
              <a:ext cx="1055687" cy="30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6778625" y="4695820"/>
              <a:ext cx="20780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Registered(jane,200)</a:t>
              </a:r>
            </a:p>
          </p:txBody>
        </p:sp>
        <p:cxnSp>
          <p:nvCxnSpPr>
            <p:cNvPr id="25" name="AutoShape 63"/>
            <p:cNvCxnSpPr>
              <a:cxnSpLocks noChangeShapeType="1"/>
              <a:stCxn id="17" idx="3"/>
              <a:endCxn id="24" idx="1"/>
            </p:cNvCxnSpPr>
            <p:nvPr/>
          </p:nvCxnSpPr>
          <p:spPr bwMode="auto">
            <a:xfrm>
              <a:off x="5761038" y="4610095"/>
              <a:ext cx="1017587" cy="258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6" name="AutoShape 64"/>
            <p:cNvCxnSpPr>
              <a:cxnSpLocks noChangeShapeType="1"/>
              <a:stCxn id="16" idx="3"/>
            </p:cNvCxnSpPr>
            <p:nvPr/>
          </p:nvCxnSpPr>
          <p:spPr bwMode="auto">
            <a:xfrm>
              <a:off x="6146800" y="3492495"/>
              <a:ext cx="630238" cy="13684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Text Box 66"/>
            <p:cNvSpPr txBox="1">
              <a:spLocks noChangeArrowheads="1"/>
            </p:cNvSpPr>
            <p:nvPr/>
          </p:nvSpPr>
          <p:spPr bwMode="auto">
            <a:xfrm>
              <a:off x="5003800" y="5227633"/>
              <a:ext cx="2662238" cy="915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Instance-level Model w/</a:t>
              </a:r>
              <a:br>
                <a:rPr lang="en-US" sz="1800"/>
              </a:br>
              <a:r>
                <a:rPr lang="en-US" sz="1800"/>
                <a:t>domain(S) = {jack,jane}</a:t>
              </a:r>
              <a:br>
                <a:rPr lang="en-US" sz="1800"/>
              </a:br>
              <a:r>
                <a:rPr lang="en-US" sz="1800"/>
                <a:t>domain(C) = {100,200}</a:t>
              </a:r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Combining Problem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4363" y="1890702"/>
            <a:ext cx="1679691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Registered(S,C)</a:t>
            </a:r>
            <a:endParaRPr lang="en-US" sz="2000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03263" y="3021002"/>
            <a:ext cx="9001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diff(C)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882775" y="2593964"/>
            <a:ext cx="152157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intelligence(S)</a:t>
            </a:r>
            <a:endParaRPr lang="en-US" sz="2000" dirty="0"/>
          </a:p>
        </p:txBody>
      </p:sp>
      <p:cxnSp>
        <p:nvCxnSpPr>
          <p:cNvPr id="8" name="AutoShape 44"/>
          <p:cNvCxnSpPr>
            <a:cxnSpLocks noChangeShapeType="1"/>
            <a:stCxn id="7" idx="2"/>
            <a:endCxn id="6" idx="3"/>
          </p:cNvCxnSpPr>
          <p:nvPr/>
        </p:nvCxnSpPr>
        <p:spPr bwMode="auto">
          <a:xfrm rot="5400000">
            <a:off x="2008404" y="2589046"/>
            <a:ext cx="230128" cy="10401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9" name="AutoShape 45"/>
          <p:cNvCxnSpPr>
            <a:cxnSpLocks noChangeShapeType="1"/>
            <a:endCxn id="7" idx="0"/>
          </p:cNvCxnSpPr>
          <p:nvPr/>
        </p:nvCxnSpPr>
        <p:spPr bwMode="auto">
          <a:xfrm>
            <a:off x="1362075" y="2284402"/>
            <a:ext cx="1281485" cy="309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" name="Group 53"/>
          <p:cNvGrpSpPr/>
          <p:nvPr/>
        </p:nvGrpSpPr>
        <p:grpSpPr>
          <a:xfrm>
            <a:off x="3929058" y="1500174"/>
            <a:ext cx="4649806" cy="2989281"/>
            <a:chOff x="4000496" y="3500438"/>
            <a:chExt cx="4649806" cy="2989281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072198" y="4643446"/>
              <a:ext cx="1716087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intelligence(jack)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357686" y="4643446"/>
              <a:ext cx="969963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diff(100)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4000496" y="3500438"/>
              <a:ext cx="20526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Registered(jack,100)</a:t>
              </a:r>
            </a:p>
          </p:txBody>
        </p:sp>
        <p:cxnSp>
          <p:nvCxnSpPr>
            <p:cNvPr id="13" name="AutoShape 44"/>
            <p:cNvCxnSpPr>
              <a:cxnSpLocks noChangeShapeType="1"/>
              <a:stCxn id="15" idx="1"/>
              <a:endCxn id="11" idx="3"/>
            </p:cNvCxnSpPr>
            <p:nvPr/>
          </p:nvCxnSpPr>
          <p:spPr bwMode="auto">
            <a:xfrm rot="10800000">
              <a:off x="5327650" y="4816484"/>
              <a:ext cx="815987" cy="6730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6143636" y="5316538"/>
              <a:ext cx="1741487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intelligence(jane)</a:t>
              </a: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4357686" y="5357826"/>
              <a:ext cx="969963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diff(200)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6500826" y="3500438"/>
              <a:ext cx="20526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Registered(jack,200)</a:t>
              </a:r>
            </a:p>
          </p:txBody>
        </p:sp>
        <p:cxnSp>
          <p:nvCxnSpPr>
            <p:cNvPr id="18" name="AutoShape 57"/>
            <p:cNvCxnSpPr>
              <a:cxnSpLocks noChangeShapeType="1"/>
              <a:stCxn id="16" idx="3"/>
              <a:endCxn id="15" idx="1"/>
            </p:cNvCxnSpPr>
            <p:nvPr/>
          </p:nvCxnSpPr>
          <p:spPr bwMode="auto">
            <a:xfrm flipV="1">
              <a:off x="5327649" y="5489576"/>
              <a:ext cx="815987" cy="41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4143372" y="6143644"/>
              <a:ext cx="20780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Registered(jane,100)</a:t>
              </a:r>
            </a:p>
          </p:txBody>
        </p:sp>
        <p:cxnSp>
          <p:nvCxnSpPr>
            <p:cNvPr id="22" name="AutoShape 61"/>
            <p:cNvCxnSpPr>
              <a:cxnSpLocks noChangeShapeType="1"/>
              <a:endCxn id="10" idx="1"/>
            </p:cNvCxnSpPr>
            <p:nvPr/>
          </p:nvCxnSpPr>
          <p:spPr bwMode="auto">
            <a:xfrm flipV="1">
              <a:off x="5327650" y="4816484"/>
              <a:ext cx="744548" cy="412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6572264" y="6143644"/>
              <a:ext cx="2078038" cy="346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Registered(jane,200)</a:t>
              </a:r>
            </a:p>
          </p:txBody>
        </p:sp>
        <p:cxnSp>
          <p:nvCxnSpPr>
            <p:cNvPr id="24" name="AutoShape 63"/>
            <p:cNvCxnSpPr>
              <a:cxnSpLocks noChangeShapeType="1"/>
            </p:cNvCxnSpPr>
            <p:nvPr/>
          </p:nvCxnSpPr>
          <p:spPr bwMode="auto">
            <a:xfrm flipV="1">
              <a:off x="5286380" y="4929198"/>
              <a:ext cx="714380" cy="5715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7" name="Straight Arrow Connector 46"/>
            <p:cNvCxnSpPr>
              <a:stCxn id="12" idx="2"/>
              <a:endCxn id="10" idx="0"/>
            </p:cNvCxnSpPr>
            <p:nvPr/>
          </p:nvCxnSpPr>
          <p:spPr>
            <a:xfrm rot="16200000" flipH="1">
              <a:off x="5580062" y="3293265"/>
              <a:ext cx="796933" cy="190342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7" idx="2"/>
              <a:endCxn id="10" idx="0"/>
            </p:cNvCxnSpPr>
            <p:nvPr/>
          </p:nvCxnSpPr>
          <p:spPr>
            <a:xfrm rot="5400000">
              <a:off x="6830228" y="3946528"/>
              <a:ext cx="796933" cy="59690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1" idx="0"/>
            </p:cNvCxnSpPr>
            <p:nvPr/>
          </p:nvCxnSpPr>
          <p:spPr>
            <a:xfrm rot="5400000" flipH="1" flipV="1">
              <a:off x="5770170" y="5055799"/>
              <a:ext cx="500066" cy="16756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3" idx="0"/>
              <a:endCxn id="15" idx="2"/>
            </p:cNvCxnSpPr>
            <p:nvPr/>
          </p:nvCxnSpPr>
          <p:spPr>
            <a:xfrm rot="16200000" flipV="1">
              <a:off x="7072317" y="5604677"/>
              <a:ext cx="481031" cy="59690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85720" y="4714884"/>
            <a:ext cx="3500462" cy="14287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 How do we combine information from different related entities (courses)?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57620" y="4929198"/>
            <a:ext cx="4929222" cy="1357322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 Aggregate properties of related entities (PRMs; </a:t>
            </a:r>
            <a:r>
              <a:rPr lang="en-CA" sz="3200" dirty="0" err="1" smtClean="0"/>
              <a:t>Getoor</a:t>
            </a:r>
            <a:r>
              <a:rPr lang="en-CA" sz="3200" dirty="0" smtClean="0"/>
              <a:t>, </a:t>
            </a:r>
            <a:r>
              <a:rPr lang="en-CA" sz="3200" dirty="0" err="1" smtClean="0"/>
              <a:t>Koller</a:t>
            </a:r>
            <a:r>
              <a:rPr lang="en-CA" sz="3200" dirty="0" smtClean="0"/>
              <a:t>, Friedman).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Combine probabilities. (BLPs; Poole, </a:t>
            </a:r>
            <a:r>
              <a:rPr lang="en-CA" sz="3200" dirty="0" err="1" smtClean="0"/>
              <a:t>deRaedt</a:t>
            </a:r>
            <a:r>
              <a:rPr lang="en-CA" sz="3200" dirty="0" smtClean="0"/>
              <a:t>, </a:t>
            </a:r>
            <a:r>
              <a:rPr lang="en-CA" sz="3200" dirty="0" err="1" smtClean="0"/>
              <a:t>Kersting</a:t>
            </a:r>
            <a:r>
              <a:rPr lang="en-CA" sz="3200" dirty="0" smtClean="0"/>
              <a:t>.)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CA" dirty="0" smtClean="0"/>
              <a:t>The Cyclicity Problem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Text Box 250"/>
          <p:cNvSpPr txBox="1">
            <a:spLocks noChangeArrowheads="1"/>
          </p:cNvSpPr>
          <p:nvPr/>
        </p:nvSpPr>
        <p:spPr bwMode="auto">
          <a:xfrm>
            <a:off x="609600" y="1673212"/>
            <a:ext cx="2738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Class-level model (template)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924300" y="1571612"/>
            <a:ext cx="2816225" cy="1125538"/>
            <a:chOff x="3924300" y="1571612"/>
            <a:chExt cx="2816225" cy="1125538"/>
          </a:xfrm>
        </p:grpSpPr>
        <p:sp>
          <p:nvSpPr>
            <p:cNvPr id="6" name="Text Box 251"/>
            <p:cNvSpPr txBox="1">
              <a:spLocks noChangeArrowheads="1"/>
            </p:cNvSpPr>
            <p:nvPr/>
          </p:nvSpPr>
          <p:spPr bwMode="auto">
            <a:xfrm>
              <a:off x="3924300" y="1584312"/>
              <a:ext cx="928688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Rich(X)</a:t>
              </a:r>
            </a:p>
          </p:txBody>
        </p:sp>
        <p:sp>
          <p:nvSpPr>
            <p:cNvPr id="7" name="Text Box 252"/>
            <p:cNvSpPr txBox="1">
              <a:spLocks noChangeArrowheads="1"/>
            </p:cNvSpPr>
            <p:nvPr/>
          </p:nvSpPr>
          <p:spPr bwMode="auto">
            <a:xfrm>
              <a:off x="5410200" y="1571612"/>
              <a:ext cx="133032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Friend(X,Y)</a:t>
              </a:r>
            </a:p>
          </p:txBody>
        </p:sp>
        <p:sp>
          <p:nvSpPr>
            <p:cNvPr id="8" name="Text Box 254"/>
            <p:cNvSpPr txBox="1">
              <a:spLocks noChangeArrowheads="1"/>
            </p:cNvSpPr>
            <p:nvPr/>
          </p:nvSpPr>
          <p:spPr bwMode="auto">
            <a:xfrm>
              <a:off x="4572000" y="2320912"/>
              <a:ext cx="9271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err="1"/>
                <a:t>Rich(Y</a:t>
              </a:r>
              <a:r>
                <a:rPr lang="en-US" sz="1800" dirty="0"/>
                <a:t>)</a:t>
              </a:r>
            </a:p>
          </p:txBody>
        </p:sp>
        <p:cxnSp>
          <p:nvCxnSpPr>
            <p:cNvPr id="9" name="AutoShape 255"/>
            <p:cNvCxnSpPr>
              <a:cxnSpLocks noChangeShapeType="1"/>
              <a:stCxn id="6" idx="2"/>
              <a:endCxn id="8" idx="0"/>
            </p:cNvCxnSpPr>
            <p:nvPr/>
          </p:nvCxnSpPr>
          <p:spPr bwMode="auto">
            <a:xfrm>
              <a:off x="4389438" y="1960550"/>
              <a:ext cx="64611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" name="AutoShape 256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flipH="1">
              <a:off x="5035550" y="1947850"/>
              <a:ext cx="1039813" cy="373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" name="Text Box 257"/>
          <p:cNvSpPr txBox="1">
            <a:spLocks noChangeArrowheads="1"/>
          </p:cNvSpPr>
          <p:nvPr/>
        </p:nvSpPr>
        <p:spPr bwMode="auto">
          <a:xfrm>
            <a:off x="698500" y="3248012"/>
            <a:ext cx="1452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Ground model</a:t>
            </a:r>
          </a:p>
        </p:txBody>
      </p:sp>
      <p:sp>
        <p:nvSpPr>
          <p:cNvPr id="12" name="Text Box 258"/>
          <p:cNvSpPr txBox="1">
            <a:spLocks noChangeArrowheads="1"/>
          </p:cNvSpPr>
          <p:nvPr/>
        </p:nvSpPr>
        <p:spPr bwMode="auto">
          <a:xfrm>
            <a:off x="2755900" y="3222612"/>
            <a:ext cx="755650" cy="3143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Rich(a</a:t>
            </a:r>
            <a:r>
              <a:rPr lang="en-US" sz="1400" dirty="0"/>
              <a:t>)</a:t>
            </a:r>
          </a:p>
        </p:txBody>
      </p:sp>
      <p:sp>
        <p:nvSpPr>
          <p:cNvPr id="13" name="Text Box 259"/>
          <p:cNvSpPr txBox="1">
            <a:spLocks noChangeArrowheads="1"/>
          </p:cNvSpPr>
          <p:nvPr/>
        </p:nvSpPr>
        <p:spPr bwMode="auto">
          <a:xfrm>
            <a:off x="4241800" y="3222612"/>
            <a:ext cx="10636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Friend(a,b)</a:t>
            </a:r>
          </a:p>
        </p:txBody>
      </p:sp>
      <p:sp>
        <p:nvSpPr>
          <p:cNvPr id="14" name="Text Box 260"/>
          <p:cNvSpPr txBox="1">
            <a:spLocks noChangeArrowheads="1"/>
          </p:cNvSpPr>
          <p:nvPr/>
        </p:nvSpPr>
        <p:spPr bwMode="auto">
          <a:xfrm>
            <a:off x="3403600" y="3965562"/>
            <a:ext cx="7604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Rich(b)</a:t>
            </a:r>
          </a:p>
        </p:txBody>
      </p:sp>
      <p:cxnSp>
        <p:nvCxnSpPr>
          <p:cNvPr id="15" name="AutoShape 261"/>
          <p:cNvCxnSpPr>
            <a:cxnSpLocks noChangeShapeType="1"/>
            <a:stCxn id="12" idx="2"/>
          </p:cNvCxnSpPr>
          <p:nvPr/>
        </p:nvCxnSpPr>
        <p:spPr bwMode="auto">
          <a:xfrm>
            <a:off x="3133725" y="3536937"/>
            <a:ext cx="650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262"/>
          <p:cNvCxnSpPr>
            <a:cxnSpLocks noChangeShapeType="1"/>
            <a:stCxn id="13" idx="2"/>
          </p:cNvCxnSpPr>
          <p:nvPr/>
        </p:nvCxnSpPr>
        <p:spPr bwMode="auto">
          <a:xfrm flipH="1">
            <a:off x="3873500" y="3536937"/>
            <a:ext cx="90011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4164013" y="3222612"/>
            <a:ext cx="2517775" cy="1057275"/>
            <a:chOff x="4164013" y="3222612"/>
            <a:chExt cx="2517775" cy="1057275"/>
          </a:xfrm>
        </p:grpSpPr>
        <p:sp>
          <p:nvSpPr>
            <p:cNvPr id="17" name="Text Box 263"/>
            <p:cNvSpPr txBox="1">
              <a:spLocks noChangeArrowheads="1"/>
            </p:cNvSpPr>
            <p:nvPr/>
          </p:nvSpPr>
          <p:spPr bwMode="auto">
            <a:xfrm>
              <a:off x="5629275" y="3222612"/>
              <a:ext cx="1052513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Friend(b,c)</a:t>
              </a:r>
            </a:p>
          </p:txBody>
        </p:sp>
        <p:sp>
          <p:nvSpPr>
            <p:cNvPr id="18" name="Text Box 264"/>
            <p:cNvSpPr txBox="1">
              <a:spLocks noChangeArrowheads="1"/>
            </p:cNvSpPr>
            <p:nvPr/>
          </p:nvSpPr>
          <p:spPr bwMode="auto">
            <a:xfrm>
              <a:off x="5118100" y="3965562"/>
              <a:ext cx="744538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Rich(c)</a:t>
              </a:r>
            </a:p>
          </p:txBody>
        </p:sp>
        <p:cxnSp>
          <p:nvCxnSpPr>
            <p:cNvPr id="19" name="AutoShape 265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>
              <a:off x="4164013" y="4122725"/>
              <a:ext cx="954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" name="AutoShape 266"/>
            <p:cNvCxnSpPr>
              <a:cxnSpLocks noChangeShapeType="1"/>
              <a:stCxn id="17" idx="2"/>
              <a:endCxn id="18" idx="0"/>
            </p:cNvCxnSpPr>
            <p:nvPr/>
          </p:nvCxnSpPr>
          <p:spPr bwMode="auto">
            <a:xfrm flipH="1">
              <a:off x="5491163" y="3536937"/>
              <a:ext cx="665162" cy="428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0" name="Group 29"/>
          <p:cNvGrpSpPr/>
          <p:nvPr/>
        </p:nvGrpSpPr>
        <p:grpSpPr>
          <a:xfrm>
            <a:off x="5862638" y="3222612"/>
            <a:ext cx="2185987" cy="1057275"/>
            <a:chOff x="5862638" y="3222612"/>
            <a:chExt cx="2185987" cy="1057275"/>
          </a:xfrm>
        </p:grpSpPr>
        <p:sp>
          <p:nvSpPr>
            <p:cNvPr id="21" name="Text Box 267"/>
            <p:cNvSpPr txBox="1">
              <a:spLocks noChangeArrowheads="1"/>
            </p:cNvSpPr>
            <p:nvPr/>
          </p:nvSpPr>
          <p:spPr bwMode="auto">
            <a:xfrm>
              <a:off x="7000875" y="3222612"/>
              <a:ext cx="104775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Friend(c,a)</a:t>
              </a:r>
            </a:p>
          </p:txBody>
        </p:sp>
        <p:sp>
          <p:nvSpPr>
            <p:cNvPr id="22" name="Text Box 268"/>
            <p:cNvSpPr txBox="1">
              <a:spLocks noChangeArrowheads="1"/>
            </p:cNvSpPr>
            <p:nvPr/>
          </p:nvSpPr>
          <p:spPr bwMode="auto">
            <a:xfrm>
              <a:off x="6523038" y="3965562"/>
              <a:ext cx="755650" cy="31432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Rich(a</a:t>
              </a:r>
              <a:r>
                <a:rPr lang="en-US" sz="1400" dirty="0"/>
                <a:t>)</a:t>
              </a:r>
            </a:p>
          </p:txBody>
        </p:sp>
        <p:cxnSp>
          <p:nvCxnSpPr>
            <p:cNvPr id="23" name="AutoShape 269"/>
            <p:cNvCxnSpPr>
              <a:cxnSpLocks noChangeShapeType="1"/>
              <a:stCxn id="21" idx="2"/>
              <a:endCxn id="22" idx="0"/>
            </p:cNvCxnSpPr>
            <p:nvPr/>
          </p:nvCxnSpPr>
          <p:spPr bwMode="auto">
            <a:xfrm flipH="1">
              <a:off x="6900863" y="3536937"/>
              <a:ext cx="623887" cy="428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" name="AutoShape 270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5862638" y="4122725"/>
              <a:ext cx="660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5" name="AutoShape 271"/>
          <p:cNvSpPr>
            <a:spLocks noChangeArrowheads="1"/>
          </p:cNvSpPr>
          <p:nvPr/>
        </p:nvSpPr>
        <p:spPr bwMode="auto">
          <a:xfrm>
            <a:off x="1282700" y="2244712"/>
            <a:ext cx="279400" cy="622300"/>
          </a:xfrm>
          <a:prstGeom prst="downArrow">
            <a:avLst>
              <a:gd name="adj1" fmla="val 50000"/>
              <a:gd name="adj2" fmla="val 556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642910" y="4500570"/>
            <a:ext cx="7929618" cy="1500198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 With recursive relationships, get cycles in ground model even if none in 1</a:t>
            </a:r>
            <a:r>
              <a:rPr lang="en-CA" sz="3200" baseline="30000" dirty="0" smtClean="0"/>
              <a:t>st</a:t>
            </a:r>
            <a:r>
              <a:rPr lang="en-CA" sz="3200" dirty="0" smtClean="0"/>
              <a:t>-order model.</a:t>
            </a:r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 Jensen and Neville 2007: “The </a:t>
            </a:r>
            <a:r>
              <a:rPr lang="en-CA" sz="3200" dirty="0" err="1" smtClean="0"/>
              <a:t>acyclicity</a:t>
            </a:r>
            <a:r>
              <a:rPr lang="en-CA" sz="3200" dirty="0" smtClean="0"/>
              <a:t> constraints of directed models severely constrain their applicability to relational data.”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Variables Avoid Cycles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5" name="Text Box 251"/>
          <p:cNvSpPr txBox="1">
            <a:spLocks noChangeArrowheads="1"/>
          </p:cNvSpPr>
          <p:nvPr/>
        </p:nvSpPr>
        <p:spPr bwMode="auto">
          <a:xfrm>
            <a:off x="1066800" y="2301081"/>
            <a:ext cx="9286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Rich(X)</a:t>
            </a:r>
          </a:p>
        </p:txBody>
      </p:sp>
      <p:sp>
        <p:nvSpPr>
          <p:cNvPr id="6" name="Text Box 252"/>
          <p:cNvSpPr txBox="1">
            <a:spLocks noChangeArrowheads="1"/>
          </p:cNvSpPr>
          <p:nvPr/>
        </p:nvSpPr>
        <p:spPr bwMode="auto">
          <a:xfrm>
            <a:off x="2708275" y="2301081"/>
            <a:ext cx="13303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Friend(X,Y)</a:t>
            </a:r>
          </a:p>
        </p:txBody>
      </p:sp>
      <p:sp>
        <p:nvSpPr>
          <p:cNvPr id="7" name="Text Box 254"/>
          <p:cNvSpPr txBox="1">
            <a:spLocks noChangeArrowheads="1"/>
          </p:cNvSpPr>
          <p:nvPr/>
        </p:nvSpPr>
        <p:spPr bwMode="auto">
          <a:xfrm>
            <a:off x="4953000" y="2301081"/>
            <a:ext cx="9271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Rich(Y)</a:t>
            </a:r>
          </a:p>
        </p:txBody>
      </p:sp>
      <p:sp>
        <p:nvSpPr>
          <p:cNvPr id="12" name="Text Box 251"/>
          <p:cNvSpPr txBox="1">
            <a:spLocks noChangeArrowheads="1"/>
          </p:cNvSpPr>
          <p:nvPr/>
        </p:nvSpPr>
        <p:spPr bwMode="auto">
          <a:xfrm>
            <a:off x="1981200" y="1604962"/>
            <a:ext cx="62514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U</a:t>
            </a:r>
            <a:r>
              <a:rPr lang="en-US" sz="1800" dirty="0" smtClean="0"/>
              <a:t>(</a:t>
            </a:r>
            <a:r>
              <a:rPr lang="en-US" sz="1800" dirty="0"/>
              <a:t>X)</a:t>
            </a:r>
          </a:p>
        </p:txBody>
      </p:sp>
      <p:sp>
        <p:nvSpPr>
          <p:cNvPr id="13" name="Text Box 251"/>
          <p:cNvSpPr txBox="1">
            <a:spLocks noChangeArrowheads="1"/>
          </p:cNvSpPr>
          <p:nvPr/>
        </p:nvSpPr>
        <p:spPr bwMode="auto">
          <a:xfrm>
            <a:off x="4175459" y="1611868"/>
            <a:ext cx="61308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U</a:t>
            </a:r>
            <a:r>
              <a:rPr lang="en-US" sz="1800" dirty="0" smtClean="0"/>
              <a:t>(</a:t>
            </a:r>
            <a:r>
              <a:rPr lang="en-US" dirty="0"/>
              <a:t>Y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cxnSp>
        <p:nvCxnSpPr>
          <p:cNvPr id="15" name="Straight Connector 14"/>
          <p:cNvCxnSpPr>
            <a:stCxn id="12" idx="2"/>
            <a:endCxn id="5" idx="0"/>
          </p:cNvCxnSpPr>
          <p:nvPr/>
        </p:nvCxnSpPr>
        <p:spPr>
          <a:xfrm rot="5400000">
            <a:off x="1749065" y="1756374"/>
            <a:ext cx="326787" cy="76262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6" idx="0"/>
          </p:cNvCxnSpPr>
          <p:nvPr/>
        </p:nvCxnSpPr>
        <p:spPr>
          <a:xfrm rot="16200000" flipH="1">
            <a:off x="2670211" y="1597853"/>
            <a:ext cx="326787" cy="107966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2"/>
            <a:endCxn id="6" idx="0"/>
          </p:cNvCxnSpPr>
          <p:nvPr/>
        </p:nvCxnSpPr>
        <p:spPr>
          <a:xfrm rot="5400000">
            <a:off x="3767779" y="1586859"/>
            <a:ext cx="319881" cy="1108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2"/>
          </p:cNvCxnSpPr>
          <p:nvPr/>
        </p:nvCxnSpPr>
        <p:spPr>
          <a:xfrm rot="16200000" flipH="1">
            <a:off x="4869900" y="1593300"/>
            <a:ext cx="304800" cy="108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30480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Assign unobserved values </a:t>
            </a:r>
            <a:r>
              <a:rPr lang="en-US" sz="2200" i="1" dirty="0" err="1" smtClean="0"/>
              <a:t>u(jack</a:t>
            </a:r>
            <a:r>
              <a:rPr lang="en-US" sz="2200" i="1" dirty="0" smtClean="0"/>
              <a:t>), </a:t>
            </a:r>
            <a:r>
              <a:rPr lang="en-US" sz="2200" i="1" dirty="0" err="1" smtClean="0"/>
              <a:t>u(jane</a:t>
            </a:r>
            <a:r>
              <a:rPr lang="en-US" sz="2200" i="1" dirty="0" smtClean="0"/>
              <a:t>)</a:t>
            </a:r>
            <a:r>
              <a:rPr lang="en-US" sz="220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Probability that Jack and Jane are friends depends on their unobserved “type”.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In ground model, </a:t>
            </a:r>
            <a:r>
              <a:rPr lang="en-US" sz="2200" i="1" dirty="0" err="1" smtClean="0"/>
              <a:t>rich(jack</a:t>
            </a:r>
            <a:r>
              <a:rPr lang="en-US" sz="2200" i="1" dirty="0" smtClean="0"/>
              <a:t>) </a:t>
            </a:r>
            <a:r>
              <a:rPr lang="en-US" sz="2200" dirty="0" smtClean="0"/>
              <a:t>and </a:t>
            </a:r>
            <a:r>
              <a:rPr lang="en-US" sz="2200" i="1" dirty="0" err="1" smtClean="0"/>
              <a:t>rich(jane</a:t>
            </a:r>
            <a:r>
              <a:rPr lang="en-US" sz="2200" i="1" dirty="0" smtClean="0"/>
              <a:t>)</a:t>
            </a:r>
            <a:r>
              <a:rPr lang="en-US" sz="2200" dirty="0" smtClean="0"/>
              <a:t> are correlated given that they are friends, but neither is an ancestor.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Common in social network analysis (Hoff 2001, Hoff and Rafferty 2003, Fienberg 2009).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$1M prize in Netflix challenge.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Also for multiple types of relationships (</a:t>
            </a:r>
            <a:r>
              <a:rPr lang="en-US" sz="2200" dirty="0" err="1" smtClean="0"/>
              <a:t>Kersting</a:t>
            </a:r>
            <a:r>
              <a:rPr lang="en-US" sz="2200" dirty="0" smtClean="0"/>
              <a:t> et al. 2009).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Computationally demanding.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Undirected Models Avoid Cycles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5" name="Text Box 250"/>
          <p:cNvSpPr txBox="1">
            <a:spLocks noChangeArrowheads="1"/>
          </p:cNvSpPr>
          <p:nvPr/>
        </p:nvSpPr>
        <p:spPr bwMode="auto">
          <a:xfrm>
            <a:off x="609600" y="1673212"/>
            <a:ext cx="2738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Class-level model (template)</a:t>
            </a:r>
          </a:p>
        </p:txBody>
      </p:sp>
      <p:sp>
        <p:nvSpPr>
          <p:cNvPr id="11" name="Text Box 257"/>
          <p:cNvSpPr txBox="1">
            <a:spLocks noChangeArrowheads="1"/>
          </p:cNvSpPr>
          <p:nvPr/>
        </p:nvSpPr>
        <p:spPr bwMode="auto">
          <a:xfrm>
            <a:off x="698500" y="3248012"/>
            <a:ext cx="1452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Ground model</a:t>
            </a:r>
          </a:p>
        </p:txBody>
      </p:sp>
      <p:sp>
        <p:nvSpPr>
          <p:cNvPr id="25" name="AutoShape 271"/>
          <p:cNvSpPr>
            <a:spLocks noChangeArrowheads="1"/>
          </p:cNvSpPr>
          <p:nvPr/>
        </p:nvSpPr>
        <p:spPr bwMode="auto">
          <a:xfrm>
            <a:off x="1282700" y="2244712"/>
            <a:ext cx="279400" cy="622300"/>
          </a:xfrm>
          <a:prstGeom prst="downArrow">
            <a:avLst>
              <a:gd name="adj1" fmla="val 50000"/>
              <a:gd name="adj2" fmla="val 556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6" name="Text Box 251"/>
          <p:cNvSpPr txBox="1">
            <a:spLocks noChangeArrowheads="1"/>
          </p:cNvSpPr>
          <p:nvPr/>
        </p:nvSpPr>
        <p:spPr bwMode="auto">
          <a:xfrm>
            <a:off x="3924300" y="1584312"/>
            <a:ext cx="9286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Rich(X)</a:t>
            </a:r>
          </a:p>
        </p:txBody>
      </p:sp>
      <p:sp>
        <p:nvSpPr>
          <p:cNvPr id="7" name="Text Box 252"/>
          <p:cNvSpPr txBox="1">
            <a:spLocks noChangeArrowheads="1"/>
          </p:cNvSpPr>
          <p:nvPr/>
        </p:nvSpPr>
        <p:spPr bwMode="auto">
          <a:xfrm>
            <a:off x="5410200" y="1571612"/>
            <a:ext cx="13303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Friend(X,Y)</a:t>
            </a:r>
          </a:p>
        </p:txBody>
      </p:sp>
      <p:sp>
        <p:nvSpPr>
          <p:cNvPr id="8" name="Text Box 254"/>
          <p:cNvSpPr txBox="1">
            <a:spLocks noChangeArrowheads="1"/>
          </p:cNvSpPr>
          <p:nvPr/>
        </p:nvSpPr>
        <p:spPr bwMode="auto">
          <a:xfrm>
            <a:off x="4572000" y="2320912"/>
            <a:ext cx="9271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Rich(Y)</a:t>
            </a:r>
          </a:p>
        </p:txBody>
      </p:sp>
      <p:cxnSp>
        <p:nvCxnSpPr>
          <p:cNvPr id="9" name="AutoShape 255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4389438" y="1960550"/>
            <a:ext cx="64611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cxnSp>
        <p:nvCxnSpPr>
          <p:cNvPr id="10" name="AutoShape 256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5035550" y="1947850"/>
            <a:ext cx="1039813" cy="373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6" idx="3"/>
            <a:endCxn id="7" idx="1"/>
          </p:cNvCxnSpPr>
          <p:nvPr/>
        </p:nvCxnSpPr>
        <p:spPr>
          <a:xfrm flipV="1">
            <a:off x="4852988" y="1759731"/>
            <a:ext cx="557212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241800" y="3222612"/>
            <a:ext cx="2131015" cy="1050727"/>
            <a:chOff x="4241800" y="3222612"/>
            <a:chExt cx="2131015" cy="1050727"/>
          </a:xfrm>
        </p:grpSpPr>
        <p:sp>
          <p:nvSpPr>
            <p:cNvPr id="13" name="Text Box 259"/>
            <p:cNvSpPr txBox="1">
              <a:spLocks noChangeArrowheads="1"/>
            </p:cNvSpPr>
            <p:nvPr/>
          </p:nvSpPr>
          <p:spPr bwMode="auto">
            <a:xfrm>
              <a:off x="4241800" y="3222612"/>
              <a:ext cx="1063625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Friend(a,b)</a:t>
              </a:r>
            </a:p>
          </p:txBody>
        </p:sp>
        <p:sp>
          <p:nvSpPr>
            <p:cNvPr id="14" name="Text Box 260"/>
            <p:cNvSpPr txBox="1">
              <a:spLocks noChangeArrowheads="1"/>
            </p:cNvSpPr>
            <p:nvPr/>
          </p:nvSpPr>
          <p:spPr bwMode="auto">
            <a:xfrm>
              <a:off x="4357221" y="3965562"/>
              <a:ext cx="67197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(a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16" name="AutoShape 262"/>
            <p:cNvCxnSpPr>
              <a:cxnSpLocks noChangeShapeType="1"/>
            </p:cNvCxnSpPr>
            <p:nvPr/>
          </p:nvCxnSpPr>
          <p:spPr bwMode="auto">
            <a:xfrm rot="5400000">
              <a:off x="4397888" y="3679312"/>
              <a:ext cx="428625" cy="80402"/>
            </a:xfrm>
            <a:prstGeom prst="straightConnector1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none" w="med" len="med"/>
            </a:ln>
            <a:effectLst/>
          </p:spPr>
        </p:cxnSp>
        <p:sp>
          <p:nvSpPr>
            <p:cNvPr id="18" name="Text Box 264"/>
            <p:cNvSpPr txBox="1">
              <a:spLocks noChangeArrowheads="1"/>
            </p:cNvSpPr>
            <p:nvPr/>
          </p:nvSpPr>
          <p:spPr bwMode="auto">
            <a:xfrm>
              <a:off x="5688012" y="3965562"/>
              <a:ext cx="684803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(b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19" name="AutoShape 265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>
              <a:off x="5029200" y="4119451"/>
              <a:ext cx="658812" cy="1588"/>
            </a:xfrm>
            <a:prstGeom prst="straightConnector1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8" idx="0"/>
              <a:endCxn id="13" idx="2"/>
            </p:cNvCxnSpPr>
            <p:nvPr/>
          </p:nvCxnSpPr>
          <p:spPr>
            <a:xfrm rot="16200000" flipV="1">
              <a:off x="5187702" y="3122849"/>
              <a:ext cx="428625" cy="1256801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93211" y="3222612"/>
            <a:ext cx="3071718" cy="1730388"/>
            <a:chOff x="4693211" y="3222612"/>
            <a:chExt cx="3071718" cy="1730388"/>
          </a:xfrm>
        </p:grpSpPr>
        <p:sp>
          <p:nvSpPr>
            <p:cNvPr id="17" name="Text Box 263"/>
            <p:cNvSpPr txBox="1">
              <a:spLocks noChangeArrowheads="1"/>
            </p:cNvSpPr>
            <p:nvPr/>
          </p:nvSpPr>
          <p:spPr bwMode="auto">
            <a:xfrm>
              <a:off x="5629275" y="3222612"/>
              <a:ext cx="9284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Friend</a:t>
              </a:r>
              <a:r>
                <a:rPr lang="en-US" sz="1400" dirty="0" err="1" smtClean="0"/>
                <a:t>(c,a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sp>
          <p:nvSpPr>
            <p:cNvPr id="22" name="Text Box 268"/>
            <p:cNvSpPr txBox="1">
              <a:spLocks noChangeArrowheads="1"/>
            </p:cNvSpPr>
            <p:nvPr/>
          </p:nvSpPr>
          <p:spPr bwMode="auto">
            <a:xfrm>
              <a:off x="7092950" y="4645223"/>
              <a:ext cx="67197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Rich</a:t>
              </a:r>
              <a:r>
                <a:rPr lang="en-US" sz="1400" dirty="0" err="1" smtClean="0"/>
                <a:t>(c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33" name="Straight Connector 32"/>
            <p:cNvCxnSpPr>
              <a:stCxn id="14" idx="3"/>
              <a:endCxn id="17" idx="2"/>
            </p:cNvCxnSpPr>
            <p:nvPr/>
          </p:nvCxnSpPr>
          <p:spPr>
            <a:xfrm flipV="1">
              <a:off x="5029200" y="3530389"/>
              <a:ext cx="1064305" cy="5890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4" idx="2"/>
              <a:endCxn id="22" idx="1"/>
            </p:cNvCxnSpPr>
            <p:nvPr/>
          </p:nvCxnSpPr>
          <p:spPr>
            <a:xfrm rot="16200000" flipH="1">
              <a:off x="5630194" y="3336355"/>
              <a:ext cx="525773" cy="2399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2" idx="0"/>
              <a:endCxn id="17" idx="2"/>
            </p:cNvCxnSpPr>
            <p:nvPr/>
          </p:nvCxnSpPr>
          <p:spPr>
            <a:xfrm rot="16200000" flipV="1">
              <a:off x="6203806" y="3420088"/>
              <a:ext cx="1114834" cy="13354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372815" y="3222612"/>
            <a:ext cx="1556519" cy="1576500"/>
            <a:chOff x="6372815" y="3222612"/>
            <a:chExt cx="1556519" cy="1576500"/>
          </a:xfrm>
        </p:grpSpPr>
        <p:sp>
          <p:nvSpPr>
            <p:cNvPr id="21" name="Text Box 267"/>
            <p:cNvSpPr txBox="1">
              <a:spLocks noChangeArrowheads="1"/>
            </p:cNvSpPr>
            <p:nvPr/>
          </p:nvSpPr>
          <p:spPr bwMode="auto">
            <a:xfrm>
              <a:off x="7000875" y="3222612"/>
              <a:ext cx="9284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Friend</a:t>
              </a:r>
              <a:r>
                <a:rPr lang="en-US" sz="1400" dirty="0" err="1" smtClean="0"/>
                <a:t>(b,c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cxnSp>
          <p:nvCxnSpPr>
            <p:cNvPr id="23" name="AutoShape 269"/>
            <p:cNvCxnSpPr>
              <a:cxnSpLocks noChangeShapeType="1"/>
              <a:stCxn id="21" idx="2"/>
              <a:endCxn id="22" idx="0"/>
            </p:cNvCxnSpPr>
            <p:nvPr/>
          </p:nvCxnSpPr>
          <p:spPr bwMode="auto">
            <a:xfrm rot="5400000">
              <a:off x="6889606" y="4069724"/>
              <a:ext cx="1114834" cy="36165"/>
            </a:xfrm>
            <a:prstGeom prst="straightConnector1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24" name="AutoShape 270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6372815" y="4119451"/>
              <a:ext cx="720135" cy="679661"/>
            </a:xfrm>
            <a:prstGeom prst="straightConnector1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18" idx="3"/>
              <a:endCxn id="21" idx="2"/>
            </p:cNvCxnSpPr>
            <p:nvPr/>
          </p:nvCxnSpPr>
          <p:spPr>
            <a:xfrm flipV="1">
              <a:off x="6372815" y="3530389"/>
              <a:ext cx="1092290" cy="589062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543800" cy="731838"/>
          </a:xfrm>
        </p:spPr>
        <p:txBody>
          <a:bodyPr>
            <a:normAutofit fontScale="90000"/>
          </a:bodyPr>
          <a:lstStyle/>
          <a:p>
            <a:r>
              <a:rPr lang="en-US" dirty="0"/>
              <a:t>Markov </a:t>
            </a:r>
            <a:r>
              <a:rPr lang="en-US" dirty="0" smtClean="0"/>
              <a:t>Network Example</a:t>
            </a:r>
            <a:endParaRPr lang="en-US" dirty="0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458200" cy="533400"/>
          </a:xfrm>
        </p:spPr>
        <p:txBody>
          <a:bodyPr/>
          <a:lstStyle/>
          <a:p>
            <a:r>
              <a:rPr lang="en-US" sz="2600" b="1" dirty="0"/>
              <a:t>Undirected</a:t>
            </a:r>
            <a:r>
              <a:rPr lang="en-US" sz="2600" dirty="0"/>
              <a:t> graphical </a:t>
            </a:r>
            <a:r>
              <a:rPr lang="en-US" sz="2600" dirty="0" smtClean="0"/>
              <a:t>model</a:t>
            </a:r>
            <a:endParaRPr lang="en-US" sz="2600" dirty="0"/>
          </a:p>
        </p:txBody>
      </p:sp>
      <p:sp>
        <p:nvSpPr>
          <p:cNvPr id="958468" name="Oval 4"/>
          <p:cNvSpPr>
            <a:spLocks noChangeArrowheads="1"/>
          </p:cNvSpPr>
          <p:nvPr/>
        </p:nvSpPr>
        <p:spPr bwMode="auto">
          <a:xfrm>
            <a:off x="4038600" y="1371600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Cancer</a:t>
            </a:r>
          </a:p>
        </p:txBody>
      </p:sp>
      <p:sp>
        <p:nvSpPr>
          <p:cNvPr id="958469" name="Oval 5"/>
          <p:cNvSpPr>
            <a:spLocks noChangeArrowheads="1"/>
          </p:cNvSpPr>
          <p:nvPr/>
        </p:nvSpPr>
        <p:spPr bwMode="auto">
          <a:xfrm>
            <a:off x="5410200" y="2286000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Cough</a:t>
            </a:r>
          </a:p>
        </p:txBody>
      </p:sp>
      <p:sp>
        <p:nvSpPr>
          <p:cNvPr id="958470" name="Oval 6"/>
          <p:cNvSpPr>
            <a:spLocks noChangeArrowheads="1"/>
          </p:cNvSpPr>
          <p:nvPr/>
        </p:nvSpPr>
        <p:spPr bwMode="auto">
          <a:xfrm>
            <a:off x="2743200" y="2286000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Asthma</a:t>
            </a:r>
          </a:p>
        </p:txBody>
      </p:sp>
      <p:sp>
        <p:nvSpPr>
          <p:cNvPr id="958471" name="Oval 7"/>
          <p:cNvSpPr>
            <a:spLocks noChangeArrowheads="1"/>
          </p:cNvSpPr>
          <p:nvPr/>
        </p:nvSpPr>
        <p:spPr bwMode="auto">
          <a:xfrm>
            <a:off x="1371600" y="1371600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Smoking</a:t>
            </a:r>
          </a:p>
        </p:txBody>
      </p:sp>
      <p:cxnSp>
        <p:nvCxnSpPr>
          <p:cNvPr id="958472" name="AutoShape 8"/>
          <p:cNvCxnSpPr>
            <a:cxnSpLocks noChangeShapeType="1"/>
            <a:stCxn id="958471" idx="6"/>
            <a:endCxn id="958468" idx="2"/>
          </p:cNvCxnSpPr>
          <p:nvPr/>
        </p:nvCxnSpPr>
        <p:spPr bwMode="auto">
          <a:xfrm>
            <a:off x="3200400" y="1676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58473" name="AutoShape 9"/>
          <p:cNvCxnSpPr>
            <a:cxnSpLocks noChangeShapeType="1"/>
          </p:cNvCxnSpPr>
          <p:nvPr/>
        </p:nvCxnSpPr>
        <p:spPr bwMode="auto">
          <a:xfrm>
            <a:off x="5638800" y="1905000"/>
            <a:ext cx="38417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58474" name="AutoShape 10"/>
          <p:cNvCxnSpPr>
            <a:cxnSpLocks noChangeShapeType="1"/>
          </p:cNvCxnSpPr>
          <p:nvPr/>
        </p:nvCxnSpPr>
        <p:spPr bwMode="auto">
          <a:xfrm flipH="1">
            <a:off x="4114800" y="1905000"/>
            <a:ext cx="268288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58475" name="AutoShape 11"/>
          <p:cNvCxnSpPr>
            <a:cxnSpLocks noChangeShapeType="1"/>
            <a:stCxn id="958470" idx="6"/>
            <a:endCxn id="958469" idx="2"/>
          </p:cNvCxnSpPr>
          <p:nvPr/>
        </p:nvCxnSpPr>
        <p:spPr bwMode="auto">
          <a:xfrm>
            <a:off x="4572000" y="25908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58476" name="Rectangle 12"/>
          <p:cNvSpPr>
            <a:spLocks noChangeArrowheads="1"/>
          </p:cNvSpPr>
          <p:nvPr/>
        </p:nvSpPr>
        <p:spPr bwMode="auto">
          <a:xfrm>
            <a:off x="381000" y="30480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2" charset="2"/>
              <a:buChar char="l"/>
            </a:pPr>
            <a:r>
              <a:rPr lang="en-US" sz="2600"/>
              <a:t>Potential functions defined over cliques</a:t>
            </a:r>
          </a:p>
        </p:txBody>
      </p:sp>
      <p:graphicFrame>
        <p:nvGraphicFramePr>
          <p:cNvPr id="958477" name="Group 13"/>
          <p:cNvGraphicFramePr>
            <a:graphicFrameLocks noGrp="1"/>
          </p:cNvGraphicFramePr>
          <p:nvPr/>
        </p:nvGraphicFramePr>
        <p:xfrm>
          <a:off x="4419600" y="3657600"/>
          <a:ext cx="3962400" cy="2489201"/>
        </p:xfrm>
        <a:graphic>
          <a:graphicData uri="http://schemas.openxmlformats.org/drawingml/2006/table">
            <a:tbl>
              <a:tblPr/>
              <a:tblGrid>
                <a:gridCol w="1320800"/>
                <a:gridCol w="1320800"/>
                <a:gridCol w="1320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Smoking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(S,C)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3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8503" name="Object 39"/>
          <p:cNvGraphicFramePr>
            <a:graphicFrameLocks noChangeAspect="1"/>
          </p:cNvGraphicFramePr>
          <p:nvPr/>
        </p:nvGraphicFramePr>
        <p:xfrm>
          <a:off x="1033463" y="3733800"/>
          <a:ext cx="2982912" cy="971550"/>
        </p:xfrm>
        <a:graphic>
          <a:graphicData uri="http://schemas.openxmlformats.org/presentationml/2006/ole">
            <p:oleObj spid="_x0000_s66562" name="Equation" r:id="rId4" imgW="1282680" imgH="419040" progId="Equation.3">
              <p:embed/>
            </p:oleObj>
          </a:graphicData>
        </a:graphic>
      </p:graphicFrame>
      <p:graphicFrame>
        <p:nvGraphicFramePr>
          <p:cNvPr id="958504" name="Object 40"/>
          <p:cNvGraphicFramePr>
            <a:graphicFrameLocks noChangeAspect="1"/>
          </p:cNvGraphicFramePr>
          <p:nvPr/>
        </p:nvGraphicFramePr>
        <p:xfrm>
          <a:off x="1143000" y="5105400"/>
          <a:ext cx="2628900" cy="795338"/>
        </p:xfrm>
        <a:graphic>
          <a:graphicData uri="http://schemas.openxmlformats.org/presentationml/2006/ole">
            <p:oleObj spid="_x0000_s66563" name="Equation" r:id="rId5" imgW="1130040" imgH="342720" progId="Equation.3">
              <p:embed/>
            </p:oleObj>
          </a:graphicData>
        </a:graphic>
      </p:graphicFrame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Causal Modelling for Relational Data - CFE 2010</a:t>
            </a:r>
            <a:endParaRPr lang="en-US" alt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97DA-63F6-44F4-89F5-48BAC906F21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Markov Logic Networks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14600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 smtClean="0"/>
              <a:t>Domingos</a:t>
            </a:r>
            <a:r>
              <a:rPr lang="en-CA" dirty="0" smtClean="0"/>
              <a:t> and Richardson ML 2006</a:t>
            </a:r>
          </a:p>
          <a:p>
            <a:r>
              <a:rPr lang="en-CA" dirty="0" smtClean="0"/>
              <a:t>An MLN is a set of formulas with weights.</a:t>
            </a:r>
          </a:p>
          <a:p>
            <a:r>
              <a:rPr lang="en-CA" dirty="0" smtClean="0"/>
              <a:t>Graphically, a Markov network with </a:t>
            </a:r>
            <a:r>
              <a:rPr lang="en-CA" dirty="0" err="1" smtClean="0"/>
              <a:t>functor</a:t>
            </a:r>
            <a:r>
              <a:rPr lang="en-CA" dirty="0" smtClean="0"/>
              <a:t> nodes.</a:t>
            </a:r>
          </a:p>
          <a:p>
            <a:pPr>
              <a:buFont typeface="Wingdings" charset="2"/>
              <a:buChar char=""/>
            </a:pPr>
            <a:r>
              <a:rPr lang="en-CA" b="1" dirty="0" smtClean="0"/>
              <a:t>Solves the  combining and the </a:t>
            </a:r>
            <a:r>
              <a:rPr lang="en-CA" b="1" dirty="0" err="1" smtClean="0"/>
              <a:t>cyclicity</a:t>
            </a:r>
            <a:r>
              <a:rPr lang="en-CA" b="1" dirty="0" smtClean="0"/>
              <a:t> problems.</a:t>
            </a:r>
          </a:p>
          <a:p>
            <a:r>
              <a:rPr lang="en-CA" dirty="0" smtClean="0"/>
              <a:t>For every </a:t>
            </a:r>
            <a:r>
              <a:rPr lang="en-CA" dirty="0" err="1" smtClean="0"/>
              <a:t>functor</a:t>
            </a:r>
            <a:r>
              <a:rPr lang="en-CA" dirty="0" smtClean="0"/>
              <a:t> BN, there is a </a:t>
            </a:r>
            <a:r>
              <a:rPr lang="en-CA" dirty="0" err="1" smtClean="0"/>
              <a:t>predictively</a:t>
            </a:r>
            <a:r>
              <a:rPr lang="en-CA" dirty="0" smtClean="0"/>
              <a:t> equivalent MLN (the moralized BN).</a:t>
            </a:r>
          </a:p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38600" y="4343400"/>
            <a:ext cx="3886200" cy="1125538"/>
            <a:chOff x="4038600" y="4343400"/>
            <a:chExt cx="3886200" cy="1125538"/>
          </a:xfrm>
        </p:grpSpPr>
        <p:grpSp>
          <p:nvGrpSpPr>
            <p:cNvPr id="7" name="Group 6"/>
            <p:cNvGrpSpPr/>
            <p:nvPr/>
          </p:nvGrpSpPr>
          <p:grpSpPr>
            <a:xfrm>
              <a:off x="5108575" y="4343400"/>
              <a:ext cx="2816225" cy="1125538"/>
              <a:chOff x="3924300" y="1571612"/>
              <a:chExt cx="2816225" cy="1125538"/>
            </a:xfrm>
          </p:grpSpPr>
          <p:sp>
            <p:nvSpPr>
              <p:cNvPr id="8" name="Text Box 251"/>
              <p:cNvSpPr txBox="1">
                <a:spLocks noChangeArrowheads="1"/>
              </p:cNvSpPr>
              <p:nvPr/>
            </p:nvSpPr>
            <p:spPr bwMode="auto">
              <a:xfrm>
                <a:off x="3924300" y="1584312"/>
                <a:ext cx="928688" cy="3762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Rich(X)</a:t>
                </a:r>
              </a:p>
            </p:txBody>
          </p:sp>
          <p:sp>
            <p:nvSpPr>
              <p:cNvPr id="9" name="Text Box 252"/>
              <p:cNvSpPr txBox="1">
                <a:spLocks noChangeArrowheads="1"/>
              </p:cNvSpPr>
              <p:nvPr/>
            </p:nvSpPr>
            <p:spPr bwMode="auto">
              <a:xfrm>
                <a:off x="5410200" y="1571612"/>
                <a:ext cx="1330325" cy="3762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Friend(X,Y)</a:t>
                </a:r>
              </a:p>
            </p:txBody>
          </p:sp>
          <p:sp>
            <p:nvSpPr>
              <p:cNvPr id="10" name="Text Box 254"/>
              <p:cNvSpPr txBox="1">
                <a:spLocks noChangeArrowheads="1"/>
              </p:cNvSpPr>
              <p:nvPr/>
            </p:nvSpPr>
            <p:spPr bwMode="auto">
              <a:xfrm>
                <a:off x="4572000" y="2320912"/>
                <a:ext cx="927100" cy="3762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Rich(Y)</a:t>
                </a:r>
              </a:p>
            </p:txBody>
          </p:sp>
          <p:cxnSp>
            <p:nvCxnSpPr>
              <p:cNvPr id="11" name="AutoShape 255"/>
              <p:cNvCxnSpPr>
                <a:cxnSpLocks noChangeShapeType="1"/>
                <a:stCxn id="8" idx="2"/>
                <a:endCxn id="10" idx="0"/>
              </p:cNvCxnSpPr>
              <p:nvPr/>
            </p:nvCxnSpPr>
            <p:spPr bwMode="auto">
              <a:xfrm>
                <a:off x="4389438" y="1960550"/>
                <a:ext cx="646112" cy="3603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</p:cxnSp>
          <p:cxnSp>
            <p:nvCxnSpPr>
              <p:cNvPr id="12" name="AutoShape 256"/>
              <p:cNvCxnSpPr>
                <a:cxnSpLocks noChangeShapeType="1"/>
                <a:stCxn id="9" idx="2"/>
                <a:endCxn id="10" idx="0"/>
              </p:cNvCxnSpPr>
              <p:nvPr/>
            </p:nvCxnSpPr>
            <p:spPr bwMode="auto">
              <a:xfrm flipH="1">
                <a:off x="5035550" y="1947850"/>
                <a:ext cx="1039813" cy="3730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>
                <a:stCxn id="8" idx="3"/>
                <a:endCxn id="9" idx="1"/>
              </p:cNvCxnSpPr>
              <p:nvPr/>
            </p:nvCxnSpPr>
            <p:spPr>
              <a:xfrm flipV="1">
                <a:off x="4852988" y="1759731"/>
                <a:ext cx="557212" cy="127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ight Arrow 20"/>
            <p:cNvSpPr/>
            <p:nvPr/>
          </p:nvSpPr>
          <p:spPr>
            <a:xfrm>
              <a:off x="4038600" y="4953000"/>
              <a:ext cx="990600" cy="3810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14400" y="4343400"/>
            <a:ext cx="2816225" cy="1125538"/>
            <a:chOff x="3924300" y="1571612"/>
            <a:chExt cx="2816225" cy="1125538"/>
          </a:xfrm>
        </p:grpSpPr>
        <p:sp>
          <p:nvSpPr>
            <p:cNvPr id="23" name="Text Box 251"/>
            <p:cNvSpPr txBox="1">
              <a:spLocks noChangeArrowheads="1"/>
            </p:cNvSpPr>
            <p:nvPr/>
          </p:nvSpPr>
          <p:spPr bwMode="auto">
            <a:xfrm>
              <a:off x="3924300" y="1584312"/>
              <a:ext cx="928688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Rich(X)</a:t>
              </a:r>
            </a:p>
          </p:txBody>
        </p:sp>
        <p:sp>
          <p:nvSpPr>
            <p:cNvPr id="24" name="Text Box 252"/>
            <p:cNvSpPr txBox="1">
              <a:spLocks noChangeArrowheads="1"/>
            </p:cNvSpPr>
            <p:nvPr/>
          </p:nvSpPr>
          <p:spPr bwMode="auto">
            <a:xfrm>
              <a:off x="5410200" y="1571612"/>
              <a:ext cx="133032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Friend(X,Y)</a:t>
              </a:r>
            </a:p>
          </p:txBody>
        </p:sp>
        <p:sp>
          <p:nvSpPr>
            <p:cNvPr id="25" name="Text Box 254"/>
            <p:cNvSpPr txBox="1">
              <a:spLocks noChangeArrowheads="1"/>
            </p:cNvSpPr>
            <p:nvPr/>
          </p:nvSpPr>
          <p:spPr bwMode="auto">
            <a:xfrm>
              <a:off x="4572000" y="2320912"/>
              <a:ext cx="9271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Rich(Y)</a:t>
              </a:r>
            </a:p>
          </p:txBody>
        </p:sp>
        <p:cxnSp>
          <p:nvCxnSpPr>
            <p:cNvPr id="26" name="AutoShape 255"/>
            <p:cNvCxnSpPr>
              <a:cxnSpLocks noChangeShapeType="1"/>
              <a:stCxn id="23" idx="2"/>
              <a:endCxn id="25" idx="0"/>
            </p:cNvCxnSpPr>
            <p:nvPr/>
          </p:nvCxnSpPr>
          <p:spPr bwMode="auto">
            <a:xfrm>
              <a:off x="4389438" y="1960550"/>
              <a:ext cx="64611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7" name="AutoShape 256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flipH="1">
              <a:off x="5035550" y="1947850"/>
              <a:ext cx="1039813" cy="373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9" name="Content Placeholder 7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>
            <a:normAutofit fontScale="77500" lnSpcReduction="20000"/>
          </a:bodyPr>
          <a:lstStyle/>
          <a:p>
            <a:r>
              <a:rPr lang="en-CA" sz="3200" dirty="0" smtClean="0"/>
              <a:t>Relational Data vs. Single-Table Data</a:t>
            </a:r>
          </a:p>
          <a:p>
            <a:r>
              <a:rPr lang="en-CA" sz="3200" dirty="0" smtClean="0"/>
              <a:t>Two key questions</a:t>
            </a:r>
          </a:p>
          <a:p>
            <a:pPr lvl="1"/>
            <a:r>
              <a:rPr lang="en-CA" sz="3000" dirty="0" smtClean="0"/>
              <a:t> Definition of Nodes (Random Variables)</a:t>
            </a:r>
          </a:p>
          <a:p>
            <a:pPr lvl="1"/>
            <a:r>
              <a:rPr lang="en-CA" sz="3000" dirty="0" smtClean="0"/>
              <a:t> Measuring Fit of Model to Relational Data</a:t>
            </a:r>
          </a:p>
          <a:p>
            <a:pPr>
              <a:buNone/>
            </a:pPr>
            <a:r>
              <a:rPr lang="en-CA" sz="3200" dirty="0" smtClean="0"/>
              <a:t>Previous Work</a:t>
            </a:r>
          </a:p>
          <a:p>
            <a:r>
              <a:rPr lang="en-CA" sz="3200" dirty="0" err="1" smtClean="0"/>
              <a:t>Parametrized</a:t>
            </a:r>
            <a:r>
              <a:rPr lang="en-CA" sz="3200" dirty="0" smtClean="0"/>
              <a:t> Bayes Nets (Poole 2003), Markov Logic Networks (</a:t>
            </a:r>
            <a:r>
              <a:rPr lang="en-CA" sz="3200" dirty="0" err="1" smtClean="0"/>
              <a:t>Domingos</a:t>
            </a:r>
            <a:r>
              <a:rPr lang="en-CA" sz="3200" dirty="0" smtClean="0"/>
              <a:t> 2005).</a:t>
            </a:r>
          </a:p>
          <a:p>
            <a:r>
              <a:rPr lang="en-CA" sz="3200" dirty="0" smtClean="0"/>
              <a:t>The </a:t>
            </a:r>
            <a:r>
              <a:rPr lang="en-CA" sz="3200" dirty="0" err="1" smtClean="0"/>
              <a:t>Cyclicity</a:t>
            </a:r>
            <a:r>
              <a:rPr lang="en-CA" sz="3200" dirty="0" smtClean="0"/>
              <a:t> Problem.</a:t>
            </a:r>
          </a:p>
          <a:p>
            <a:pPr>
              <a:buNone/>
            </a:pPr>
            <a:r>
              <a:rPr lang="en-CA" sz="3200" dirty="0" smtClean="0"/>
              <a:t>New Work</a:t>
            </a:r>
          </a:p>
          <a:p>
            <a:r>
              <a:rPr lang="en-CA" sz="3200" dirty="0" smtClean="0"/>
              <a:t>The Learn-and-Join Bayes Net Learning Algorithm.</a:t>
            </a:r>
          </a:p>
          <a:p>
            <a:r>
              <a:rPr lang="en-CA" sz="3200" dirty="0" smtClean="0"/>
              <a:t>A Pseudo-Likelihood Function for Relational Bayes Nets.</a:t>
            </a:r>
            <a:endParaRPr lang="en-CA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Proposal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Causality at token level (instances) is underdetermined by type level model.</a:t>
            </a:r>
          </a:p>
          <a:p>
            <a:pPr lvl="1"/>
            <a:r>
              <a:rPr lang="en-US" dirty="0" smtClean="0"/>
              <a:t>Cannot distinguish whether </a:t>
            </a:r>
            <a:r>
              <a:rPr lang="en-US" dirty="0" err="1" smtClean="0"/>
              <a:t>wealth(jane</a:t>
            </a:r>
            <a:r>
              <a:rPr lang="en-US" dirty="0" smtClean="0"/>
              <a:t>) causes </a:t>
            </a:r>
            <a:r>
              <a:rPr lang="en-US" dirty="0" err="1" smtClean="0"/>
              <a:t>wealth(jack</a:t>
            </a:r>
            <a:r>
              <a:rPr lang="en-US" dirty="0" smtClean="0"/>
              <a:t>), </a:t>
            </a:r>
            <a:r>
              <a:rPr lang="en-US" dirty="0" err="1" smtClean="0"/>
              <a:t>wealth(jack</a:t>
            </a:r>
            <a:r>
              <a:rPr lang="en-US" dirty="0" smtClean="0"/>
              <a:t>) causes </a:t>
            </a:r>
            <a:r>
              <a:rPr lang="en-US" dirty="0" err="1" smtClean="0"/>
              <a:t>wealth(jane</a:t>
            </a:r>
            <a:r>
              <a:rPr lang="en-US" dirty="0" smtClean="0"/>
              <a:t>) or both (feedback).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Focus on </a:t>
            </a:r>
            <a:r>
              <a:rPr lang="en-US" i="1" dirty="0" smtClean="0"/>
              <a:t>type-level causal relations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How? Learn model of </a:t>
            </a:r>
            <a:r>
              <a:rPr lang="en-US" dirty="0" err="1" smtClean="0"/>
              <a:t>Halpern’s</a:t>
            </a:r>
            <a:r>
              <a:rPr lang="en-US" dirty="0" smtClean="0"/>
              <a:t> database distribution.</a:t>
            </a:r>
          </a:p>
          <a:p>
            <a:r>
              <a:rPr lang="en-US" dirty="0" smtClean="0"/>
              <a:t>For token-level inference/prediction, convert to undirected model.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527175" y="4672568"/>
            <a:ext cx="2816225" cy="1118632"/>
            <a:chOff x="3924300" y="1571612"/>
            <a:chExt cx="2816225" cy="1118632"/>
          </a:xfrm>
        </p:grpSpPr>
        <p:sp>
          <p:nvSpPr>
            <p:cNvPr id="7" name="Text Box 251"/>
            <p:cNvSpPr txBox="1">
              <a:spLocks noChangeArrowheads="1"/>
            </p:cNvSpPr>
            <p:nvPr/>
          </p:nvSpPr>
          <p:spPr bwMode="auto">
            <a:xfrm>
              <a:off x="3924300" y="1584312"/>
              <a:ext cx="1018954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wealth</a:t>
              </a:r>
              <a:r>
                <a:rPr lang="en-US" sz="1800" dirty="0" err="1" smtClean="0"/>
                <a:t>(</a:t>
              </a:r>
              <a:r>
                <a:rPr lang="en-US" sz="1800" dirty="0" err="1"/>
                <a:t>X</a:t>
              </a:r>
              <a:r>
                <a:rPr lang="en-US" sz="1800" dirty="0"/>
                <a:t>)</a:t>
              </a:r>
            </a:p>
          </p:txBody>
        </p:sp>
        <p:sp>
          <p:nvSpPr>
            <p:cNvPr id="8" name="Text Box 252"/>
            <p:cNvSpPr txBox="1">
              <a:spLocks noChangeArrowheads="1"/>
            </p:cNvSpPr>
            <p:nvPr/>
          </p:nvSpPr>
          <p:spPr bwMode="auto">
            <a:xfrm>
              <a:off x="5410200" y="1571612"/>
              <a:ext cx="133032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Friend(X,Y)</a:t>
              </a:r>
            </a:p>
          </p:txBody>
        </p:sp>
        <p:sp>
          <p:nvSpPr>
            <p:cNvPr id="9" name="Text Box 254"/>
            <p:cNvSpPr txBox="1">
              <a:spLocks noChangeArrowheads="1"/>
            </p:cNvSpPr>
            <p:nvPr/>
          </p:nvSpPr>
          <p:spPr bwMode="auto">
            <a:xfrm>
              <a:off x="4572000" y="2320912"/>
              <a:ext cx="1006894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wealth</a:t>
              </a:r>
              <a:r>
                <a:rPr lang="en-US" sz="1800" dirty="0" err="1" smtClean="0"/>
                <a:t>(</a:t>
              </a:r>
              <a:r>
                <a:rPr lang="en-US" sz="1800" dirty="0" err="1"/>
                <a:t>Y</a:t>
              </a:r>
              <a:r>
                <a:rPr lang="en-US" sz="1800" dirty="0"/>
                <a:t>)</a:t>
              </a:r>
            </a:p>
          </p:txBody>
        </p:sp>
        <p:cxnSp>
          <p:nvCxnSpPr>
            <p:cNvPr id="10" name="AutoShape 255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4570978" y="1816443"/>
              <a:ext cx="367268" cy="6416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256"/>
            <p:cNvCxnSpPr>
              <a:cxnSpLocks noChangeShapeType="1"/>
              <a:stCxn id="8" idx="2"/>
              <a:endCxn id="9" idx="0"/>
            </p:cNvCxnSpPr>
            <p:nvPr/>
          </p:nvCxnSpPr>
          <p:spPr bwMode="auto">
            <a:xfrm rot="5400000">
              <a:off x="5388874" y="1634423"/>
              <a:ext cx="373062" cy="9999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The Learn-and-Join Algorithm </a:t>
            </a:r>
            <a:r>
              <a:rPr lang="en-CA" sz="3111" dirty="0" smtClean="0"/>
              <a:t>(AAAI 2010)</a:t>
            </a:r>
            <a:endParaRPr lang="en-CA" sz="311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42910" y="1000108"/>
            <a:ext cx="7772400" cy="1981200"/>
          </a:xfrm>
        </p:spPr>
        <p:txBody>
          <a:bodyPr>
            <a:normAutofit/>
          </a:bodyPr>
          <a:lstStyle/>
          <a:p>
            <a:r>
              <a:rPr lang="en-CA" sz="2000" dirty="0" smtClean="0"/>
              <a:t>Required: single-table BN learner </a:t>
            </a:r>
            <a:r>
              <a:rPr lang="en-CA" sz="2000" i="1" dirty="0" smtClean="0"/>
              <a:t>L</a:t>
            </a:r>
            <a:r>
              <a:rPr lang="en-CA" sz="2000" dirty="0" smtClean="0"/>
              <a:t>. Takes as input </a:t>
            </a:r>
            <a:r>
              <a:rPr lang="en-CA" sz="2000" i="1" dirty="0" smtClean="0"/>
              <a:t>(T,RE,FE)</a:t>
            </a:r>
            <a:r>
              <a:rPr lang="en-CA" sz="2000" dirty="0" smtClean="0"/>
              <a:t>:</a:t>
            </a:r>
          </a:p>
          <a:p>
            <a:pPr lvl="1"/>
            <a:r>
              <a:rPr lang="en-CA" sz="2000" dirty="0" smtClean="0"/>
              <a:t>Single data table.</a:t>
            </a:r>
          </a:p>
          <a:p>
            <a:pPr lvl="1"/>
            <a:r>
              <a:rPr lang="en-CA" sz="2000" dirty="0" smtClean="0"/>
              <a:t>A set of edge constraints (forbidden/required edges).</a:t>
            </a:r>
          </a:p>
          <a:p>
            <a:r>
              <a:rPr lang="en-CA" sz="2000" dirty="0" smtClean="0"/>
              <a:t>Nodes: Descriptive attributes (e.g. </a:t>
            </a:r>
            <a:r>
              <a:rPr lang="en-CA" sz="2000" i="1" dirty="0" smtClean="0"/>
              <a:t>intelligence(S))</a:t>
            </a:r>
            <a:r>
              <a:rPr lang="en-CA" sz="2000" dirty="0" smtClean="0"/>
              <a:t> </a:t>
            </a:r>
            <a:br>
              <a:rPr lang="en-CA" sz="2000" dirty="0" smtClean="0"/>
            </a:br>
            <a:r>
              <a:rPr lang="en-CA" sz="2000" dirty="0" smtClean="0"/>
              <a:t>	  Boolean relationship nodes (e.g., </a:t>
            </a:r>
            <a:r>
              <a:rPr lang="en-CA" sz="2000" i="1" dirty="0" smtClean="0"/>
              <a:t>Registered(S,C)).</a:t>
            </a:r>
            <a:endParaRPr lang="en-C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857496"/>
            <a:ext cx="8286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err="1" smtClean="0"/>
              <a:t>RequiredEdges</a:t>
            </a:r>
            <a:r>
              <a:rPr lang="en-CA" sz="2000" dirty="0" smtClean="0"/>
              <a:t>, </a:t>
            </a:r>
            <a:r>
              <a:rPr lang="en-CA" sz="2000" dirty="0" err="1" smtClean="0"/>
              <a:t>ForbiddenEdges</a:t>
            </a:r>
            <a:r>
              <a:rPr lang="en-CA" sz="2000" dirty="0" smtClean="0"/>
              <a:t> := </a:t>
            </a:r>
            <a:r>
              <a:rPr lang="en-CA" sz="2000" dirty="0" err="1" smtClean="0"/>
              <a:t>emptyset</a:t>
            </a:r>
            <a:r>
              <a:rPr lang="en-CA" sz="20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For each entity table </a:t>
            </a:r>
            <a:r>
              <a:rPr lang="en-CA" sz="2000" i="1" dirty="0" err="1" smtClean="0"/>
              <a:t>E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Apply </a:t>
            </a:r>
            <a:r>
              <a:rPr lang="en-CA" sz="2000" i="1" dirty="0" smtClean="0"/>
              <a:t>L</a:t>
            </a:r>
            <a:r>
              <a:rPr lang="en-CA" sz="2000" dirty="0" smtClean="0"/>
              <a:t> to </a:t>
            </a:r>
            <a:r>
              <a:rPr lang="en-CA" sz="2000" i="1" dirty="0" err="1" smtClean="0"/>
              <a:t>E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 to obtain BN </a:t>
            </a:r>
            <a:r>
              <a:rPr lang="en-CA" sz="2000" i="1" dirty="0" err="1" smtClean="0"/>
              <a:t>G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. For two attributes </a:t>
            </a:r>
            <a:r>
              <a:rPr lang="en-CA" sz="2000" i="1" dirty="0" smtClean="0"/>
              <a:t>X,Y</a:t>
            </a:r>
            <a:r>
              <a:rPr lang="en-CA" sz="2000" dirty="0" smtClean="0"/>
              <a:t> from </a:t>
            </a:r>
            <a:r>
              <a:rPr lang="en-CA" sz="2000" i="1" dirty="0" err="1" smtClean="0"/>
              <a:t>E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,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If </a:t>
            </a:r>
            <a:r>
              <a:rPr lang="en-CA" sz="2000" i="1" dirty="0" smtClean="0"/>
              <a:t>X</a:t>
            </a:r>
            <a:r>
              <a:rPr lang="en-CA" sz="2000" i="1" dirty="0" smtClean="0">
                <a:latin typeface="Franklin Gothic Book"/>
              </a:rPr>
              <a:t>→</a:t>
            </a:r>
            <a:r>
              <a:rPr lang="en-CA" sz="2000" i="1" dirty="0" smtClean="0"/>
              <a:t> Y </a:t>
            </a:r>
            <a:r>
              <a:rPr lang="en-CA" sz="2000" dirty="0" smtClean="0"/>
              <a:t>in </a:t>
            </a:r>
            <a:r>
              <a:rPr lang="en-CA" sz="2000" i="1" dirty="0" err="1" smtClean="0"/>
              <a:t>G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, then</a:t>
            </a:r>
            <a:r>
              <a:rPr lang="en-CA" sz="2000" i="1" dirty="0" smtClean="0"/>
              <a:t> </a:t>
            </a:r>
            <a:r>
              <a:rPr lang="en-CA" sz="2000" dirty="0" err="1" smtClean="0"/>
              <a:t>RequiredEdges</a:t>
            </a:r>
            <a:r>
              <a:rPr lang="en-CA" sz="2000" dirty="0" smtClean="0"/>
              <a:t> += </a:t>
            </a:r>
            <a:r>
              <a:rPr lang="en-CA" sz="2000" i="1" dirty="0" smtClean="0"/>
              <a:t>X</a:t>
            </a:r>
            <a:r>
              <a:rPr lang="en-CA" sz="2000" i="1" dirty="0" smtClean="0">
                <a:latin typeface="Franklin Gothic Book"/>
              </a:rPr>
              <a:t>→</a:t>
            </a:r>
            <a:r>
              <a:rPr lang="en-CA" sz="2000" i="1" dirty="0" smtClean="0"/>
              <a:t> Y </a:t>
            </a:r>
            <a:r>
              <a:rPr lang="en-CA" sz="2000" dirty="0" smtClean="0"/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If </a:t>
            </a:r>
            <a:r>
              <a:rPr lang="en-CA" sz="2000" i="1" dirty="0" smtClean="0"/>
              <a:t>X</a:t>
            </a:r>
            <a:r>
              <a:rPr lang="en-CA" sz="2000" i="1" dirty="0" smtClean="0">
                <a:latin typeface="Franklin Gothic Book"/>
              </a:rPr>
              <a:t>→</a:t>
            </a:r>
            <a:r>
              <a:rPr lang="en-CA" sz="2000" i="1" dirty="0" smtClean="0"/>
              <a:t> Y not</a:t>
            </a:r>
            <a:r>
              <a:rPr lang="en-CA" sz="2000" dirty="0" smtClean="0"/>
              <a:t> in </a:t>
            </a:r>
            <a:r>
              <a:rPr lang="en-CA" sz="2000" i="1" dirty="0" err="1" smtClean="0"/>
              <a:t>G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, then</a:t>
            </a:r>
            <a:r>
              <a:rPr lang="en-CA" sz="2000" i="1" dirty="0" smtClean="0"/>
              <a:t> </a:t>
            </a:r>
            <a:r>
              <a:rPr lang="en-CA" sz="2000" dirty="0" err="1" smtClean="0"/>
              <a:t>ForbiddenEdges</a:t>
            </a:r>
            <a:r>
              <a:rPr lang="en-CA" sz="2000" dirty="0" smtClean="0"/>
              <a:t> += </a:t>
            </a:r>
            <a:r>
              <a:rPr lang="en-CA" sz="2000" i="1" dirty="0" smtClean="0"/>
              <a:t>X</a:t>
            </a:r>
            <a:r>
              <a:rPr lang="en-CA" sz="2000" i="1" dirty="0" smtClean="0">
                <a:latin typeface="Franklin Gothic Book"/>
              </a:rPr>
              <a:t>→</a:t>
            </a:r>
            <a:r>
              <a:rPr lang="en-CA" sz="2000" i="1" dirty="0" smtClean="0"/>
              <a:t> Y </a:t>
            </a:r>
            <a:r>
              <a:rPr lang="en-CA" sz="20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For each relationship table join (= conjunction) of size </a:t>
            </a:r>
            <a:r>
              <a:rPr lang="en-CA" sz="2000" i="1" dirty="0" smtClean="0"/>
              <a:t>s = 1,..k</a:t>
            </a:r>
            <a:endParaRPr lang="en-CA" sz="2000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Compute </a:t>
            </a:r>
            <a:r>
              <a:rPr lang="en-CA" sz="2000" dirty="0" err="1" smtClean="0"/>
              <a:t>Rtable</a:t>
            </a:r>
            <a:r>
              <a:rPr lang="en-CA" sz="2000" dirty="0" smtClean="0"/>
              <a:t> join, join with entity tables := </a:t>
            </a:r>
            <a:r>
              <a:rPr lang="en-CA" sz="2000" i="1" dirty="0" err="1" smtClean="0"/>
              <a:t>J</a:t>
            </a:r>
            <a:r>
              <a:rPr lang="en-CA" sz="2000" i="1" baseline="-25000" dirty="0" err="1" smtClean="0"/>
              <a:t>i</a:t>
            </a:r>
            <a:r>
              <a:rPr lang="en-CA" sz="2000" i="1" dirty="0" smtClean="0"/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Apply </a:t>
            </a:r>
            <a:r>
              <a:rPr lang="en-CA" sz="2000" i="1" dirty="0" smtClean="0"/>
              <a:t>L</a:t>
            </a:r>
            <a:r>
              <a:rPr lang="en-CA" sz="2000" dirty="0" smtClean="0"/>
              <a:t> to </a:t>
            </a:r>
            <a:r>
              <a:rPr lang="en-CA" sz="2000" i="1" dirty="0" smtClean="0"/>
              <a:t>(</a:t>
            </a:r>
            <a:r>
              <a:rPr lang="en-CA" sz="2000" i="1" dirty="0" err="1" smtClean="0"/>
              <a:t>J</a:t>
            </a:r>
            <a:r>
              <a:rPr lang="en-CA" sz="2000" i="1" baseline="-25000" dirty="0" err="1" smtClean="0"/>
              <a:t>i</a:t>
            </a:r>
            <a:r>
              <a:rPr lang="en-CA" sz="2000" i="1" dirty="0" smtClean="0"/>
              <a:t> , RE, FE)</a:t>
            </a:r>
            <a:r>
              <a:rPr lang="en-CA" sz="2000" dirty="0" smtClean="0"/>
              <a:t> to obtain BN </a:t>
            </a:r>
            <a:r>
              <a:rPr lang="en-CA" sz="2000" i="1" dirty="0" err="1" smtClean="0"/>
              <a:t>G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CA" sz="2000" dirty="0" smtClean="0"/>
              <a:t>Derive additional edge constraints from </a:t>
            </a:r>
            <a:r>
              <a:rPr lang="en-CA" sz="2000" i="1" dirty="0" err="1" smtClean="0"/>
              <a:t>G</a:t>
            </a:r>
            <a:r>
              <a:rPr lang="en-CA" sz="2000" i="1" baseline="-25000" dirty="0" err="1" smtClean="0"/>
              <a:t>i</a:t>
            </a:r>
            <a:r>
              <a:rPr lang="en-CA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000" dirty="0" smtClean="0"/>
              <a:t>Add relationship indicators: If edge </a:t>
            </a:r>
            <a:r>
              <a:rPr lang="en-CA" sz="2000" i="1" dirty="0" smtClean="0"/>
              <a:t>X</a:t>
            </a:r>
            <a:r>
              <a:rPr lang="en-CA" sz="2000" i="1" dirty="0" smtClean="0">
                <a:latin typeface="Franklin Gothic Book"/>
              </a:rPr>
              <a:t>→</a:t>
            </a:r>
            <a:r>
              <a:rPr lang="en-CA" sz="2000" i="1" dirty="0" smtClean="0"/>
              <a:t> Y </a:t>
            </a:r>
            <a:r>
              <a:rPr lang="en-CA" sz="2000" dirty="0" smtClean="0"/>
              <a:t>was added when analyzing join</a:t>
            </a:r>
            <a:r>
              <a:rPr lang="en-CA" sz="2000" i="1" dirty="0" smtClean="0"/>
              <a:t> R</a:t>
            </a:r>
            <a:r>
              <a:rPr lang="en-CA" sz="2000" i="1" baseline="-25000" dirty="0" smtClean="0"/>
              <a:t>1</a:t>
            </a:r>
            <a:r>
              <a:rPr lang="en-CA" sz="2000" i="1" dirty="0" smtClean="0"/>
              <a:t> join R</a:t>
            </a:r>
            <a:r>
              <a:rPr lang="en-CA" sz="2000" i="1" baseline="-25000" dirty="0" smtClean="0"/>
              <a:t>2</a:t>
            </a:r>
            <a:r>
              <a:rPr lang="en-CA" sz="2000" i="1" dirty="0" smtClean="0"/>
              <a:t> … join </a:t>
            </a:r>
            <a:r>
              <a:rPr lang="en-CA" sz="2000" i="1" dirty="0" err="1" smtClean="0"/>
              <a:t>R</a:t>
            </a:r>
            <a:r>
              <a:rPr lang="en-CA" sz="2000" i="1" baseline="-25000" dirty="0" err="1" smtClean="0"/>
              <a:t>m</a:t>
            </a:r>
            <a:r>
              <a:rPr lang="en-CA" sz="2000" dirty="0" smtClean="0"/>
              <a:t>, add edges </a:t>
            </a:r>
            <a:r>
              <a:rPr lang="en-CA" sz="2000" i="1" dirty="0" err="1" smtClean="0"/>
              <a:t>R</a:t>
            </a:r>
            <a:r>
              <a:rPr lang="en-CA" sz="2000" i="1" baseline="-25000" dirty="0" err="1" smtClean="0"/>
              <a:t>i</a:t>
            </a:r>
            <a:r>
              <a:rPr lang="en-CA" sz="2000" i="1" dirty="0" smtClean="0"/>
              <a:t> </a:t>
            </a:r>
            <a:r>
              <a:rPr lang="en-CA" sz="2000" i="1" dirty="0" smtClean="0">
                <a:latin typeface="Franklin Gothic Book"/>
              </a:rPr>
              <a:t>→ </a:t>
            </a:r>
            <a:r>
              <a:rPr lang="en-CA" sz="2000" i="1" dirty="0" smtClean="0"/>
              <a:t>Y</a:t>
            </a:r>
            <a:r>
              <a:rPr lang="en-CA" sz="2000" dirty="0" smtClean="0"/>
              <a:t>.</a:t>
            </a:r>
            <a:endParaRPr lang="en-CA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1: Entity tables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22</a:t>
            </a:fld>
            <a:endParaRPr lang="en-US" dirty="0" smtClean="0"/>
          </a:p>
        </p:txBody>
      </p:sp>
      <p:grpSp>
        <p:nvGrpSpPr>
          <p:cNvPr id="28" name="Group 27"/>
          <p:cNvGrpSpPr/>
          <p:nvPr/>
        </p:nvGrpSpPr>
        <p:grpSpPr>
          <a:xfrm>
            <a:off x="4113183" y="3359144"/>
            <a:ext cx="4686300" cy="2209800"/>
            <a:chOff x="4113183" y="3359144"/>
            <a:chExt cx="4686300" cy="2209800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5838796" y="3359144"/>
              <a:ext cx="900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diff(C)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113183" y="5156194"/>
              <a:ext cx="1190625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rating(C)</a:t>
              </a:r>
            </a:p>
          </p:txBody>
        </p:sp>
        <p:cxnSp>
          <p:nvCxnSpPr>
            <p:cNvPr id="15" name="AutoShape 17"/>
            <p:cNvCxnSpPr>
              <a:cxnSpLocks noChangeShapeType="1"/>
              <a:stCxn id="23" idx="2"/>
              <a:endCxn id="22" idx="0"/>
            </p:cNvCxnSpPr>
            <p:nvPr/>
          </p:nvCxnSpPr>
          <p:spPr bwMode="auto">
            <a:xfrm>
              <a:off x="7675533" y="4435469"/>
              <a:ext cx="163512" cy="7270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8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flipH="1">
              <a:off x="4708496" y="3765544"/>
              <a:ext cx="1581150" cy="13906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" name="Text Box 46"/>
            <p:cNvSpPr txBox="1">
              <a:spLocks noChangeArrowheads="1"/>
            </p:cNvSpPr>
            <p:nvPr/>
          </p:nvSpPr>
          <p:spPr bwMode="auto">
            <a:xfrm>
              <a:off x="6878608" y="5162544"/>
              <a:ext cx="1920875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popularity</a:t>
              </a:r>
              <a:r>
                <a:rPr lang="en-US" sz="1800"/>
                <a:t>(p(C))</a:t>
              </a:r>
            </a:p>
          </p:txBody>
        </p:sp>
        <p:sp>
          <p:nvSpPr>
            <p:cNvPr id="23" name="Text Box 47"/>
            <p:cNvSpPr txBox="1">
              <a:spLocks noChangeArrowheads="1"/>
            </p:cNvSpPr>
            <p:nvPr/>
          </p:nvSpPr>
          <p:spPr bwMode="auto">
            <a:xfrm>
              <a:off x="6657946" y="4059232"/>
              <a:ext cx="2033587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teach-ability(p(C))</a:t>
              </a:r>
            </a:p>
          </p:txBody>
        </p:sp>
        <p:cxnSp>
          <p:nvCxnSpPr>
            <p:cNvPr id="24" name="AutoShape 48"/>
            <p:cNvCxnSpPr>
              <a:cxnSpLocks noChangeShapeType="1"/>
              <a:stCxn id="22" idx="1"/>
              <a:endCxn id="10" idx="3"/>
            </p:cNvCxnSpPr>
            <p:nvPr/>
          </p:nvCxnSpPr>
          <p:spPr bwMode="auto">
            <a:xfrm flipH="1" flipV="1">
              <a:off x="5303808" y="5359394"/>
              <a:ext cx="1574800" cy="63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49"/>
            <p:cNvCxnSpPr>
              <a:cxnSpLocks noChangeShapeType="1"/>
              <a:stCxn id="23" idx="2"/>
            </p:cNvCxnSpPr>
            <p:nvPr/>
          </p:nvCxnSpPr>
          <p:spPr bwMode="auto">
            <a:xfrm flipH="1">
              <a:off x="5356196" y="4435469"/>
              <a:ext cx="2319337" cy="898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29" name="Group 86"/>
          <p:cNvGraphicFramePr>
            <a:graphicFrameLocks noGrp="1"/>
          </p:cNvGraphicFramePr>
          <p:nvPr/>
        </p:nvGraphicFramePr>
        <p:xfrm>
          <a:off x="571473" y="1714488"/>
          <a:ext cx="2714644" cy="1022350"/>
        </p:xfrm>
        <a:graphic>
          <a:graphicData uri="http://schemas.openxmlformats.org/drawingml/2006/table">
            <a:tbl>
              <a:tblPr/>
              <a:tblGrid>
                <a:gridCol w="550266"/>
                <a:gridCol w="874136"/>
                <a:gridCol w="1290242"/>
              </a:tblGrid>
              <a:tr h="2603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Students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intelligence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ranking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Kim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Paul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4000496" y="1571612"/>
            <a:ext cx="3717938" cy="1468438"/>
            <a:chOff x="4000496" y="1571612"/>
            <a:chExt cx="3717938" cy="1468438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132522" y="2633650"/>
              <a:ext cx="1362075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ranking(S)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5929322" y="1643050"/>
              <a:ext cx="1789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intelligence(S)</a:t>
              </a:r>
            </a:p>
          </p:txBody>
        </p:sp>
        <p:cxnSp>
          <p:nvCxnSpPr>
            <p:cNvPr id="14" name="AutoShape 13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flipH="1">
              <a:off x="6813559" y="2049450"/>
              <a:ext cx="11112" cy="584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0" name="Right Arrow 29"/>
            <p:cNvSpPr/>
            <p:nvPr/>
          </p:nvSpPr>
          <p:spPr>
            <a:xfrm>
              <a:off x="4000496" y="2000240"/>
              <a:ext cx="1571636" cy="4286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71934" y="157161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BN learner </a:t>
              </a:r>
              <a:r>
                <a:rPr lang="en-CA" i="1" dirty="0" smtClean="0"/>
                <a:t>L</a:t>
              </a:r>
              <a:endParaRPr lang="en-CA" i="1" dirty="0"/>
            </a:p>
          </p:txBody>
        </p:sp>
      </p:grpSp>
      <p:graphicFrame>
        <p:nvGraphicFramePr>
          <p:cNvPr id="33" name="Group 83"/>
          <p:cNvGraphicFramePr>
            <a:graphicFrameLocks noGrp="1"/>
          </p:cNvGraphicFramePr>
          <p:nvPr/>
        </p:nvGraphicFramePr>
        <p:xfrm>
          <a:off x="428596" y="3714752"/>
          <a:ext cx="2857519" cy="962025"/>
        </p:xfrm>
        <a:graphic>
          <a:graphicData uri="http://schemas.openxmlformats.org/drawingml/2006/table">
            <a:tbl>
              <a:tblPr/>
              <a:tblGrid>
                <a:gridCol w="646566"/>
                <a:gridCol w="645397"/>
                <a:gridCol w="650074"/>
                <a:gridCol w="915482"/>
              </a:tblGrid>
              <a:tr h="147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Course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Number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Prof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rating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difficulty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Oliver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David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Oliver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3714744" y="3643314"/>
            <a:ext cx="2286016" cy="857256"/>
            <a:chOff x="3714744" y="3643314"/>
            <a:chExt cx="2286016" cy="857256"/>
          </a:xfrm>
        </p:grpSpPr>
        <p:sp>
          <p:nvSpPr>
            <p:cNvPr id="35" name="Right Arrow 34"/>
            <p:cNvSpPr/>
            <p:nvPr/>
          </p:nvSpPr>
          <p:spPr>
            <a:xfrm>
              <a:off x="3714744" y="4071942"/>
              <a:ext cx="1571636" cy="4286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86182" y="3643314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BN learner </a:t>
              </a:r>
              <a:r>
                <a:rPr lang="en-CA" i="1" dirty="0" smtClean="0"/>
                <a:t>L</a:t>
              </a:r>
              <a:endParaRPr lang="en-CA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2: relationship tables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23</a:t>
            </a:fld>
            <a:endParaRPr lang="en-US" dirty="0" smtClean="0"/>
          </a:p>
        </p:txBody>
      </p:sp>
      <p:graphicFrame>
        <p:nvGraphicFramePr>
          <p:cNvPr id="6" name="Group 87"/>
          <p:cNvGraphicFramePr>
            <a:graphicFrameLocks noGrp="1"/>
          </p:cNvGraphicFramePr>
          <p:nvPr/>
        </p:nvGraphicFramePr>
        <p:xfrm>
          <a:off x="428596" y="1571612"/>
          <a:ext cx="5583564" cy="952500"/>
        </p:xfrm>
        <a:graphic>
          <a:graphicData uri="http://schemas.openxmlformats.org/drawingml/2006/table">
            <a:tbl>
              <a:tblPr/>
              <a:tblGrid>
                <a:gridCol w="524675"/>
                <a:gridCol w="667230"/>
                <a:gridCol w="524675"/>
                <a:gridCol w="744445"/>
                <a:gridCol w="962299"/>
                <a:gridCol w="526591"/>
                <a:gridCol w="744445"/>
                <a:gridCol w="889204"/>
              </a:tblGrid>
              <a:tr h="163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Registration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Student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Course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S.Name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C.number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grade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satisfaction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intelligence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ranking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rating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difficulty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….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….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428596" y="2714620"/>
            <a:ext cx="1654131" cy="1190728"/>
            <a:chOff x="428596" y="2714620"/>
            <a:chExt cx="1654131" cy="1190728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31796" y="3474461"/>
              <a:ext cx="1243337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ranking(S)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28596" y="2714620"/>
              <a:ext cx="1654131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/>
                <a:t>intelligence(S)</a:t>
              </a:r>
            </a:p>
          </p:txBody>
        </p:sp>
        <p:cxnSp>
          <p:nvCxnSpPr>
            <p:cNvPr id="10" name="AutoShape 13"/>
            <p:cNvCxnSpPr>
              <a:cxnSpLocks noChangeShapeType="1"/>
              <a:stCxn id="9" idx="2"/>
              <a:endCxn id="8" idx="0"/>
            </p:cNvCxnSpPr>
            <p:nvPr/>
          </p:nvCxnSpPr>
          <p:spPr bwMode="auto">
            <a:xfrm rot="5400000">
              <a:off x="1090087" y="3308886"/>
              <a:ext cx="328954" cy="2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327220" y="1785926"/>
            <a:ext cx="702436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diff(C</a:t>
            </a:r>
            <a:r>
              <a:rPr lang="en-US" sz="2000" dirty="0"/>
              <a:t>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143472" y="3122104"/>
            <a:ext cx="88479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rating(C</a:t>
            </a:r>
            <a:r>
              <a:rPr lang="en-US" sz="2000" dirty="0"/>
              <a:t>)</a:t>
            </a:r>
          </a:p>
        </p:txBody>
      </p:sp>
      <p:cxnSp>
        <p:nvCxnSpPr>
          <p:cNvPr id="14" name="AutoShape 17"/>
          <p:cNvCxnSpPr>
            <a:cxnSpLocks noChangeShapeType="1"/>
            <a:stCxn id="17" idx="2"/>
            <a:endCxn id="16" idx="0"/>
          </p:cNvCxnSpPr>
          <p:nvPr/>
        </p:nvCxnSpPr>
        <p:spPr bwMode="auto">
          <a:xfrm rot="16200000" flipH="1">
            <a:off x="7497749" y="2860492"/>
            <a:ext cx="451024" cy="816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8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5664120" y="2107786"/>
            <a:ext cx="936068" cy="10925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7040518" y="3126825"/>
            <a:ext cx="144712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popularity(p(C</a:t>
            </a:r>
            <a:r>
              <a:rPr lang="en-US" sz="1800" dirty="0"/>
              <a:t>))</a:t>
            </a:r>
          </a:p>
        </p:txBody>
      </p:sp>
      <p:sp>
        <p:nvSpPr>
          <p:cNvPr id="17" name="Text Box 47"/>
          <p:cNvSpPr txBox="1">
            <a:spLocks noChangeArrowheads="1"/>
          </p:cNvSpPr>
          <p:nvPr/>
        </p:nvSpPr>
        <p:spPr bwMode="auto">
          <a:xfrm>
            <a:off x="6889147" y="2306469"/>
            <a:ext cx="158658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teach-ability(p(C</a:t>
            </a:r>
            <a:r>
              <a:rPr lang="en-US" sz="1800" dirty="0"/>
              <a:t>))</a:t>
            </a:r>
          </a:p>
        </p:txBody>
      </p:sp>
      <p:cxnSp>
        <p:nvCxnSpPr>
          <p:cNvPr id="18" name="AutoShape 48"/>
          <p:cNvCxnSpPr>
            <a:cxnSpLocks noChangeShapeType="1"/>
            <a:stCxn id="16" idx="1"/>
            <a:endCxn id="13" idx="3"/>
          </p:cNvCxnSpPr>
          <p:nvPr/>
        </p:nvCxnSpPr>
        <p:spPr bwMode="auto">
          <a:xfrm rot="10800000" flipV="1">
            <a:off x="6028266" y="3311491"/>
            <a:ext cx="1012252" cy="106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49"/>
          <p:cNvCxnSpPr>
            <a:cxnSpLocks noChangeShapeType="1"/>
            <a:stCxn id="17" idx="2"/>
          </p:cNvCxnSpPr>
          <p:nvPr/>
        </p:nvCxnSpPr>
        <p:spPr bwMode="auto">
          <a:xfrm rot="5400000">
            <a:off x="6550050" y="2121914"/>
            <a:ext cx="578504" cy="16862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" name="Right Arrow 20"/>
          <p:cNvSpPr/>
          <p:nvPr/>
        </p:nvSpPr>
        <p:spPr>
          <a:xfrm rot="5400000">
            <a:off x="3571868" y="3429000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TextBox 21"/>
          <p:cNvSpPr txBox="1"/>
          <p:nvPr/>
        </p:nvSpPr>
        <p:spPr>
          <a:xfrm>
            <a:off x="3143240" y="28574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BN learner </a:t>
            </a:r>
            <a:r>
              <a:rPr lang="en-CA" i="1" dirty="0" smtClean="0"/>
              <a:t>L</a:t>
            </a:r>
            <a:endParaRPr lang="en-CA" i="1" dirty="0"/>
          </a:p>
        </p:txBody>
      </p:sp>
      <p:grpSp>
        <p:nvGrpSpPr>
          <p:cNvPr id="40" name="Group 39"/>
          <p:cNvGrpSpPr/>
          <p:nvPr/>
        </p:nvGrpSpPr>
        <p:grpSpPr>
          <a:xfrm>
            <a:off x="385763" y="4143380"/>
            <a:ext cx="1654131" cy="1162824"/>
            <a:chOff x="385763" y="4143380"/>
            <a:chExt cx="1654131" cy="1162824"/>
          </a:xfrm>
        </p:grpSpPr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588963" y="4875317"/>
              <a:ext cx="1243337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ranking(S)</a:t>
              </a: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385763" y="4143380"/>
              <a:ext cx="1654131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/>
                <a:t>intelligence(S)</a:t>
              </a:r>
            </a:p>
          </p:txBody>
        </p:sp>
        <p:cxnSp>
          <p:nvCxnSpPr>
            <p:cNvPr id="51" name="AutoShape 13"/>
            <p:cNvCxnSpPr>
              <a:cxnSpLocks noChangeShapeType="1"/>
              <a:stCxn id="45" idx="2"/>
              <a:endCxn id="44" idx="0"/>
            </p:cNvCxnSpPr>
            <p:nvPr/>
          </p:nvCxnSpPr>
          <p:spPr bwMode="auto">
            <a:xfrm rot="5400000">
              <a:off x="1061206" y="4723694"/>
              <a:ext cx="301050" cy="2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8" name="Group 47"/>
          <p:cNvGrpSpPr/>
          <p:nvPr/>
        </p:nvGrpSpPr>
        <p:grpSpPr>
          <a:xfrm>
            <a:off x="1798638" y="4358824"/>
            <a:ext cx="3997325" cy="1585479"/>
            <a:chOff x="1798638" y="4358824"/>
            <a:chExt cx="3997325" cy="1585479"/>
          </a:xfrm>
        </p:grpSpPr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3951288" y="4743944"/>
              <a:ext cx="1302022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grade(S,C)</a:t>
              </a:r>
            </a:p>
          </p:txBody>
        </p:sp>
        <p:sp>
          <p:nvSpPr>
            <p:cNvPr id="50" name="Text Box 12"/>
            <p:cNvSpPr txBox="1">
              <a:spLocks noChangeArrowheads="1"/>
            </p:cNvSpPr>
            <p:nvPr/>
          </p:nvSpPr>
          <p:spPr bwMode="auto">
            <a:xfrm>
              <a:off x="1798638" y="5513416"/>
              <a:ext cx="1847681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satisfaction(S,C)</a:t>
              </a:r>
            </a:p>
          </p:txBody>
        </p:sp>
        <p:cxnSp>
          <p:nvCxnSpPr>
            <p:cNvPr id="56" name="AutoShape 43"/>
            <p:cNvCxnSpPr>
              <a:cxnSpLocks noChangeShapeType="1"/>
              <a:stCxn id="49" idx="2"/>
              <a:endCxn id="50" idx="3"/>
            </p:cNvCxnSpPr>
            <p:nvPr/>
          </p:nvCxnSpPr>
          <p:spPr bwMode="auto">
            <a:xfrm rot="5400000">
              <a:off x="3847295" y="4973855"/>
              <a:ext cx="554029" cy="9559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8" name="AutoShape 45"/>
            <p:cNvCxnSpPr>
              <a:cxnSpLocks noChangeShapeType="1"/>
              <a:stCxn id="45" idx="3"/>
              <a:endCxn id="49" idx="1"/>
            </p:cNvCxnSpPr>
            <p:nvPr/>
          </p:nvCxnSpPr>
          <p:spPr bwMode="auto">
            <a:xfrm>
              <a:off x="2039894" y="4358824"/>
              <a:ext cx="1911394" cy="6005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7" name="AutoShape 44"/>
            <p:cNvCxnSpPr>
              <a:cxnSpLocks noChangeShapeType="1"/>
              <a:stCxn id="49" idx="3"/>
              <a:endCxn id="46" idx="1"/>
            </p:cNvCxnSpPr>
            <p:nvPr/>
          </p:nvCxnSpPr>
          <p:spPr bwMode="auto">
            <a:xfrm flipV="1">
              <a:off x="5253310" y="4940620"/>
              <a:ext cx="542653" cy="187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2" name="Group 41"/>
          <p:cNvGrpSpPr/>
          <p:nvPr/>
        </p:nvGrpSpPr>
        <p:grpSpPr>
          <a:xfrm>
            <a:off x="4070350" y="4725176"/>
            <a:ext cx="4661184" cy="1763387"/>
            <a:chOff x="4070350" y="4725176"/>
            <a:chExt cx="4661184" cy="1763387"/>
          </a:xfrm>
        </p:grpSpPr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5795963" y="4725176"/>
              <a:ext cx="875247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diff(C)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070350" y="6052984"/>
              <a:ext cx="1126105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rating(C)</a:t>
              </a:r>
            </a:p>
          </p:txBody>
        </p:sp>
        <p:cxnSp>
          <p:nvCxnSpPr>
            <p:cNvPr id="52" name="AutoShape 17"/>
            <p:cNvCxnSpPr>
              <a:cxnSpLocks noChangeShapeType="1"/>
              <a:stCxn id="60" idx="2"/>
              <a:endCxn id="59" idx="0"/>
            </p:cNvCxnSpPr>
            <p:nvPr/>
          </p:nvCxnSpPr>
          <p:spPr bwMode="auto">
            <a:xfrm rot="16200000" flipH="1">
              <a:off x="7530476" y="5804496"/>
              <a:ext cx="384331" cy="1220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3" name="AutoShape 18"/>
            <p:cNvCxnSpPr>
              <a:cxnSpLocks noChangeShapeType="1"/>
              <a:stCxn id="46" idx="2"/>
              <a:endCxn id="47" idx="0"/>
            </p:cNvCxnSpPr>
            <p:nvPr/>
          </p:nvCxnSpPr>
          <p:spPr bwMode="auto">
            <a:xfrm rot="5400000">
              <a:off x="4985035" y="4804431"/>
              <a:ext cx="896921" cy="16001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9" name="Text Box 46"/>
            <p:cNvSpPr txBox="1">
              <a:spLocks noChangeArrowheads="1"/>
            </p:cNvSpPr>
            <p:nvPr/>
          </p:nvSpPr>
          <p:spPr bwMode="auto">
            <a:xfrm>
              <a:off x="6835775" y="6057676"/>
              <a:ext cx="1895759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popularity(p(C))</a:t>
              </a:r>
            </a:p>
          </p:txBody>
        </p:sp>
        <p:sp>
          <p:nvSpPr>
            <p:cNvPr id="60" name="Text Box 47"/>
            <p:cNvSpPr txBox="1">
              <a:spLocks noChangeArrowheads="1"/>
            </p:cNvSpPr>
            <p:nvPr/>
          </p:nvSpPr>
          <p:spPr bwMode="auto">
            <a:xfrm>
              <a:off x="6615113" y="5242458"/>
              <a:ext cx="2093028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teach-ability(p(C))</a:t>
              </a:r>
            </a:p>
          </p:txBody>
        </p:sp>
        <p:cxnSp>
          <p:nvCxnSpPr>
            <p:cNvPr id="61" name="AutoShape 48"/>
            <p:cNvCxnSpPr>
              <a:cxnSpLocks noChangeShapeType="1"/>
              <a:stCxn id="59" idx="1"/>
              <a:endCxn id="47" idx="3"/>
            </p:cNvCxnSpPr>
            <p:nvPr/>
          </p:nvCxnSpPr>
          <p:spPr bwMode="auto">
            <a:xfrm rot="10800000">
              <a:off x="5196455" y="6268428"/>
              <a:ext cx="1639320" cy="46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49"/>
            <p:cNvCxnSpPr>
              <a:cxnSpLocks noChangeShapeType="1"/>
              <a:stCxn id="60" idx="2"/>
            </p:cNvCxnSpPr>
            <p:nvPr/>
          </p:nvCxnSpPr>
          <p:spPr bwMode="auto">
            <a:xfrm rot="5400000">
              <a:off x="6231991" y="4754721"/>
              <a:ext cx="511013" cy="23482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64" name="Straight Connector 63"/>
          <p:cNvCxnSpPr/>
          <p:nvPr/>
        </p:nvCxnSpPr>
        <p:spPr>
          <a:xfrm>
            <a:off x="0" y="40005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Phase 3: add Boolean relationship indicator variables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88963" y="2017797"/>
            <a:ext cx="1243337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ranking(S)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5763" y="1285860"/>
            <a:ext cx="1654131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intelligence(S)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795963" y="1867656"/>
            <a:ext cx="875247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diff(C)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070350" y="3195464"/>
            <a:ext cx="1126105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rating(C)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951288" y="1886424"/>
            <a:ext cx="1302022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grade(S,C)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798638" y="2655896"/>
            <a:ext cx="1847681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satisfaction(S,C)</a:t>
            </a:r>
          </a:p>
        </p:txBody>
      </p:sp>
      <p:cxnSp>
        <p:nvCxnSpPr>
          <p:cNvPr id="13" name="AutoShape 13"/>
          <p:cNvCxnSpPr>
            <a:cxnSpLocks noChangeShapeType="1"/>
            <a:stCxn id="8" idx="2"/>
            <a:endCxn id="7" idx="0"/>
          </p:cNvCxnSpPr>
          <p:nvPr/>
        </p:nvCxnSpPr>
        <p:spPr bwMode="auto">
          <a:xfrm rot="5400000">
            <a:off x="1061206" y="1866174"/>
            <a:ext cx="301050" cy="2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7"/>
          <p:cNvCxnSpPr>
            <a:cxnSpLocks noChangeShapeType="1"/>
            <a:stCxn id="20" idx="2"/>
            <a:endCxn id="19" idx="0"/>
          </p:cNvCxnSpPr>
          <p:nvPr/>
        </p:nvCxnSpPr>
        <p:spPr bwMode="auto">
          <a:xfrm rot="16200000" flipH="1">
            <a:off x="7530476" y="2946976"/>
            <a:ext cx="384331" cy="1220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8"/>
          <p:cNvCxnSpPr>
            <a:cxnSpLocks noChangeShapeType="1"/>
            <a:stCxn id="9" idx="2"/>
            <a:endCxn id="10" idx="0"/>
          </p:cNvCxnSpPr>
          <p:nvPr/>
        </p:nvCxnSpPr>
        <p:spPr bwMode="auto">
          <a:xfrm rot="5400000">
            <a:off x="4985035" y="1946911"/>
            <a:ext cx="896921" cy="16001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43"/>
          <p:cNvCxnSpPr>
            <a:cxnSpLocks noChangeShapeType="1"/>
            <a:stCxn id="11" idx="2"/>
            <a:endCxn id="12" idx="3"/>
          </p:cNvCxnSpPr>
          <p:nvPr/>
        </p:nvCxnSpPr>
        <p:spPr bwMode="auto">
          <a:xfrm rot="5400000">
            <a:off x="3847295" y="2116335"/>
            <a:ext cx="554029" cy="9559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44"/>
          <p:cNvCxnSpPr>
            <a:cxnSpLocks noChangeShapeType="1"/>
            <a:stCxn id="11" idx="3"/>
            <a:endCxn id="9" idx="1"/>
          </p:cNvCxnSpPr>
          <p:nvPr/>
        </p:nvCxnSpPr>
        <p:spPr bwMode="auto">
          <a:xfrm flipV="1">
            <a:off x="5253310" y="2083100"/>
            <a:ext cx="542653" cy="187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45"/>
          <p:cNvCxnSpPr>
            <a:cxnSpLocks noChangeShapeType="1"/>
            <a:stCxn id="8" idx="3"/>
            <a:endCxn id="11" idx="1"/>
          </p:cNvCxnSpPr>
          <p:nvPr/>
        </p:nvCxnSpPr>
        <p:spPr bwMode="auto">
          <a:xfrm>
            <a:off x="2039894" y="1501304"/>
            <a:ext cx="1911394" cy="60056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6835775" y="3200156"/>
            <a:ext cx="1895759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popularity(p(C))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6615113" y="2384938"/>
            <a:ext cx="2093028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teach-ability(p(C))</a:t>
            </a:r>
          </a:p>
        </p:txBody>
      </p:sp>
      <p:cxnSp>
        <p:nvCxnSpPr>
          <p:cNvPr id="21" name="AutoShape 48"/>
          <p:cNvCxnSpPr>
            <a:cxnSpLocks noChangeShapeType="1"/>
            <a:stCxn id="19" idx="1"/>
            <a:endCxn id="10" idx="3"/>
          </p:cNvCxnSpPr>
          <p:nvPr/>
        </p:nvCxnSpPr>
        <p:spPr bwMode="auto">
          <a:xfrm rot="10800000">
            <a:off x="5196455" y="3410908"/>
            <a:ext cx="1639320" cy="46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49"/>
          <p:cNvCxnSpPr>
            <a:cxnSpLocks noChangeShapeType="1"/>
            <a:stCxn id="20" idx="2"/>
          </p:cNvCxnSpPr>
          <p:nvPr/>
        </p:nvCxnSpPr>
        <p:spPr bwMode="auto">
          <a:xfrm rot="5400000">
            <a:off x="6231990" y="1897200"/>
            <a:ext cx="511012" cy="2348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Right Arrow 22"/>
          <p:cNvSpPr/>
          <p:nvPr/>
        </p:nvSpPr>
        <p:spPr>
          <a:xfrm rot="5400000">
            <a:off x="3000364" y="3357562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026474" y="4788543"/>
            <a:ext cx="1243337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ranking(S)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857224" y="4119569"/>
            <a:ext cx="1654131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intelligence(S)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5363513" y="4651318"/>
            <a:ext cx="875247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diff(C)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926208" y="5864905"/>
            <a:ext cx="1126105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rating(C)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827038" y="4668471"/>
            <a:ext cx="1302022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grade(S,C)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034042" y="5371751"/>
            <a:ext cx="1847681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satisfaction(S,C)</a:t>
            </a:r>
          </a:p>
        </p:txBody>
      </p:sp>
      <p:cxnSp>
        <p:nvCxnSpPr>
          <p:cNvPr id="32" name="AutoShape 13"/>
          <p:cNvCxnSpPr>
            <a:cxnSpLocks noChangeShapeType="1"/>
            <a:stCxn id="26" idx="2"/>
            <a:endCxn id="25" idx="0"/>
          </p:cNvCxnSpPr>
          <p:nvPr/>
        </p:nvCxnSpPr>
        <p:spPr bwMode="auto">
          <a:xfrm rot="5400000">
            <a:off x="1547174" y="4651426"/>
            <a:ext cx="238087" cy="3614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" name="AutoShape 17"/>
          <p:cNvCxnSpPr>
            <a:cxnSpLocks noChangeShapeType="1"/>
            <a:stCxn id="41" idx="2"/>
            <a:endCxn id="40" idx="0"/>
          </p:cNvCxnSpPr>
          <p:nvPr/>
        </p:nvCxnSpPr>
        <p:spPr bwMode="auto">
          <a:xfrm rot="16200000" flipH="1">
            <a:off x="6977796" y="5669510"/>
            <a:ext cx="314204" cy="8516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8"/>
          <p:cNvCxnSpPr>
            <a:cxnSpLocks noChangeShapeType="1"/>
            <a:stCxn id="27" idx="2"/>
            <a:endCxn id="28" idx="0"/>
          </p:cNvCxnSpPr>
          <p:nvPr/>
        </p:nvCxnSpPr>
        <p:spPr bwMode="auto">
          <a:xfrm rot="5400000">
            <a:off x="4753849" y="4817617"/>
            <a:ext cx="782700" cy="13118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6" name="Group 45"/>
          <p:cNvGrpSpPr/>
          <p:nvPr/>
        </p:nvGrpSpPr>
        <p:grpSpPr>
          <a:xfrm>
            <a:off x="2957884" y="3962400"/>
            <a:ext cx="2843253" cy="1409350"/>
            <a:chOff x="2957884" y="3962400"/>
            <a:chExt cx="2843253" cy="1409350"/>
          </a:xfrm>
        </p:grpSpPr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3657600" y="3962400"/>
              <a:ext cx="1828120" cy="430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Registered(S,C)</a:t>
              </a:r>
            </a:p>
          </p:txBody>
        </p:sp>
        <p:cxnSp>
          <p:nvCxnSpPr>
            <p:cNvPr id="35" name="AutoShape 41"/>
            <p:cNvCxnSpPr>
              <a:cxnSpLocks noChangeShapeType="1"/>
              <a:stCxn id="29" idx="2"/>
              <a:endCxn id="27" idx="0"/>
            </p:cNvCxnSpPr>
            <p:nvPr/>
          </p:nvCxnSpPr>
          <p:spPr bwMode="auto">
            <a:xfrm rot="16200000" flipH="1">
              <a:off x="5057383" y="3907563"/>
              <a:ext cx="258031" cy="122947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42"/>
            <p:cNvCxnSpPr>
              <a:cxnSpLocks noChangeShapeType="1"/>
              <a:stCxn id="29" idx="1"/>
              <a:endCxn id="31" idx="0"/>
            </p:cNvCxnSpPr>
            <p:nvPr/>
          </p:nvCxnSpPr>
          <p:spPr bwMode="auto">
            <a:xfrm rot="10800000" flipV="1">
              <a:off x="2957884" y="4177843"/>
              <a:ext cx="699717" cy="11939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7" name="AutoShape 43"/>
          <p:cNvCxnSpPr>
            <a:cxnSpLocks noChangeShapeType="1"/>
            <a:stCxn id="30" idx="2"/>
            <a:endCxn id="31" idx="3"/>
          </p:cNvCxnSpPr>
          <p:nvPr/>
        </p:nvCxnSpPr>
        <p:spPr bwMode="auto">
          <a:xfrm rot="5400000">
            <a:off x="3935968" y="5045113"/>
            <a:ext cx="487837" cy="5963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44"/>
          <p:cNvCxnSpPr>
            <a:cxnSpLocks noChangeShapeType="1"/>
            <a:stCxn id="30" idx="3"/>
            <a:endCxn id="27" idx="1"/>
          </p:cNvCxnSpPr>
          <p:nvPr/>
        </p:nvCxnSpPr>
        <p:spPr bwMode="auto">
          <a:xfrm flipV="1">
            <a:off x="5129060" y="4866762"/>
            <a:ext cx="234453" cy="1715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" name="AutoShape 45"/>
          <p:cNvCxnSpPr>
            <a:cxnSpLocks noChangeShapeType="1"/>
            <a:stCxn id="26" idx="3"/>
            <a:endCxn id="30" idx="1"/>
          </p:cNvCxnSpPr>
          <p:nvPr/>
        </p:nvCxnSpPr>
        <p:spPr bwMode="auto">
          <a:xfrm>
            <a:off x="2511355" y="4335013"/>
            <a:ext cx="1315683" cy="5489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6229599" y="5869193"/>
            <a:ext cx="1895759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popularity(p(C))</a:t>
            </a:r>
          </a:p>
        </p:txBody>
      </p:sp>
      <p:sp>
        <p:nvSpPr>
          <p:cNvPr id="41" name="Text Box 47"/>
          <p:cNvSpPr txBox="1">
            <a:spLocks noChangeArrowheads="1"/>
          </p:cNvSpPr>
          <p:nvPr/>
        </p:nvSpPr>
        <p:spPr bwMode="auto">
          <a:xfrm>
            <a:off x="6045804" y="5124102"/>
            <a:ext cx="2093028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teach-ability(p(C))</a:t>
            </a:r>
          </a:p>
        </p:txBody>
      </p:sp>
      <p:cxnSp>
        <p:nvCxnSpPr>
          <p:cNvPr id="42" name="AutoShape 48"/>
          <p:cNvCxnSpPr>
            <a:cxnSpLocks noChangeShapeType="1"/>
            <a:stCxn id="40" idx="1"/>
            <a:endCxn id="28" idx="3"/>
          </p:cNvCxnSpPr>
          <p:nvPr/>
        </p:nvCxnSpPr>
        <p:spPr bwMode="auto">
          <a:xfrm rot="10800000">
            <a:off x="5052313" y="6080349"/>
            <a:ext cx="1177286" cy="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" name="AutoShape 49"/>
          <p:cNvCxnSpPr>
            <a:cxnSpLocks noChangeShapeType="1"/>
            <a:stCxn id="41" idx="2"/>
          </p:cNvCxnSpPr>
          <p:nvPr/>
        </p:nvCxnSpPr>
        <p:spPr bwMode="auto">
          <a:xfrm rot="5400000">
            <a:off x="5811937" y="4704596"/>
            <a:ext cx="429988" cy="2130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on benchmarks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371600"/>
            <a:ext cx="603004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403860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800" dirty="0" smtClean="0"/>
              <a:t>  Time in Minutes. NT = did not terminate.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</a:t>
            </a:r>
            <a:r>
              <a:rPr lang="en-CA" sz="2800" dirty="0" err="1" smtClean="0"/>
              <a:t>x</a:t>
            </a:r>
            <a:r>
              <a:rPr lang="en-CA" sz="2800" dirty="0" smtClean="0"/>
              <a:t> + </a:t>
            </a:r>
            <a:r>
              <a:rPr lang="en-CA" sz="2800" dirty="0" err="1" smtClean="0"/>
              <a:t>y</a:t>
            </a:r>
            <a:r>
              <a:rPr lang="en-CA" sz="2800" dirty="0" smtClean="0"/>
              <a:t> = structure learning + </a:t>
            </a:r>
            <a:r>
              <a:rPr lang="en-CA" sz="2800" dirty="0" err="1" smtClean="0"/>
              <a:t>parametrization</a:t>
            </a:r>
            <a:r>
              <a:rPr lang="en-CA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JBN: Our join-based algorithm.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 MLN, CMLN: standard programs from the U of Washington (Alchemy)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Pseudo-likelihood for </a:t>
            </a:r>
            <a:r>
              <a:rPr lang="en-US" dirty="0" err="1" smtClean="0"/>
              <a:t>Functor</a:t>
            </a:r>
            <a:r>
              <a:rPr lang="en-US" dirty="0" smtClean="0"/>
              <a:t> Bayes Nets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likelihood function </a:t>
            </a:r>
            <a:r>
              <a:rPr lang="en-US" dirty="0" err="1" smtClean="0"/>
              <a:t>P(database,graph</a:t>
            </a:r>
            <a:r>
              <a:rPr lang="en-US" dirty="0" smtClean="0"/>
              <a:t>) does the learn-and-join algorithm optimize?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Moralize the BN (causal graph).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Markov net likelihood function for moralized BN---</a:t>
            </a:r>
            <a:r>
              <a:rPr lang="en-US" i="1" dirty="0" smtClean="0"/>
              <a:t>without the normalization constant.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ym typeface="Symbol"/>
              </a:rPr>
              <a:t></a:t>
            </a:r>
            <a:r>
              <a:rPr lang="en-US" i="1" baseline="-25000" dirty="0" smtClean="0"/>
              <a:t>families</a:t>
            </a:r>
            <a:r>
              <a:rPr lang="en-US" i="1" dirty="0" smtClean="0"/>
              <a:t>. P(</a:t>
            </a:r>
            <a:r>
              <a:rPr lang="en-US" i="1" dirty="0" err="1" smtClean="0"/>
              <a:t>child|parent</a:t>
            </a:r>
            <a:r>
              <a:rPr lang="en-US" i="1" dirty="0" smtClean="0"/>
              <a:t>)</a:t>
            </a:r>
            <a:r>
              <a:rPr lang="en-US" i="1" baseline="30000" dirty="0" smtClean="0"/>
              <a:t>#child-parent instances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pseudo-likelihood.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30624" y="4191000"/>
            <a:ext cx="1143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Relational Causal Graph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45224" y="4191000"/>
            <a:ext cx="1143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Markov Logic Network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69024" y="5562600"/>
            <a:ext cx="1143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0"/>
          </p:cNvCxnSpPr>
          <p:nvPr/>
        </p:nvCxnSpPr>
        <p:spPr>
          <a:xfrm rot="16200000" flipH="1">
            <a:off x="5692874" y="53149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4073624" y="4652665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8" idx="1"/>
          </p:cNvCxnSpPr>
          <p:nvPr/>
        </p:nvCxnSpPr>
        <p:spPr>
          <a:xfrm rot="16200000" flipH="1">
            <a:off x="4049856" y="4566598"/>
            <a:ext cx="771436" cy="1866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Pseudo-likelihood P*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en-US" dirty="0" smtClean="0"/>
              <a:t>Tractability: maximizing estimates = empirical conditional database frequencies!</a:t>
            </a:r>
          </a:p>
          <a:p>
            <a:r>
              <a:rPr lang="en-US" dirty="0" smtClean="0"/>
              <a:t>Similar to pseudo-likelihood function for Markov nets (</a:t>
            </a:r>
            <a:r>
              <a:rPr lang="en-US" dirty="0" err="1" smtClean="0"/>
              <a:t>Besag</a:t>
            </a:r>
            <a:r>
              <a:rPr lang="en-US" dirty="0" smtClean="0"/>
              <a:t> 1975, </a:t>
            </a:r>
            <a:r>
              <a:rPr lang="en-US" dirty="0" err="1" smtClean="0"/>
              <a:t>Domingos</a:t>
            </a:r>
            <a:r>
              <a:rPr lang="en-US" dirty="0" smtClean="0"/>
              <a:t> and Richardson 2007).</a:t>
            </a:r>
          </a:p>
          <a:p>
            <a:r>
              <a:rPr lang="en-US" dirty="0" smtClean="0"/>
              <a:t>Mathematically equivalent but conceptually different interpretation: expected log-likelihood for randomly selected individuals.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Halpern</a:t>
            </a:r>
            <a:r>
              <a:rPr lang="en-US" sz="2600" dirty="0" smtClean="0"/>
              <a:t> Semantics for </a:t>
            </a:r>
            <a:r>
              <a:rPr lang="en-US" sz="2600" dirty="0" err="1" smtClean="0"/>
              <a:t>Functor</a:t>
            </a:r>
            <a:r>
              <a:rPr lang="en-US" sz="2600" dirty="0" smtClean="0"/>
              <a:t> Bayes Nets (new)</a:t>
            </a:r>
            <a:endParaRPr lang="en-US" sz="2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175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Randomly </a:t>
            </a:r>
            <a:r>
              <a:rPr lang="en-US" sz="2200" dirty="0" smtClean="0"/>
              <a:t>select</a:t>
            </a:r>
            <a:r>
              <a:rPr lang="en-US" sz="2000" dirty="0" smtClean="0"/>
              <a:t> instances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 = 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,…,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n</a:t>
            </a:r>
            <a:r>
              <a:rPr lang="en-US" sz="2000" i="1" dirty="0" smtClean="0"/>
              <a:t>=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n</a:t>
            </a:r>
            <a:r>
              <a:rPr lang="en-US" sz="2000" dirty="0" smtClean="0"/>
              <a:t>. for each variable in BN.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Look up their properties, relationships.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Compute log-likelihood for the BN assignment obtained from the instances.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i="1" dirty="0" smtClean="0"/>
              <a:t>L</a:t>
            </a:r>
            <a:r>
              <a:rPr lang="en-US" sz="2000" i="1" baseline="30000" dirty="0" smtClean="0"/>
              <a:t>H</a:t>
            </a:r>
            <a:r>
              <a:rPr lang="en-US" sz="2000" dirty="0" smtClean="0"/>
              <a:t> = average log-likelihood over uniform random selection of instances.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13" name="Text Box 251"/>
          <p:cNvSpPr txBox="1">
            <a:spLocks noChangeArrowheads="1"/>
          </p:cNvSpPr>
          <p:nvPr/>
        </p:nvSpPr>
        <p:spPr bwMode="auto">
          <a:xfrm>
            <a:off x="5181600" y="2911753"/>
            <a:ext cx="104544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/>
              <a:t>Rich</a:t>
            </a:r>
            <a:r>
              <a:rPr lang="en-US" sz="1800" dirty="0" err="1" smtClean="0"/>
              <a:t>(jack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14" name="Text Box 252"/>
          <p:cNvSpPr txBox="1">
            <a:spLocks noChangeArrowheads="1"/>
          </p:cNvSpPr>
          <p:nvPr/>
        </p:nvSpPr>
        <p:spPr bwMode="auto">
          <a:xfrm>
            <a:off x="6667500" y="2899053"/>
            <a:ext cx="161260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/>
              <a:t>Friend</a:t>
            </a:r>
            <a:r>
              <a:rPr lang="en-US" sz="1800" dirty="0" err="1" smtClean="0"/>
              <a:t>(jack,jane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15" name="Text Box 254"/>
          <p:cNvSpPr txBox="1">
            <a:spLocks noChangeArrowheads="1"/>
          </p:cNvSpPr>
          <p:nvPr/>
        </p:nvSpPr>
        <p:spPr bwMode="auto">
          <a:xfrm>
            <a:off x="5829300" y="3648353"/>
            <a:ext cx="105028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/>
              <a:t>Rich</a:t>
            </a:r>
            <a:r>
              <a:rPr lang="en-US" sz="1800" dirty="0" err="1" smtClean="0"/>
              <a:t>(jane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cxnSp>
        <p:nvCxnSpPr>
          <p:cNvPr id="16" name="AutoShape 255"/>
          <p:cNvCxnSpPr>
            <a:cxnSpLocks noChangeShapeType="1"/>
            <a:stCxn id="13" idx="2"/>
            <a:endCxn id="15" idx="0"/>
          </p:cNvCxnSpPr>
          <p:nvPr/>
        </p:nvCxnSpPr>
        <p:spPr bwMode="auto">
          <a:xfrm rot="16200000" flipH="1">
            <a:off x="5845748" y="3139657"/>
            <a:ext cx="367268" cy="6501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" name="AutoShape 256"/>
          <p:cNvCxnSpPr>
            <a:cxnSpLocks noChangeShapeType="1"/>
            <a:stCxn id="14" idx="2"/>
            <a:endCxn id="15" idx="0"/>
          </p:cNvCxnSpPr>
          <p:nvPr/>
        </p:nvCxnSpPr>
        <p:spPr bwMode="auto">
          <a:xfrm rot="5400000">
            <a:off x="6724139" y="2898690"/>
            <a:ext cx="379968" cy="11193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6" name="Group 5"/>
          <p:cNvGrpSpPr/>
          <p:nvPr/>
        </p:nvGrpSpPr>
        <p:grpSpPr>
          <a:xfrm>
            <a:off x="838200" y="2895600"/>
            <a:ext cx="2816225" cy="1125538"/>
            <a:chOff x="3924300" y="1571612"/>
            <a:chExt cx="2816225" cy="1125538"/>
          </a:xfrm>
        </p:grpSpPr>
        <p:sp>
          <p:nvSpPr>
            <p:cNvPr id="7" name="Text Box 251"/>
            <p:cNvSpPr txBox="1">
              <a:spLocks noChangeArrowheads="1"/>
            </p:cNvSpPr>
            <p:nvPr/>
          </p:nvSpPr>
          <p:spPr bwMode="auto">
            <a:xfrm>
              <a:off x="3924300" y="1584312"/>
              <a:ext cx="928688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Rich(X)</a:t>
              </a:r>
            </a:p>
          </p:txBody>
        </p:sp>
        <p:sp>
          <p:nvSpPr>
            <p:cNvPr id="8" name="Text Box 252"/>
            <p:cNvSpPr txBox="1">
              <a:spLocks noChangeArrowheads="1"/>
            </p:cNvSpPr>
            <p:nvPr/>
          </p:nvSpPr>
          <p:spPr bwMode="auto">
            <a:xfrm>
              <a:off x="5410200" y="1571612"/>
              <a:ext cx="133032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Friend(X,Y)</a:t>
              </a:r>
            </a:p>
          </p:txBody>
        </p:sp>
        <p:sp>
          <p:nvSpPr>
            <p:cNvPr id="9" name="Text Box 254"/>
            <p:cNvSpPr txBox="1">
              <a:spLocks noChangeArrowheads="1"/>
            </p:cNvSpPr>
            <p:nvPr/>
          </p:nvSpPr>
          <p:spPr bwMode="auto">
            <a:xfrm>
              <a:off x="4572000" y="2320912"/>
              <a:ext cx="9271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err="1"/>
                <a:t>Rich(Y</a:t>
              </a:r>
              <a:r>
                <a:rPr lang="en-US" sz="1800" dirty="0"/>
                <a:t>)</a:t>
              </a:r>
            </a:p>
          </p:txBody>
        </p:sp>
        <p:cxnSp>
          <p:nvCxnSpPr>
            <p:cNvPr id="10" name="AutoShape 255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>
              <a:off x="4389438" y="1960550"/>
              <a:ext cx="64611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256"/>
            <p:cNvCxnSpPr>
              <a:cxnSpLocks noChangeShapeType="1"/>
              <a:stCxn id="8" idx="2"/>
              <a:endCxn id="9" idx="0"/>
            </p:cNvCxnSpPr>
            <p:nvPr/>
          </p:nvCxnSpPr>
          <p:spPr bwMode="auto">
            <a:xfrm flipH="1">
              <a:off x="5035550" y="1947850"/>
              <a:ext cx="1039813" cy="373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4724400" y="28990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0" y="35848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=F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05800" y="291072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90600" y="3581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=F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4667072"/>
            <a:ext cx="8077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sz="2400" b="1" dirty="0" smtClean="0"/>
              <a:t>Proposition </a:t>
            </a:r>
            <a:r>
              <a:rPr lang="en-US" sz="2400" i="1" dirty="0" smtClean="0"/>
              <a:t>L</a:t>
            </a:r>
            <a:r>
              <a:rPr lang="en-US" sz="2400" i="1" baseline="30000" dirty="0" smtClean="0"/>
              <a:t>H</a:t>
            </a:r>
            <a:r>
              <a:rPr lang="en-US" sz="2400" i="1" dirty="0" smtClean="0"/>
              <a:t>(D,B) = </a:t>
            </a:r>
            <a:r>
              <a:rPr lang="en-US" sz="2400" i="1" dirty="0" err="1" smtClean="0"/>
              <a:t>ln(P</a:t>
            </a:r>
            <a:r>
              <a:rPr lang="en-US" sz="2400" i="1" dirty="0" smtClean="0"/>
              <a:t>*(D,B) </a:t>
            </a:r>
            <a:r>
              <a:rPr lang="en-US" sz="2400" i="1" dirty="0" err="1" smtClean="0"/>
              <a:t>x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</a:t>
            </a:r>
            <a:endParaRPr lang="en-US" sz="2400" i="1" dirty="0" smtClean="0"/>
          </a:p>
          <a:p>
            <a:pPr marL="514350" indent="-514350">
              <a:buNone/>
            </a:pPr>
            <a:r>
              <a:rPr lang="en-US" sz="2400" dirty="0" smtClean="0"/>
              <a:t>where </a:t>
            </a:r>
            <a:r>
              <a:rPr lang="en-US" sz="2400" dirty="0" err="1" smtClean="0"/>
              <a:t>c</a:t>
            </a:r>
            <a:r>
              <a:rPr lang="en-US" sz="2400" dirty="0" smtClean="0"/>
              <a:t> is a (meaningful) constant.</a:t>
            </a:r>
          </a:p>
          <a:p>
            <a:pPr marL="514350" indent="-514350"/>
            <a:r>
              <a:rPr lang="en-US" sz="2400" dirty="0" smtClean="0"/>
              <a:t>No independence assumptions!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18" grpId="0"/>
      <p:bldP spid="19" grpId="0"/>
      <p:bldP spid="20" grpId="0"/>
      <p:bldP spid="22" grpId="0"/>
      <p:bldP spid="23" grpId="0"/>
      <p:bldP spid="24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Data Table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Traditional Paradigm Problem</a:t>
            </a:r>
          </a:p>
          <a:p>
            <a:r>
              <a:rPr lang="en-US" dirty="0" smtClean="0"/>
              <a:t>Single population</a:t>
            </a:r>
          </a:p>
          <a:p>
            <a:r>
              <a:rPr lang="en-US" dirty="0" smtClean="0"/>
              <a:t>Random variables = attributes of population members.</a:t>
            </a:r>
          </a:p>
          <a:p>
            <a:r>
              <a:rPr lang="en-US" dirty="0" smtClean="0"/>
              <a:t>“flat” data, can be represented in single table.</a:t>
            </a:r>
            <a:endParaRPr lang="en-US" dirty="0"/>
          </a:p>
        </p:txBody>
      </p:sp>
      <p:graphicFrame>
        <p:nvGraphicFramePr>
          <p:cNvPr id="6" name="Group 86"/>
          <p:cNvGraphicFramePr>
            <a:graphicFrameLocks noGrp="1"/>
          </p:cNvGraphicFramePr>
          <p:nvPr/>
        </p:nvGraphicFramePr>
        <p:xfrm>
          <a:off x="457200" y="3657600"/>
          <a:ext cx="4111625" cy="1022350"/>
        </p:xfrm>
        <a:graphic>
          <a:graphicData uri="http://schemas.openxmlformats.org/drawingml/2006/table">
            <a:tbl>
              <a:tblPr/>
              <a:tblGrid>
                <a:gridCol w="833438"/>
                <a:gridCol w="1323975"/>
                <a:gridCol w="1954212"/>
              </a:tblGrid>
              <a:tr h="2603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Students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intelligence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ranking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Jack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Kim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Paul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E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5410200" y="3962400"/>
            <a:ext cx="533400" cy="457200"/>
            <a:chOff x="5410200" y="3962400"/>
            <a:chExt cx="533400" cy="457200"/>
          </a:xfrm>
        </p:grpSpPr>
        <p:sp>
          <p:nvSpPr>
            <p:cNvPr id="7" name="Oval 6"/>
            <p:cNvSpPr/>
            <p:nvPr/>
          </p:nvSpPr>
          <p:spPr>
            <a:xfrm>
              <a:off x="5638800" y="4343400"/>
              <a:ext cx="76200" cy="76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62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Jack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34000" y="4583668"/>
            <a:ext cx="762000" cy="369332"/>
            <a:chOff x="5334000" y="4583668"/>
            <a:chExt cx="762000" cy="369332"/>
          </a:xfrm>
        </p:grpSpPr>
        <p:sp>
          <p:nvSpPr>
            <p:cNvPr id="8" name="Oval 7"/>
            <p:cNvSpPr/>
            <p:nvPr/>
          </p:nvSpPr>
          <p:spPr>
            <a:xfrm>
              <a:off x="5867400" y="4730234"/>
              <a:ext cx="76200" cy="76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0" y="45836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Kim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096000" y="4343400"/>
            <a:ext cx="609600" cy="457200"/>
            <a:chOff x="5715000" y="4648200"/>
            <a:chExt cx="609600" cy="457200"/>
          </a:xfrm>
        </p:grpSpPr>
        <p:sp>
          <p:nvSpPr>
            <p:cNvPr id="9" name="Oval 8"/>
            <p:cNvSpPr/>
            <p:nvPr/>
          </p:nvSpPr>
          <p:spPr>
            <a:xfrm>
              <a:off x="5943600" y="4648200"/>
              <a:ext cx="76200" cy="76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473606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Paul</a:t>
              </a:r>
              <a:endParaRPr lang="en-US" dirty="0"/>
            </a:p>
          </p:txBody>
        </p:sp>
      </p:grpSp>
      <p:sp>
        <p:nvSpPr>
          <p:cNvPr id="16" name="Oval 15"/>
          <p:cNvSpPr/>
          <p:nvPr/>
        </p:nvSpPr>
        <p:spPr>
          <a:xfrm>
            <a:off x="5105400" y="3962400"/>
            <a:ext cx="1676400" cy="1219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876800" y="3733800"/>
            <a:ext cx="2514600" cy="20574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5438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62600" y="525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cxnSp>
        <p:nvCxnSpPr>
          <p:cNvPr id="24" name="Straight Connector 23"/>
          <p:cNvCxnSpPr>
            <a:stCxn id="16" idx="4"/>
          </p:cNvCxnSpPr>
          <p:nvPr/>
        </p:nvCxnSpPr>
        <p:spPr>
          <a:xfrm rot="5400000">
            <a:off x="5829300" y="52959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7391400" y="45720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Summary of Review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30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38720"/>
          </a:xfrm>
        </p:spPr>
        <p:txBody>
          <a:bodyPr>
            <a:normAutofit fontScale="92500" lnSpcReduction="20000"/>
          </a:bodyPr>
          <a:lstStyle/>
          <a:p>
            <a:r>
              <a:rPr lang="en-CA" sz="3200" dirty="0" smtClean="0"/>
              <a:t>Two key conceptual questions for relational causal modelling.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CA" sz="3000" dirty="0" smtClean="0"/>
              <a:t>What are the random variables (nodes)?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CA" sz="3000" dirty="0" smtClean="0"/>
              <a:t>How to measure fit of model to data?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200" dirty="0" smtClean="0"/>
              <a:t>Nodes = </a:t>
            </a:r>
            <a:r>
              <a:rPr lang="en-CA" sz="3200" dirty="0" err="1" smtClean="0"/>
              <a:t>functors</a:t>
            </a:r>
            <a:r>
              <a:rPr lang="en-CA" sz="3200" dirty="0" smtClean="0"/>
              <a:t>, open function terms (Poole).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200" dirty="0" smtClean="0"/>
              <a:t>Instantiate type-level model with all possible tokens. Use instantiated model to assign likelihood to the totality of all token facts.</a:t>
            </a:r>
          </a:p>
          <a:p>
            <a:r>
              <a:rPr lang="en-CA" sz="3200" dirty="0" smtClean="0"/>
              <a:t>Problem: instantiated model may contain cycles even if type-level model does not.</a:t>
            </a:r>
          </a:p>
          <a:p>
            <a:r>
              <a:rPr lang="en-CA" sz="3200" dirty="0" smtClean="0"/>
              <a:t>One solution: use undirected models.</a:t>
            </a:r>
          </a:p>
          <a:p>
            <a:endParaRPr lang="en-CA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New Results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800" u="sng" dirty="0" smtClean="0"/>
              <a:t>New algorithm for learning causal graphs with </a:t>
            </a:r>
            <a:r>
              <a:rPr lang="en-CA" sz="2800" u="sng" dirty="0" err="1" smtClean="0"/>
              <a:t>functors</a:t>
            </a:r>
            <a:r>
              <a:rPr lang="en-CA" sz="2800" u="sng" dirty="0" smtClean="0"/>
              <a:t>.</a:t>
            </a:r>
          </a:p>
          <a:p>
            <a:pPr>
              <a:buFont typeface="Wingdings 2" pitchFamily="18" charset="2"/>
              <a:buChar char=""/>
            </a:pPr>
            <a:r>
              <a:rPr lang="en-CA" sz="2800" dirty="0" smtClean="0"/>
              <a:t>Fast and scalable (e.g., 5 min vs. 21 hr).</a:t>
            </a:r>
          </a:p>
          <a:p>
            <a:pPr>
              <a:buFont typeface="Wingdings 2" pitchFamily="18" charset="2"/>
              <a:buChar char=""/>
            </a:pPr>
            <a:r>
              <a:rPr lang="en-CA" sz="2800" dirty="0" smtClean="0"/>
              <a:t>Substantial Improvements in Accuracy. </a:t>
            </a:r>
            <a:endParaRPr lang="en-CA" sz="2800" smtClean="0"/>
          </a:p>
          <a:p>
            <a:pPr>
              <a:buNone/>
            </a:pPr>
            <a:r>
              <a:rPr lang="en-CA" sz="2800" u="sng" smtClean="0"/>
              <a:t>New </a:t>
            </a:r>
            <a:r>
              <a:rPr lang="en-CA" sz="2800" u="sng" dirty="0" smtClean="0"/>
              <a:t>pseudo-likelihood function for measuring fit of model to data.</a:t>
            </a:r>
            <a:endParaRPr lang="en-CA" sz="2800" dirty="0" smtClean="0"/>
          </a:p>
          <a:p>
            <a:r>
              <a:rPr lang="en-CA" sz="2800" dirty="0" smtClean="0"/>
              <a:t>Tractable parameter estimation.</a:t>
            </a:r>
          </a:p>
          <a:p>
            <a:r>
              <a:rPr lang="en-CA" sz="2800" dirty="0" smtClean="0"/>
              <a:t>Similar to Markov network (pseudo)-likelihood.</a:t>
            </a:r>
          </a:p>
          <a:p>
            <a:r>
              <a:rPr lang="en-CA" sz="2800" dirty="0" smtClean="0"/>
              <a:t>New semantics: expected log-likelihood of the properties of randomly selected individuals.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CA" sz="2400" u="sng" dirty="0" smtClean="0"/>
              <a:t>Learning</a:t>
            </a:r>
          </a:p>
          <a:p>
            <a:r>
              <a:rPr lang="en-CA" sz="2400" dirty="0" smtClean="0"/>
              <a:t>Learn-and-Join learns dependencies among attributes, not dependencies among relationships.</a:t>
            </a:r>
          </a:p>
          <a:p>
            <a:r>
              <a:rPr lang="en-CA" sz="2400" dirty="0" smtClean="0"/>
              <a:t>Parameter learning still a bottleneck.</a:t>
            </a:r>
          </a:p>
          <a:p>
            <a:pPr>
              <a:buNone/>
            </a:pPr>
            <a:r>
              <a:rPr lang="en-CA" sz="2400" u="sng" dirty="0" smtClean="0"/>
              <a:t>Inference/Prediction</a:t>
            </a:r>
          </a:p>
          <a:p>
            <a:r>
              <a:rPr lang="en-CA" sz="2400" dirty="0" smtClean="0"/>
              <a:t>Markov logic likelihood does not satisfy </a:t>
            </a:r>
            <a:r>
              <a:rPr lang="en-CA" sz="2400" dirty="0" err="1" smtClean="0"/>
              <a:t>Halpern’s</a:t>
            </a:r>
            <a:r>
              <a:rPr lang="en-CA" sz="2400" dirty="0" smtClean="0"/>
              <a:t> principle:</a:t>
            </a:r>
            <a:br>
              <a:rPr lang="en-CA" sz="2400" dirty="0" smtClean="0"/>
            </a:br>
            <a:r>
              <a:rPr lang="en-CA" sz="2400" dirty="0" smtClean="0"/>
              <a:t>if </a:t>
            </a:r>
            <a:r>
              <a:rPr lang="en-CA" sz="2400" i="1" dirty="0" smtClean="0"/>
              <a:t>P(</a:t>
            </a:r>
            <a:r>
              <a:rPr lang="en-US" sz="2400" i="1" dirty="0" err="1" smtClean="0"/>
              <a:t>ϕ</a:t>
            </a:r>
            <a:r>
              <a:rPr lang="en-CA" sz="2400" i="1" dirty="0" smtClean="0"/>
              <a:t>(X)) = </a:t>
            </a:r>
            <a:r>
              <a:rPr lang="en-CA" sz="2400" i="1" dirty="0" err="1" smtClean="0"/>
              <a:t>p</a:t>
            </a:r>
            <a:r>
              <a:rPr lang="en-CA" sz="2400" dirty="0" smtClean="0"/>
              <a:t>, then </a:t>
            </a:r>
            <a:r>
              <a:rPr lang="en-CA" sz="2400" i="1" dirty="0" smtClean="0"/>
              <a:t>P(</a:t>
            </a:r>
            <a:r>
              <a:rPr lang="en-US" sz="2400" i="1" dirty="0" err="1" smtClean="0"/>
              <a:t>ϕ</a:t>
            </a:r>
            <a:r>
              <a:rPr lang="en-CA" sz="2400" i="1" dirty="0" smtClean="0"/>
              <a:t>(a)) = </a:t>
            </a:r>
            <a:r>
              <a:rPr lang="en-CA" sz="2400" i="1" dirty="0" err="1" smtClean="0"/>
              <a:t>p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where </a:t>
            </a:r>
            <a:r>
              <a:rPr lang="en-CA" sz="2400" i="1" dirty="0" smtClean="0"/>
              <a:t>a</a:t>
            </a:r>
            <a:r>
              <a:rPr lang="en-CA" sz="2400" dirty="0" smtClean="0"/>
              <a:t> is a constant.</a:t>
            </a:r>
            <a:br>
              <a:rPr lang="en-CA" sz="2400" dirty="0" smtClean="0"/>
            </a:br>
            <a:r>
              <a:rPr lang="en-CA" sz="2400" dirty="0" smtClean="0"/>
              <a:t>(Related to Miller’s principle).</a:t>
            </a:r>
          </a:p>
          <a:p>
            <a:r>
              <a:rPr lang="en-CA" sz="2400" dirty="0" smtClean="0"/>
              <a:t>Is this a problem?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157666" cy="981068"/>
          </a:xfrm>
        </p:spPr>
        <p:txBody>
          <a:bodyPr/>
          <a:lstStyle/>
          <a:p>
            <a:r>
              <a:rPr lang="en-CA" dirty="0" smtClean="0"/>
              <a:t>Any questions?</a:t>
            </a:r>
            <a:endParaRPr lang="en-CA" dirty="0"/>
          </a:p>
        </p:txBody>
      </p:sp>
      <p:pic>
        <p:nvPicPr>
          <p:cNvPr id="8" name="Picture 7" descr="ques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357430"/>
            <a:ext cx="2743216" cy="2545507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</a:t>
            </a:r>
            <a:r>
              <a:rPr lang="en-US" dirty="0" err="1" smtClean="0"/>
              <a:t>Functors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34</a:t>
            </a:fld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67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Can have complex </a:t>
            </a:r>
            <a:r>
              <a:rPr lang="en-US" sz="2800" dirty="0" err="1" smtClean="0"/>
              <a:t>functors</a:t>
            </a:r>
            <a:r>
              <a:rPr lang="en-US" sz="2800" dirty="0" smtClean="0"/>
              <a:t>, e.g.</a:t>
            </a:r>
          </a:p>
          <a:p>
            <a:pPr lvl="1"/>
            <a:r>
              <a:rPr lang="en-US" sz="2800" dirty="0" smtClean="0"/>
              <a:t>Nested: </a:t>
            </a:r>
            <a:r>
              <a:rPr lang="en-US" sz="2800" i="1" dirty="0" err="1" smtClean="0"/>
              <a:t>wealth(father(father(X</a:t>
            </a:r>
            <a:r>
              <a:rPr lang="en-US" sz="2800" i="1" dirty="0" smtClean="0"/>
              <a:t>)))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Aggregate: </a:t>
            </a:r>
            <a:r>
              <a:rPr lang="en-US" sz="2800" i="1" dirty="0" err="1" smtClean="0"/>
              <a:t>AVG</a:t>
            </a:r>
            <a:r>
              <a:rPr lang="en-US" sz="2800" i="1" baseline="-25000" dirty="0" err="1" smtClean="0"/>
              <a:t>C</a:t>
            </a:r>
            <a:r>
              <a:rPr lang="en-US" sz="2800" i="1" dirty="0" err="1" smtClean="0"/>
              <a:t>{grade(S,C</a:t>
            </a:r>
            <a:r>
              <a:rPr lang="en-US" sz="2800" i="1" dirty="0" smtClean="0"/>
              <a:t>): </a:t>
            </a:r>
            <a:r>
              <a:rPr lang="en-US" sz="2800" i="1" dirty="0" err="1" smtClean="0"/>
              <a:t>Registered(S,C</a:t>
            </a:r>
            <a:r>
              <a:rPr lang="en-US" sz="2800" i="1" dirty="0" smtClean="0"/>
              <a:t>)}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 remainder of this talk, use </a:t>
            </a:r>
            <a:r>
              <a:rPr lang="en-US" sz="2800" dirty="0" err="1" smtClean="0"/>
              <a:t>functors</a:t>
            </a:r>
            <a:r>
              <a:rPr lang="en-US" sz="2800" dirty="0" smtClean="0"/>
              <a:t> corresponding to</a:t>
            </a:r>
          </a:p>
          <a:p>
            <a:pPr lvl="1"/>
            <a:r>
              <a:rPr lang="en-US" sz="2800" dirty="0" smtClean="0"/>
              <a:t>Attributes (columns), e.g., </a:t>
            </a:r>
            <a:r>
              <a:rPr lang="en-US" sz="2800" i="1" dirty="0" err="1" smtClean="0"/>
              <a:t>intelligence(S</a:t>
            </a:r>
            <a:r>
              <a:rPr lang="en-US" sz="2800" i="1" dirty="0" smtClean="0"/>
              <a:t>), </a:t>
            </a:r>
            <a:r>
              <a:rPr lang="en-US" sz="2800" i="1" dirty="0" err="1" smtClean="0"/>
              <a:t>grade(S,C</a:t>
            </a:r>
            <a:r>
              <a:rPr lang="en-US" sz="2800" i="1" dirty="0" smtClean="0"/>
              <a:t>)</a:t>
            </a:r>
          </a:p>
          <a:p>
            <a:pPr lvl="1"/>
            <a:r>
              <a:rPr lang="en-US" sz="2800" dirty="0" smtClean="0"/>
              <a:t>Boolean Relationship indicators, e.g. </a:t>
            </a:r>
            <a:r>
              <a:rPr lang="en-US" sz="2800" i="1" dirty="0" err="1" smtClean="0"/>
              <a:t>Friend(X,Y</a:t>
            </a:r>
            <a:r>
              <a:rPr lang="en-US" sz="2800" i="1" dirty="0" smtClean="0"/>
              <a:t>).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Typical Tasks for Statistical-Relational Learning (SRL)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3200" b="1" dirty="0" smtClean="0"/>
              <a:t>Link-based Classification</a:t>
            </a:r>
            <a:r>
              <a:rPr lang="en-CA" sz="3200" dirty="0" smtClean="0"/>
              <a:t>: given the links of a target entity and the attributes of related entities, predict the class label of the target entity.</a:t>
            </a:r>
          </a:p>
          <a:p>
            <a:r>
              <a:rPr lang="en-CA" sz="3200" b="1" dirty="0" smtClean="0"/>
              <a:t>Link Prediction</a:t>
            </a:r>
            <a:r>
              <a:rPr lang="en-CA" sz="3200" dirty="0" smtClean="0"/>
              <a:t>: given the attributes of entities and their other links, predict the existence of a link.</a:t>
            </a:r>
            <a:endParaRPr lang="en-CA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35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Database/Science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86000"/>
          </a:xfrm>
        </p:spPr>
        <p:txBody>
          <a:bodyPr/>
          <a:lstStyle/>
          <a:p>
            <a:r>
              <a:rPr lang="en-US" dirty="0" smtClean="0"/>
              <a:t>Structured Data.</a:t>
            </a:r>
          </a:p>
          <a:p>
            <a:r>
              <a:rPr lang="en-US" dirty="0" smtClean="0"/>
              <a:t>Multiple Populations.</a:t>
            </a:r>
          </a:p>
          <a:p>
            <a:r>
              <a:rPr lang="en-US" dirty="0" smtClean="0"/>
              <a:t>Taxonomies, </a:t>
            </a:r>
            <a:r>
              <a:rPr lang="en-US" dirty="0" err="1" smtClean="0"/>
              <a:t>Ontologies</a:t>
            </a:r>
            <a:r>
              <a:rPr lang="en-US" dirty="0" smtClean="0"/>
              <a:t>, nested Populations.</a:t>
            </a:r>
          </a:p>
          <a:p>
            <a:r>
              <a:rPr lang="en-US" b="1" dirty="0" smtClean="0"/>
              <a:t>Relational Structures</a:t>
            </a:r>
            <a:r>
              <a:rPr lang="en-US" dirty="0" smtClean="0"/>
              <a:t>.</a:t>
            </a:r>
            <a:endParaRPr lang="en-US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1447800" y="3962400"/>
            <a:ext cx="533400" cy="457200"/>
            <a:chOff x="5410200" y="3962400"/>
            <a:chExt cx="533400" cy="457200"/>
          </a:xfrm>
        </p:grpSpPr>
        <p:sp>
          <p:nvSpPr>
            <p:cNvPr id="7" name="Oval 6"/>
            <p:cNvSpPr/>
            <p:nvPr/>
          </p:nvSpPr>
          <p:spPr>
            <a:xfrm>
              <a:off x="5638800" y="4343400"/>
              <a:ext cx="76200" cy="76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0200" y="3962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Jack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71600" y="4583668"/>
            <a:ext cx="762000" cy="369332"/>
            <a:chOff x="5334000" y="4583668"/>
            <a:chExt cx="762000" cy="369332"/>
          </a:xfrm>
        </p:grpSpPr>
        <p:sp>
          <p:nvSpPr>
            <p:cNvPr id="10" name="Oval 9"/>
            <p:cNvSpPr/>
            <p:nvPr/>
          </p:nvSpPr>
          <p:spPr>
            <a:xfrm>
              <a:off x="5867400" y="4730234"/>
              <a:ext cx="76200" cy="76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0" y="45836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Kim</a:t>
              </a:r>
              <a:endParaRPr lang="en-US" dirty="0"/>
            </a:p>
          </p:txBody>
        </p:sp>
      </p:grpSp>
      <p:sp>
        <p:nvSpPr>
          <p:cNvPr id="13" name="Oval 12"/>
          <p:cNvSpPr/>
          <p:nvPr/>
        </p:nvSpPr>
        <p:spPr>
          <a:xfrm>
            <a:off x="2438400" y="45720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05000" y="4419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Paul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143000" y="3962400"/>
            <a:ext cx="1676400" cy="1219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572000" y="4343400"/>
            <a:ext cx="76200" cy="76200"/>
          </a:xfrm>
          <a:prstGeom prst="ellipse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43400" y="3962400"/>
            <a:ext cx="533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800600" y="4730234"/>
            <a:ext cx="76200" cy="76200"/>
          </a:xfrm>
          <a:prstGeom prst="ellipse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267200" y="4583668"/>
            <a:ext cx="76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102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5029200" y="4343400"/>
            <a:ext cx="609600" cy="457200"/>
            <a:chOff x="5715000" y="4648200"/>
            <a:chExt cx="609600" cy="457200"/>
          </a:xfrm>
          <a:noFill/>
        </p:grpSpPr>
        <p:sp>
          <p:nvSpPr>
            <p:cNvPr id="23" name="Oval 22"/>
            <p:cNvSpPr/>
            <p:nvPr/>
          </p:nvSpPr>
          <p:spPr>
            <a:xfrm>
              <a:off x="5943600" y="464820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15000" y="4736068"/>
              <a:ext cx="6096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103</a:t>
              </a:r>
              <a:endParaRPr lang="en-US" dirty="0"/>
            </a:p>
          </p:txBody>
        </p:sp>
      </p:grpSp>
      <p:sp>
        <p:nvSpPr>
          <p:cNvPr id="25" name="Oval 24"/>
          <p:cNvSpPr/>
          <p:nvPr/>
        </p:nvSpPr>
        <p:spPr>
          <a:xfrm>
            <a:off x="4038600" y="3962400"/>
            <a:ext cx="1676400" cy="1219200"/>
          </a:xfrm>
          <a:prstGeom prst="ellipse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4572000"/>
            <a:ext cx="76200" cy="76200"/>
          </a:xfrm>
          <a:prstGeom prst="ellipse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7" idx="7"/>
            <a:endCxn id="18" idx="2"/>
          </p:cNvCxnSpPr>
          <p:nvPr/>
        </p:nvCxnSpPr>
        <p:spPr>
          <a:xfrm rot="5400000" flipH="1" flipV="1">
            <a:off x="3164357" y="2908817"/>
            <a:ext cx="22827" cy="28686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7" idx="3"/>
            <a:endCxn id="20" idx="7"/>
          </p:cNvCxnSpPr>
          <p:nvPr/>
        </p:nvCxnSpPr>
        <p:spPr>
          <a:xfrm rot="16200000" flipH="1">
            <a:off x="3110124" y="2985876"/>
            <a:ext cx="332952" cy="3178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6"/>
            <a:endCxn id="17" idx="1"/>
          </p:cNvCxnSpPr>
          <p:nvPr/>
        </p:nvCxnSpPr>
        <p:spPr>
          <a:xfrm flipV="1">
            <a:off x="2514600" y="4354559"/>
            <a:ext cx="2068559" cy="2555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6"/>
            <a:endCxn id="20" idx="1"/>
          </p:cNvCxnSpPr>
          <p:nvPr/>
        </p:nvCxnSpPr>
        <p:spPr>
          <a:xfrm>
            <a:off x="2514600" y="4610100"/>
            <a:ext cx="2297159" cy="131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20" idx="3"/>
          </p:cNvCxnSpPr>
          <p:nvPr/>
        </p:nvCxnSpPr>
        <p:spPr>
          <a:xfrm flipV="1">
            <a:off x="1981200" y="4795275"/>
            <a:ext cx="2830559" cy="53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6" idx="7"/>
          </p:cNvCxnSpPr>
          <p:nvPr/>
        </p:nvCxnSpPr>
        <p:spPr>
          <a:xfrm flipV="1">
            <a:off x="1981200" y="4583159"/>
            <a:ext cx="3036841" cy="2174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04800"/>
            <a:ext cx="7772400" cy="1143000"/>
          </a:xfrm>
        </p:spPr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772400" cy="1524000"/>
          </a:xfrm>
        </p:spPr>
        <p:txBody>
          <a:bodyPr/>
          <a:lstStyle/>
          <a:p>
            <a:r>
              <a:rPr lang="en-US" dirty="0" smtClean="0"/>
              <a:t>Input Data: A finite (small) model/interpretation/possible world.</a:t>
            </a:r>
          </a:p>
          <a:p>
            <a:pPr>
              <a:buFont typeface="Wingdings 2" charset="2"/>
              <a:buChar char="➱"/>
            </a:pPr>
            <a:r>
              <a:rPr lang="en-US" dirty="0" smtClean="0"/>
              <a:t> Multiple Interrelated Tables.</a:t>
            </a:r>
            <a:endParaRPr lang="en-US" dirty="0"/>
          </a:p>
        </p:txBody>
      </p:sp>
      <p:graphicFrame>
        <p:nvGraphicFramePr>
          <p:cNvPr id="10" name="Group 240"/>
          <p:cNvGraphicFramePr>
            <a:graphicFrameLocks noGrp="1"/>
          </p:cNvGraphicFramePr>
          <p:nvPr/>
        </p:nvGraphicFramePr>
        <p:xfrm>
          <a:off x="152400" y="2438400"/>
          <a:ext cx="2666999" cy="1524000"/>
        </p:xfrm>
        <a:graphic>
          <a:graphicData uri="http://schemas.openxmlformats.org/drawingml/2006/table">
            <a:tbl>
              <a:tblPr/>
              <a:tblGrid>
                <a:gridCol w="597517"/>
                <a:gridCol w="1106399"/>
                <a:gridCol w="963083"/>
              </a:tblGrid>
              <a:tr h="3453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Student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Intelligence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Ranking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11" name="Group 335"/>
          <p:cNvGraphicFramePr>
            <a:graphicFrameLocks noGrp="1"/>
          </p:cNvGraphicFramePr>
          <p:nvPr/>
        </p:nvGraphicFramePr>
        <p:xfrm>
          <a:off x="6400800" y="2438401"/>
          <a:ext cx="2514600" cy="1524000"/>
        </p:xfrm>
        <a:graphic>
          <a:graphicData uri="http://schemas.openxmlformats.org/drawingml/2006/table">
            <a:tbl>
              <a:tblPr/>
              <a:tblGrid>
                <a:gridCol w="586632"/>
                <a:gridCol w="880218"/>
                <a:gridCol w="1047750"/>
              </a:tblGrid>
              <a:tr h="3545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Professor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Popularity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Teaching-a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3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12" name="Group 431"/>
          <p:cNvGraphicFramePr>
            <a:graphicFrameLocks noGrp="1"/>
          </p:cNvGraphicFramePr>
          <p:nvPr/>
        </p:nvGraphicFramePr>
        <p:xfrm>
          <a:off x="3124200" y="2514600"/>
          <a:ext cx="2971800" cy="1440267"/>
        </p:xfrm>
        <a:graphic>
          <a:graphicData uri="http://schemas.openxmlformats.org/drawingml/2006/table">
            <a:tbl>
              <a:tblPr/>
              <a:tblGrid>
                <a:gridCol w="579390"/>
                <a:gridCol w="1030335"/>
                <a:gridCol w="1362075"/>
              </a:tblGrid>
              <a:tr h="34151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Course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Rating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Difficulty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5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13" name="Group 410"/>
          <p:cNvGraphicFramePr>
            <a:graphicFrameLocks noGrp="1"/>
          </p:cNvGraphicFramePr>
          <p:nvPr/>
        </p:nvGraphicFramePr>
        <p:xfrm>
          <a:off x="1295400" y="4419600"/>
          <a:ext cx="3276600" cy="1647825"/>
        </p:xfrm>
        <a:graphic>
          <a:graphicData uri="http://schemas.openxmlformats.org/drawingml/2006/table">
            <a:tbl>
              <a:tblPr/>
              <a:tblGrid>
                <a:gridCol w="536866"/>
                <a:gridCol w="747207"/>
                <a:gridCol w="797011"/>
                <a:gridCol w="1195516"/>
              </a:tblGrid>
              <a:tr h="3202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Salary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Capability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High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Low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89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Med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14" name="Group 433"/>
          <p:cNvGraphicFramePr>
            <a:graphicFrameLocks noGrp="1"/>
          </p:cNvGraphicFramePr>
          <p:nvPr/>
        </p:nvGraphicFramePr>
        <p:xfrm>
          <a:off x="4876800" y="4320392"/>
          <a:ext cx="2847975" cy="1775608"/>
        </p:xfrm>
        <a:graphic>
          <a:graphicData uri="http://schemas.openxmlformats.org/drawingml/2006/table">
            <a:tbl>
              <a:tblPr/>
              <a:tblGrid>
                <a:gridCol w="487847"/>
                <a:gridCol w="566958"/>
                <a:gridCol w="566958"/>
                <a:gridCol w="1226212"/>
              </a:tblGrid>
              <a:tr h="24097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Registration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c.id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Grade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Satisfaction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8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1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6200000" flipH="1">
            <a:off x="342900" y="3771900"/>
            <a:ext cx="2209800" cy="152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209800" y="2590800"/>
            <a:ext cx="4953000" cy="2362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28800" y="2667000"/>
            <a:ext cx="3276600" cy="21336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4191000" y="3429000"/>
            <a:ext cx="1981200" cy="7620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 based Classification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P(diff(101))?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73F5-F1A6-4E70-B308-5D2D8627F5FF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Group 240"/>
          <p:cNvGraphicFramePr>
            <a:graphicFrameLocks noGrp="1"/>
          </p:cNvGraphicFramePr>
          <p:nvPr/>
        </p:nvGraphicFramePr>
        <p:xfrm>
          <a:off x="228600" y="2743200"/>
          <a:ext cx="2666999" cy="1524000"/>
        </p:xfrm>
        <a:graphic>
          <a:graphicData uri="http://schemas.openxmlformats.org/drawingml/2006/table">
            <a:tbl>
              <a:tblPr/>
              <a:tblGrid>
                <a:gridCol w="597517"/>
                <a:gridCol w="1106399"/>
                <a:gridCol w="963083"/>
              </a:tblGrid>
              <a:tr h="3453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Student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Intelligence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Ranking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7" name="Group 335"/>
          <p:cNvGraphicFramePr>
            <a:graphicFrameLocks noGrp="1"/>
          </p:cNvGraphicFramePr>
          <p:nvPr/>
        </p:nvGraphicFramePr>
        <p:xfrm>
          <a:off x="6477000" y="2743201"/>
          <a:ext cx="2514600" cy="1524000"/>
        </p:xfrm>
        <a:graphic>
          <a:graphicData uri="http://schemas.openxmlformats.org/drawingml/2006/table">
            <a:tbl>
              <a:tblPr/>
              <a:tblGrid>
                <a:gridCol w="586632"/>
                <a:gridCol w="880218"/>
                <a:gridCol w="1047750"/>
              </a:tblGrid>
              <a:tr h="3545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Professor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Popularity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Teaching-a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3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8" name="Group 431"/>
          <p:cNvGraphicFramePr>
            <a:graphicFrameLocks noGrp="1"/>
          </p:cNvGraphicFramePr>
          <p:nvPr/>
        </p:nvGraphicFramePr>
        <p:xfrm>
          <a:off x="3200400" y="2819400"/>
          <a:ext cx="2971800" cy="1440267"/>
        </p:xfrm>
        <a:graphic>
          <a:graphicData uri="http://schemas.openxmlformats.org/drawingml/2006/table">
            <a:tbl>
              <a:tblPr/>
              <a:tblGrid>
                <a:gridCol w="579390"/>
                <a:gridCol w="1030335"/>
                <a:gridCol w="1362075"/>
              </a:tblGrid>
              <a:tr h="34151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Course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Rating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Difficulty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???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5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9" name="Group 410"/>
          <p:cNvGraphicFramePr>
            <a:graphicFrameLocks noGrp="1"/>
          </p:cNvGraphicFramePr>
          <p:nvPr/>
        </p:nvGraphicFramePr>
        <p:xfrm>
          <a:off x="1371600" y="3886201"/>
          <a:ext cx="3276600" cy="1647825"/>
        </p:xfrm>
        <a:graphic>
          <a:graphicData uri="http://schemas.openxmlformats.org/drawingml/2006/table">
            <a:tbl>
              <a:tblPr/>
              <a:tblGrid>
                <a:gridCol w="536866"/>
                <a:gridCol w="747207"/>
                <a:gridCol w="797011"/>
                <a:gridCol w="1195516"/>
              </a:tblGrid>
              <a:tr h="3202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Salary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Capability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High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Low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89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Med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10" name="Group 433"/>
          <p:cNvGraphicFramePr>
            <a:graphicFrameLocks noGrp="1"/>
          </p:cNvGraphicFramePr>
          <p:nvPr/>
        </p:nvGraphicFramePr>
        <p:xfrm>
          <a:off x="4800600" y="3886200"/>
          <a:ext cx="2847975" cy="1775608"/>
        </p:xfrm>
        <a:graphic>
          <a:graphicData uri="http://schemas.openxmlformats.org/drawingml/2006/table">
            <a:tbl>
              <a:tblPr/>
              <a:tblGrid>
                <a:gridCol w="487847"/>
                <a:gridCol w="566958"/>
                <a:gridCol w="566958"/>
                <a:gridCol w="1226212"/>
              </a:tblGrid>
              <a:tr h="24097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Registration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c.id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Grade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Satisfaction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8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1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6200000" flipH="1">
            <a:off x="800100" y="3619501"/>
            <a:ext cx="1447800" cy="152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2286000" y="2971801"/>
            <a:ext cx="5257800" cy="14478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00200" y="3048001"/>
            <a:ext cx="3581400" cy="1219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610100" y="3238501"/>
            <a:ext cx="1219200" cy="838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P(Registered(jack,101))?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73F5-F1A6-4E70-B308-5D2D8627F5F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Group 240"/>
          <p:cNvGraphicFramePr>
            <a:graphicFrameLocks noGrp="1"/>
          </p:cNvGraphicFramePr>
          <p:nvPr/>
        </p:nvGraphicFramePr>
        <p:xfrm>
          <a:off x="228600" y="2743200"/>
          <a:ext cx="2666999" cy="1524000"/>
        </p:xfrm>
        <a:graphic>
          <a:graphicData uri="http://schemas.openxmlformats.org/drawingml/2006/table">
            <a:tbl>
              <a:tblPr/>
              <a:tblGrid>
                <a:gridCol w="597517"/>
                <a:gridCol w="1106399"/>
                <a:gridCol w="963083"/>
              </a:tblGrid>
              <a:tr h="3453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Student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Intelligence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Ranking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5" name="Group 335"/>
          <p:cNvGraphicFramePr>
            <a:graphicFrameLocks noGrp="1"/>
          </p:cNvGraphicFramePr>
          <p:nvPr/>
        </p:nvGraphicFramePr>
        <p:xfrm>
          <a:off x="6477000" y="2743201"/>
          <a:ext cx="2514600" cy="1524000"/>
        </p:xfrm>
        <a:graphic>
          <a:graphicData uri="http://schemas.openxmlformats.org/drawingml/2006/table">
            <a:tbl>
              <a:tblPr/>
              <a:tblGrid>
                <a:gridCol w="586632"/>
                <a:gridCol w="880218"/>
                <a:gridCol w="1047750"/>
              </a:tblGrid>
              <a:tr h="3545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Professor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Popularity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Teaching-a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3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6" name="Group 431"/>
          <p:cNvGraphicFramePr>
            <a:graphicFrameLocks noGrp="1"/>
          </p:cNvGraphicFramePr>
          <p:nvPr/>
        </p:nvGraphicFramePr>
        <p:xfrm>
          <a:off x="3200400" y="2819400"/>
          <a:ext cx="2971800" cy="1440267"/>
        </p:xfrm>
        <a:graphic>
          <a:graphicData uri="http://schemas.openxmlformats.org/drawingml/2006/table">
            <a:tbl>
              <a:tblPr/>
              <a:tblGrid>
                <a:gridCol w="579390"/>
                <a:gridCol w="1030335"/>
                <a:gridCol w="1362075"/>
              </a:tblGrid>
              <a:tr h="34151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Course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Rating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Difficulty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1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15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7" name="Group 410"/>
          <p:cNvGraphicFramePr>
            <a:graphicFrameLocks noGrp="1"/>
          </p:cNvGraphicFramePr>
          <p:nvPr/>
        </p:nvGraphicFramePr>
        <p:xfrm>
          <a:off x="1371600" y="3886201"/>
          <a:ext cx="3276600" cy="1647825"/>
        </p:xfrm>
        <a:graphic>
          <a:graphicData uri="http://schemas.openxmlformats.org/drawingml/2006/table">
            <a:tbl>
              <a:tblPr/>
              <a:tblGrid>
                <a:gridCol w="536866"/>
                <a:gridCol w="747207"/>
                <a:gridCol w="797011"/>
                <a:gridCol w="1195516"/>
              </a:tblGrid>
              <a:tr h="3202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Salary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Capability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High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Oliver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Low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89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Jim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Med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8" name="Group 433"/>
          <p:cNvGraphicFramePr>
            <a:graphicFrameLocks noGrp="1"/>
          </p:cNvGraphicFramePr>
          <p:nvPr/>
        </p:nvGraphicFramePr>
        <p:xfrm>
          <a:off x="4800600" y="3886200"/>
          <a:ext cx="2847975" cy="1775608"/>
        </p:xfrm>
        <a:graphic>
          <a:graphicData uri="http://schemas.openxmlformats.org/drawingml/2006/table">
            <a:tbl>
              <a:tblPr/>
              <a:tblGrid>
                <a:gridCol w="487847"/>
                <a:gridCol w="566958"/>
                <a:gridCol w="566958"/>
                <a:gridCol w="1226212"/>
              </a:tblGrid>
              <a:tr h="24097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Registration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s-id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c.id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Grade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Satisfaction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8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1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Jack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Kim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Paul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334" marR="8334" marT="833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6200000" flipH="1">
            <a:off x="800100" y="3619501"/>
            <a:ext cx="1447800" cy="152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286000" y="2971801"/>
            <a:ext cx="5257800" cy="14478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00200" y="3048001"/>
            <a:ext cx="3581400" cy="1219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4610100" y="3238501"/>
            <a:ext cx="1219200" cy="838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Causal Modelling for Relational Data - CFE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Relational Data: what are the random variables (nodes)?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905000"/>
            <a:ext cx="7772400" cy="3429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CA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</a:t>
            </a: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function symbol with 1</a:t>
            </a:r>
            <a:r>
              <a:rPr kumimoji="0" lang="en-CA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-order variables </a:t>
            </a:r>
            <a:r>
              <a:rPr kumimoji="0" lang="en-CA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f(X), g(X,Y), R(X,Y).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CA" sz="2600" noProof="0" dirty="0" smtClean="0"/>
              <a:t>Each variable ranges over a </a:t>
            </a:r>
            <a:r>
              <a:rPr lang="en-CA" sz="2600" b="1" noProof="0" dirty="0" smtClean="0"/>
              <a:t>population</a:t>
            </a:r>
            <a:r>
              <a:rPr lang="en-CA" sz="2600" noProof="0" dirty="0" smtClean="0"/>
              <a:t> or domain.</a:t>
            </a:r>
            <a:endParaRPr kumimoji="0" lang="en-CA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CA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Parametrized</a:t>
            </a: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Bayes Net (PBN) is a BN whose nodes are </a:t>
            </a:r>
            <a:r>
              <a:rPr kumimoji="0" lang="en-CA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functors</a:t>
            </a:r>
            <a:r>
              <a:rPr lang="en-CA" sz="2600" dirty="0" smtClean="0"/>
              <a:t> (Poole UAI 2003).</a:t>
            </a:r>
            <a:endParaRPr kumimoji="0" lang="en-CA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CA" sz="2600" dirty="0" smtClean="0"/>
              <a:t>Single-table data = all </a:t>
            </a:r>
            <a:r>
              <a:rPr lang="en-CA" sz="2600" dirty="0" err="1" smtClean="0"/>
              <a:t>functors</a:t>
            </a:r>
            <a:r>
              <a:rPr lang="en-CA" sz="2600" dirty="0" smtClean="0"/>
              <a:t> contain the same single free variable </a:t>
            </a:r>
            <a:r>
              <a:rPr lang="en-CA" sz="2600" i="1" dirty="0" smtClean="0"/>
              <a:t>X</a:t>
            </a:r>
            <a:r>
              <a:rPr lang="en-CA" sz="2600" dirty="0" smtClean="0"/>
              <a:t>.</a:t>
            </a:r>
            <a:endParaRPr kumimoji="0" lang="en-CA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Example: </a:t>
            </a:r>
            <a:r>
              <a:rPr lang="en-CA" dirty="0" err="1" smtClean="0"/>
              <a:t>Functors</a:t>
            </a:r>
            <a:r>
              <a:rPr lang="en-CA" dirty="0" smtClean="0"/>
              <a:t> and </a:t>
            </a:r>
            <a:r>
              <a:rPr lang="en-CA" dirty="0" err="1" smtClean="0"/>
              <a:t>Parametrized</a:t>
            </a:r>
            <a:r>
              <a:rPr lang="en-CA" dirty="0" smtClean="0"/>
              <a:t> </a:t>
            </a:r>
            <a:r>
              <a:rPr lang="en-CA" dirty="0" err="1" smtClean="0"/>
              <a:t>Bayes</a:t>
            </a:r>
            <a:r>
              <a:rPr lang="en-CA" dirty="0" smtClean="0"/>
              <a:t> Nets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Causal Modelling for Relational Data - CFE 2010</a:t>
            </a:r>
            <a:endParaRPr kumimoji="0" lang="en-US"/>
          </a:p>
        </p:txBody>
      </p:sp>
      <p:grpSp>
        <p:nvGrpSpPr>
          <p:cNvPr id="4" name="Group 19"/>
          <p:cNvGrpSpPr/>
          <p:nvPr/>
        </p:nvGrpSpPr>
        <p:grpSpPr>
          <a:xfrm>
            <a:off x="1714480" y="1785926"/>
            <a:ext cx="3214687" cy="1536700"/>
            <a:chOff x="857224" y="2000240"/>
            <a:chExt cx="3214687" cy="1536700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857224" y="2000240"/>
              <a:ext cx="1789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intelligence(S)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946124" y="3130540"/>
              <a:ext cx="900112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diff(C)</a:t>
              </a:r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2125636" y="2703502"/>
              <a:ext cx="1946275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Registered(S,C)</a:t>
              </a:r>
            </a:p>
          </p:txBody>
        </p:sp>
        <p:cxnSp>
          <p:nvCxnSpPr>
            <p:cNvPr id="8" name="AutoShape 44"/>
            <p:cNvCxnSpPr>
              <a:cxnSpLocks noChangeShapeType="1"/>
              <a:stCxn id="7" idx="2"/>
              <a:endCxn id="6" idx="3"/>
            </p:cNvCxnSpPr>
            <p:nvPr/>
          </p:nvCxnSpPr>
          <p:spPr bwMode="auto">
            <a:xfrm flipH="1">
              <a:off x="1846236" y="3109902"/>
              <a:ext cx="1252538" cy="2238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9" name="AutoShape 45"/>
            <p:cNvCxnSpPr>
              <a:cxnSpLocks noChangeShapeType="1"/>
              <a:endCxn id="7" idx="0"/>
            </p:cNvCxnSpPr>
            <p:nvPr/>
          </p:nvCxnSpPr>
          <p:spPr bwMode="auto">
            <a:xfrm>
              <a:off x="1604936" y="2393940"/>
              <a:ext cx="1493838" cy="309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18"/>
          <p:cNvGrpSpPr/>
          <p:nvPr/>
        </p:nvGrpSpPr>
        <p:grpSpPr>
          <a:xfrm>
            <a:off x="1857356" y="3929066"/>
            <a:ext cx="2789423" cy="1757432"/>
            <a:chOff x="4946662" y="1928802"/>
            <a:chExt cx="2789423" cy="1757432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946662" y="1939920"/>
              <a:ext cx="1110176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wealth(X)</a:t>
              </a:r>
              <a:endParaRPr lang="en-US" sz="2000" dirty="0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000628" y="3286124"/>
              <a:ext cx="132953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Friend(X,Y)</a:t>
              </a:r>
              <a:endParaRPr lang="en-US" sz="20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6215074" y="2643182"/>
              <a:ext cx="1097352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wealth(Y)</a:t>
              </a:r>
              <a:endParaRPr lang="en-US" sz="2000" dirty="0"/>
            </a:p>
          </p:txBody>
        </p:sp>
        <p:cxnSp>
          <p:nvCxnSpPr>
            <p:cNvPr id="13" name="AutoShape 44"/>
            <p:cNvCxnSpPr>
              <a:cxnSpLocks noChangeShapeType="1"/>
              <a:stCxn id="12" idx="2"/>
              <a:endCxn id="11" idx="3"/>
            </p:cNvCxnSpPr>
            <p:nvPr/>
          </p:nvCxnSpPr>
          <p:spPr bwMode="auto">
            <a:xfrm rot="5400000">
              <a:off x="6325512" y="3047940"/>
              <a:ext cx="442887" cy="4335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4" name="AutoShape 45"/>
            <p:cNvCxnSpPr>
              <a:cxnSpLocks noChangeShapeType="1"/>
              <a:endCxn id="12" idx="0"/>
            </p:cNvCxnSpPr>
            <p:nvPr/>
          </p:nvCxnSpPr>
          <p:spPr bwMode="auto">
            <a:xfrm>
              <a:off x="5694374" y="2333620"/>
              <a:ext cx="1069376" cy="309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6929454" y="1928802"/>
              <a:ext cx="80663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age(X)</a:t>
              </a:r>
              <a:endParaRPr lang="en-US" sz="2000" dirty="0"/>
            </a:p>
          </p:txBody>
        </p:sp>
        <p:cxnSp>
          <p:nvCxnSpPr>
            <p:cNvPr id="18" name="Straight Arrow Connector 17"/>
            <p:cNvCxnSpPr>
              <a:stCxn id="10" idx="3"/>
              <a:endCxn id="16" idx="1"/>
            </p:cNvCxnSpPr>
            <p:nvPr/>
          </p:nvCxnSpPr>
          <p:spPr>
            <a:xfrm flipV="1">
              <a:off x="6056838" y="2128857"/>
              <a:ext cx="872616" cy="111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20" name="TextBox 19"/>
          <p:cNvSpPr txBox="1"/>
          <p:nvPr/>
        </p:nvSpPr>
        <p:spPr>
          <a:xfrm>
            <a:off x="5334000" y="1828800"/>
            <a:ext cx="3200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Parameters: conditional probabilities </a:t>
            </a:r>
            <a:r>
              <a:rPr lang="en-US" sz="2200" dirty="0" err="1" smtClean="0"/>
              <a:t>P(child|parents</a:t>
            </a:r>
            <a:r>
              <a:rPr lang="en-US" sz="2200" dirty="0" smtClean="0"/>
              <a:t>).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</a:t>
            </a:r>
            <a:r>
              <a:rPr lang="en-US" sz="2000" dirty="0" smtClean="0"/>
              <a:t>e.g., </a:t>
            </a:r>
            <a:r>
              <a:rPr lang="en-US" sz="2000" dirty="0" err="1" smtClean="0"/>
              <a:t>P(wealth(Y</a:t>
            </a:r>
            <a:r>
              <a:rPr lang="en-US" sz="2000" dirty="0" smtClean="0"/>
              <a:t>) = T | </a:t>
            </a:r>
            <a:r>
              <a:rPr lang="en-US" sz="2000" dirty="0" err="1" smtClean="0"/>
              <a:t>wealth(X</a:t>
            </a:r>
            <a:r>
              <a:rPr lang="en-US" sz="2000" dirty="0" smtClean="0"/>
              <a:t>) = T, </a:t>
            </a:r>
            <a:r>
              <a:rPr lang="en-US" sz="2000" dirty="0" err="1" smtClean="0"/>
              <a:t>Friend(X,Y</a:t>
            </a:r>
            <a:r>
              <a:rPr lang="en-US" sz="2000" dirty="0" smtClean="0"/>
              <a:t>) = T)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defines joint probability for every conjunction of value assignments.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2775</Words>
  <Application>Microsoft Office PowerPoint</Application>
  <PresentationFormat>On-screen Show (4:3)</PresentationFormat>
  <Paragraphs>774</Paragraphs>
  <Slides>35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Equity</vt:lpstr>
      <vt:lpstr>Equation</vt:lpstr>
      <vt:lpstr>Causal Modelling for Relational Data</vt:lpstr>
      <vt:lpstr>Outline</vt:lpstr>
      <vt:lpstr>Single Data Table Statistics</vt:lpstr>
      <vt:lpstr>Organizational Database/Science</vt:lpstr>
      <vt:lpstr>Relational Databases</vt:lpstr>
      <vt:lpstr>Link based Classification</vt:lpstr>
      <vt:lpstr>Link prediction</vt:lpstr>
      <vt:lpstr>Relational Data: what are the random variables (nodes)?</vt:lpstr>
      <vt:lpstr>Example: Functors and Parametrized Bayes Nets</vt:lpstr>
      <vt:lpstr>Domain Semantics of Functors</vt:lpstr>
      <vt:lpstr>Domain Semantics: Examples</vt:lpstr>
      <vt:lpstr>Defining Likelihood Functions for Relational Data</vt:lpstr>
      <vt:lpstr>Knowledge-based Model Construction</vt:lpstr>
      <vt:lpstr>The Combining Problem</vt:lpstr>
      <vt:lpstr>The Cyclicity Problem</vt:lpstr>
      <vt:lpstr>Hidden Variables Avoid Cycles</vt:lpstr>
      <vt:lpstr>Undirected Models Avoid Cycles</vt:lpstr>
      <vt:lpstr>Markov Network Example</vt:lpstr>
      <vt:lpstr>Markov Logic Networks</vt:lpstr>
      <vt:lpstr>New Proposal</vt:lpstr>
      <vt:lpstr>The Learn-and-Join Algorithm (AAAI 2010)</vt:lpstr>
      <vt:lpstr>Phase 1: Entity tables</vt:lpstr>
      <vt:lpstr>Phase 2: relationship tables</vt:lpstr>
      <vt:lpstr>Phase 3: add Boolean relationship indicator variables</vt:lpstr>
      <vt:lpstr>Running time on benchmarks</vt:lpstr>
      <vt:lpstr>Accuracy</vt:lpstr>
      <vt:lpstr>Pseudo-likelihood for Functor Bayes Nets</vt:lpstr>
      <vt:lpstr>Features of Pseudo-likelihood P*</vt:lpstr>
      <vt:lpstr>Halpern Semantics for Functor Bayes Nets (new)</vt:lpstr>
      <vt:lpstr>Summary of Review</vt:lpstr>
      <vt:lpstr>Summary of New Results</vt:lpstr>
      <vt:lpstr>Open Problems</vt:lpstr>
      <vt:lpstr>Thank you!</vt:lpstr>
      <vt:lpstr>Choice of Functors</vt:lpstr>
      <vt:lpstr>Typical Tasks for Statistical-Relational Learning (SRL)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Markov Logic Networks  with Many Descriptive Attributes</dc:title>
  <dc:creator>Windows User</dc:creator>
  <cp:lastModifiedBy>Windows User</cp:lastModifiedBy>
  <cp:revision>170</cp:revision>
  <dcterms:created xsi:type="dcterms:W3CDTF">2010-06-24T14:05:19Z</dcterms:created>
  <dcterms:modified xsi:type="dcterms:W3CDTF">2010-06-25T23:16:17Z</dcterms:modified>
</cp:coreProperties>
</file>