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4.xml" ContentType="application/vnd.openxmlformats-officedocument.presentationml.notesSlide+xml"/>
  <Default Extension="bin" ContentType="application/vnd.openxmlformats-officedocument.presentationml.printerSettings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Default Extension="vml" ContentType="application/vnd.openxmlformats-officedocument.vmlDrawing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Default Extension="png" ContentType="image/png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Default Extension="xml" ContentType="application/xml"/>
  <Override PartName="/ppt/handoutMasters/handoutMaster1.xml" ContentType="application/vnd.openxmlformats-officedocument.presentationml.handoutMaster+xml"/>
  <Default Extension="jpeg" ContentType="image/jpeg"/>
  <Default Extension="rels" ContentType="application/vnd.openxmlformats-package.relationships+xml"/>
  <Default Extension="tiff" ContentType="image/tiff"/>
  <Override PartName="/ppt/viewProps.xml" ContentType="application/vnd.openxmlformats-officedocument.presentationml.viewProps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7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1" r:id="rId5"/>
    <p:sldId id="262" r:id="rId6"/>
    <p:sldId id="280" r:id="rId7"/>
    <p:sldId id="275" r:id="rId8"/>
    <p:sldId id="264" r:id="rId9"/>
    <p:sldId id="273" r:id="rId10"/>
    <p:sldId id="266" r:id="rId11"/>
    <p:sldId id="267" r:id="rId12"/>
    <p:sldId id="278" r:id="rId13"/>
    <p:sldId id="277" r:id="rId14"/>
    <p:sldId id="268" r:id="rId15"/>
    <p:sldId id="269" r:id="rId16"/>
    <p:sldId id="270" r:id="rId17"/>
    <p:sldId id="272" r:id="rId18"/>
    <p:sldId id="265" r:id="rId19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6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13B3C8-91BA-4CBE-8696-62DDCE089DD9}" type="datetime1">
              <a:rPr lang="en-US"/>
              <a:pPr/>
              <a:t>10/6/10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4EBAFA-57F2-4511-B490-B37BD274E4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0FA7C3-0834-4D71-A58F-BC87269816E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80" charset="0"/>
        <a:ea typeface="ＭＳ Ｐゴシック" pitchFamily="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80" charset="0"/>
        <a:ea typeface="ＭＳ Ｐゴシック" pitchFamily="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80" charset="0"/>
        <a:ea typeface="ＭＳ Ｐゴシック" pitchFamily="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80" charset="0"/>
        <a:ea typeface="ＭＳ Ｐゴシック" pitchFamily="8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F124A-9459-4FAF-89FB-CB960FD880B5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20 min total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39586-C62F-43F7-A741-34131498D631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Even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though we ultimately want integer matrices, we learn with  continuous values.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Details are described in the paper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and in the code, which is on-line.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-128"/>
              </a:rPr>
              <a:t>First illustration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of the program.</a:t>
            </a:r>
          </a:p>
          <a:p>
            <a:r>
              <a:rPr lang="en-US" dirty="0" smtClean="0">
                <a:latin typeface="Arial" charset="0"/>
                <a:ea typeface="ＭＳ Ｐゴシック" charset="-128"/>
              </a:rPr>
              <a:t>On the input data from Langley, et al.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it finds exactly the right matrix.</a:t>
            </a:r>
          </a:p>
          <a:p>
            <a:r>
              <a:rPr lang="en-US" dirty="0" smtClean="0">
                <a:latin typeface="Arial" charset="0"/>
                <a:ea typeface="ＭＳ Ｐゴシック" charset="-128"/>
              </a:rPr>
              <a:t>The program does not add labels like “HNO”, nor the concept of “element” vs. “molecule”. It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does find the right hidden quantities, which can then be interpreted in these </a:t>
            </a:r>
            <a:r>
              <a:rPr lang="en-US" baseline="0" smtClean="0">
                <a:latin typeface="Arial" charset="0"/>
                <a:ea typeface="ＭＳ Ｐゴシック" charset="-128"/>
              </a:rPr>
              <a:t>terms.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B702-33BD-4CB4-8EB1-D1DF27CD746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-128"/>
              </a:rPr>
              <a:t>Line 3: Use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</a:t>
            </a:r>
            <a:r>
              <a:rPr lang="en-US" dirty="0" smtClean="0">
                <a:latin typeface="Arial" charset="0"/>
                <a:ea typeface="ＭＳ Ｐゴシック" charset="-128"/>
              </a:rPr>
              <a:t>2</a:t>
            </a:r>
            <a:r>
              <a:rPr lang="en-US" baseline="30000" dirty="0" smtClean="0">
                <a:latin typeface="Arial" charset="0"/>
                <a:ea typeface="ＭＳ Ｐゴシック" charset="-128"/>
              </a:rPr>
              <a:t>nd</a:t>
            </a:r>
            <a:r>
              <a:rPr lang="en-US" dirty="0" smtClean="0">
                <a:latin typeface="Arial" charset="0"/>
                <a:ea typeface="ＭＳ Ｐゴシック" charset="-128"/>
              </a:rPr>
              <a:t> quadratic objective function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to encourage matrices with full rank (i.e., maximal numbers of independent quantities). </a:t>
            </a:r>
          </a:p>
          <a:p>
            <a:r>
              <a:rPr lang="en-US" baseline="0" dirty="0" smtClean="0">
                <a:latin typeface="Arial" charset="0"/>
                <a:ea typeface="ＭＳ Ｐゴシック" charset="-128"/>
              </a:rPr>
              <a:t>With just the L1-norm, the search is pulled too much towards the all 0 matrix – empirical evidence follows.</a:t>
            </a:r>
          </a:p>
          <a:p>
            <a:r>
              <a:rPr lang="en-US" baseline="0" dirty="0" smtClean="0">
                <a:latin typeface="Arial" charset="0"/>
                <a:ea typeface="ＭＳ Ｐゴシック" charset="-128"/>
              </a:rPr>
              <a:t>Other details can be skipped.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E6C479-448A-4363-A54E-94577F3B06F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63A1EE-3E47-4B83-B72C-6AB75DFA11C5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Standard important reactions taken from the Annual Review of Particle Physics.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7C46CB-38BD-415A-9541-0DF320D1FA81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ea typeface="ＭＳ Ｐゴシック" charset="-128"/>
              </a:rPr>
              <a:t>Ex1</a:t>
            </a:r>
            <a:r>
              <a:rPr lang="en-US" dirty="0" smtClean="0">
                <a:latin typeface="Arial" charset="0"/>
                <a:ea typeface="ＭＳ Ｐゴシック" charset="-128"/>
              </a:rPr>
              <a:t>: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</a:t>
            </a:r>
            <a:r>
              <a:rPr lang="en-US" dirty="0" smtClean="0">
                <a:latin typeface="Arial" charset="0"/>
                <a:ea typeface="ＭＳ Ｐゴシック" charset="-128"/>
              </a:rPr>
              <a:t>Alpha = 0 means pure L1 minimization without the second component.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With alpha = 0, minimizing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the L1 norm by itself does not give a maximally strict theory.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With greater alpha, we get back all four particle families.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The Standard Model quantities are maximally strict and minimize the L1-norm (21.96 before </a:t>
            </a:r>
            <a:r>
              <a:rPr lang="en-US" baseline="0" dirty="0" err="1" smtClean="0">
                <a:latin typeface="Arial" charset="0"/>
                <a:ea typeface="ＭＳ Ｐゴシック" charset="-128"/>
              </a:rPr>
              <a:t>discretization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).  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The system finds an alternative model that is also maximally strict and  minimizes the L1-norm. (Different linear combination of the Standard Model Quantities.)</a:t>
            </a:r>
          </a:p>
          <a:p>
            <a:pPr eaLnBrk="1" hangingPunct="1"/>
            <a:r>
              <a:rPr lang="en-US" b="1" baseline="0" dirty="0" smtClean="0">
                <a:latin typeface="Arial" charset="0"/>
                <a:ea typeface="ＭＳ Ｐゴシック" charset="-128"/>
              </a:rPr>
              <a:t>Ex 2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: Motivation: C</a:t>
            </a:r>
            <a:r>
              <a:rPr lang="en-US" dirty="0" smtClean="0">
                <a:latin typeface="Arial" charset="0"/>
                <a:ea typeface="ＭＳ Ｐゴシック" charset="-128"/>
              </a:rPr>
              <a:t>harge is measurable in electromagnetic fields,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so is actually given in the data.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For alpha = 0, system fails again. 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For alpha = 10, recovers exactly the Standard Model. Which is the unique L1-minimum.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For alpha = 20, system finds a maximally strict model, but not the L1-minimum.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Lesson: in practice, try different values of alpha to find best L1-minimum.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Theorem: </a:t>
            </a:r>
            <a:r>
              <a:rPr lang="en-US" dirty="0" smtClean="0">
                <a:latin typeface="Arial" charset="0"/>
                <a:ea typeface="ＭＳ Ｐゴシック" charset="-128"/>
              </a:rPr>
              <a:t>We can </a:t>
            </a:r>
            <a:r>
              <a:rPr lang="en-US" b="1" dirty="0" smtClean="0">
                <a:latin typeface="Arial" charset="0"/>
                <a:ea typeface="ＭＳ Ｐゴシック" charset="-128"/>
              </a:rPr>
              <a:t>prove</a:t>
            </a:r>
            <a:r>
              <a:rPr lang="en-US" dirty="0" smtClean="0">
                <a:latin typeface="Arial" charset="0"/>
                <a:ea typeface="ＭＳ Ｐゴシック" charset="-128"/>
              </a:rPr>
              <a:t> that disjoint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families (clusters) will be recovered in general, not just on this dataset. Reference Slide 18.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D749E-124E-4DEE-BE38-484B2B98247C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>
                <a:latin typeface="Arial" charset="0"/>
                <a:ea typeface="ＭＳ Ｐゴシック" charset="-128"/>
              </a:rPr>
              <a:t>Cogsci</a:t>
            </a:r>
            <a:r>
              <a:rPr lang="en-US" dirty="0" smtClean="0">
                <a:latin typeface="Arial" charset="0"/>
                <a:ea typeface="ＭＳ Ｐゴシック" charset="-128"/>
              </a:rPr>
              <a:t> perspective: The MSMS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criterion appears to formalize what scientists want in conservation laws. </a:t>
            </a:r>
            <a:r>
              <a:rPr lang="en-US" dirty="0" smtClean="0">
                <a:latin typeface="Arial" charset="0"/>
                <a:ea typeface="ＭＳ Ｐゴシック" charset="-128"/>
              </a:rPr>
              <a:t>Our minimization routine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does not, however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, model 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how scientists go about finding conservation laws.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12A1C-80C4-433D-A1CE-2D38117F2B20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6A54BA-3676-4FB3-84B5-5821A18F529E}" type="slidenum">
              <a:rPr lang="en-US"/>
              <a:pPr/>
              <a:t>18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Backup slide to explain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the performance guarantee theorem. Holds for any dataset. 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Informal summary: if the data can be explained with conservation laws based on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clusters of entities, 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these clusters are unique, and minimizing the L1 norm will find them. 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An example is the setting of Experiment 2 with charge given as part of the input.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F2D8D-BFF6-487B-A5DB-4D433337560F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“Maximally simple maximally”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strict is a new concept.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The Standard quark model is the main  model of matter and its interactions in physics. (It’s a big deal.)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8B1AEA-BB87-47DB-A99E-44D484E3EFF5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This is the abstract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set up. Examples follow right </a:t>
            </a:r>
            <a:r>
              <a:rPr lang="en-US" baseline="0" smtClean="0">
                <a:latin typeface="Arial" charset="0"/>
                <a:ea typeface="ＭＳ Ｐゴシック" charset="-128"/>
              </a:rPr>
              <a:t>away</a:t>
            </a:r>
            <a:r>
              <a:rPr lang="en-US" baseline="0" smtClean="0">
                <a:latin typeface="Arial" charset="0"/>
                <a:ea typeface="ＭＳ Ｐゴシック" charset="-128"/>
              </a:rPr>
              <a:t>.</a:t>
            </a:r>
            <a:endParaRPr lang="en-US" baseline="0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0FD31-E798-4EA8-840E-62BAC6C96F10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Arrow notation: particles on left interact to produce 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partices</a:t>
            </a:r>
            <a:r>
              <a:rPr lang="en-US" dirty="0" smtClean="0">
                <a:latin typeface="Arial" charset="0"/>
                <a:ea typeface="ＭＳ Ｐゴシック" charset="-128"/>
              </a:rPr>
              <a:t> on right.</a:t>
            </a:r>
            <a:br>
              <a:rPr lang="en-US" dirty="0" smtClean="0">
                <a:latin typeface="Arial" charset="0"/>
                <a:ea typeface="ＭＳ Ｐゴシック" charset="-128"/>
              </a:rPr>
            </a:br>
            <a:r>
              <a:rPr lang="en-US" dirty="0" smtClean="0">
                <a:latin typeface="Arial" charset="0"/>
                <a:ea typeface="ＭＳ Ｐゴシック" charset="-128"/>
              </a:rPr>
              <a:t>Main point: both reactions and quantities/features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can be represented as vectors.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Examples: using Baryon Number and electric charge, first reaction is classified as possible, second reaction is not, because it fails to conserve Baryon number.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DC2451-1EB0-43C7-A308-470EE9FDE3F8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The table lists some key quantities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assigned to some particles by the Standard Model. </a:t>
            </a:r>
            <a:br>
              <a:rPr lang="en-US" baseline="0" dirty="0" smtClean="0">
                <a:latin typeface="Arial" charset="0"/>
                <a:ea typeface="ＭＳ Ｐゴシック" charset="-128"/>
              </a:rPr>
            </a:br>
            <a:r>
              <a:rPr lang="en-US" baseline="0" dirty="0" smtClean="0">
                <a:latin typeface="Arial" charset="0"/>
                <a:ea typeface="ＭＳ Ｐゴシック" charset="-128"/>
              </a:rPr>
              <a:t>It’s from a physics textbook.</a:t>
            </a:r>
          </a:p>
          <a:p>
            <a:pPr eaLnBrk="1" hangingPunct="1"/>
            <a:r>
              <a:rPr lang="en-US" baseline="0" dirty="0" smtClean="0">
                <a:latin typeface="Arial" charset="0"/>
                <a:ea typeface="ＭＳ Ｐゴシック" charset="-128"/>
              </a:rPr>
              <a:t>For 4 of the quantities, the particles that are assigned nonzero form a </a:t>
            </a:r>
            <a:r>
              <a:rPr lang="en-US" b="1" baseline="0" dirty="0" smtClean="0">
                <a:latin typeface="Arial" charset="0"/>
                <a:ea typeface="ＭＳ Ｐゴシック" charset="-128"/>
              </a:rPr>
              <a:t>family</a:t>
            </a:r>
            <a:r>
              <a:rPr lang="en-US" b="0" baseline="0" dirty="0" smtClean="0">
                <a:latin typeface="Arial" charset="0"/>
                <a:ea typeface="ＭＳ Ｐゴシック" charset="-128"/>
              </a:rPr>
              <a:t>. E.g., the first 6 particles form the Baryon family.</a:t>
            </a:r>
          </a:p>
          <a:p>
            <a:pPr eaLnBrk="1" hangingPunct="1"/>
            <a:r>
              <a:rPr lang="en-US" b="0" baseline="0" dirty="0" smtClean="0">
                <a:latin typeface="Arial" charset="0"/>
                <a:ea typeface="ＭＳ Ｐゴシック" charset="-128"/>
              </a:rPr>
              <a:t>Cluster is used in the sense of partition element (not in terms of a similarity metric).</a:t>
            </a:r>
          </a:p>
          <a:p>
            <a:pPr eaLnBrk="1" hangingPunct="1"/>
            <a:r>
              <a:rPr lang="en-US" b="0" baseline="0" dirty="0" smtClean="0">
                <a:latin typeface="Arial" charset="0"/>
                <a:ea typeface="ＭＳ Ｐゴシック" charset="-128"/>
              </a:rPr>
              <a:t>Main point: the quantities can be used to </a:t>
            </a:r>
            <a:r>
              <a:rPr lang="en-US" b="1" baseline="0" dirty="0" smtClean="0">
                <a:latin typeface="Arial" charset="0"/>
                <a:ea typeface="ＭＳ Ｐゴシック" charset="-128"/>
              </a:rPr>
              <a:t>classify </a:t>
            </a:r>
            <a:r>
              <a:rPr lang="en-US" b="0" baseline="0" dirty="0" smtClean="0">
                <a:latin typeface="Arial" charset="0"/>
                <a:ea typeface="ＭＳ Ｐゴシック" charset="-128"/>
              </a:rPr>
              <a:t>reaction </a:t>
            </a:r>
            <a:r>
              <a:rPr lang="en-US" b="1" baseline="0" dirty="0" smtClean="0">
                <a:latin typeface="Arial" charset="0"/>
                <a:ea typeface="ＭＳ Ｐゴシック" charset="-128"/>
              </a:rPr>
              <a:t>and</a:t>
            </a:r>
            <a:r>
              <a:rPr lang="en-US" b="0" baseline="0" dirty="0" smtClean="0">
                <a:latin typeface="Arial" charset="0"/>
                <a:ea typeface="ＭＳ Ｐゴシック" charset="-128"/>
              </a:rPr>
              <a:t> to cluster/group particles.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 finds conserved quantities. The physical interpretation is neither</a:t>
            </a:r>
            <a:r>
              <a:rPr lang="en-US" baseline="0" dirty="0" smtClean="0"/>
              <a:t> given to nor provided by the program.</a:t>
            </a:r>
          </a:p>
          <a:p>
            <a:r>
              <a:rPr lang="en-US" baseline="0" dirty="0" smtClean="0"/>
              <a:t>The reference is  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80" charset="0"/>
                <a:ea typeface="ＭＳ Ｐゴシック" pitchFamily="80" charset="-128"/>
                <a:cs typeface="ＭＳ Ｐゴシック" pitchFamily="80" charset="-128"/>
              </a:rPr>
              <a:t>Langley, P., Simon, H., Bradshaw, G., </a:t>
            </a:r>
            <a:r>
              <a:rPr lang="en-US" sz="1200" kern="1200" dirty="0" err="1" smtClean="0">
                <a:solidFill>
                  <a:schemeClr val="tx1"/>
                </a:solidFill>
                <a:latin typeface="Arial" pitchFamily="80" charset="0"/>
                <a:ea typeface="ＭＳ Ｐゴシック" pitchFamily="80" charset="-128"/>
                <a:cs typeface="ＭＳ Ｐゴシック" pitchFamily="80" charset="-128"/>
              </a:rPr>
              <a:t>Zytkow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80" charset="0"/>
                <a:ea typeface="ＭＳ Ｐゴシック" pitchFamily="80" charset="-128"/>
                <a:cs typeface="ＭＳ Ｐゴシック" pitchFamily="80" charset="-128"/>
              </a:rPr>
              <a:t>, J.: Scientific Discovery: Computational Explorations of the Creative Processes. MIT Press, Cambridge (1987).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80" charset="0"/>
                <a:ea typeface="ＭＳ Ｐゴシック" pitchFamily="80" charset="-128"/>
                <a:cs typeface="ＭＳ Ｐゴシック" pitchFamily="80" charset="-128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FA7C3-0834-4D71-A58F-BC87269816E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589AF-2523-41EB-8804-7D21994F5916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Learning theory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reference can be skipped, may be interesting for the ALT audience.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0C9FD8-3072-4550-BA1F-84408294F22C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Informally, the  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nullspace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 of R is the set of vectors that are orthogonal to all (reaction) vectors in R. I.e., it’s the space of quantities that are conserved in all observed reactions.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The mai</a:t>
            </a:r>
            <a:r>
              <a:rPr lang="en-US" baseline="0" dirty="0" smtClean="0">
                <a:latin typeface="Arial" charset="0"/>
                <a:ea typeface="ＭＳ Ｐゴシック" charset="-128"/>
              </a:rPr>
              <a:t>n point: using linear algebra, it’s easy to characterize and compute maximally strict sets of conserved quantities.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86B13-EBD6-42D0-AC9A-134A3E497A5E}" type="slidenum">
              <a:rPr lang="en-US"/>
              <a:pPr/>
              <a:t>10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9144000" cy="4038600"/>
            <a:chOff x="0" y="0"/>
            <a:chExt cx="5760" cy="2544"/>
          </a:xfrm>
        </p:grpSpPr>
        <p:sp>
          <p:nvSpPr>
            <p:cNvPr id="5" name="Rectangle 6" descr="aqbg"/>
            <p:cNvSpPr>
              <a:spLocks noChangeArrowheads="1"/>
            </p:cNvSpPr>
            <p:nvPr/>
          </p:nvSpPr>
          <p:spPr bwMode="auto">
            <a:xfrm>
              <a:off x="0" y="0"/>
              <a:ext cx="5760" cy="220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7"/>
            <p:cNvGrpSpPr>
              <a:grpSpLocks/>
            </p:cNvGrpSpPr>
            <p:nvPr userDrawn="1"/>
          </p:nvGrpSpPr>
          <p:grpSpPr bwMode="auto">
            <a:xfrm>
              <a:off x="0" y="2196"/>
              <a:ext cx="5756" cy="237"/>
              <a:chOff x="0" y="768"/>
              <a:chExt cx="5760" cy="197"/>
            </a:xfrm>
          </p:grpSpPr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 flipV="1">
                <a:off x="0" y="780"/>
                <a:ext cx="5760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0" y="828"/>
                <a:ext cx="5760" cy="11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4274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5760" cy="12"/>
              </a:xfrm>
              <a:prstGeom prst="rect">
                <a:avLst/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5176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flipV="1">
                <a:off x="0" y="942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rgbClr val="A9BEE7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en-US">
                  <a:latin typeface="Times" charset="0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0" y="824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2" y="2448"/>
              <a:ext cx="5758" cy="96"/>
            </a:xfrm>
            <a:prstGeom prst="rect">
              <a:avLst/>
            </a:prstGeom>
            <a:gradFill rotWithShape="1">
              <a:gsLst>
                <a:gs pos="0">
                  <a:srgbClr val="777777"/>
                </a:gs>
                <a:gs pos="100000">
                  <a:srgbClr val="777777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3470275"/>
            <a:ext cx="9139238" cy="74613"/>
          </a:xfrm>
          <a:prstGeom prst="rect">
            <a:avLst/>
          </a:prstGeom>
          <a:solidFill>
            <a:srgbClr val="777777">
              <a:alpha val="3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64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Times" pitchFamily="80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45AED7-ABB6-4488-BB9F-C47F02C64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C1F4F-FA13-4CF4-BCC0-235346E6AFA1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228850" cy="632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534150" cy="632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DB9FE-3948-497D-B99E-3E3703FFE4AD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7CE82-0FD2-4B23-9BD6-CD786EA88644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20F85-799C-4AEF-AFAE-C2A84378A4FC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C5DF5-EDDF-4BED-95A1-781359596BFF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AD321-CA6B-49B5-8391-5292F47074A4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AF86D-A59E-4232-9C84-A5428E5F139F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3E646-D7F8-4D7B-ABFC-E52ADE5C4C7B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D3A8F-0377-4FDF-B5EC-54F2AE1E086C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5254B-2FD5-4836-AD11-D938933D7E51}" type="slidenum">
              <a:rPr lang="en-US"/>
              <a:pPr/>
              <a:t>‹#›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0" y="1905000"/>
            <a:ext cx="381000" cy="4953000"/>
          </a:xfrm>
          <a:prstGeom prst="rtTriangle">
            <a:avLst/>
          </a:prstGeom>
          <a:gradFill rotWithShape="0">
            <a:gsLst>
              <a:gs pos="0">
                <a:schemeClr val="bg1"/>
              </a:gs>
              <a:gs pos="50000">
                <a:schemeClr val="bg1">
                  <a:gamma/>
                  <a:tint val="0"/>
                  <a:invGamma/>
                </a:schemeClr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" charset="0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 flipH="1">
            <a:off x="8686800" y="1905000"/>
            <a:ext cx="454025" cy="4953000"/>
          </a:xfrm>
          <a:prstGeom prst="rtTriangle">
            <a:avLst/>
          </a:prstGeom>
          <a:gradFill rotWithShape="0">
            <a:gsLst>
              <a:gs pos="0">
                <a:schemeClr val="bg1"/>
              </a:gs>
              <a:gs pos="50000">
                <a:srgbClr val="FFFFFF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553200"/>
            <a:ext cx="739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DS 2010- Discovering Conservation Laws Via Matrix Search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324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F0B7425A-C1C5-42B2-8069-5CAEA03C2872}" type="slidenum">
              <a:rPr lang="en-US" smtClean="0"/>
              <a:pPr/>
              <a:t>‹#›</a:t>
            </a:fld>
            <a:r>
              <a:rPr lang="en-US" dirty="0" smtClean="0"/>
              <a:t>/17</a:t>
            </a:r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1752600"/>
            <a:chOff x="0" y="0"/>
            <a:chExt cx="5760" cy="1104"/>
          </a:xfrm>
        </p:grpSpPr>
        <p:grpSp>
          <p:nvGrpSpPr>
            <p:cNvPr id="1034" name="Group 8"/>
            <p:cNvGrpSpPr>
              <a:grpSpLocks/>
            </p:cNvGrpSpPr>
            <p:nvPr userDrawn="1"/>
          </p:nvGrpSpPr>
          <p:grpSpPr bwMode="auto">
            <a:xfrm>
              <a:off x="4" y="768"/>
              <a:ext cx="5756" cy="240"/>
              <a:chOff x="0" y="768"/>
              <a:chExt cx="5760" cy="197"/>
            </a:xfrm>
          </p:grpSpPr>
          <p:sp>
            <p:nvSpPr>
              <p:cNvPr id="26633" name="Rectangle 9"/>
              <p:cNvSpPr>
                <a:spLocks noChangeArrowheads="1"/>
              </p:cNvSpPr>
              <p:nvPr/>
            </p:nvSpPr>
            <p:spPr bwMode="auto">
              <a:xfrm flipV="1">
                <a:off x="0" y="780"/>
                <a:ext cx="5760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4" name="Rectangle 10"/>
              <p:cNvSpPr>
                <a:spLocks noChangeArrowheads="1"/>
              </p:cNvSpPr>
              <p:nvPr/>
            </p:nvSpPr>
            <p:spPr bwMode="auto">
              <a:xfrm>
                <a:off x="0" y="828"/>
                <a:ext cx="5760" cy="11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4274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5" name="Rectangle 11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5760" cy="12"/>
              </a:xfrm>
              <a:prstGeom prst="rect">
                <a:avLst/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5176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6" name="Rectangle 12"/>
              <p:cNvSpPr>
                <a:spLocks noChangeArrowheads="1"/>
              </p:cNvSpPr>
              <p:nvPr/>
            </p:nvSpPr>
            <p:spPr bwMode="auto">
              <a:xfrm flipV="1">
                <a:off x="0" y="942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rgbClr val="A9BEE7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en-US">
                  <a:latin typeface="Times" charset="0"/>
                </a:endParaRPr>
              </a:p>
            </p:txBody>
          </p:sp>
          <p:sp>
            <p:nvSpPr>
              <p:cNvPr id="26637" name="Rectangle 13"/>
              <p:cNvSpPr>
                <a:spLocks noChangeArrowheads="1"/>
              </p:cNvSpPr>
              <p:nvPr/>
            </p:nvSpPr>
            <p:spPr bwMode="auto">
              <a:xfrm>
                <a:off x="0" y="824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8" name="Rectangle 14" descr="aqbg"/>
            <p:cNvSpPr>
              <a:spLocks noChangeArrowheads="1"/>
            </p:cNvSpPr>
            <p:nvPr/>
          </p:nvSpPr>
          <p:spPr bwMode="auto">
            <a:xfrm>
              <a:off x="0" y="0"/>
              <a:ext cx="5760" cy="768"/>
            </a:xfrm>
            <a:prstGeom prst="rect">
              <a:avLst/>
            </a:prstGeom>
            <a:blipFill dpi="0" rotWithShape="1">
              <a:blip r:embed="rId1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" y="1008"/>
              <a:ext cx="5758" cy="96"/>
            </a:xfrm>
            <a:prstGeom prst="rect">
              <a:avLst/>
            </a:prstGeom>
            <a:gradFill rotWithShape="1">
              <a:gsLst>
                <a:gs pos="0">
                  <a:srgbClr val="777777"/>
                </a:gs>
                <a:gs pos="100000">
                  <a:srgbClr val="777777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3" y="746"/>
              <a:ext cx="5757" cy="47"/>
            </a:xfrm>
            <a:prstGeom prst="rect">
              <a:avLst/>
            </a:prstGeom>
            <a:solidFill>
              <a:srgbClr val="777777">
                <a:alpha val="3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74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8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Times" charset="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w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pitchFamily="80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80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80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80" charset="2"/>
        <a:buChar char="§"/>
        <a:defRPr sz="2000">
          <a:solidFill>
            <a:schemeClr val="tx1"/>
          </a:solidFill>
          <a:latin typeface="+mn-lt"/>
          <a:ea typeface="ＭＳ Ｐゴシック" pitchFamily="80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80" charset="2"/>
        <a:buChar char="§"/>
        <a:defRPr sz="2000">
          <a:solidFill>
            <a:schemeClr val="tx1"/>
          </a:solidFill>
          <a:latin typeface="+mn-lt"/>
          <a:ea typeface="ＭＳ Ｐゴシック" pitchFamily="80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80" charset="2"/>
        <a:buChar char="§"/>
        <a:defRPr sz="2000">
          <a:solidFill>
            <a:schemeClr val="tx1"/>
          </a:solidFill>
          <a:latin typeface="+mn-lt"/>
          <a:ea typeface="ＭＳ Ｐゴシック" pitchFamily="80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80" charset="2"/>
        <a:buChar char="§"/>
        <a:defRPr sz="2000">
          <a:solidFill>
            <a:schemeClr val="tx1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tiff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6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tiff"/><Relationship Id="rId4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tags" Target="../tags/tag3.xml"/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10.tiff"/><Relationship Id="rId5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85800"/>
            <a:ext cx="7772400" cy="1951038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Helvetica" charset="0"/>
              </a:rPr>
              <a:t>Discovery of Conservation Laws via Matrix Search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91000"/>
            <a:ext cx="6400800" cy="2667000"/>
          </a:xfrm>
        </p:spPr>
        <p:txBody>
          <a:bodyPr/>
          <a:lstStyle/>
          <a:p>
            <a:pPr eaLnBrk="1" hangingPunct="1">
              <a:buFont typeface="Times" charset="0"/>
              <a:buNone/>
            </a:pPr>
            <a:r>
              <a:rPr lang="en-US" sz="2800" dirty="0" smtClean="0"/>
              <a:t>Oliver Schulte and Mark S. Drew</a:t>
            </a:r>
          </a:p>
          <a:p>
            <a:pPr eaLnBrk="1" hangingPunct="1">
              <a:buFont typeface="Times" charset="0"/>
              <a:buNone/>
            </a:pPr>
            <a:r>
              <a:rPr lang="en-US" sz="2800" dirty="0" smtClean="0"/>
              <a:t>School of Computing Science</a:t>
            </a:r>
          </a:p>
          <a:p>
            <a:pPr eaLnBrk="1" hangingPunct="1">
              <a:buFont typeface="Times" charset="0"/>
              <a:buNone/>
            </a:pPr>
            <a:r>
              <a:rPr lang="en-US" sz="2800" dirty="0" smtClean="0"/>
              <a:t>Simon Fraser University</a:t>
            </a:r>
          </a:p>
          <a:p>
            <a:pPr eaLnBrk="1" hangingPunct="1">
              <a:buFont typeface="Times" charset="0"/>
              <a:buNone/>
            </a:pPr>
            <a:r>
              <a:rPr lang="en-US" sz="2800" dirty="0" smtClean="0"/>
              <a:t>Vancouver, Canada</a:t>
            </a:r>
          </a:p>
          <a:p>
            <a:pPr eaLnBrk="1" hangingPunct="1">
              <a:buFont typeface="Times" charset="0"/>
              <a:buNone/>
            </a:pPr>
            <a:r>
              <a:rPr lang="en-US" sz="2800" dirty="0" smtClean="0"/>
              <a:t>oschulte@cs.sfu.ca</a:t>
            </a:r>
          </a:p>
        </p:txBody>
      </p:sp>
      <p:pic>
        <p:nvPicPr>
          <p:cNvPr id="15364" name="Picture 3" descr="sfu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13525" y="5167313"/>
            <a:ext cx="18446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85ABC7-21A1-4F26-AF9C-76F4187D3ADA}" type="slidenum">
              <a:rPr lang="en-US"/>
              <a:pPr/>
              <a:t>10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Maximally Simple Maximally Strict Matrices (MSMS)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078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L1-norm </a:t>
            </a:r>
            <a:r>
              <a:rPr lang="en-US" sz="2800" smtClean="0"/>
              <a:t>|</a:t>
            </a:r>
            <a:r>
              <a:rPr lang="en-US" sz="2800" i="1" smtClean="0"/>
              <a:t>M</a:t>
            </a:r>
            <a:r>
              <a:rPr lang="en-US" sz="2800" smtClean="0"/>
              <a:t>| of matrix </a:t>
            </a:r>
            <a:r>
              <a:rPr lang="en-US" sz="2800" i="1" smtClean="0"/>
              <a:t>M</a:t>
            </a:r>
            <a:r>
              <a:rPr lang="en-US" sz="2800" smtClean="0"/>
              <a:t> = </a:t>
            </a:r>
            <a:br>
              <a:rPr lang="en-US" sz="2800" smtClean="0"/>
            </a:br>
            <a:r>
              <a:rPr lang="en-US" sz="2800" smtClean="0"/>
              <a:t>sum of absolute values of entries.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Definition. </a:t>
            </a:r>
            <a:r>
              <a:rPr lang="en-US" sz="2800" smtClean="0"/>
              <a:t>Conservation matrix </a:t>
            </a:r>
            <a:r>
              <a:rPr lang="en-US" sz="2800" i="1" smtClean="0"/>
              <a:t>Q</a:t>
            </a:r>
            <a:r>
              <a:rPr lang="en-US" sz="2800" smtClean="0"/>
              <a:t> is an </a:t>
            </a:r>
            <a:r>
              <a:rPr lang="en-US" sz="2800" b="1" smtClean="0"/>
              <a:t>MSMS matrix </a:t>
            </a:r>
            <a:r>
              <a:rPr lang="en-US" sz="2800" smtClean="0"/>
              <a:t>for reaction matrix </a:t>
            </a:r>
            <a:r>
              <a:rPr lang="en-US" sz="2800" i="1" smtClean="0"/>
              <a:t>R</a:t>
            </a:r>
            <a:r>
              <a:rPr lang="en-US" sz="2800" smtClean="0"/>
              <a:t> iff </a:t>
            </a:r>
            <a:br>
              <a:rPr lang="en-US" sz="2800" smtClean="0"/>
            </a:br>
            <a:r>
              <a:rPr lang="en-US" sz="2800" i="1" smtClean="0"/>
              <a:t>Q</a:t>
            </a:r>
            <a:r>
              <a:rPr lang="en-US" sz="2800" smtClean="0"/>
              <a:t> minimizes </a:t>
            </a:r>
            <a:r>
              <a:rPr lang="en-US" sz="2800" i="1" smtClean="0"/>
              <a:t>|Q|</a:t>
            </a:r>
            <a:r>
              <a:rPr lang="en-US" sz="2800" smtClean="0"/>
              <a:t> among maximally strict matrices.</a:t>
            </a: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6BBFED-54CD-4A48-9C2E-C6D892B429B0}" type="slidenum">
              <a:rPr lang="en-US"/>
              <a:pPr/>
              <a:t>11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Minimization Algorithm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419600"/>
          </a:xfrm>
        </p:spPr>
        <p:txBody>
          <a:bodyPr/>
          <a:lstStyle/>
          <a:p>
            <a:pPr marL="711200" indent="-711200" eaLnBrk="1" hangingPunct="1">
              <a:lnSpc>
                <a:spcPct val="90000"/>
              </a:lnSpc>
            </a:pPr>
            <a:r>
              <a:rPr lang="en-US" sz="2800" b="1" dirty="0" smtClean="0"/>
              <a:t>Problem.</a:t>
            </a:r>
            <a:r>
              <a:rPr lang="en-US" sz="2800" dirty="0" smtClean="0"/>
              <a:t> Minimize L1-norm |</a:t>
            </a:r>
            <a:r>
              <a:rPr lang="en-US" sz="2800" i="1" dirty="0" smtClean="0"/>
              <a:t>Q</a:t>
            </a:r>
            <a:r>
              <a:rPr lang="en-US" sz="2800" dirty="0" smtClean="0"/>
              <a:t>|, </a:t>
            </a:r>
            <a:br>
              <a:rPr lang="en-US" sz="2800" dirty="0" smtClean="0"/>
            </a:br>
            <a:r>
              <a:rPr lang="en-US" sz="2800" dirty="0" smtClean="0"/>
              <a:t>subject to nonlinear constraint: </a:t>
            </a:r>
            <a:br>
              <a:rPr lang="en-US" sz="2800" dirty="0" smtClean="0"/>
            </a:br>
            <a:r>
              <a:rPr lang="en-US" sz="2800" i="1" dirty="0" smtClean="0"/>
              <a:t>Q</a:t>
            </a:r>
            <a:r>
              <a:rPr lang="en-US" sz="2800" dirty="0" smtClean="0"/>
              <a:t> columns are basis for </a:t>
            </a:r>
            <a:r>
              <a:rPr lang="en-US" sz="2800" dirty="0" err="1" smtClean="0"/>
              <a:t>nullspace</a:t>
            </a:r>
            <a:r>
              <a:rPr lang="en-US" sz="2800" dirty="0" smtClean="0"/>
              <a:t> of </a:t>
            </a:r>
            <a:r>
              <a:rPr lang="en-US" sz="2800" i="1" dirty="0" smtClean="0"/>
              <a:t>R</a:t>
            </a:r>
            <a:r>
              <a:rPr lang="en-US" sz="2800" dirty="0" smtClean="0"/>
              <a:t>.</a:t>
            </a:r>
          </a:p>
          <a:p>
            <a:pPr marL="711200" indent="-711200" eaLnBrk="1" hangingPunct="1">
              <a:lnSpc>
                <a:spcPct val="90000"/>
              </a:lnSpc>
            </a:pPr>
            <a:r>
              <a:rPr lang="en-US" sz="2800" b="1" dirty="0" smtClean="0"/>
              <a:t>Key Ideas.</a:t>
            </a:r>
            <a:r>
              <a:rPr lang="en-US" sz="2800" dirty="0" smtClean="0"/>
              <a:t> </a:t>
            </a:r>
          </a:p>
          <a:p>
            <a:pPr marL="711200" indent="-711200" eaLnBrk="1" hangingPunct="1">
              <a:lnSpc>
                <a:spcPct val="90000"/>
              </a:lnSpc>
              <a:buFont typeface="Lucida Grande" charset="0"/>
              <a:buAutoNum type="arabicPeriod"/>
            </a:pPr>
            <a:r>
              <a:rPr lang="en-US" sz="2800" i="1" dirty="0" smtClean="0"/>
              <a:t>Preprocess</a:t>
            </a:r>
            <a:r>
              <a:rPr lang="en-US" sz="2800" dirty="0" smtClean="0"/>
              <a:t> to find a basis </a:t>
            </a:r>
            <a:r>
              <a:rPr lang="en-US" sz="2800" i="1" dirty="0" smtClean="0"/>
              <a:t>V</a:t>
            </a:r>
            <a:r>
              <a:rPr lang="en-US" sz="2800" dirty="0" smtClean="0"/>
              <a:t> of </a:t>
            </a:r>
            <a:r>
              <a:rPr lang="en-US" sz="2800" i="1" dirty="0" smtClean="0"/>
              <a:t>null(R)</a:t>
            </a:r>
            <a:r>
              <a:rPr lang="en-US" sz="2800" dirty="0" smtClean="0"/>
              <a:t>. </a:t>
            </a:r>
            <a:r>
              <a:rPr lang="en-US" sz="2800" i="1" dirty="0" smtClean="0"/>
              <a:t>Search space </a:t>
            </a:r>
            <a:r>
              <a:rPr lang="en-US" sz="2800" dirty="0" smtClean="0"/>
              <a:t>= {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s.t</a:t>
            </a:r>
            <a:r>
              <a:rPr lang="en-US" sz="2800" dirty="0" smtClean="0"/>
              <a:t>. </a:t>
            </a:r>
            <a:r>
              <a:rPr lang="en-US" sz="2800" i="1" dirty="0" smtClean="0"/>
              <a:t>Q = VX}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200" dirty="0" smtClean="0"/>
              <a:t>X is small continuous change-of-basis matrix.</a:t>
            </a:r>
          </a:p>
          <a:p>
            <a:pPr marL="711200" indent="-711200" eaLnBrk="1" hangingPunct="1">
              <a:lnSpc>
                <a:spcPct val="90000"/>
              </a:lnSpc>
              <a:buFont typeface="Lucida Grande" charset="0"/>
              <a:buAutoNum type="arabicPeriod"/>
            </a:pPr>
            <a:r>
              <a:rPr lang="en-US" sz="2800" i="1" dirty="0" err="1" smtClean="0"/>
              <a:t>Discretize</a:t>
            </a:r>
            <a:r>
              <a:rPr lang="en-US" sz="2800" dirty="0" smtClean="0"/>
              <a:t> after convergence.</a:t>
            </a:r>
          </a:p>
          <a:p>
            <a:pPr marL="1111250" lvl="1" indent="-711200" eaLnBrk="1" hangingPunct="1">
              <a:lnSpc>
                <a:spcPct val="90000"/>
              </a:lnSpc>
              <a:buFont typeface="Lucida Grande" charset="0"/>
              <a:buAutoNum type="arabicPeriod"/>
            </a:pPr>
            <a:r>
              <a:rPr lang="en-US" sz="2400" dirty="0" smtClean="0">
                <a:ea typeface="ＭＳ Ｐゴシック" charset="-128"/>
              </a:rPr>
              <a:t>Set small values to 0. </a:t>
            </a:r>
            <a:endParaRPr lang="en-US" sz="2400" smtClean="0">
              <a:ea typeface="ＭＳ Ｐゴシック" charset="-128"/>
            </a:endParaRPr>
          </a:p>
          <a:p>
            <a:pPr marL="1111250" lvl="1" indent="-711200" eaLnBrk="1" hangingPunct="1">
              <a:lnSpc>
                <a:spcPct val="90000"/>
              </a:lnSpc>
              <a:buFont typeface="Lucida Grande" charset="0"/>
              <a:buAutoNum type="arabicPeriod"/>
            </a:pPr>
            <a:r>
              <a:rPr lang="en-US" sz="2400" smtClean="0">
                <a:ea typeface="ＭＳ Ｐゴシック" charset="-128"/>
              </a:rPr>
              <a:t>Multiply </a:t>
            </a:r>
            <a:r>
              <a:rPr lang="en-US" sz="2400" dirty="0" smtClean="0">
                <a:ea typeface="ＭＳ Ｐゴシック" charset="-128"/>
              </a:rPr>
              <a:t>by </a:t>
            </a:r>
            <a:r>
              <a:rPr lang="en-US" sz="2400" dirty="0" err="1" smtClean="0">
                <a:ea typeface="ＭＳ Ｐゴシック" charset="-128"/>
              </a:rPr>
              <a:t>lcd</a:t>
            </a:r>
            <a:r>
              <a:rPr lang="en-US" sz="2400" dirty="0" smtClean="0">
                <a:ea typeface="ＭＳ Ｐゴシック" charset="-128"/>
              </a:rPr>
              <a:t> to obtain integers.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matrix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3810000"/>
            <a:ext cx="2514600" cy="2409092"/>
          </a:xfrm>
          <a:prstGeom prst="rect">
            <a:avLst/>
          </a:prstGeom>
        </p:spPr>
      </p:pic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Chemistry</a:t>
            </a:r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533400" cy="533400"/>
          </a:xfrm>
          <a:noFill/>
        </p:spPr>
        <p:txBody>
          <a:bodyPr/>
          <a:lstStyle/>
          <a:p>
            <a:fld id="{A9F1BE60-DE59-45D6-9C9A-13B7A2E05E76}" type="slidenum">
              <a:rPr lang="en-US"/>
              <a:pPr/>
              <a:t>12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pic>
        <p:nvPicPr>
          <p:cNvPr id="10" name="chem-output.tiff" descr="/Users/oliverschulte/Documents/svn-projects/phil sci submission wc on google/lectures/chem-output.tif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3783013"/>
            <a:ext cx="2667000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85800" y="1752600"/>
            <a:ext cx="6248400" cy="1503363"/>
            <a:chOff x="685800" y="1752600"/>
            <a:chExt cx="6248400" cy="1502664"/>
          </a:xfrm>
        </p:grpSpPr>
        <p:pic>
          <p:nvPicPr>
            <p:cNvPr id="37904" name="chem-data.tiff" descr="/Users/oliverschulte/Documents/svn-projects/phil sci submission wc on google/lectures/chem-data.tiff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85800" y="2133600"/>
              <a:ext cx="5608320" cy="1121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5" name="TextBox 10"/>
            <p:cNvSpPr txBox="1">
              <a:spLocks noChangeArrowheads="1"/>
            </p:cNvSpPr>
            <p:nvPr/>
          </p:nvSpPr>
          <p:spPr bwMode="auto">
            <a:xfrm>
              <a:off x="685800" y="1752600"/>
              <a:ext cx="6248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Input Data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762000" y="4241800"/>
            <a:ext cx="2362200" cy="2163763"/>
            <a:chOff x="762000" y="4242457"/>
            <a:chExt cx="2362200" cy="2162808"/>
          </a:xfrm>
        </p:grpSpPr>
        <p:pic>
          <p:nvPicPr>
            <p:cNvPr id="37902" name="Picture 6" descr="chem-output.tiff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38200" y="4242457"/>
              <a:ext cx="1737360" cy="1624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3" name="TextBox 11"/>
            <p:cNvSpPr txBox="1">
              <a:spLocks noChangeArrowheads="1"/>
            </p:cNvSpPr>
            <p:nvPr/>
          </p:nvSpPr>
          <p:spPr bwMode="auto">
            <a:xfrm>
              <a:off x="762000" y="5943600"/>
              <a:ext cx="2362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MSMS Matrix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24000" y="3352800"/>
            <a:ext cx="2667000" cy="830263"/>
            <a:chOff x="1524000" y="3352800"/>
            <a:chExt cx="2667000" cy="830997"/>
          </a:xfrm>
        </p:grpSpPr>
        <p:sp>
          <p:nvSpPr>
            <p:cNvPr id="37900" name="Down Arrow 12"/>
            <p:cNvSpPr>
              <a:spLocks noChangeArrowheads="1"/>
            </p:cNvSpPr>
            <p:nvPr/>
          </p:nvSpPr>
          <p:spPr bwMode="auto">
            <a:xfrm>
              <a:off x="1524000" y="3505200"/>
              <a:ext cx="381000" cy="4572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TextBox 13"/>
            <p:cNvSpPr txBox="1">
              <a:spLocks noChangeArrowheads="1"/>
            </p:cNvSpPr>
            <p:nvPr/>
          </p:nvSpPr>
          <p:spPr bwMode="auto">
            <a:xfrm>
              <a:off x="2133600" y="3352800"/>
              <a:ext cx="20574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Minimization Program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819400" y="4724400"/>
            <a:ext cx="2286000" cy="995363"/>
            <a:chOff x="2819400" y="4724400"/>
            <a:chExt cx="2286000" cy="995065"/>
          </a:xfrm>
        </p:grpSpPr>
        <p:sp>
          <p:nvSpPr>
            <p:cNvPr id="37898" name="Right Arrow 14"/>
            <p:cNvSpPr>
              <a:spLocks noChangeArrowheads="1"/>
            </p:cNvSpPr>
            <p:nvPr/>
          </p:nvSpPr>
          <p:spPr bwMode="auto">
            <a:xfrm>
              <a:off x="2895600" y="4724400"/>
              <a:ext cx="1981200" cy="457200"/>
            </a:xfrm>
            <a:prstGeom prst="rightArrow">
              <a:avLst>
                <a:gd name="adj1" fmla="val 50000"/>
                <a:gd name="adj2" fmla="val 4999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TextBox 15"/>
            <p:cNvSpPr txBox="1">
              <a:spLocks noChangeArrowheads="1"/>
            </p:cNvSpPr>
            <p:nvPr/>
          </p:nvSpPr>
          <p:spPr bwMode="auto">
            <a:xfrm>
              <a:off x="2819400" y="5257800"/>
              <a:ext cx="2286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multiply by lcd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 Code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0AE23C-C527-4B54-8F07-B03F8B29D040}" type="slidenum">
              <a:rPr lang="en-US"/>
              <a:pPr/>
              <a:t>13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pic>
        <p:nvPicPr>
          <p:cNvPr id="39941" name="pseudo-code.tiff" descr="/Users/oliverschulte/Documents/svn-projects/phil sci submission wc on google/lectures/pseudo-code.tif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828800"/>
            <a:ext cx="86741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64952F-B133-43B2-8E86-D20757409A2F}" type="slidenum">
              <a:rPr lang="en-US"/>
              <a:pPr/>
              <a:t>14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Comparison with Standard Model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Implementation in </a:t>
            </a:r>
            <a:r>
              <a:rPr lang="en-US" dirty="0" err="1" smtClean="0"/>
              <a:t>Matlab</a:t>
            </a:r>
            <a:r>
              <a:rPr lang="en-US" dirty="0" smtClean="0"/>
              <a:t>, use built-in </a:t>
            </a:r>
            <a:r>
              <a:rPr lang="en-US" i="1" dirty="0" smtClean="0"/>
              <a:t>null</a:t>
            </a:r>
            <a:r>
              <a:rPr lang="en-US" dirty="0" smtClean="0"/>
              <a:t> function. Code available on-line.</a:t>
            </a:r>
          </a:p>
          <a:p>
            <a:pPr eaLnBrk="1" hangingPunct="1"/>
            <a:r>
              <a:rPr lang="en-US" dirty="0" smtClean="0"/>
              <a:t>Dataset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complete set of 193 particles (antiparticles listed separately).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included most probable decay for each unstable particle </a:t>
            </a:r>
            <a:r>
              <a:rPr lang="en-US" dirty="0" err="1" smtClean="0">
                <a:ea typeface="ＭＳ Ｐゴシック" charset="-128"/>
                <a:sym typeface="Symbol" charset="2"/>
              </a:rPr>
              <a:t></a:t>
            </a:r>
            <a:r>
              <a:rPr lang="en-US" dirty="0" smtClean="0">
                <a:ea typeface="ＭＳ Ｐゴシック" charset="-128"/>
                <a:sym typeface="Symbol" charset="2"/>
              </a:rPr>
              <a:t> </a:t>
            </a:r>
            <a:r>
              <a:rPr lang="en-US" dirty="0" smtClean="0">
                <a:ea typeface="ＭＳ Ｐゴシック" charset="-128"/>
              </a:rPr>
              <a:t>182 reactions.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Some others from textbooks for </a:t>
            </a:r>
            <a:r>
              <a:rPr lang="en-US" b="1" dirty="0" smtClean="0">
                <a:ea typeface="ＭＳ Ｐゴシック" charset="-128"/>
              </a:rPr>
              <a:t>total of 205</a:t>
            </a:r>
            <a:r>
              <a:rPr lang="en-US" dirty="0" smtClean="0">
                <a:ea typeface="ＭＳ Ｐゴシック" charset="-128"/>
              </a:rPr>
              <a:t> reactions.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616E26-21DF-4053-BE67-022F85085226}" type="slidenum">
              <a:rPr lang="en-US"/>
              <a:pPr/>
              <a:t>15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003232" cy="105010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 = Standard Model Laws.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 = output of minimization.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95300" y="4567238"/>
            <a:ext cx="7710488" cy="1909762"/>
            <a:chOff x="495300" y="4567238"/>
            <a:chExt cx="7710488" cy="1909762"/>
          </a:xfrm>
        </p:grpSpPr>
        <p:sp>
          <p:nvSpPr>
            <p:cNvPr id="44038" name="TextBox 7"/>
            <p:cNvSpPr txBox="1">
              <a:spLocks noChangeArrowheads="1"/>
            </p:cNvSpPr>
            <p:nvPr/>
          </p:nvSpPr>
          <p:spPr bwMode="auto">
            <a:xfrm>
              <a:off x="685800" y="4567238"/>
              <a:ext cx="426720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Ex2: charge given as input.</a:t>
              </a:r>
            </a:p>
          </p:txBody>
        </p:sp>
        <p:pic>
          <p:nvPicPr>
            <p:cNvPr id="44039" name="results-charge.tiff" descr="/Users/oliverschulte/Documents/svn-projects/phil sci submission wc on google/lectures/results-charge.tif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5300" y="5029200"/>
              <a:ext cx="7710488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4040" name="Picture 15" descr="results-nocharge.tif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5138" y="2971800"/>
            <a:ext cx="77724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2EDAF0-7081-4A93-AF47-FD367C274EAB}" type="slidenum">
              <a:rPr lang="en-US"/>
              <a:pPr/>
              <a:t>16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Conservation Matrix Search problem: for input reactions </a:t>
            </a:r>
            <a:r>
              <a:rPr lang="en-US" sz="2400" i="1" dirty="0" smtClean="0"/>
              <a:t>R</a:t>
            </a:r>
            <a:r>
              <a:rPr lang="en-US" sz="2400" dirty="0" smtClean="0"/>
              <a:t>, solve </a:t>
            </a:r>
            <a:r>
              <a:rPr lang="en-US" sz="2400" i="1" dirty="0" smtClean="0"/>
              <a:t>RQ</a:t>
            </a:r>
            <a:r>
              <a:rPr lang="en-US" sz="2400" dirty="0" smtClean="0"/>
              <a:t>=0.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New model selection criterion</a:t>
            </a:r>
            <a:r>
              <a:rPr lang="en-US" sz="2400" dirty="0" smtClean="0"/>
              <a:t>: choose maximally simple maximally strict Q.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Efficient local search optimization.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Comparison with Standard quark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ea typeface="ＭＳ Ｐゴシック" charset="-128"/>
              </a:rPr>
              <a:t>Predictively</a:t>
            </a:r>
            <a:r>
              <a:rPr lang="en-US" sz="2400" dirty="0" smtClean="0">
                <a:ea typeface="ＭＳ Ｐゴシック" charset="-128"/>
              </a:rPr>
              <a:t> equivalent.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charset="-128"/>
              </a:rPr>
              <a:t>(</a:t>
            </a:r>
            <a:r>
              <a:rPr lang="en-US" sz="2400" dirty="0" err="1" smtClean="0">
                <a:ea typeface="ＭＳ Ｐゴシック" charset="-128"/>
              </a:rPr>
              <a:t>Re)discovers</a:t>
            </a:r>
            <a:r>
              <a:rPr lang="en-US" sz="2400" dirty="0" smtClean="0">
                <a:ea typeface="ＭＳ Ｐゴシック" charset="-128"/>
              </a:rPr>
              <a:t> particle families-predicted by theorem.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Cogsci</a:t>
            </a:r>
            <a:r>
              <a:rPr lang="en-US" sz="2400" dirty="0" smtClean="0"/>
              <a:t> perspective: MSMS criterion formalizes scientists’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35FEE-6438-4F0F-AD2E-8FB63EF9C06D}" type="slidenum">
              <a:rPr lang="en-US"/>
              <a:pPr/>
              <a:t>17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 You</a:t>
            </a:r>
          </a:p>
        </p:txBody>
      </p:sp>
      <p:sp>
        <p:nvSpPr>
          <p:cNvPr id="48133" name="Content Placeholder 4"/>
          <p:cNvSpPr>
            <a:spLocks noGrp="1"/>
          </p:cNvSpPr>
          <p:nvPr>
            <p:ph sz="quarter" idx="1"/>
          </p:nvPr>
        </p:nvSpPr>
        <p:spPr>
          <a:xfrm>
            <a:off x="762000" y="2108200"/>
            <a:ext cx="7772400" cy="981075"/>
          </a:xfrm>
        </p:spPr>
        <p:txBody>
          <a:bodyPr/>
          <a:lstStyle/>
          <a:p>
            <a:r>
              <a:rPr lang="en-CA" dirty="0" smtClean="0"/>
              <a:t>Any questions? </a:t>
            </a:r>
            <a:br>
              <a:rPr lang="en-CA" dirty="0" smtClean="0"/>
            </a:br>
            <a:r>
              <a:rPr lang="en-CA" dirty="0" smtClean="0"/>
              <a:t>Oliver at </a:t>
            </a:r>
            <a:r>
              <a:rPr lang="en-CA" dirty="0" err="1" smtClean="0"/>
              <a:t>oschulte@cs.sfu.ca</a:t>
            </a:r>
            <a:endParaRPr lang="en-CA" dirty="0" smtClean="0"/>
          </a:p>
        </p:txBody>
      </p:sp>
      <p:pic>
        <p:nvPicPr>
          <p:cNvPr id="48134" name="Picture 5" descr="question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4175" y="3398838"/>
            <a:ext cx="2743200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2F75DD-FFD6-486C-9088-D0AB1F690251}" type="slidenum">
              <a:rPr lang="en-US"/>
              <a:pPr/>
              <a:t>18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Simplicity and Particle Families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1770186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</a:pPr>
            <a:r>
              <a:rPr lang="en-US" sz="1800" b="1" dirty="0" smtClean="0"/>
              <a:t> 	Theorem (Schulte and Drew 2006).</a:t>
            </a:r>
            <a:r>
              <a:rPr lang="en-US" sz="1800" dirty="0" smtClean="0"/>
              <a:t>  Let </a:t>
            </a:r>
            <a:r>
              <a:rPr lang="en-US" sz="1800" i="1" dirty="0" smtClean="0"/>
              <a:t>R</a:t>
            </a:r>
            <a:r>
              <a:rPr lang="en-US" sz="1800" dirty="0" smtClean="0"/>
              <a:t> be a reaction data matrix. If there is a maximally strict conservation matrix </a:t>
            </a:r>
            <a:r>
              <a:rPr lang="en-US" sz="1800" i="1" dirty="0" smtClean="0"/>
              <a:t>Q</a:t>
            </a:r>
            <a:r>
              <a:rPr lang="en-US" sz="1800" dirty="0" smtClean="0"/>
              <a:t> with disjoint entity clusters, then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The clusters (families) are </a:t>
            </a:r>
            <a:r>
              <a:rPr lang="en-US" sz="2000" i="1" dirty="0" smtClean="0">
                <a:ea typeface="ＭＳ Ｐゴシック" charset="-128"/>
              </a:rPr>
              <a:t>uniquely determined.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There is a unique MSMS matrix </a:t>
            </a:r>
            <a:r>
              <a:rPr lang="en-US" sz="2000" i="1" dirty="0" smtClean="0">
                <a:ea typeface="ＭＳ Ｐゴシック" charset="-128"/>
              </a:rPr>
              <a:t>Q</a:t>
            </a:r>
            <a:r>
              <a:rPr lang="en-US" sz="2000" dirty="0" smtClean="0">
                <a:ea typeface="ＭＳ Ｐゴシック" charset="-128"/>
              </a:rPr>
              <a:t>*. </a:t>
            </a:r>
            <a:r>
              <a:rPr lang="en-US" dirty="0" smtClean="0">
                <a:ea typeface="ＭＳ Ｐゴシック" charset="-128"/>
              </a:rPr>
              <a:t/>
            </a:r>
            <a:br>
              <a:rPr lang="en-US" dirty="0" smtClean="0">
                <a:ea typeface="ＭＳ Ｐゴシック" charset="-128"/>
              </a:rPr>
            </a:br>
            <a:endParaRPr lang="en-US" dirty="0" smtClean="0">
              <a:ea typeface="ＭＳ Ｐゴシック" charset="-128"/>
            </a:endParaRP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436966" y="4603886"/>
            <a:ext cx="1596755" cy="858179"/>
            <a:chOff x="575" y="2976"/>
            <a:chExt cx="959" cy="911"/>
          </a:xfrm>
        </p:grpSpPr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768" y="300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cs typeface="Times New Roman" charset="0"/>
                </a:rPr>
                <a:t>p</a:t>
              </a:r>
              <a:r>
                <a:rPr lang="de-DE"/>
                <a:t> </a:t>
              </a: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1104" y="300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  <a:endParaRPr lang="de-DE"/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1056" y="3394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>
                  <a:sym typeface="Symbol" charset="2"/>
                </a:rPr>
                <a:t></a:t>
              </a:r>
              <a:r>
                <a:rPr lang="en-US" baseline="30000">
                  <a:sym typeface="Symbol" charset="2"/>
                </a:rPr>
                <a:t>-</a:t>
              </a:r>
              <a:endParaRPr lang="de-DE" baseline="30000"/>
            </a:p>
          </p:txBody>
        </p:sp>
        <p:sp>
          <p:nvSpPr>
            <p:cNvPr id="40" name="Text Box 9"/>
            <p:cNvSpPr txBox="1">
              <a:spLocks noChangeArrowheads="1"/>
            </p:cNvSpPr>
            <p:nvPr/>
          </p:nvSpPr>
          <p:spPr bwMode="auto">
            <a:xfrm>
              <a:off x="720" y="3393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>
                  <a:sym typeface="Symbol" charset="2"/>
                </a:rPr>
                <a:t></a:t>
              </a:r>
              <a:r>
                <a:rPr lang="en-US" baseline="30000">
                  <a:sym typeface="Symbol" charset="2"/>
                </a:rPr>
                <a:t>0</a:t>
              </a:r>
              <a:endParaRPr lang="de-DE" baseline="30000"/>
            </a:p>
          </p:txBody>
        </p:sp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575" y="2976"/>
              <a:ext cx="959" cy="9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3673087" y="4603892"/>
            <a:ext cx="959052" cy="813906"/>
            <a:chOff x="1776" y="2976"/>
            <a:chExt cx="576" cy="864"/>
          </a:xfrm>
        </p:grpSpPr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1872" y="3000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</a:t>
              </a:r>
              <a:r>
                <a:rPr lang="en-US" baseline="30000"/>
                <a:t>-</a:t>
              </a:r>
              <a:endParaRPr lang="de-DE" baseline="30000"/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1872" y="338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charset="2"/>
                </a:rPr>
                <a:t>n</a:t>
              </a:r>
              <a:r>
                <a:rPr lang="en-US" baseline="-25000"/>
                <a:t>e</a:t>
              </a:r>
              <a:endParaRPr lang="de-DE" baseline="-25000"/>
            </a:p>
          </p:txBody>
        </p:sp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776" y="2976"/>
              <a:ext cx="576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15"/>
          <p:cNvGrpSpPr>
            <a:grpSpLocks/>
          </p:cNvGrpSpPr>
          <p:nvPr/>
        </p:nvGrpSpPr>
        <p:grpSpPr bwMode="auto">
          <a:xfrm>
            <a:off x="5111664" y="4581283"/>
            <a:ext cx="1038973" cy="836515"/>
            <a:chOff x="2544" y="3000"/>
            <a:chExt cx="624" cy="888"/>
          </a:xfrm>
        </p:grpSpPr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688" y="3000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charset="2"/>
                </a:rPr>
                <a:t>m</a:t>
              </a:r>
              <a:r>
                <a:rPr lang="en-US" baseline="30000"/>
                <a:t>-</a:t>
              </a:r>
              <a:endParaRPr lang="de-DE" baseline="30000"/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2640" y="3384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charset="2"/>
                </a:rPr>
                <a:t>n </a:t>
              </a:r>
              <a:r>
                <a:rPr lang="en-US" baseline="-25000">
                  <a:latin typeface="Symbol" charset="2"/>
                </a:rPr>
                <a:t>m</a:t>
              </a:r>
              <a:endParaRPr lang="de-DE" baseline="-25000">
                <a:latin typeface="Symbol" charset="2"/>
              </a:endParaRPr>
            </a:p>
          </p:txBody>
        </p:sp>
        <p:sp>
          <p:nvSpPr>
            <p:cNvPr id="33" name="Oval 18"/>
            <p:cNvSpPr>
              <a:spLocks noChangeArrowheads="1"/>
            </p:cNvSpPr>
            <p:nvPr/>
          </p:nvSpPr>
          <p:spPr bwMode="auto">
            <a:xfrm>
              <a:off x="2544" y="3024"/>
              <a:ext cx="62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19"/>
          <p:cNvGrpSpPr>
            <a:grpSpLocks/>
          </p:cNvGrpSpPr>
          <p:nvPr/>
        </p:nvGrpSpPr>
        <p:grpSpPr bwMode="auto">
          <a:xfrm>
            <a:off x="6710084" y="4558675"/>
            <a:ext cx="959052" cy="836515"/>
            <a:chOff x="3264" y="3000"/>
            <a:chExt cx="576" cy="888"/>
          </a:xfrm>
        </p:grpSpPr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3360" y="3000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charset="2"/>
                </a:rPr>
                <a:t>t</a:t>
              </a:r>
              <a:r>
                <a:rPr lang="en-US" baseline="30000"/>
                <a:t>-</a:t>
              </a:r>
              <a:endParaRPr lang="de-DE" baseline="30000"/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3312" y="3384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charset="2"/>
                </a:rPr>
                <a:t>n </a:t>
              </a:r>
              <a:r>
                <a:rPr lang="en-US" baseline="-25000">
                  <a:latin typeface="Symbol" charset="2"/>
                </a:rPr>
                <a:t>t</a:t>
              </a:r>
              <a:endParaRPr lang="de-DE" baseline="-25000">
                <a:latin typeface="Symbol" charset="2"/>
              </a:endParaRPr>
            </a:p>
          </p:txBody>
        </p:sp>
        <p:sp>
          <p:nvSpPr>
            <p:cNvPr id="30" name="Oval 22"/>
            <p:cNvSpPr>
              <a:spLocks noChangeArrowheads="1"/>
            </p:cNvSpPr>
            <p:nvPr/>
          </p:nvSpPr>
          <p:spPr bwMode="auto">
            <a:xfrm>
              <a:off x="3264" y="3024"/>
              <a:ext cx="576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1595142" y="3645024"/>
            <a:ext cx="1358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Baryon#</a:t>
            </a:r>
            <a:endParaRPr lang="de-DE" sz="1800" dirty="0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433324" y="3645024"/>
            <a:ext cx="1358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Electron#</a:t>
            </a:r>
            <a:endParaRPr lang="de-DE" sz="1800"/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5111664" y="3645024"/>
            <a:ext cx="1038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Muon#</a:t>
            </a:r>
            <a:endParaRPr lang="de-DE" sz="1800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6710084" y="3645024"/>
            <a:ext cx="959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Tau#</a:t>
            </a:r>
            <a:endParaRPr lang="de-DE" sz="1800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>
            <a:off x="2154589" y="4060342"/>
            <a:ext cx="0" cy="406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>
            <a:off x="4072692" y="4060342"/>
            <a:ext cx="0" cy="406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5591190" y="4060342"/>
            <a:ext cx="0" cy="406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>
            <a:off x="7109689" y="4060342"/>
            <a:ext cx="0" cy="406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1195537" y="5814383"/>
            <a:ext cx="1838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Quantity#1</a:t>
            </a:r>
            <a:endParaRPr lang="de-DE" sz="1800"/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3193561" y="5814383"/>
            <a:ext cx="1838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Quantity#2</a:t>
            </a:r>
            <a:endParaRPr lang="de-DE" sz="1800"/>
          </a:p>
        </p:txBody>
      </p:sp>
      <p:sp>
        <p:nvSpPr>
          <p:cNvPr id="21" name="Text Box 41"/>
          <p:cNvSpPr txBox="1">
            <a:spLocks noChangeArrowheads="1"/>
          </p:cNvSpPr>
          <p:nvPr/>
        </p:nvSpPr>
        <p:spPr bwMode="auto">
          <a:xfrm>
            <a:off x="4951822" y="5814383"/>
            <a:ext cx="1838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Quantity#3</a:t>
            </a:r>
            <a:endParaRPr lang="de-DE" sz="1800"/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6550242" y="5814383"/>
            <a:ext cx="1838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Quantity#4</a:t>
            </a:r>
            <a:endParaRPr lang="de-DE" sz="1800"/>
          </a:p>
        </p:txBody>
      </p:sp>
      <p:sp>
        <p:nvSpPr>
          <p:cNvPr id="23" name="Line 43"/>
          <p:cNvSpPr>
            <a:spLocks noChangeShapeType="1"/>
          </p:cNvSpPr>
          <p:nvPr/>
        </p:nvSpPr>
        <p:spPr bwMode="auto">
          <a:xfrm flipV="1">
            <a:off x="2234510" y="5507284"/>
            <a:ext cx="0" cy="316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4" name="Line 44"/>
          <p:cNvSpPr>
            <a:spLocks noChangeShapeType="1"/>
          </p:cNvSpPr>
          <p:nvPr/>
        </p:nvSpPr>
        <p:spPr bwMode="auto">
          <a:xfrm flipV="1">
            <a:off x="4072692" y="5507284"/>
            <a:ext cx="0" cy="316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5" name="Line 45"/>
          <p:cNvSpPr>
            <a:spLocks noChangeShapeType="1"/>
          </p:cNvSpPr>
          <p:nvPr/>
        </p:nvSpPr>
        <p:spPr bwMode="auto">
          <a:xfrm flipV="1">
            <a:off x="5671111" y="5507284"/>
            <a:ext cx="0" cy="316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6" name="Line 46"/>
          <p:cNvSpPr>
            <a:spLocks noChangeShapeType="1"/>
          </p:cNvSpPr>
          <p:nvPr/>
        </p:nvSpPr>
        <p:spPr bwMode="auto">
          <a:xfrm flipV="1">
            <a:off x="7189609" y="5507284"/>
            <a:ext cx="0" cy="316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CA"/>
          </a:p>
        </p:txBody>
      </p:sp>
      <p:sp>
        <p:nvSpPr>
          <p:cNvPr id="27" name="Line 47"/>
          <p:cNvSpPr>
            <a:spLocks noChangeShapeType="1"/>
          </p:cNvSpPr>
          <p:nvPr/>
        </p:nvSpPr>
        <p:spPr bwMode="auto">
          <a:xfrm>
            <a:off x="1115616" y="6309320"/>
            <a:ext cx="71129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CA"/>
          </a:p>
        </p:txBody>
      </p:sp>
      <p:sp>
        <p:nvSpPr>
          <p:cNvPr id="42" name="Text Box 48"/>
          <p:cNvSpPr txBox="1">
            <a:spLocks noChangeArrowheads="1"/>
          </p:cNvSpPr>
          <p:nvPr/>
        </p:nvSpPr>
        <p:spPr bwMode="auto">
          <a:xfrm>
            <a:off x="1907704" y="6444044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/>
              <a:t>Any</a:t>
            </a:r>
            <a:r>
              <a:rPr lang="en-US" sz="1800" dirty="0"/>
              <a:t> alternative set of 4 Q#s with disjoint carriers</a:t>
            </a:r>
            <a:endParaRPr lang="de-DE" sz="1800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395536" y="3573016"/>
            <a:ext cx="8748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262F8-1E93-40E2-8058-517F094268C0}" type="slidenum">
              <a:rPr lang="en-US"/>
              <a:pPr/>
              <a:t>2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602162"/>
          </a:xfrm>
        </p:spPr>
        <p:txBody>
          <a:bodyPr/>
          <a:lstStyle/>
          <a:p>
            <a:pPr eaLnBrk="1" hangingPunct="1"/>
            <a:r>
              <a:rPr lang="en-US" i="1" smtClean="0"/>
              <a:t>Problem Definition</a:t>
            </a:r>
            <a:r>
              <a:rPr lang="en-US" smtClean="0"/>
              <a:t>: Scientific Model Discovery as Matrix Search.</a:t>
            </a:r>
          </a:p>
          <a:p>
            <a:pPr eaLnBrk="1" hangingPunct="1"/>
            <a:r>
              <a:rPr lang="en-US" smtClean="0"/>
              <a:t>Algorithm for discovering </a:t>
            </a:r>
            <a:r>
              <a:rPr lang="en-US" i="1" smtClean="0"/>
              <a:t>maximally simple maximally strict</a:t>
            </a:r>
            <a:r>
              <a:rPr lang="en-US" smtClean="0"/>
              <a:t> conservation laws.</a:t>
            </a:r>
          </a:p>
          <a:p>
            <a:pPr eaLnBrk="1" hangingPunct="1"/>
            <a:r>
              <a:rPr lang="en-US" smtClean="0"/>
              <a:t>Comparison with: </a:t>
            </a:r>
          </a:p>
          <a:p>
            <a:pPr lvl="1" eaLnBrk="1" hangingPunct="1"/>
            <a:r>
              <a:rPr lang="en-US" sz="2400" smtClean="0">
                <a:ea typeface="ＭＳ Ｐゴシック" charset="-128"/>
              </a:rPr>
              <a:t>Particle physics Standard Model (quark model).</a:t>
            </a:r>
          </a:p>
          <a:p>
            <a:pPr lvl="1" eaLnBrk="1" hangingPunct="1"/>
            <a:r>
              <a:rPr lang="en-US" sz="2400" smtClean="0">
                <a:ea typeface="ＭＳ Ｐゴシック" charset="-128"/>
              </a:rPr>
              <a:t>Molecular structure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04F80F-24E2-4C11-95BC-BC1E10D35423}" type="slidenum">
              <a:rPr lang="en-US"/>
              <a:pPr/>
              <a:t>3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Matrix Search Model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Scientific principle: </a:t>
            </a:r>
            <a:r>
              <a:rPr lang="en-US" sz="2600" b="1" dirty="0" smtClean="0"/>
              <a:t>possible changes </a:t>
            </a:r>
            <a:r>
              <a:rPr lang="en-US" sz="2600" dirty="0" smtClean="0"/>
              <a:t>in the world are those that </a:t>
            </a:r>
            <a:r>
              <a:rPr lang="en-US" sz="2600" b="1" dirty="0" smtClean="0"/>
              <a:t>conserve relevant quantities. </a:t>
            </a:r>
            <a:r>
              <a:rPr lang="en-US" sz="2000" dirty="0" smtClean="0"/>
              <a:t>(e.g. conserve energy, electric charge).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(</a:t>
            </a:r>
            <a:r>
              <a:rPr lang="en-US" sz="2600" dirty="0" smtClean="0"/>
              <a:t>Valdes, </a:t>
            </a:r>
            <a:r>
              <a:rPr lang="en-US" sz="2600" dirty="0" err="1" smtClean="0"/>
              <a:t>Zytkow</a:t>
            </a:r>
            <a:r>
              <a:rPr lang="en-US" sz="2600" dirty="0" smtClean="0"/>
              <a:t>, Simon AAAI 1993) </a:t>
            </a:r>
            <a:r>
              <a:rPr lang="en-US" sz="2600" dirty="0" err="1" smtClean="0"/>
              <a:t>Modelling</a:t>
            </a:r>
            <a:r>
              <a:rPr lang="en-US" sz="2600" dirty="0" smtClean="0"/>
              <a:t> </a:t>
            </a:r>
            <a:r>
              <a:rPr lang="en-US" sz="2600" b="1" dirty="0" smtClean="0"/>
              <a:t>reactions</a:t>
            </a:r>
            <a:r>
              <a:rPr lang="en-US" sz="2600" dirty="0" smtClean="0"/>
              <a:t> in chemistry, physics, engineering</a:t>
            </a:r>
            <a:r>
              <a:rPr lang="en-US" sz="26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i="1" dirty="0" err="1" smtClean="0"/>
              <a:t>n</a:t>
            </a:r>
            <a:r>
              <a:rPr lang="en-US" sz="2600" dirty="0" smtClean="0"/>
              <a:t> </a:t>
            </a:r>
            <a:r>
              <a:rPr lang="en-US" sz="2600" dirty="0" smtClean="0"/>
              <a:t>entities participating in </a:t>
            </a:r>
            <a:r>
              <a:rPr lang="en-US" sz="2600" i="1" dirty="0" err="1" smtClean="0"/>
              <a:t>m</a:t>
            </a:r>
            <a:r>
              <a:rPr lang="en-US" sz="2600" dirty="0" smtClean="0"/>
              <a:t> reactions.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Input: </a:t>
            </a:r>
            <a:r>
              <a:rPr lang="en-US" sz="2600" b="1" dirty="0" smtClean="0"/>
              <a:t>Reaction integer matrix</a:t>
            </a:r>
            <a:r>
              <a:rPr lang="en-US" sz="2600" dirty="0" smtClean="0"/>
              <a:t> </a:t>
            </a:r>
            <a:r>
              <a:rPr lang="en-US" sz="2600" i="1" dirty="0" err="1" smtClean="0"/>
              <a:t>R</a:t>
            </a:r>
            <a:r>
              <a:rPr lang="en-US" sz="2600" i="1" baseline="-25000" dirty="0" err="1" smtClean="0"/>
              <a:t>mxn</a:t>
            </a:r>
            <a:r>
              <a:rPr lang="en-US" sz="26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Output:</a:t>
            </a:r>
            <a:r>
              <a:rPr lang="en-US" sz="2600" dirty="0" smtClean="0"/>
              <a:t> </a:t>
            </a:r>
            <a:r>
              <a:rPr lang="en-US" sz="2600" b="1" dirty="0" smtClean="0"/>
              <a:t>I</a:t>
            </a:r>
            <a:r>
              <a:rPr lang="en-US" sz="2600" b="1" dirty="0" smtClean="0"/>
              <a:t>nteger </a:t>
            </a:r>
            <a:r>
              <a:rPr lang="en-US" sz="2600" b="1" dirty="0" smtClean="0"/>
              <a:t>matrix</a:t>
            </a:r>
            <a:r>
              <a:rPr lang="en-US" sz="2600" dirty="0" smtClean="0"/>
              <a:t> </a:t>
            </a:r>
            <a:r>
              <a:rPr lang="en-US" sz="2600" i="1" dirty="0" err="1" smtClean="0"/>
              <a:t>Q</a:t>
            </a:r>
            <a:r>
              <a:rPr lang="en-US" sz="2600" i="1" baseline="-25000" dirty="0" err="1" smtClean="0"/>
              <a:t>nxq</a:t>
            </a:r>
            <a:r>
              <a:rPr lang="en-US" sz="2600" dirty="0" smtClean="0"/>
              <a:t> </a:t>
            </a:r>
            <a:r>
              <a:rPr lang="en-US" sz="2600" dirty="0" err="1" smtClean="0"/>
              <a:t>s.t</a:t>
            </a:r>
            <a:r>
              <a:rPr lang="en-US" sz="2600" dirty="0" smtClean="0"/>
              <a:t>. </a:t>
            </a:r>
            <a:r>
              <a:rPr lang="en-US" sz="2600" i="1" dirty="0" smtClean="0"/>
              <a:t>RQ</a:t>
            </a:r>
            <a:r>
              <a:rPr lang="en-US" sz="2600" dirty="0" smtClean="0"/>
              <a:t> = 0</a:t>
            </a:r>
            <a:r>
              <a:rPr lang="en-US" sz="26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i="1" dirty="0" smtClean="0"/>
              <a:t>Q</a:t>
            </a:r>
            <a:r>
              <a:rPr lang="en-US" sz="2600" dirty="0" smtClean="0"/>
              <a:t> represents </a:t>
            </a:r>
            <a:r>
              <a:rPr lang="en-US" sz="2600" b="1" dirty="0" smtClean="0"/>
              <a:t>hidden features </a:t>
            </a:r>
            <a:r>
              <a:rPr lang="en-US" sz="2600" dirty="0" smtClean="0"/>
              <a:t>or </a:t>
            </a:r>
            <a:r>
              <a:rPr lang="en-US" sz="2600" b="1" dirty="0" smtClean="0"/>
              <a:t>conserved quantities. </a:t>
            </a:r>
            <a:r>
              <a:rPr lang="en-US" sz="2600" dirty="0" smtClean="0"/>
              <a:t>These classify </a:t>
            </a:r>
            <a:r>
              <a:rPr lang="en-US" sz="2600" dirty="0" smtClean="0"/>
              <a:t>reactions </a:t>
            </a:r>
            <a:r>
              <a:rPr lang="en-US" sz="2600" dirty="0" smtClean="0"/>
              <a:t>as “possible” or “impossible”.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9DFDE2-637B-43E1-BB1C-8535412BD082}" type="slidenum">
              <a:rPr lang="en-US"/>
              <a:pPr/>
              <a:t>4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Particle Physics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312738" y="1730375"/>
            <a:ext cx="851693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dirty="0"/>
              <a:t>Reactions and</a:t>
            </a:r>
            <a:r>
              <a:rPr lang="en-US" dirty="0" smtClean="0"/>
              <a:t> Quantities represented as </a:t>
            </a:r>
            <a:r>
              <a:rPr lang="en-US" dirty="0"/>
              <a:t>Vectors (</a:t>
            </a:r>
            <a:r>
              <a:rPr lang="en-US" dirty="0" err="1"/>
              <a:t>Aris</a:t>
            </a:r>
            <a:r>
              <a:rPr lang="en-US" dirty="0"/>
              <a:t> 69; </a:t>
            </a:r>
            <a:r>
              <a:rPr lang="en-US" dirty="0" err="1">
                <a:latin typeface="Helvetica" charset="0"/>
              </a:rPr>
              <a:t>Valdés-Pérez</a:t>
            </a:r>
            <a:r>
              <a:rPr lang="en-US" dirty="0">
                <a:latin typeface="Helvetica" charset="0"/>
              </a:rPr>
              <a:t> 94, 96</a:t>
            </a:r>
            <a:r>
              <a:rPr lang="en-US" dirty="0"/>
              <a:t>)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</a:pP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dirty="0"/>
              <a:t> = 1,…</a:t>
            </a:r>
            <a:r>
              <a:rPr lang="en-US" i="1" dirty="0"/>
              <a:t>n</a:t>
            </a:r>
            <a:r>
              <a:rPr lang="en-US" dirty="0"/>
              <a:t> entities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</a:pPr>
            <a:r>
              <a:rPr lang="en-US" dirty="0"/>
              <a:t> </a:t>
            </a:r>
            <a:r>
              <a:rPr lang="en-US" i="1" dirty="0" err="1"/>
              <a:t>r(i</a:t>
            </a:r>
            <a:r>
              <a:rPr lang="en-US" i="1" dirty="0"/>
              <a:t>)</a:t>
            </a:r>
            <a:r>
              <a:rPr lang="en-US" dirty="0"/>
              <a:t> = # of entity </a:t>
            </a:r>
            <a:r>
              <a:rPr lang="en-US" i="1" dirty="0" err="1"/>
              <a:t>i</a:t>
            </a:r>
            <a:r>
              <a:rPr lang="en-US" dirty="0"/>
              <a:t> among reagents - # of entity </a:t>
            </a:r>
            <a:r>
              <a:rPr lang="en-US" i="1" dirty="0" err="1"/>
              <a:t>i</a:t>
            </a:r>
            <a:r>
              <a:rPr lang="en-US" dirty="0"/>
              <a:t> among products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8" name="Picture 7" descr="reactions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038600"/>
            <a:ext cx="4038600" cy="1300387"/>
          </a:xfrm>
          <a:prstGeom prst="rect">
            <a:avLst/>
          </a:prstGeom>
        </p:spPr>
      </p:pic>
      <p:pic>
        <p:nvPicPr>
          <p:cNvPr id="9" name="Picture 8" descr="quants.tif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962400"/>
            <a:ext cx="4232031" cy="1219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54102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 A quantity is </a:t>
            </a:r>
            <a:r>
              <a:rPr lang="en-US" sz="2000" b="1" dirty="0" smtClean="0"/>
              <a:t>conserved</a:t>
            </a:r>
            <a:r>
              <a:rPr lang="en-US" sz="2000" dirty="0" smtClean="0"/>
              <a:t> in a reaction if and only if</a:t>
            </a:r>
            <a:br>
              <a:rPr lang="en-US" sz="2000" dirty="0" smtClean="0"/>
            </a:br>
            <a:r>
              <a:rPr lang="en-US" sz="2000" dirty="0" smtClean="0"/>
              <a:t>the corresponding vectors are </a:t>
            </a:r>
            <a:r>
              <a:rPr lang="en-US" sz="2000" b="1" dirty="0" smtClean="0"/>
              <a:t>orthogonal.</a:t>
            </a:r>
          </a:p>
          <a:p>
            <a:pPr>
              <a:buFont typeface="Arial"/>
              <a:buChar char="•"/>
            </a:pPr>
            <a:r>
              <a:rPr lang="en-US" sz="2000" b="1" dirty="0" smtClean="0"/>
              <a:t> </a:t>
            </a:r>
            <a:r>
              <a:rPr lang="en-US" sz="2000" dirty="0" smtClean="0"/>
              <a:t>A reaction is “possible” </a:t>
            </a:r>
            <a:r>
              <a:rPr lang="en-US" sz="2000" dirty="0" err="1" smtClean="0"/>
              <a:t>iff</a:t>
            </a:r>
            <a:r>
              <a:rPr lang="en-US" sz="2000" dirty="0" smtClean="0"/>
              <a:t> it conserves all quantities.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6887F4-A6AA-459D-A396-3F20CE549A96}" type="slidenum">
              <a:rPr lang="en-US"/>
              <a:pPr/>
              <a:t>5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Conserved Quantities in the Standard Model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3160713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Standard Model based on </a:t>
            </a:r>
            <a:r>
              <a:rPr lang="en-US" sz="2400" dirty="0" err="1" smtClean="0"/>
              <a:t>Gell</a:t>
            </a:r>
            <a:r>
              <a:rPr lang="en-US" sz="2400" dirty="0" smtClean="0"/>
              <a:t>-Mann’s quark model (1964).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Full set of particles: </a:t>
            </a:r>
            <a:br>
              <a:rPr lang="en-US" sz="2400" dirty="0" smtClean="0"/>
            </a:br>
            <a:r>
              <a:rPr lang="en-US" sz="2400" i="1" dirty="0" err="1" smtClean="0"/>
              <a:t>n</a:t>
            </a:r>
            <a:r>
              <a:rPr lang="en-US" sz="2400" dirty="0" smtClean="0"/>
              <a:t> = 193.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Quantity  </a:t>
            </a:r>
            <a:br>
              <a:rPr lang="en-US" sz="2800" dirty="0" smtClean="0"/>
            </a:br>
            <a:r>
              <a:rPr lang="en-US" sz="2800" b="1" dirty="0" smtClean="0"/>
              <a:t>Particle Family </a:t>
            </a:r>
            <a:r>
              <a:rPr lang="en-US" sz="2800" dirty="0" smtClean="0"/>
              <a:t>(Cluster).</a:t>
            </a:r>
          </a:p>
        </p:txBody>
      </p:sp>
      <p:pic>
        <p:nvPicPr>
          <p:cNvPr id="23558" name="Picture 4" descr="quant-tab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905000"/>
            <a:ext cx="4648200" cy="43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559" name="Straight Connector 7"/>
          <p:cNvCxnSpPr>
            <a:cxnSpLocks noChangeShapeType="1"/>
          </p:cNvCxnSpPr>
          <p:nvPr/>
        </p:nvCxnSpPr>
        <p:spPr bwMode="auto">
          <a:xfrm>
            <a:off x="2514600" y="5105400"/>
            <a:ext cx="457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8" name="Rectangle 7"/>
          <p:cNvSpPr/>
          <p:nvPr/>
        </p:nvSpPr>
        <p:spPr bwMode="auto">
          <a:xfrm>
            <a:off x="5724128" y="2204864"/>
            <a:ext cx="648072" cy="1080120"/>
          </a:xfrm>
          <a:prstGeom prst="rect">
            <a:avLst/>
          </a:prstGeom>
          <a:solidFill>
            <a:srgbClr val="FFC00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80" charset="0"/>
              <a:ea typeface="ＭＳ Ｐゴシック" pitchFamily="80" charset="-128"/>
              <a:cs typeface="ＭＳ Ｐゴシック" pitchFamily="80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44208" y="4005064"/>
            <a:ext cx="432048" cy="720080"/>
          </a:xfrm>
          <a:prstGeom prst="rect">
            <a:avLst/>
          </a:prstGeom>
          <a:solidFill>
            <a:srgbClr val="00B05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80" charset="0"/>
              <a:ea typeface="ＭＳ Ｐゴシック" pitchFamily="80" charset="-128"/>
              <a:cs typeface="ＭＳ Ｐゴシック" pitchFamily="80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948264" y="5373216"/>
            <a:ext cx="720080" cy="720080"/>
          </a:xfrm>
          <a:prstGeom prst="rect">
            <a:avLst/>
          </a:prstGeom>
          <a:solidFill>
            <a:srgbClr val="FF000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80" charset="0"/>
              <a:ea typeface="ＭＳ Ｐゴシック" pitchFamily="80" charset="-128"/>
              <a:cs typeface="ＭＳ Ｐゴシック" pitchFamily="80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668344" y="4725144"/>
            <a:ext cx="720080" cy="720080"/>
          </a:xfrm>
          <a:prstGeom prst="rect">
            <a:avLst/>
          </a:prstGeom>
          <a:solidFill>
            <a:srgbClr val="00B0F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80" charset="0"/>
              <a:ea typeface="ＭＳ Ｐゴシック" pitchFamily="80" charset="-128"/>
              <a:cs typeface="ＭＳ Ｐゴシック" pitchFamily="8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Learning Task (Toy Example)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DS 2010- Discovering Conservation Laws Via Matrix Search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CE82-0FD2-4B23-9BD6-CD786EA88644}" type="slidenum">
              <a:rPr lang="en-US" smtClean="0"/>
              <a:pPr/>
              <a:t>6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905000"/>
            <a:ext cx="4557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dirty="0" smtClean="0"/>
              <a:t>Given: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fixed list of known detectable </a:t>
            </a:r>
            <a:br>
              <a:rPr lang="en-US" dirty="0" smtClean="0"/>
            </a:br>
            <a:r>
              <a:rPr lang="en-US" dirty="0" smtClean="0"/>
              <a:t>particles.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Input reactions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288925" y="3797300"/>
            <a:ext cx="4511675" cy="1917700"/>
            <a:chOff x="288925" y="3797300"/>
            <a:chExt cx="4511675" cy="1917700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88925" y="3813175"/>
              <a:ext cx="1600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Reactions</a:t>
              </a:r>
            </a:p>
          </p:txBody>
        </p:sp>
        <p:pic>
          <p:nvPicPr>
            <p:cNvPr id="9" name="Picture 14" descr="TP_tmp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81225" y="3797300"/>
              <a:ext cx="2514600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" name="Group 11"/>
            <p:cNvGrpSpPr/>
            <p:nvPr/>
          </p:nvGrpSpPr>
          <p:grpSpPr>
            <a:xfrm>
              <a:off x="288925" y="4803775"/>
              <a:ext cx="4511675" cy="911225"/>
              <a:chOff x="152400" y="3889375"/>
              <a:chExt cx="4511675" cy="911225"/>
            </a:xfrm>
          </p:grpSpPr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52400" y="3889375"/>
                <a:ext cx="175260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Reaction </a:t>
                </a:r>
                <a:r>
                  <a:rPr lang="en-US" dirty="0" smtClean="0"/>
                  <a:t>Matrix </a:t>
                </a:r>
                <a:r>
                  <a:rPr lang="en-US" i="1" dirty="0" smtClean="0"/>
                  <a:t>R</a:t>
                </a:r>
                <a:endParaRPr lang="en-US" i="1" dirty="0"/>
              </a:p>
            </p:txBody>
          </p:sp>
          <p:pic>
            <p:nvPicPr>
              <p:cNvPr id="10" name="Picture 20" descr="TP_tmp"/>
              <p:cNvPicPr>
                <a:picLocks noChangeAspect="1" noChangeArrowheads="1"/>
              </p:cNvPicPr>
              <p:nvPr>
                <p:custDataLst>
                  <p:tags r:id="rId2"/>
                </p:custDataLst>
              </p:nvPr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938338" y="3930650"/>
                <a:ext cx="2725737" cy="869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4" name="Down Arrow 13"/>
            <p:cNvSpPr/>
            <p:nvPr/>
          </p:nvSpPr>
          <p:spPr bwMode="auto">
            <a:xfrm>
              <a:off x="762000" y="4343400"/>
              <a:ext cx="381000" cy="53340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80" charset="0"/>
                <a:ea typeface="ＭＳ Ｐゴシック" pitchFamily="80" charset="-128"/>
                <a:cs typeface="ＭＳ Ｐゴシック" pitchFamily="80" charset="-128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876800" y="3810000"/>
            <a:ext cx="3962400" cy="2435947"/>
            <a:chOff x="4876800" y="3810000"/>
            <a:chExt cx="3962400" cy="2435947"/>
          </a:xfrm>
        </p:grpSpPr>
        <p:sp>
          <p:nvSpPr>
            <p:cNvPr id="15" name="TextBox 14"/>
            <p:cNvSpPr txBox="1"/>
            <p:nvPr/>
          </p:nvSpPr>
          <p:spPr>
            <a:xfrm>
              <a:off x="5998464" y="3810000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98464" y="4719935"/>
              <a:ext cx="152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Quantity</a:t>
              </a:r>
              <a:br>
                <a:rPr lang="en-US" dirty="0" smtClean="0"/>
              </a:br>
              <a:r>
                <a:rPr lang="en-US" dirty="0" smtClean="0"/>
                <a:t>Matrix </a:t>
              </a:r>
              <a:r>
                <a:rPr lang="en-US" i="1" dirty="0" smtClean="0"/>
                <a:t>Q</a:t>
              </a:r>
              <a:endParaRPr lang="en-US" i="1" dirty="0"/>
            </a:p>
          </p:txBody>
        </p:sp>
        <p:pic>
          <p:nvPicPr>
            <p:cNvPr id="19" name="Picture 18" descr="outmatrix.tif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46264" y="4343400"/>
              <a:ext cx="1392936" cy="1902547"/>
            </a:xfrm>
            <a:prstGeom prst="rect">
              <a:avLst/>
            </a:prstGeom>
          </p:spPr>
        </p:pic>
        <p:grpSp>
          <p:nvGrpSpPr>
            <p:cNvPr id="23" name="Group 22"/>
            <p:cNvGrpSpPr/>
            <p:nvPr/>
          </p:nvGrpSpPr>
          <p:grpSpPr>
            <a:xfrm>
              <a:off x="4876800" y="4876800"/>
              <a:ext cx="1447800" cy="902732"/>
              <a:chOff x="4800600" y="4876800"/>
              <a:chExt cx="1447800" cy="902732"/>
            </a:xfrm>
          </p:grpSpPr>
          <p:sp>
            <p:nvSpPr>
              <p:cNvPr id="20" name="Right Arrow 19"/>
              <p:cNvSpPr/>
              <p:nvPr/>
            </p:nvSpPr>
            <p:spPr bwMode="auto">
              <a:xfrm>
                <a:off x="4876800" y="4876800"/>
                <a:ext cx="914400" cy="457200"/>
              </a:xfrm>
              <a:prstGeom prst="rightArrow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80" charset="0"/>
                  <a:ea typeface="ＭＳ Ｐゴシック" pitchFamily="80" charset="-128"/>
                  <a:cs typeface="ＭＳ Ｐゴシック" pitchFamily="80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800600" y="54102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Learning</a:t>
                </a:r>
                <a:endParaRPr lang="en-US" sz="1800" dirty="0"/>
              </a:p>
            </p:txBody>
          </p:sp>
        </p:grpSp>
      </p:grpSp>
      <p:sp>
        <p:nvSpPr>
          <p:cNvPr id="22" name="TextBox 21"/>
          <p:cNvSpPr txBox="1"/>
          <p:nvPr/>
        </p:nvSpPr>
        <p:spPr>
          <a:xfrm>
            <a:off x="457200" y="5943600"/>
            <a:ext cx="6324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Cols in </a:t>
            </a:r>
            <a:r>
              <a:rPr lang="en-US" i="1" dirty="0" smtClean="0"/>
              <a:t>Q</a:t>
            </a:r>
            <a:r>
              <a:rPr lang="en-US" dirty="0" smtClean="0"/>
              <a:t> are conserved, so </a:t>
            </a:r>
            <a:r>
              <a:rPr lang="en-US" i="1" dirty="0" smtClean="0"/>
              <a:t>RQ = 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967342" y="1905000"/>
            <a:ext cx="426270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dirty="0" smtClean="0"/>
              <a:t>Not Given: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# of quantities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Interpretation of quantities.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62711" y="3575019"/>
            <a:ext cx="9093047" cy="156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Chemistry Example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7A15E4-55DE-412B-A452-ADAAFB984852}" type="slidenum">
              <a:rPr lang="en-US"/>
              <a:pPr/>
              <a:t>7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pic>
        <p:nvPicPr>
          <p:cNvPr id="25604" name="chem-data.tiff" descr="/Users/oliverschulte/Documents/svn-projects/phil sci submission wc on google/lectures/chem-data.tif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362200"/>
            <a:ext cx="8382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Box 7"/>
          <p:cNvSpPr txBox="1">
            <a:spLocks noChangeArrowheads="1"/>
          </p:cNvSpPr>
          <p:nvPr/>
        </p:nvSpPr>
        <p:spPr bwMode="auto">
          <a:xfrm>
            <a:off x="762000" y="16764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  Langley et al. 1987.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Reactions </a:t>
            </a:r>
            <a:r>
              <a:rPr lang="en-US" dirty="0"/>
              <a:t>among Chemical Substances</a:t>
            </a:r>
          </a:p>
        </p:txBody>
      </p:sp>
      <p:pic>
        <p:nvPicPr>
          <p:cNvPr id="9" name="Picture 8" descr="smatrix.tif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4267200"/>
            <a:ext cx="2590800" cy="238865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81000" y="4191000"/>
            <a:ext cx="7696200" cy="2398713"/>
            <a:chOff x="381000" y="4191000"/>
            <a:chExt cx="7696200" cy="2398713"/>
          </a:xfrm>
        </p:grpSpPr>
        <p:pic>
          <p:nvPicPr>
            <p:cNvPr id="25605" name="chem-output.tiff" descr="/Users/oliverschulte/Documents/svn-projects/phil sci submission wc on google/lectures/chem-output.tiff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34000" y="4191000"/>
              <a:ext cx="2743200" cy="2398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7" name="TextBox 9"/>
            <p:cNvSpPr txBox="1">
              <a:spLocks noChangeArrowheads="1"/>
            </p:cNvSpPr>
            <p:nvPr/>
          </p:nvSpPr>
          <p:spPr bwMode="auto">
            <a:xfrm>
              <a:off x="381000" y="4419600"/>
              <a:ext cx="48006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US" dirty="0" smtClean="0"/>
                <a:t> Interpretation: </a:t>
              </a:r>
              <a:r>
                <a:rPr lang="en-US" dirty="0"/>
                <a:t>#element atoms in each substance molecule.</a:t>
              </a:r>
            </a:p>
            <a:p>
              <a:pPr>
                <a:buFont typeface="Arial" charset="0"/>
                <a:buChar char="•"/>
              </a:pPr>
              <a:r>
                <a:rPr lang="en-US" dirty="0"/>
                <a:t> #element atoms </a:t>
              </a:r>
              <a:r>
                <a:rPr lang="en-US" i="1" dirty="0"/>
                <a:t>conserved</a:t>
              </a:r>
              <a:r>
                <a:rPr lang="en-US" dirty="0"/>
                <a:t> in each reaction!</a:t>
              </a:r>
            </a:p>
          </p:txBody>
        </p:sp>
      </p:grpSp>
      <p:sp>
        <p:nvSpPr>
          <p:cNvPr id="10" name="Right Arrow 9"/>
          <p:cNvSpPr/>
          <p:nvPr/>
        </p:nvSpPr>
        <p:spPr bwMode="auto">
          <a:xfrm>
            <a:off x="3733800" y="4114800"/>
            <a:ext cx="1447800" cy="457200"/>
          </a:xfrm>
          <a:prstGeom prst="rightArrow">
            <a:avLst>
              <a:gd name="adj1" fmla="val 84296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80" charset="0"/>
              <a:ea typeface="ＭＳ Ｐゴシック" pitchFamily="80" charset="-128"/>
              <a:cs typeface="ＭＳ Ｐゴシック" pitchFamily="8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DS 2010- Discovering Conservation Laws Via Matrix Search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E1B2D-31BA-42A5-ADB0-8680BD610A1F}" type="slidenum">
              <a:rPr lang="en-US"/>
              <a:pPr/>
              <a:t>8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Totalitarian Principle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There are many matrices Q satisfying </a:t>
            </a:r>
            <a:br>
              <a:rPr lang="en-US" sz="2400" dirty="0" smtClean="0"/>
            </a:br>
            <a:r>
              <a:rPr lang="en-US" sz="2400" i="1" dirty="0" smtClean="0"/>
              <a:t>RQ = 0</a:t>
            </a:r>
            <a:r>
              <a:rPr lang="en-US" sz="2400" dirty="0" smtClean="0"/>
              <a:t>---how to select?</a:t>
            </a:r>
          </a:p>
          <a:p>
            <a:pPr eaLnBrk="1" hangingPunct="1"/>
            <a:r>
              <a:rPr lang="en-US" sz="2400" dirty="0" smtClean="0"/>
              <a:t>Apply classic “maximally specific criterion” from version spaces (Mitchell 1990).</a:t>
            </a:r>
          </a:p>
          <a:p>
            <a:pPr eaLnBrk="1" hangingPunct="1"/>
            <a:r>
              <a:rPr lang="en-US" sz="2400" dirty="0" smtClean="0"/>
              <a:t>Same general intuition used by physicists:</a:t>
            </a:r>
          </a:p>
          <a:p>
            <a:pPr lvl="1" eaLnBrk="1" hangingPunct="1"/>
            <a:r>
              <a:rPr lang="en-US" sz="2200" dirty="0" smtClean="0">
                <a:ea typeface="ＭＳ Ｐゴシック" charset="-128"/>
              </a:rPr>
              <a:t>“everything that </a:t>
            </a:r>
            <a:r>
              <a:rPr lang="en-US" sz="2200" i="1" dirty="0" smtClean="0">
                <a:ea typeface="ＭＳ Ｐゴシック" charset="-128"/>
              </a:rPr>
              <a:t>can</a:t>
            </a:r>
            <a:r>
              <a:rPr lang="en-US" sz="2200" dirty="0" smtClean="0">
                <a:ea typeface="ＭＳ Ｐゴシック" charset="-128"/>
              </a:rPr>
              <a:t> happen without violating a conservation law </a:t>
            </a:r>
            <a:r>
              <a:rPr lang="en-US" sz="2200" i="1" dirty="0" smtClean="0">
                <a:ea typeface="ＭＳ Ｐゴシック" charset="-128"/>
              </a:rPr>
              <a:t>does </a:t>
            </a:r>
            <a:r>
              <a:rPr lang="en-US" sz="2200" dirty="0" smtClean="0">
                <a:ea typeface="ＭＳ Ｐゴシック" charset="-128"/>
              </a:rPr>
              <a:t>happen.” Ford 1963.</a:t>
            </a:r>
          </a:p>
          <a:p>
            <a:pPr lvl="1" eaLnBrk="1" hangingPunct="1"/>
            <a:r>
              <a:rPr lang="en-US" sz="2200" dirty="0" smtClean="0">
                <a:ea typeface="ＭＳ Ｐゴシック" charset="-128"/>
              </a:rPr>
              <a:t>“anything which is not prohibited is compulsory”. Gell-Mann 1960s.</a:t>
            </a:r>
          </a:p>
          <a:p>
            <a:pPr eaLnBrk="1" hangingPunct="1"/>
            <a:r>
              <a:rPr lang="en-US" sz="2400" dirty="0" smtClean="0"/>
              <a:t>Learning-theoretically optimal (Schulte and </a:t>
            </a:r>
            <a:r>
              <a:rPr lang="en-US" sz="2400" dirty="0" err="1" smtClean="0"/>
              <a:t>Luo</a:t>
            </a:r>
            <a:r>
              <a:rPr lang="en-US" sz="2400" dirty="0" smtClean="0"/>
              <a:t> COLT 2005)</a:t>
            </a:r>
            <a:endParaRPr lang="en-US" sz="2400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F95E83-A65F-4B3C-859F-71EDD91C86AE}" type="slidenum">
              <a:rPr lang="en-US"/>
              <a:pPr/>
              <a:t>9</a:t>
            </a:fld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/17</a:t>
            </a:r>
            <a:endParaRPr lang="en-US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Maximal Strictness (Schulte IJCAI 09)</a:t>
            </a:r>
          </a:p>
        </p:txBody>
      </p:sp>
      <p:grpSp>
        <p:nvGrpSpPr>
          <p:cNvPr id="28676" name="Group 17"/>
          <p:cNvGrpSpPr>
            <a:grpSpLocks/>
          </p:cNvGrpSpPr>
          <p:nvPr/>
        </p:nvGrpSpPr>
        <p:grpSpPr bwMode="auto">
          <a:xfrm>
            <a:off x="5181600" y="5486400"/>
            <a:ext cx="457200" cy="457200"/>
            <a:chOff x="1824" y="3072"/>
            <a:chExt cx="288" cy="288"/>
          </a:xfrm>
        </p:grpSpPr>
        <p:sp>
          <p:nvSpPr>
            <p:cNvPr id="28685" name="Text Box 5"/>
            <p:cNvSpPr txBox="1">
              <a:spLocks noChangeArrowheads="1"/>
            </p:cNvSpPr>
            <p:nvPr/>
          </p:nvSpPr>
          <p:spPr bwMode="auto">
            <a:xfrm>
              <a:off x="1872" y="3096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R</a:t>
              </a:r>
              <a:endParaRPr lang="de-DE" sz="2000">
                <a:latin typeface="Tahoma" charset="0"/>
              </a:endParaRPr>
            </a:p>
          </p:txBody>
        </p:sp>
        <p:sp>
          <p:nvSpPr>
            <p:cNvPr id="28686" name="Oval 7"/>
            <p:cNvSpPr>
              <a:spLocks noChangeArrowheads="1"/>
            </p:cNvSpPr>
            <p:nvPr/>
          </p:nvSpPr>
          <p:spPr bwMode="auto">
            <a:xfrm>
              <a:off x="1824" y="3072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7" name="Oval 8"/>
          <p:cNvSpPr>
            <a:spLocks noChangeArrowheads="1"/>
          </p:cNvSpPr>
          <p:nvPr/>
        </p:nvSpPr>
        <p:spPr bwMode="auto">
          <a:xfrm>
            <a:off x="2819400" y="5257800"/>
            <a:ext cx="3352800" cy="990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1295400" y="3810000"/>
            <a:ext cx="3733800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the smallest generalization of observed reactions R = linear span of R</a:t>
            </a:r>
          </a:p>
        </p:txBody>
      </p:sp>
      <p:cxnSp>
        <p:nvCxnSpPr>
          <p:cNvPr id="28679" name="AutoShape 11"/>
          <p:cNvCxnSpPr>
            <a:cxnSpLocks noChangeShapeType="1"/>
            <a:stCxn id="28677" idx="0"/>
            <a:endCxn id="28678" idx="2"/>
          </p:cNvCxnSpPr>
          <p:nvPr/>
        </p:nvCxnSpPr>
        <p:spPr bwMode="auto">
          <a:xfrm rot="16200000" flipV="1">
            <a:off x="3613150" y="4375150"/>
            <a:ext cx="431800" cy="133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8680" name="Oval 12"/>
          <p:cNvSpPr>
            <a:spLocks noChangeArrowheads="1"/>
          </p:cNvSpPr>
          <p:nvPr/>
        </p:nvSpPr>
        <p:spPr bwMode="auto">
          <a:xfrm>
            <a:off x="1981200" y="5029200"/>
            <a:ext cx="4724400" cy="1752600"/>
          </a:xfrm>
          <a:prstGeom prst="ellips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13"/>
          <p:cNvSpPr txBox="1">
            <a:spLocks noChangeArrowheads="1"/>
          </p:cNvSpPr>
          <p:nvPr/>
        </p:nvSpPr>
        <p:spPr bwMode="auto">
          <a:xfrm>
            <a:off x="5562600" y="4038600"/>
            <a:ext cx="2895600" cy="71120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larger generalization of observed reactions R</a:t>
            </a:r>
          </a:p>
        </p:txBody>
      </p:sp>
      <p:cxnSp>
        <p:nvCxnSpPr>
          <p:cNvPr id="28682" name="AutoShape 14"/>
          <p:cNvCxnSpPr>
            <a:cxnSpLocks noChangeShapeType="1"/>
            <a:stCxn id="28681" idx="2"/>
            <a:endCxn id="28680" idx="6"/>
          </p:cNvCxnSpPr>
          <p:nvPr/>
        </p:nvCxnSpPr>
        <p:spPr bwMode="auto">
          <a:xfrm flipH="1">
            <a:off x="6705600" y="4749800"/>
            <a:ext cx="304800" cy="1155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683" name="Text Box 15"/>
          <p:cNvSpPr txBox="1">
            <a:spLocks noChangeArrowheads="1"/>
          </p:cNvSpPr>
          <p:nvPr/>
        </p:nvSpPr>
        <p:spPr bwMode="auto">
          <a:xfrm>
            <a:off x="914400" y="1828800"/>
            <a:ext cx="76200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Definition. </a:t>
            </a:r>
            <a:r>
              <a:rPr lang="en-US" i="1"/>
              <a:t>Q</a:t>
            </a:r>
            <a:r>
              <a:rPr lang="en-US"/>
              <a:t> </a:t>
            </a:r>
            <a:r>
              <a:rPr lang="en-US" b="1"/>
              <a:t>is maximally strict </a:t>
            </a:r>
            <a:r>
              <a:rPr lang="en-US"/>
              <a:t>for </a:t>
            </a:r>
            <a:r>
              <a:rPr lang="en-US" i="1"/>
              <a:t>R</a:t>
            </a:r>
            <a:r>
              <a:rPr lang="en-US"/>
              <a:t> if </a:t>
            </a:r>
            <a:r>
              <a:rPr lang="en-US" i="1"/>
              <a:t>Q</a:t>
            </a:r>
            <a:r>
              <a:rPr lang="en-US"/>
              <a:t> allows a minimal superset of </a:t>
            </a:r>
            <a:r>
              <a:rPr lang="en-US" i="1"/>
              <a:t>R</a:t>
            </a:r>
            <a:r>
              <a:rPr lang="en-US"/>
              <a:t>. 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Proposition. </a:t>
            </a:r>
            <a:r>
              <a:rPr lang="en-US" i="1"/>
              <a:t>Q</a:t>
            </a:r>
            <a:r>
              <a:rPr lang="en-US"/>
              <a:t> is maximally strict for </a:t>
            </a:r>
            <a:r>
              <a:rPr lang="en-US" i="1"/>
              <a:t>R</a:t>
            </a:r>
            <a:r>
              <a:rPr lang="en-US"/>
              <a:t> iff </a:t>
            </a:r>
            <a:br>
              <a:rPr lang="en-US"/>
            </a:br>
            <a:r>
              <a:rPr lang="en-US"/>
              <a:t>the columns of </a:t>
            </a:r>
            <a:r>
              <a:rPr lang="en-US" i="1"/>
              <a:t>Q</a:t>
            </a:r>
            <a:r>
              <a:rPr lang="en-US"/>
              <a:t> are a basis for the nullspace of </a:t>
            </a:r>
            <a:r>
              <a:rPr lang="en-US" i="1"/>
              <a:t>R</a:t>
            </a:r>
            <a:r>
              <a:rPr lang="en-US"/>
              <a:t>.</a:t>
            </a:r>
            <a:br>
              <a:rPr lang="en-US"/>
            </a:br>
            <a:r>
              <a:rPr lang="en-US" sz="2200"/>
              <a:t>nullspace of </a:t>
            </a:r>
            <a:r>
              <a:rPr lang="en-US" sz="2200" i="1"/>
              <a:t>R</a:t>
            </a:r>
            <a:r>
              <a:rPr lang="en-US" sz="2200"/>
              <a:t> = </a:t>
            </a:r>
            <a:r>
              <a:rPr lang="en-US" sz="2200" i="1"/>
              <a:t>null(R)</a:t>
            </a:r>
            <a:r>
              <a:rPr lang="en-US" sz="2200"/>
              <a:t> = {</a:t>
            </a:r>
            <a:r>
              <a:rPr lang="en-US" sz="2200" i="1"/>
              <a:t>v: Rv = 0</a:t>
            </a:r>
            <a:r>
              <a:rPr lang="en-US" sz="2200"/>
              <a:t>}</a:t>
            </a:r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3124200" y="541020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Unobserved allowed reactions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DEFAULTFONTSIZE" val="10"/>
  <p:tag name="DEFAULTWORDWRAP" val="0"/>
  <p:tag name="DEFAULTWIDTH" val="354"/>
  <p:tag name="DEFAULTHEIGHT" val="412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SOURCE" val="\documentclass{slides}\pagestyle{empty}&#10;\begin{document}&#10;$\mu^{-}\rightarrow e^{-}$\\&#10;$p+p\rightarrow p+p+\pi^{0}$&#10;\end{document}&#10;"/>
  <p:tag name="EXTERNALNAME" val="TP_tmp"/>
  <p:tag name="BLEND" val="0"/>
  <p:tag name="TRANSPARENT" val="0"/>
  <p:tag name="KEEPFILES" val="0"/>
  <p:tag name="DEBUGPAUSE" val="0"/>
  <p:tag name="RESOLUTION" val="1200"/>
  <p:tag name="WORKAROUNDTRANSPARENCYBUG" val="0"/>
  <p:tag name="ALLOWFONTSUBSTITUTION" val="0"/>
  <p:tag name="BITMAPFORMAT" val="pngmono"/>
  <p:tag name="BOXWIDTH" val="354"/>
  <p:tag name="BOXHEIGHT" val="412"/>
  <p:tag name="BOXFONT" val="10"/>
  <p:tag name="BOXWRAP" val="0"/>
  <p:tag name="ORIGWIDTH" val="185"/>
  <p:tag name="PICTUREFILESIZE" val="9247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SOURCE" val="\documentclass{slides}\pagestyle{empty}&#10;\begin{document}&#10;$\left(\begin{array}{ccccc}&#10;0 &amp; 0 &amp; 1 &amp; -1 \\0 &amp; -1 &amp; 0 &amp; 0\end{array}\right)$&#10;&#10;\end{document}&#10;"/>
  <p:tag name="EXTERNALNAME" val="TP_tmp"/>
  <p:tag name="BLEND" val="0"/>
  <p:tag name="TRANSPARENT" val="0"/>
  <p:tag name="KEEPFILES" val="0"/>
  <p:tag name="DEBUGPAUSE" val="0"/>
  <p:tag name="RESOLUTION" val="1200"/>
  <p:tag name="WORKAROUNDTRANSPARENCYBUG" val="0"/>
  <p:tag name="ALLOWFONTSUBSTITUTION" val="0"/>
  <p:tag name="BITMAPFORMAT" val="pngmono"/>
  <p:tag name="BOXWIDTH" val="354"/>
  <p:tag name="BOXHEIGHT" val="412"/>
  <p:tag name="BOXFONT" val="10"/>
  <p:tag name="BOXWRAP" val="0"/>
  <p:tag name="ORIGWIDTH" val="166"/>
  <p:tag name="PICTUREFILESIZE" val="9119"/>
</p:tagLst>
</file>

<file path=ppt/theme/theme1.xml><?xml version="1.0" encoding="utf-8"?>
<a:theme xmlns:a="http://schemas.openxmlformats.org/drawingml/2006/main" name="Lightbar">
  <a:themeElements>
    <a:clrScheme name="Lightbar 1">
      <a:dk1>
        <a:srgbClr val="000000"/>
      </a:dk1>
      <a:lt1>
        <a:srgbClr val="B3D1F0"/>
      </a:lt1>
      <a:dk2>
        <a:srgbClr val="1822CD"/>
      </a:dk2>
      <a:lt2>
        <a:srgbClr val="000000"/>
      </a:lt2>
      <a:accent1>
        <a:srgbClr val="3568C7"/>
      </a:accent1>
      <a:accent2>
        <a:srgbClr val="F06157"/>
      </a:accent2>
      <a:accent3>
        <a:srgbClr val="D6E5F6"/>
      </a:accent3>
      <a:accent4>
        <a:srgbClr val="000000"/>
      </a:accent4>
      <a:accent5>
        <a:srgbClr val="AEB9E0"/>
      </a:accent5>
      <a:accent6>
        <a:srgbClr val="D9574E"/>
      </a:accent6>
      <a:hlink>
        <a:srgbClr val="FF9218"/>
      </a:hlink>
      <a:folHlink>
        <a:srgbClr val="CCCCCC"/>
      </a:folHlink>
    </a:clrScheme>
    <a:fontScheme name="Lightbar">
      <a:majorFont>
        <a:latin typeface="Lucida Grande"/>
        <a:ea typeface=""/>
        <a:cs typeface=""/>
      </a:majorFont>
      <a:minorFont>
        <a:latin typeface="Lucida Gran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80" charset="0"/>
            <a:ea typeface="ＭＳ Ｐゴシック" pitchFamily="80" charset="-128"/>
            <a:cs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80" charset="0"/>
            <a:ea typeface="ＭＳ Ｐゴシック" pitchFamily="80" charset="-128"/>
            <a:cs typeface="ＭＳ Ｐゴシック" pitchFamily="80" charset="-128"/>
          </a:defRPr>
        </a:defPPr>
      </a:lstStyle>
    </a:lnDef>
  </a:objectDefaults>
  <a:extraClrSchemeLst>
    <a:extraClrScheme>
      <a:clrScheme name="Lightbar 1">
        <a:dk1>
          <a:srgbClr val="000000"/>
        </a:dk1>
        <a:lt1>
          <a:srgbClr val="B3D1F0"/>
        </a:lt1>
        <a:dk2>
          <a:srgbClr val="1822CD"/>
        </a:dk2>
        <a:lt2>
          <a:srgbClr val="000000"/>
        </a:lt2>
        <a:accent1>
          <a:srgbClr val="3568C7"/>
        </a:accent1>
        <a:accent2>
          <a:srgbClr val="F06157"/>
        </a:accent2>
        <a:accent3>
          <a:srgbClr val="D6E5F6"/>
        </a:accent3>
        <a:accent4>
          <a:srgbClr val="000000"/>
        </a:accent4>
        <a:accent5>
          <a:srgbClr val="AEB9E0"/>
        </a:accent5>
        <a:accent6>
          <a:srgbClr val="D9574E"/>
        </a:accent6>
        <a:hlink>
          <a:srgbClr val="FF9218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2">
        <a:dk1>
          <a:srgbClr val="000000"/>
        </a:dk1>
        <a:lt1>
          <a:srgbClr val="DCD1EB"/>
        </a:lt1>
        <a:dk2>
          <a:srgbClr val="6C18B0"/>
        </a:dk2>
        <a:lt2>
          <a:srgbClr val="000000"/>
        </a:lt2>
        <a:accent1>
          <a:srgbClr val="9968CC"/>
        </a:accent1>
        <a:accent2>
          <a:srgbClr val="FFAF18"/>
        </a:accent2>
        <a:accent3>
          <a:srgbClr val="EBE5F3"/>
        </a:accent3>
        <a:accent4>
          <a:srgbClr val="000000"/>
        </a:accent4>
        <a:accent5>
          <a:srgbClr val="CAB9E2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3">
        <a:dk1>
          <a:srgbClr val="000000"/>
        </a:dk1>
        <a:lt1>
          <a:srgbClr val="EECAE1"/>
        </a:lt1>
        <a:dk2>
          <a:srgbClr val="DC54AD"/>
        </a:dk2>
        <a:lt2>
          <a:srgbClr val="000000"/>
        </a:lt2>
        <a:accent1>
          <a:srgbClr val="DC359C"/>
        </a:accent1>
        <a:accent2>
          <a:srgbClr val="FFAF18"/>
        </a:accent2>
        <a:accent3>
          <a:srgbClr val="F5E1EE"/>
        </a:accent3>
        <a:accent4>
          <a:srgbClr val="000000"/>
        </a:accent4>
        <a:accent5>
          <a:srgbClr val="EBAECB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4">
        <a:dk1>
          <a:srgbClr val="000000"/>
        </a:dk1>
        <a:lt1>
          <a:srgbClr val="D7E6C5"/>
        </a:lt1>
        <a:dk2>
          <a:srgbClr val="2F8B20"/>
        </a:dk2>
        <a:lt2>
          <a:srgbClr val="000000"/>
        </a:lt2>
        <a:accent1>
          <a:srgbClr val="7ABA05"/>
        </a:accent1>
        <a:accent2>
          <a:srgbClr val="FFAF18"/>
        </a:accent2>
        <a:accent3>
          <a:srgbClr val="E8F0DF"/>
        </a:accent3>
        <a:accent4>
          <a:srgbClr val="000000"/>
        </a:accent4>
        <a:accent5>
          <a:srgbClr val="BED9AA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5">
        <a:dk1>
          <a:srgbClr val="000000"/>
        </a:dk1>
        <a:lt1>
          <a:srgbClr val="F8D1A8"/>
        </a:lt1>
        <a:dk2>
          <a:srgbClr val="FF9218"/>
        </a:dk2>
        <a:lt2>
          <a:srgbClr val="000000"/>
        </a:lt2>
        <a:accent1>
          <a:srgbClr val="FFAF18"/>
        </a:accent1>
        <a:accent2>
          <a:srgbClr val="F06157"/>
        </a:accent2>
        <a:accent3>
          <a:srgbClr val="FBE5D1"/>
        </a:accent3>
        <a:accent4>
          <a:srgbClr val="000000"/>
        </a:accent4>
        <a:accent5>
          <a:srgbClr val="FFD4AB"/>
        </a:accent5>
        <a:accent6>
          <a:srgbClr val="D9574E"/>
        </a:accent6>
        <a:hlink>
          <a:srgbClr val="FF9218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6">
        <a:dk1>
          <a:srgbClr val="000000"/>
        </a:dk1>
        <a:lt1>
          <a:srgbClr val="CCCCCC"/>
        </a:lt1>
        <a:dk2>
          <a:srgbClr val="555555"/>
        </a:dk2>
        <a:lt2>
          <a:srgbClr val="000000"/>
        </a:lt2>
        <a:accent1>
          <a:srgbClr val="AAAAAA"/>
        </a:accent1>
        <a:accent2>
          <a:srgbClr val="888888"/>
        </a:accent2>
        <a:accent3>
          <a:srgbClr val="E2E2E2"/>
        </a:accent3>
        <a:accent4>
          <a:srgbClr val="000000"/>
        </a:accent4>
        <a:accent5>
          <a:srgbClr val="D2D2D2"/>
        </a:accent5>
        <a:accent6>
          <a:srgbClr val="7B7B7B"/>
        </a:accent6>
        <a:hlink>
          <a:srgbClr val="333333"/>
        </a:hlink>
        <a:folHlink>
          <a:srgbClr val="8888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2004:Templates:Presentations:Designs:Lightbar</Template>
  <TotalTime>487</TotalTime>
  <Words>1952</Words>
  <Application>Microsoft Macintosh PowerPoint</Application>
  <PresentationFormat>On-screen Show (4:3)</PresentationFormat>
  <Paragraphs>206</Paragraphs>
  <Slides>18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Lightbar</vt:lpstr>
      <vt:lpstr>Discovery of Conservation Laws via Matrix Search</vt:lpstr>
      <vt:lpstr>Outline</vt:lpstr>
      <vt:lpstr>The Matrix Search Model</vt:lpstr>
      <vt:lpstr>Example: Particle Physics</vt:lpstr>
      <vt:lpstr>Conserved Quantities in the Standard Model</vt:lpstr>
      <vt:lpstr>The Learning Task (Toy Example)</vt:lpstr>
      <vt:lpstr>Chemistry Example</vt:lpstr>
      <vt:lpstr>The Totalitarian Principle</vt:lpstr>
      <vt:lpstr>Maximal Strictness (Schulte IJCAI 09)</vt:lpstr>
      <vt:lpstr>Maximally Simple Maximally Strict Matrices (MSMS)</vt:lpstr>
      <vt:lpstr>Minimization Algorithm</vt:lpstr>
      <vt:lpstr>Example: Chemistry</vt:lpstr>
      <vt:lpstr>Pseudo Code</vt:lpstr>
      <vt:lpstr>Comparison with Standard Model</vt:lpstr>
      <vt:lpstr>Results</vt:lpstr>
      <vt:lpstr>Conclusion</vt:lpstr>
      <vt:lpstr>Thank You</vt:lpstr>
      <vt:lpstr>Simplicity and Particle Families</vt:lpstr>
    </vt:vector>
  </TitlesOfParts>
  <Company>Simon Fraser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Simultaneous Discovery of Conservation Laws and Hidden Particles With Smith Matrix Decomposition</dc:title>
  <dc:creator>Oliver Schulte</dc:creator>
  <cp:lastModifiedBy>Oliver Schulte</cp:lastModifiedBy>
  <cp:revision>192</cp:revision>
  <dcterms:created xsi:type="dcterms:W3CDTF">2010-10-06T21:42:47Z</dcterms:created>
  <dcterms:modified xsi:type="dcterms:W3CDTF">2010-10-06T22:01:40Z</dcterms:modified>
</cp:coreProperties>
</file>