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7" r:id="rId3"/>
    <p:sldId id="259" r:id="rId4"/>
    <p:sldId id="329" r:id="rId5"/>
    <p:sldId id="336" r:id="rId6"/>
    <p:sldId id="330" r:id="rId7"/>
    <p:sldId id="337" r:id="rId8"/>
    <p:sldId id="261" r:id="rId9"/>
    <p:sldId id="339" r:id="rId10"/>
    <p:sldId id="326" r:id="rId11"/>
    <p:sldId id="327" r:id="rId12"/>
    <p:sldId id="328" r:id="rId13"/>
    <p:sldId id="317" r:id="rId14"/>
    <p:sldId id="334" r:id="rId15"/>
    <p:sldId id="335" r:id="rId16"/>
    <p:sldId id="305" r:id="rId17"/>
    <p:sldId id="341" r:id="rId18"/>
    <p:sldId id="306" r:id="rId19"/>
    <p:sldId id="307" r:id="rId20"/>
    <p:sldId id="308" r:id="rId21"/>
    <p:sldId id="315" r:id="rId22"/>
    <p:sldId id="321" r:id="rId23"/>
    <p:sldId id="322" r:id="rId24"/>
    <p:sldId id="338" r:id="rId25"/>
    <p:sldId id="342" r:id="rId26"/>
    <p:sldId id="34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2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4" autoAdjust="0"/>
    <p:restoredTop sz="82284"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2736"/>
    </p:cViewPr>
  </p:outlineViewPr>
  <p:notesTextViewPr>
    <p:cViewPr>
      <p:scale>
        <a:sx n="100" d="100"/>
        <a:sy n="100" d="100"/>
      </p:scale>
      <p:origin x="0" y="0"/>
    </p:cViewPr>
  </p:notesTextViewPr>
  <p:sorterViewPr>
    <p:cViewPr>
      <p:scale>
        <a:sx n="66" d="100"/>
        <a:sy n="66" d="100"/>
      </p:scale>
      <p:origin x="0" y="304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D5F7AA4-A7A4-4C52-9FE7-2A1AEAF20D4E}" type="datetimeFigureOut">
              <a:rPr lang="en-US"/>
              <a:pPr>
                <a:defRPr/>
              </a:pPr>
              <a:t>2/12/2012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20B9A7-6C04-434E-BE4C-5A7C1DEAF4E8}"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71AA0-A804-4774-A6EA-58B362DF1FC5}"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reference to share this is </a:t>
            </a:r>
            <a:r>
              <a:rPr lang="en-US" dirty="0" err="1" smtClean="0"/>
              <a:t>mlns</a:t>
            </a:r>
            <a:r>
              <a:rPr lang="en-US" dirty="0" smtClean="0"/>
              <a:t> default</a:t>
            </a:r>
            <a:r>
              <a:rPr lang="en-US" baseline="0" dirty="0" smtClean="0"/>
              <a:t> metrics</a:t>
            </a:r>
            <a:endParaRPr lang="en-US" dirty="0"/>
          </a:p>
        </p:txBody>
      </p:sp>
      <p:sp>
        <p:nvSpPr>
          <p:cNvPr id="4" name="Slide Number Placeholder 3"/>
          <p:cNvSpPr>
            <a:spLocks noGrp="1"/>
          </p:cNvSpPr>
          <p:nvPr>
            <p:ph type="sldNum" sz="quarter" idx="10"/>
          </p:nvPr>
        </p:nvSpPr>
        <p:spPr/>
        <p:txBody>
          <a:bodyPr/>
          <a:lstStyle/>
          <a:p>
            <a:pPr>
              <a:defRPr/>
            </a:pPr>
            <a:fld id="{E420B9A7-6C04-434E-BE4C-5A7C1DEAF4E8}" type="slidenum">
              <a:rPr lang="en-CA" smtClean="0"/>
              <a:pPr>
                <a:defRPr/>
              </a:pPr>
              <a:t>16</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Slide is optional, can skip</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2956DA-C6CF-4CF0-A1C8-BE3FEF0D8A2D}" type="slidenum">
              <a:rPr lang="en-CA" smtClean="0"/>
              <a:pPr fontAlgn="base">
                <a:spcBef>
                  <a:spcPct val="0"/>
                </a:spcBef>
                <a:spcAft>
                  <a:spcPct val="0"/>
                </a:spcAft>
                <a:defRPr/>
              </a:pPr>
              <a:t>21</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I’d like to show the total number of slides, e.g 18/23. In this stupid new version of powerpoint I can’t make that work.</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6B604-1965-439C-BC07-C816F9450FD9}" type="slidenum">
              <a:rPr lang="en-CA" smtClean="0"/>
              <a:pPr fontAlgn="base">
                <a:spcBef>
                  <a:spcPct val="0"/>
                </a:spcBef>
                <a:spcAft>
                  <a:spcPct val="0"/>
                </a:spcAft>
                <a:defRPr/>
              </a:pPr>
              <a:t>22</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To deal with autocorrelation, duplicate entity tables. May want to have back-up slide on that. Explain that you will give an example in a moment. The main thing to note is that we recursively add more and more edge constraints and feed those back into later stages of the search.</a:t>
            </a:r>
          </a:p>
          <a:p>
            <a:pPr eaLnBrk="1" hangingPunct="1">
              <a:spcBef>
                <a:spcPct val="0"/>
              </a:spcBef>
            </a:pPr>
            <a:r>
              <a:rPr lang="en-CA" smtClean="0"/>
              <a:t>Neumann question: how do you know which data tables to use? Answer: this is based on the relational schema. Without relational schema, may be able to get this from functor structure only – interesting question.</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93F5E-C86B-40E1-B75A-F9B0CE9AB20A}" type="slidenum">
              <a:rPr lang="en-CA" smtClean="0"/>
              <a:pPr fontAlgn="base">
                <a:spcBef>
                  <a:spcPct val="0"/>
                </a:spcBef>
                <a:spcAft>
                  <a:spcPct val="0"/>
                </a:spcAft>
                <a:defRPr/>
              </a:pPr>
              <a:t>24</a:t>
            </a:fld>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Optional slide, can skip.</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F6E76B-562B-401A-B884-5C5554E945C2}" type="slidenum">
              <a:rPr lang="en-CA" smtClean="0"/>
              <a:pPr fontAlgn="base">
                <a:spcBef>
                  <a:spcPct val="0"/>
                </a:spcBef>
                <a:spcAft>
                  <a:spcPct val="0"/>
                </a:spcAft>
                <a:defRPr/>
              </a:pPr>
              <a:t>26</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would be nice if the variable x was upper case, see next. Domingos tends to put variables lower case, constants upper case, we do the opposite.</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9BC78-D558-486A-99C2-9C47E3D6E974}" type="slidenum">
              <a:rPr lang="en-CA" smtClean="0"/>
              <a:pPr fontAlgn="base">
                <a:spcBef>
                  <a:spcPct val="0"/>
                </a:spcBef>
                <a:spcAft>
                  <a:spcPct val="0"/>
                </a:spcAft>
                <a:defRPr/>
              </a:pPr>
              <a:t>3</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Inductive logic programming</a:t>
            </a:r>
            <a:endParaRPr lang="en-US" dirty="0"/>
          </a:p>
        </p:txBody>
      </p:sp>
      <p:sp>
        <p:nvSpPr>
          <p:cNvPr id="4" name="Slide Number Placeholder 3"/>
          <p:cNvSpPr>
            <a:spLocks noGrp="1"/>
          </p:cNvSpPr>
          <p:nvPr>
            <p:ph type="sldNum" sz="quarter" idx="10"/>
          </p:nvPr>
        </p:nvSpPr>
        <p:spPr/>
        <p:txBody>
          <a:bodyPr/>
          <a:lstStyle/>
          <a:p>
            <a:pPr>
              <a:defRPr/>
            </a:pPr>
            <a:fld id="{E420B9A7-6C04-434E-BE4C-5A7C1DEAF4E8}" type="slidenum">
              <a:rPr lang="en-CA" smtClean="0"/>
              <a:pPr>
                <a:defRPr/>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20B9A7-6C04-434E-BE4C-5A7C1DEAF4E8}" type="slidenum">
              <a:rPr lang="en-CA" smtClean="0"/>
              <a:pPr>
                <a:defRPr/>
              </a:pPr>
              <a:t>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Nice slide. Still have the uppercase-lowercase issue. Need to comment on how MLNs switch to predicate rather than functional notation.</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9C2BF-55D0-4C33-AF44-DAD4136073F0}" type="slidenum">
              <a:rPr lang="en-CA" smtClean="0"/>
              <a:pPr fontAlgn="base">
                <a:spcBef>
                  <a:spcPct val="0"/>
                </a:spcBef>
                <a:spcAft>
                  <a:spcPct val="0"/>
                </a:spcAft>
                <a:defRPr/>
              </a:pPr>
              <a:t>8</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switched back to our original example, mainly because I was in a rush and this had the variables in it (intelligence(S)) rather than intelligence. It’s important to have those because o.w. it’s inconsisent with poole. Plus we need the variables to represent autocorrelations.</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909D2-E1E2-4F94-BB97-8BFD06AE5BFF}" type="slidenum">
              <a:rPr lang="en-CA" smtClean="0"/>
              <a:pPr fontAlgn="base">
                <a:spcBef>
                  <a:spcPct val="0"/>
                </a:spcBef>
                <a:spcAft>
                  <a:spcPct val="0"/>
                </a:spcAft>
                <a:defRPr/>
              </a:pPr>
              <a:t>10</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z="1200" i="1" dirty="0" smtClean="0"/>
              <a:t>Statistical Motivation</a:t>
            </a:r>
            <a:endParaRPr lang="en-CA"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6B873-8310-408E-9D45-AA56ED5B1380}" type="slidenum">
              <a:rPr lang="en-CA" smtClean="0"/>
              <a:pPr fontAlgn="base">
                <a:spcBef>
                  <a:spcPct val="0"/>
                </a:spcBef>
                <a:spcAft>
                  <a:spcPct val="0"/>
                </a:spcAft>
                <a:defRPr/>
              </a:pPr>
              <a:t>11</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Also messed up, probably need to make fonts smaller or move text.</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ED5BF-CDE7-41E7-AC42-C04EB2491983}" type="slidenum">
              <a:rPr lang="en-CA" smtClean="0"/>
              <a:pPr fontAlgn="base">
                <a:spcBef>
                  <a:spcPct val="0"/>
                </a:spcBef>
                <a:spcAft>
                  <a:spcPct val="0"/>
                </a:spcAft>
                <a:defRPr/>
              </a:pPr>
              <a:t>12</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Can we get the original flowchart to modify this? Instead of “first-order logic”, we should say “ground facts” or “</a:t>
            </a:r>
            <a:r>
              <a:rPr lang="en-US" dirty="0" err="1" smtClean="0"/>
              <a:t>tuples</a:t>
            </a:r>
            <a:r>
              <a:rPr lang="en-US" dirty="0" smtClean="0"/>
              <a:t>”</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FED75-279B-427E-9956-35DAE64490E6}" type="slidenum">
              <a:rPr lang="en-CA" smtClean="0"/>
              <a:pPr fontAlgn="base">
                <a:spcBef>
                  <a:spcPct val="0"/>
                </a:spcBef>
                <a:spcAft>
                  <a:spcPct val="0"/>
                </a:spcAft>
                <a:defRPr/>
              </a:pPr>
              <a:t>15</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5358E300-2620-4C40-915A-BFAD3DFAF3B2}" type="datetime1">
              <a:rPr lang="en-US"/>
              <a:pPr>
                <a:defRPr/>
              </a:pPr>
              <a:t>2/12/2012</a:t>
            </a:fld>
            <a:endParaRPr lang="en-US"/>
          </a:p>
        </p:txBody>
      </p:sp>
      <p:sp>
        <p:nvSpPr>
          <p:cNvPr id="12" name="Footer Placeholder 16"/>
          <p:cNvSpPr>
            <a:spLocks noGrp="1"/>
          </p:cNvSpPr>
          <p:nvPr>
            <p:ph type="ftr" sz="quarter" idx="11"/>
          </p:nvPr>
        </p:nvSpPr>
        <p:spPr/>
        <p:txBody>
          <a:bodyPr/>
          <a:lstStyle>
            <a:lvl1pPr>
              <a:defRPr/>
            </a:lvl1pPr>
          </a:lstStyle>
          <a:p>
            <a:pPr>
              <a:defRPr/>
            </a:pPr>
            <a:r>
              <a:rPr lang="en-US"/>
              <a:t>Learning Markov Logic Networks</a:t>
            </a: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EB17D864-8C73-4A28-A986-FA7B98867ED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258444-26B7-4000-AD29-A835C2ACCAA6}" type="datetime1">
              <a:rPr lang="en-US"/>
              <a:pPr>
                <a:defRPr/>
              </a:pPr>
              <a:t>2/12/2012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Learning Markov Logic Networks</a:t>
            </a:r>
          </a:p>
        </p:txBody>
      </p:sp>
      <p:sp>
        <p:nvSpPr>
          <p:cNvPr id="6" name="Slide Number Placeholder 5"/>
          <p:cNvSpPr>
            <a:spLocks noGrp="1"/>
          </p:cNvSpPr>
          <p:nvPr>
            <p:ph type="sldNum" sz="quarter" idx="12"/>
          </p:nvPr>
        </p:nvSpPr>
        <p:spPr/>
        <p:txBody>
          <a:bodyPr/>
          <a:lstStyle>
            <a:lvl1pPr>
              <a:defRPr/>
            </a:lvl1pPr>
          </a:lstStyle>
          <a:p>
            <a:pPr>
              <a:defRPr/>
            </a:pPr>
            <a:fld id="{ABA9FF7A-D9FB-412D-B473-E0EBEB1F6B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6A7FD-AAC6-4041-9085-0EF5410B6459}" type="datetime1">
              <a:rPr lang="en-US"/>
              <a:pPr>
                <a:defRPr/>
              </a:pPr>
              <a:t>2/12/2012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Learning Markov Logic Networks</a:t>
            </a:r>
          </a:p>
        </p:txBody>
      </p:sp>
      <p:sp>
        <p:nvSpPr>
          <p:cNvPr id="6" name="Slide Number Placeholder 5"/>
          <p:cNvSpPr>
            <a:spLocks noGrp="1"/>
          </p:cNvSpPr>
          <p:nvPr>
            <p:ph type="sldNum" sz="quarter" idx="12"/>
          </p:nvPr>
        </p:nvSpPr>
        <p:spPr/>
        <p:txBody>
          <a:bodyPr/>
          <a:lstStyle>
            <a:lvl1pPr>
              <a:defRPr/>
            </a:lvl1pPr>
          </a:lstStyle>
          <a:p>
            <a:pPr>
              <a:defRPr/>
            </a:pPr>
            <a:fld id="{7B9FB049-D74E-4A0A-80DD-34DBF8A788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77CE42-3333-41F8-8F98-5547AC8BFAF2}" type="datetime1">
              <a:rPr lang="en-US"/>
              <a:pPr>
                <a:defRPr/>
              </a:pPr>
              <a:t>2/12/2012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Learning Markov Logic Networks</a:t>
            </a:r>
          </a:p>
        </p:txBody>
      </p:sp>
      <p:sp>
        <p:nvSpPr>
          <p:cNvPr id="6" name="Slide Number Placeholder 5"/>
          <p:cNvSpPr>
            <a:spLocks noGrp="1"/>
          </p:cNvSpPr>
          <p:nvPr>
            <p:ph type="sldNum" sz="quarter" idx="12"/>
          </p:nvPr>
        </p:nvSpPr>
        <p:spPr/>
        <p:txBody>
          <a:bodyPr/>
          <a:lstStyle>
            <a:lvl1pPr>
              <a:defRPr/>
            </a:lvl1pPr>
          </a:lstStyle>
          <a:p>
            <a:pPr>
              <a:defRPr/>
            </a:pPr>
            <a:fld id="{F4293DDA-0DF8-4B55-948D-6313081754C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47BEE25-8C68-40B8-8341-043E97778789}" type="datetime1">
              <a:rPr lang="en-US"/>
              <a:pPr>
                <a:defRPr/>
              </a:pPr>
              <a:t>2/12/2012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t>Learning Markov Logic Networks</a:t>
            </a:r>
            <a:endParaRPr lang="en-US" dirty="0"/>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0CED7972-1380-4AFB-809D-4BDBE0CD6E2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9A4669C-7CCE-4171-9ABA-B92704C24A23}" type="datetime1">
              <a:rPr lang="en-US"/>
              <a:pPr>
                <a:defRPr/>
              </a:pPr>
              <a:t>2/12/2012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Learning Markov Logic Networks</a:t>
            </a:r>
          </a:p>
        </p:txBody>
      </p:sp>
      <p:sp>
        <p:nvSpPr>
          <p:cNvPr id="7" name="Slide Number Placeholder 6"/>
          <p:cNvSpPr>
            <a:spLocks noGrp="1"/>
          </p:cNvSpPr>
          <p:nvPr>
            <p:ph type="sldNum" sz="quarter" idx="12"/>
          </p:nvPr>
        </p:nvSpPr>
        <p:spPr/>
        <p:txBody>
          <a:bodyPr/>
          <a:lstStyle>
            <a:lvl1pPr>
              <a:defRPr/>
            </a:lvl1pPr>
          </a:lstStyle>
          <a:p>
            <a:pPr>
              <a:defRPr/>
            </a:pPr>
            <a:fld id="{9400FCF4-E031-48CB-93C0-149D76DA07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E95D059-9E32-44B5-ACBA-27E22641FECE}" type="datetime1">
              <a:rPr lang="en-US"/>
              <a:pPr>
                <a:defRPr/>
              </a:pPr>
              <a:t>2/12/2012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Learning Markov Logic Networks</a:t>
            </a:r>
          </a:p>
        </p:txBody>
      </p:sp>
      <p:sp>
        <p:nvSpPr>
          <p:cNvPr id="9" name="Slide Number Placeholder 8"/>
          <p:cNvSpPr>
            <a:spLocks noGrp="1"/>
          </p:cNvSpPr>
          <p:nvPr>
            <p:ph type="sldNum" sz="quarter" idx="12"/>
          </p:nvPr>
        </p:nvSpPr>
        <p:spPr/>
        <p:txBody>
          <a:bodyPr/>
          <a:lstStyle>
            <a:lvl1pPr>
              <a:defRPr/>
            </a:lvl1pPr>
          </a:lstStyle>
          <a:p>
            <a:pPr>
              <a:defRPr/>
            </a:pPr>
            <a:fld id="{508814C5-8838-466C-B95F-78F9B12FA7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5E59BD1-E967-4159-86F0-EF24448E3916}" type="datetime1">
              <a:rPr lang="en-US"/>
              <a:pPr>
                <a:defRPr/>
              </a:pPr>
              <a:t>2/12/2012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Learning Markov Logic Networks</a:t>
            </a:r>
          </a:p>
        </p:txBody>
      </p:sp>
      <p:sp>
        <p:nvSpPr>
          <p:cNvPr id="5" name="Slide Number Placeholder 4"/>
          <p:cNvSpPr>
            <a:spLocks noGrp="1"/>
          </p:cNvSpPr>
          <p:nvPr>
            <p:ph type="sldNum" sz="quarter" idx="12"/>
          </p:nvPr>
        </p:nvSpPr>
        <p:spPr/>
        <p:txBody>
          <a:bodyPr/>
          <a:lstStyle>
            <a:lvl1pPr>
              <a:defRPr/>
            </a:lvl1pPr>
          </a:lstStyle>
          <a:p>
            <a:pPr>
              <a:defRPr/>
            </a:pPr>
            <a:fld id="{407F855A-97A8-4B09-9B0C-E70F2DB481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D6737E7-36AF-49D0-9577-EB223B819898}" type="datetime1">
              <a:rPr lang="en-US"/>
              <a:pPr>
                <a:defRPr/>
              </a:pPr>
              <a:t>2/12/2012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Learning Markov Logic Networks</a:t>
            </a:r>
          </a:p>
        </p:txBody>
      </p:sp>
      <p:sp>
        <p:nvSpPr>
          <p:cNvPr id="4" name="Slide Number Placeholder 3"/>
          <p:cNvSpPr>
            <a:spLocks noGrp="1"/>
          </p:cNvSpPr>
          <p:nvPr>
            <p:ph type="sldNum" sz="quarter" idx="12"/>
          </p:nvPr>
        </p:nvSpPr>
        <p:spPr/>
        <p:txBody>
          <a:bodyPr/>
          <a:lstStyle>
            <a:lvl1pPr>
              <a:defRPr/>
            </a:lvl1pPr>
          </a:lstStyle>
          <a:p>
            <a:pPr>
              <a:defRPr/>
            </a:pPr>
            <a:fld id="{A8306417-23A5-4BC0-91B6-E19CB8F247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481EAD0-AECD-4684-B038-8C327276DC97}" type="datetime1">
              <a:rPr lang="en-US"/>
              <a:pPr>
                <a:defRPr/>
              </a:pPr>
              <a:t>2/12/2012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Learning Markov Logic Networks</a:t>
            </a:r>
          </a:p>
        </p:txBody>
      </p:sp>
      <p:sp>
        <p:nvSpPr>
          <p:cNvPr id="9" name="Slide Number Placeholder 6"/>
          <p:cNvSpPr>
            <a:spLocks noGrp="1"/>
          </p:cNvSpPr>
          <p:nvPr>
            <p:ph type="sldNum" sz="quarter" idx="12"/>
          </p:nvPr>
        </p:nvSpPr>
        <p:spPr/>
        <p:txBody>
          <a:bodyPr/>
          <a:lstStyle>
            <a:lvl1pPr>
              <a:defRPr/>
            </a:lvl1pPr>
          </a:lstStyle>
          <a:p>
            <a:pPr>
              <a:defRPr/>
            </a:pPr>
            <a:fld id="{C17B36DC-61DD-4D42-B05B-9C6E1D5025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C1EF5BFD-FE4E-4789-8F39-A2CF9D023D67}" type="datetime1">
              <a:rPr lang="en-US"/>
              <a:pPr>
                <a:defRPr/>
              </a:pPr>
              <a:t>2/12/2012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t>Learning Markov Logic Networks</a:t>
            </a:r>
            <a:endParaRPr lang="en-US" dirty="0"/>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851D89AE-5B13-4E87-8165-16CA74B8FF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46D97C3A-0EE5-4901-BF81-DE467F5A28F2}" type="datetime1">
              <a:rPr lang="en-US"/>
              <a:pPr>
                <a:defRPr/>
              </a:pPr>
              <a:t>2/12/2012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r>
              <a:rPr lang="en-US"/>
              <a:t>Learning Markov Logic Networks</a:t>
            </a: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BDB4F550-9F36-405C-9EB6-3AA760DBCAA1}" type="slidenum">
              <a:rPr lang="en-US"/>
              <a:pPr>
                <a:defRPr/>
              </a:pPr>
              <a:t>‹#›</a:t>
            </a:fld>
            <a:r>
              <a:rPr lang="en-US" dirty="0"/>
              <a:t>/20</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hyperlink" Target="http://portal.acm.org/citation.cfm?id=1102351.110240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596" y="1530347"/>
            <a:ext cx="8229600" cy="1470025"/>
          </a:xfrm>
        </p:spPr>
        <p:txBody>
          <a:bodyPr>
            <a:normAutofit/>
          </a:bodyPr>
          <a:lstStyle/>
          <a:p>
            <a:pPr eaLnBrk="1" fontAlgn="auto" hangingPunct="1">
              <a:spcAft>
                <a:spcPts val="0"/>
              </a:spcAft>
              <a:defRPr/>
            </a:pPr>
            <a:r>
              <a:rPr smtClean="0">
                <a:ln w="18415" cmpd="sng">
                  <a:solidFill>
                    <a:srgbClr val="FFFFFF"/>
                  </a:solidFill>
                  <a:prstDash val="solid"/>
                </a:ln>
                <a:effectLst>
                  <a:outerShdw blurRad="63500" dir="3600000" algn="tl" rotWithShape="0">
                    <a:srgbClr val="000000">
                      <a:alpha val="70000"/>
                    </a:srgbClr>
                  </a:outerShdw>
                </a:effectLst>
              </a:rPr>
              <a:t>Learning Markov Logic Networks </a:t>
            </a:r>
            <a:br>
              <a:rPr smtClean="0">
                <a:ln w="18415" cmpd="sng">
                  <a:solidFill>
                    <a:srgbClr val="FFFFFF"/>
                  </a:solidFill>
                  <a:prstDash val="solid"/>
                </a:ln>
                <a:effectLst>
                  <a:outerShdw blurRad="63500" dir="3600000" algn="tl" rotWithShape="0">
                    <a:srgbClr val="000000">
                      <a:alpha val="70000"/>
                    </a:srgbClr>
                  </a:outerShdw>
                </a:effectLst>
              </a:rPr>
            </a:br>
            <a:r>
              <a:rPr smtClean="0">
                <a:ln w="18415" cmpd="sng">
                  <a:solidFill>
                    <a:srgbClr val="FFFFFF"/>
                  </a:solidFill>
                  <a:prstDash val="solid"/>
                </a:ln>
                <a:effectLst>
                  <a:outerShdw blurRad="63500" dir="3600000" algn="tl" rotWithShape="0">
                    <a:srgbClr val="000000">
                      <a:alpha val="70000"/>
                    </a:srgbClr>
                  </a:outerShdw>
                </a:effectLst>
              </a:rPr>
              <a:t>with Many Descriptive Attributes</a:t>
            </a:r>
            <a:endParaRPr lang="en-CA">
              <a:ln w="18415" cmpd="sng">
                <a:solidFill>
                  <a:srgbClr val="FFFFFF"/>
                </a:solidFill>
                <a:prstDash val="solid"/>
              </a:ln>
              <a:effectLst>
                <a:outerShdw blurRad="63500" dir="3600000" algn="tl" rotWithShape="0">
                  <a:srgbClr val="000000">
                    <a:alpha val="70000"/>
                  </a:srgbClr>
                </a:outerShdw>
              </a:effectLst>
            </a:endParaRPr>
          </a:p>
        </p:txBody>
      </p:sp>
      <p:graphicFrame>
        <p:nvGraphicFramePr>
          <p:cNvPr id="4" name="Content Placeholder 4"/>
          <p:cNvGraphicFramePr>
            <a:graphicFrameLocks/>
          </p:cNvGraphicFramePr>
          <p:nvPr/>
        </p:nvGraphicFramePr>
        <p:xfrm>
          <a:off x="755576" y="3286124"/>
          <a:ext cx="7643865" cy="3083658"/>
        </p:xfrm>
        <a:graphic>
          <a:graphicData uri="http://schemas.openxmlformats.org/drawingml/2006/table">
            <a:tbl>
              <a:tblPr firstRow="1" bandRow="1">
                <a:tableStyleId>{5C22544A-7EE6-4342-B048-85BDC9FD1C3A}</a:tableStyleId>
              </a:tblPr>
              <a:tblGrid>
                <a:gridCol w="1528773"/>
                <a:gridCol w="1528773"/>
                <a:gridCol w="1528773"/>
                <a:gridCol w="1528773"/>
                <a:gridCol w="1528773"/>
              </a:tblGrid>
              <a:tr h="1150988">
                <a:tc>
                  <a:txBody>
                    <a:bodyPr/>
                    <a:lstStyle/>
                    <a:p>
                      <a:pPr algn="ctr"/>
                      <a:r>
                        <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Hassan  </a:t>
                      </a:r>
                      <a:r>
                        <a:rPr lang="en-CA"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Khosravi</a:t>
                      </a:r>
                      <a:endParaRPr lang="en-C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0138" marR="601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Oliver Schulte</a:t>
                      </a:r>
                    </a:p>
                    <a:p>
                      <a:pPr algn="ctr"/>
                      <a:endParaRPr lang="en-C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0138" marR="601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Tong </a:t>
                      </a:r>
                    </a:p>
                    <a:p>
                      <a:pPr marL="0" marR="0" indent="0" algn="ctr" defTabSz="914400" rtl="0" eaLnBrk="1" fontAlgn="auto" latinLnBrk="0" hangingPunct="1">
                        <a:lnSpc>
                          <a:spcPct val="100000"/>
                        </a:lnSpc>
                        <a:spcBef>
                          <a:spcPts val="0"/>
                        </a:spcBef>
                        <a:spcAft>
                          <a:spcPts val="0"/>
                        </a:spcAft>
                        <a:buClrTx/>
                        <a:buSzTx/>
                        <a:buFontTx/>
                        <a:buNone/>
                        <a:tabLst/>
                        <a:defRPr/>
                      </a:pPr>
                      <a:r>
                        <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a:t>
                      </a:r>
                    </a:p>
                    <a:p>
                      <a:pPr algn="ctr"/>
                      <a:endParaRPr lang="en-C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0138" marR="60138"/>
                </a:tc>
                <a:tc>
                  <a:txBody>
                    <a:bodyPr/>
                    <a:lstStyle/>
                    <a:p>
                      <a:pPr algn="ctr"/>
                      <a:r>
                        <a:rPr lang="en-CA"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Xiaoyuan</a:t>
                      </a:r>
                      <a:r>
                        <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CA"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Xu</a:t>
                      </a:r>
                      <a:endPar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C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0138" marR="601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Bahareh</a:t>
                      </a:r>
                      <a:r>
                        <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CA"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Bina</a:t>
                      </a:r>
                      <a:endParaRPr lang="en-C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C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0138" marR="60138"/>
                </a:tc>
              </a:tr>
              <a:tr h="1894938">
                <a:tc>
                  <a:txBody>
                    <a:bodyPr/>
                    <a:lstStyle/>
                    <a:p>
                      <a:endParaRPr lang="en-CA" dirty="0"/>
                    </a:p>
                  </a:txBody>
                  <a:tcPr marL="60138" marR="60138"/>
                </a:tc>
                <a:tc>
                  <a:txBody>
                    <a:bodyPr/>
                    <a:lstStyle/>
                    <a:p>
                      <a:endParaRPr lang="en-CA" dirty="0"/>
                    </a:p>
                  </a:txBody>
                  <a:tcPr marL="60138" marR="60138">
                    <a:blipFill rotWithShape="1">
                      <a:blip r:embed="rId3"/>
                      <a:stretch>
                        <a:fillRect/>
                      </a:stretch>
                    </a:blipFill>
                  </a:tcPr>
                </a:tc>
                <a:tc>
                  <a:txBody>
                    <a:bodyPr/>
                    <a:lstStyle/>
                    <a:p>
                      <a:endParaRPr lang="en-CA" dirty="0"/>
                    </a:p>
                  </a:txBody>
                  <a:tcPr marL="60138" marR="60138">
                    <a:blipFill rotWithShape="1">
                      <a:blip r:embed="rId4"/>
                      <a:stretch>
                        <a:fillRect/>
                      </a:stretch>
                    </a:blipFill>
                  </a:tcPr>
                </a:tc>
                <a:tc>
                  <a:txBody>
                    <a:bodyPr/>
                    <a:lstStyle/>
                    <a:p>
                      <a:endParaRPr lang="en-CA" dirty="0"/>
                    </a:p>
                  </a:txBody>
                  <a:tcPr marL="60138" marR="60138"/>
                </a:tc>
                <a:tc>
                  <a:txBody>
                    <a:bodyPr/>
                    <a:lstStyle/>
                    <a:p>
                      <a:endParaRPr lang="en-CA" dirty="0"/>
                    </a:p>
                  </a:txBody>
                  <a:tcPr marL="60138" marR="60138"/>
                </a:tc>
              </a:tr>
            </a:tbl>
          </a:graphicData>
        </a:graphic>
      </p:graphicFrame>
      <p:sp>
        <p:nvSpPr>
          <p:cNvPr id="17412" name="Text Placeholder 5"/>
          <p:cNvSpPr txBox="1">
            <a:spLocks/>
          </p:cNvSpPr>
          <p:nvPr/>
        </p:nvSpPr>
        <p:spPr bwMode="auto">
          <a:xfrm>
            <a:off x="1219200" y="152400"/>
            <a:ext cx="3276600" cy="1143000"/>
          </a:xfrm>
          <a:prstGeom prst="rect">
            <a:avLst/>
          </a:prstGeom>
          <a:noFill/>
          <a:ln w="9525">
            <a:noFill/>
            <a:miter lim="800000"/>
            <a:headEnd/>
            <a:tailEnd/>
          </a:ln>
        </p:spPr>
        <p:txBody>
          <a:bodyPr/>
          <a:lstStyle/>
          <a:p>
            <a:pPr marL="273050" indent="-273050">
              <a:spcBef>
                <a:spcPts val="575"/>
              </a:spcBef>
              <a:buClr>
                <a:schemeClr val="accent1"/>
              </a:buClr>
              <a:buSzPct val="85000"/>
            </a:pPr>
            <a:r>
              <a:rPr lang="en-CA">
                <a:latin typeface="Perpetua" pitchFamily="18" charset="0"/>
              </a:rPr>
              <a:t>School of Computing Science</a:t>
            </a:r>
          </a:p>
          <a:p>
            <a:pPr marL="273050" indent="-273050">
              <a:spcBef>
                <a:spcPts val="575"/>
              </a:spcBef>
              <a:buClr>
                <a:schemeClr val="accent1"/>
              </a:buClr>
              <a:buSzPct val="85000"/>
            </a:pPr>
            <a:r>
              <a:rPr lang="en-CA">
                <a:latin typeface="Perpetua" pitchFamily="18" charset="0"/>
              </a:rPr>
              <a:t>Simon Fraser University</a:t>
            </a:r>
          </a:p>
          <a:p>
            <a:pPr marL="273050" indent="-273050">
              <a:spcBef>
                <a:spcPts val="575"/>
              </a:spcBef>
              <a:buClr>
                <a:schemeClr val="accent1"/>
              </a:buClr>
              <a:buSzPct val="85000"/>
            </a:pPr>
            <a:r>
              <a:rPr lang="en-CA">
                <a:latin typeface="Perpetua" pitchFamily="18" charset="0"/>
              </a:rPr>
              <a:t>Vancouver, Canada</a:t>
            </a:r>
          </a:p>
          <a:p>
            <a:pPr marL="273050" indent="-273050">
              <a:spcBef>
                <a:spcPts val="575"/>
              </a:spcBef>
              <a:buClr>
                <a:schemeClr val="accent1"/>
              </a:buClr>
              <a:buSzPct val="85000"/>
              <a:buFont typeface="Wingdings 2" pitchFamily="18" charset="2"/>
              <a:buChar char=""/>
            </a:pPr>
            <a:endParaRPr lang="en-CA">
              <a:latin typeface="Perpetua" pitchFamily="18" charset="0"/>
            </a:endParaRPr>
          </a:p>
        </p:txBody>
      </p:sp>
      <p:pic>
        <p:nvPicPr>
          <p:cNvPr id="17413" name="Picture 5" descr="sfu-logo.jpg"/>
          <p:cNvPicPr>
            <a:picLocks noChangeAspect="1"/>
          </p:cNvPicPr>
          <p:nvPr/>
        </p:nvPicPr>
        <p:blipFill>
          <a:blip r:embed="rId5" cstate="print"/>
          <a:srcRect/>
          <a:stretch>
            <a:fillRect/>
          </a:stretch>
        </p:blipFill>
        <p:spPr bwMode="auto">
          <a:xfrm>
            <a:off x="4572000" y="228600"/>
            <a:ext cx="1844675" cy="928688"/>
          </a:xfrm>
          <a:prstGeom prst="rect">
            <a:avLst/>
          </a:prstGeom>
          <a:noFill/>
          <a:ln w="9525">
            <a:noFill/>
            <a:miter lim="800000"/>
            <a:headEnd/>
            <a:tailEnd/>
          </a:ln>
        </p:spPr>
      </p:pic>
      <p:pic>
        <p:nvPicPr>
          <p:cNvPr id="17414" name="Picture 7" descr="x.bmp"/>
          <p:cNvPicPr>
            <a:picLocks noChangeAspect="1"/>
          </p:cNvPicPr>
          <p:nvPr/>
        </p:nvPicPr>
        <p:blipFill>
          <a:blip r:embed="rId6" cstate="print"/>
          <a:srcRect/>
          <a:stretch>
            <a:fillRect/>
          </a:stretch>
        </p:blipFill>
        <p:spPr bwMode="auto">
          <a:xfrm>
            <a:off x="5292725" y="4437063"/>
            <a:ext cx="1644650" cy="1944687"/>
          </a:xfrm>
          <a:prstGeom prst="rect">
            <a:avLst/>
          </a:prstGeom>
          <a:noFill/>
          <a:ln w="9525">
            <a:noFill/>
            <a:miter lim="800000"/>
            <a:headEnd/>
            <a:tailEnd/>
          </a:ln>
        </p:spPr>
      </p:pic>
      <p:pic>
        <p:nvPicPr>
          <p:cNvPr id="17415" name="Picture 8" descr="bina.bmp"/>
          <p:cNvPicPr>
            <a:picLocks noChangeAspect="1"/>
          </p:cNvPicPr>
          <p:nvPr/>
        </p:nvPicPr>
        <p:blipFill>
          <a:blip r:embed="rId7" cstate="print"/>
          <a:srcRect/>
          <a:stretch>
            <a:fillRect/>
          </a:stretch>
        </p:blipFill>
        <p:spPr bwMode="auto">
          <a:xfrm>
            <a:off x="6932613" y="4437063"/>
            <a:ext cx="1455737" cy="1944687"/>
          </a:xfrm>
          <a:prstGeom prst="rect">
            <a:avLst/>
          </a:prstGeom>
          <a:noFill/>
          <a:ln w="9525">
            <a:noFill/>
            <a:miter lim="800000"/>
            <a:headEnd/>
            <a:tailEnd/>
          </a:ln>
        </p:spPr>
      </p:pic>
      <p:pic>
        <p:nvPicPr>
          <p:cNvPr id="17416" name="Picture 10"/>
          <p:cNvPicPr>
            <a:picLocks noChangeAspect="1" noChangeArrowheads="1"/>
          </p:cNvPicPr>
          <p:nvPr/>
        </p:nvPicPr>
        <p:blipFill>
          <a:blip r:embed="rId8" cstate="print"/>
          <a:srcRect/>
          <a:stretch>
            <a:fillRect/>
          </a:stretch>
        </p:blipFill>
        <p:spPr bwMode="auto">
          <a:xfrm>
            <a:off x="785813" y="4500563"/>
            <a:ext cx="1490662"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smtClean="0"/>
              <a:t>Phase 1: Entity tables</a:t>
            </a:r>
          </a:p>
        </p:txBody>
      </p:sp>
      <p:sp>
        <p:nvSpPr>
          <p:cNvPr id="22531"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AB0EFDA3-9E69-4E31-8C85-2EEDA9BE0286}" type="slidenum">
              <a:rPr lang="en-US"/>
              <a:pPr>
                <a:defRPr/>
              </a:pPr>
              <a:t>10</a:t>
            </a:fld>
            <a:endParaRPr lang="en-US" dirty="0"/>
          </a:p>
        </p:txBody>
      </p:sp>
      <p:grpSp>
        <p:nvGrpSpPr>
          <p:cNvPr id="2" name="Group 26"/>
          <p:cNvGrpSpPr/>
          <p:nvPr/>
        </p:nvGrpSpPr>
        <p:grpSpPr>
          <a:xfrm>
            <a:off x="6156176" y="1412776"/>
            <a:ext cx="1521570" cy="1390710"/>
            <a:chOff x="428596" y="2571744"/>
            <a:chExt cx="1521570" cy="1390710"/>
          </a:xfrm>
          <a:solidFill>
            <a:schemeClr val="accent1">
              <a:lumMod val="75000"/>
            </a:schemeClr>
          </a:solidFill>
        </p:grpSpPr>
        <p:sp>
          <p:nvSpPr>
            <p:cNvPr id="7" name="Text Box 6"/>
            <p:cNvSpPr txBox="1">
              <a:spLocks noChangeArrowheads="1"/>
            </p:cNvSpPr>
            <p:nvPr/>
          </p:nvSpPr>
          <p:spPr bwMode="auto">
            <a:xfrm>
              <a:off x="631796" y="3562344"/>
              <a:ext cx="1146468" cy="400110"/>
            </a:xfrm>
            <a:prstGeom prst="rect">
              <a:avLst/>
            </a:prstGeom>
            <a:grp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ranking(S)</a:t>
              </a:r>
            </a:p>
          </p:txBody>
        </p:sp>
        <p:sp>
          <p:nvSpPr>
            <p:cNvPr id="8" name="Text Box 7"/>
            <p:cNvSpPr txBox="1">
              <a:spLocks noChangeArrowheads="1"/>
            </p:cNvSpPr>
            <p:nvPr/>
          </p:nvSpPr>
          <p:spPr bwMode="auto">
            <a:xfrm>
              <a:off x="428596" y="2571744"/>
              <a:ext cx="1521570" cy="400110"/>
            </a:xfrm>
            <a:prstGeom prst="rect">
              <a:avLst/>
            </a:prstGeom>
            <a:grp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intelligence(S)</a:t>
              </a:r>
            </a:p>
          </p:txBody>
        </p:sp>
        <p:cxnSp>
          <p:nvCxnSpPr>
            <p:cNvPr id="14" name="AutoShape 13"/>
            <p:cNvCxnSpPr>
              <a:cxnSpLocks noChangeShapeType="1"/>
              <a:stCxn id="8" idx="2"/>
              <a:endCxn id="7" idx="0"/>
            </p:cNvCxnSpPr>
            <p:nvPr/>
          </p:nvCxnSpPr>
          <p:spPr bwMode="auto">
            <a:xfrm rot="16200000" flipH="1">
              <a:off x="901960" y="3259274"/>
              <a:ext cx="590490" cy="15649"/>
            </a:xfrm>
            <a:prstGeom prst="straightConnector1">
              <a:avLst/>
            </a:prstGeom>
            <a:grpFill/>
            <a:ln w="9525">
              <a:solidFill>
                <a:schemeClr val="tx1"/>
              </a:solidFill>
              <a:round/>
              <a:headEnd/>
              <a:tailEnd type="triangle" w="lg" len="lg"/>
            </a:ln>
          </p:spPr>
        </p:cxnSp>
      </p:grpSp>
      <p:sp>
        <p:nvSpPr>
          <p:cNvPr id="9" name="Text Box 8"/>
          <p:cNvSpPr txBox="1">
            <a:spLocks noChangeArrowheads="1"/>
          </p:cNvSpPr>
          <p:nvPr/>
        </p:nvSpPr>
        <p:spPr bwMode="auto">
          <a:xfrm>
            <a:off x="6804248" y="3356992"/>
            <a:ext cx="813043"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10" name="Text Box 9"/>
          <p:cNvSpPr txBox="1">
            <a:spLocks noChangeArrowheads="1"/>
          </p:cNvSpPr>
          <p:nvPr/>
        </p:nvSpPr>
        <p:spPr bwMode="auto">
          <a:xfrm>
            <a:off x="5796136" y="4509120"/>
            <a:ext cx="1039772"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cxnSp>
        <p:nvCxnSpPr>
          <p:cNvPr id="25608" name="AutoShape 17"/>
          <p:cNvCxnSpPr>
            <a:cxnSpLocks noChangeShapeType="1"/>
            <a:stCxn id="23" idx="2"/>
            <a:endCxn id="22" idx="0"/>
          </p:cNvCxnSpPr>
          <p:nvPr/>
        </p:nvCxnSpPr>
        <p:spPr bwMode="auto">
          <a:xfrm rot="5400000">
            <a:off x="7520782" y="4785519"/>
            <a:ext cx="711200" cy="33337"/>
          </a:xfrm>
          <a:prstGeom prst="straightConnector1">
            <a:avLst/>
          </a:prstGeom>
          <a:noFill/>
          <a:ln w="9525">
            <a:solidFill>
              <a:schemeClr val="tx1"/>
            </a:solidFill>
            <a:round/>
            <a:headEnd/>
            <a:tailEnd type="triangle" w="lg" len="lg"/>
          </a:ln>
        </p:spPr>
      </p:cxnSp>
      <p:cxnSp>
        <p:nvCxnSpPr>
          <p:cNvPr id="25609" name="AutoShape 18"/>
          <p:cNvCxnSpPr>
            <a:cxnSpLocks noChangeShapeType="1"/>
            <a:stCxn id="9" idx="2"/>
            <a:endCxn id="10" idx="0"/>
          </p:cNvCxnSpPr>
          <p:nvPr/>
        </p:nvCxnSpPr>
        <p:spPr bwMode="auto">
          <a:xfrm rot="5400000">
            <a:off x="6388100" y="3686176"/>
            <a:ext cx="750887" cy="893762"/>
          </a:xfrm>
          <a:prstGeom prst="straightConnector1">
            <a:avLst/>
          </a:prstGeom>
          <a:noFill/>
          <a:ln w="9525">
            <a:solidFill>
              <a:schemeClr val="tx1"/>
            </a:solidFill>
            <a:round/>
            <a:headEnd/>
            <a:tailEnd type="triangle" w="lg" len="lg"/>
          </a:ln>
        </p:spPr>
      </p:cxnSp>
      <p:sp>
        <p:nvSpPr>
          <p:cNvPr id="22" name="Text Box 46"/>
          <p:cNvSpPr txBox="1">
            <a:spLocks noChangeArrowheads="1"/>
          </p:cNvSpPr>
          <p:nvPr/>
        </p:nvSpPr>
        <p:spPr bwMode="auto">
          <a:xfrm>
            <a:off x="7020272" y="5157192"/>
            <a:ext cx="1678986"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(p(C))</a:t>
            </a:r>
          </a:p>
        </p:txBody>
      </p:sp>
      <p:sp>
        <p:nvSpPr>
          <p:cNvPr id="23" name="Text Box 47"/>
          <p:cNvSpPr txBox="1">
            <a:spLocks noChangeArrowheads="1"/>
          </p:cNvSpPr>
          <p:nvPr/>
        </p:nvSpPr>
        <p:spPr bwMode="auto">
          <a:xfrm>
            <a:off x="7020272" y="4077072"/>
            <a:ext cx="1745799"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teach-ability(p(C))</a:t>
            </a:r>
          </a:p>
        </p:txBody>
      </p:sp>
      <p:cxnSp>
        <p:nvCxnSpPr>
          <p:cNvPr id="25612" name="AutoShape 48"/>
          <p:cNvCxnSpPr>
            <a:cxnSpLocks noChangeShapeType="1"/>
            <a:stCxn id="22" idx="1"/>
            <a:endCxn id="10" idx="3"/>
          </p:cNvCxnSpPr>
          <p:nvPr/>
        </p:nvCxnSpPr>
        <p:spPr bwMode="auto">
          <a:xfrm rot="10800000">
            <a:off x="6835775" y="4708525"/>
            <a:ext cx="184150" cy="649288"/>
          </a:xfrm>
          <a:prstGeom prst="straightConnector1">
            <a:avLst/>
          </a:prstGeom>
          <a:noFill/>
          <a:ln w="9525">
            <a:solidFill>
              <a:schemeClr val="tx1"/>
            </a:solidFill>
            <a:round/>
            <a:headEnd/>
            <a:tailEnd type="triangle" w="lg" len="lg"/>
          </a:ln>
        </p:spPr>
      </p:cxnSp>
      <p:cxnSp>
        <p:nvCxnSpPr>
          <p:cNvPr id="25613" name="AutoShape 49"/>
          <p:cNvCxnSpPr>
            <a:cxnSpLocks noChangeShapeType="1"/>
            <a:stCxn id="23" idx="2"/>
            <a:endCxn id="10" idx="3"/>
          </p:cNvCxnSpPr>
          <p:nvPr/>
        </p:nvCxnSpPr>
        <p:spPr bwMode="auto">
          <a:xfrm rot="5400000">
            <a:off x="7233444" y="4048919"/>
            <a:ext cx="261937" cy="1057275"/>
          </a:xfrm>
          <a:prstGeom prst="straightConnector1">
            <a:avLst/>
          </a:prstGeom>
          <a:noFill/>
          <a:ln w="9525">
            <a:solidFill>
              <a:schemeClr val="tx1"/>
            </a:solidFill>
            <a:round/>
            <a:headEnd/>
            <a:tailEnd type="triangle" w="lg" len="lg"/>
          </a:ln>
        </p:spPr>
      </p:cxnSp>
      <p:graphicFrame>
        <p:nvGraphicFramePr>
          <p:cNvPr id="29" name="Group 86"/>
          <p:cNvGraphicFramePr>
            <a:graphicFrameLocks noGrp="1"/>
          </p:cNvGraphicFramePr>
          <p:nvPr/>
        </p:nvGraphicFramePr>
        <p:xfrm>
          <a:off x="395535" y="1556793"/>
          <a:ext cx="3312369" cy="1512167"/>
        </p:xfrm>
        <a:graphic>
          <a:graphicData uri="http://schemas.openxmlformats.org/drawingml/2006/table">
            <a:tbl>
              <a:tblPr>
                <a:tableStyleId>{D113A9D2-9D6B-4929-AA2D-F23B5EE8CBE7}</a:tableStyleId>
              </a:tblPr>
              <a:tblGrid>
                <a:gridCol w="671427"/>
                <a:gridCol w="1066608"/>
                <a:gridCol w="1574334"/>
              </a:tblGrid>
              <a:tr h="385087">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 Students</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hMerge="1">
                  <a:txBody>
                    <a:bodyPr/>
                    <a:lstStyle/>
                    <a:p>
                      <a:endParaRPr lang="en-CA"/>
                    </a:p>
                  </a:txBody>
                  <a:tcPr/>
                </a:tc>
                <a:tc hMerge="1">
                  <a:txBody>
                    <a:bodyPr/>
                    <a:lstStyle/>
                    <a:p>
                      <a:endParaRPr lang="en-CA"/>
                    </a:p>
                  </a:txBody>
                  <a:tcPr/>
                </a:tc>
              </a:tr>
              <a:tr h="2817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sng"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Name</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intelligence</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ranking</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r>
              <a:tr h="2817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smtClean="0">
                          <a:ln w="18415" cmpd="sng">
                            <a:solidFill>
                              <a:srgbClr val="FFFFFF"/>
                            </a:solidFill>
                            <a:prstDash val="solid"/>
                          </a:ln>
                          <a:effectLst>
                            <a:outerShdw blurRad="63500" dir="3600000" algn="tl" rotWithShape="0">
                              <a:srgbClr val="000000">
                                <a:alpha val="70000"/>
                              </a:srgbClr>
                            </a:outerShdw>
                          </a:effectLst>
                        </a:rPr>
                        <a:t>Jack</a:t>
                      </a:r>
                      <a:endParaRPr kumimoji="0" lang="en-US" sz="18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3</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smtClean="0">
                          <a:ln w="18415" cmpd="sng">
                            <a:solidFill>
                              <a:srgbClr val="FFFFFF"/>
                            </a:solidFill>
                            <a:prstDash val="solid"/>
                          </a:ln>
                          <a:effectLst>
                            <a:outerShdw blurRad="63500" dir="3600000" algn="tl" rotWithShape="0">
                              <a:srgbClr val="000000">
                                <a:alpha val="70000"/>
                              </a:srgbClr>
                            </a:outerShdw>
                          </a:effectLst>
                        </a:rPr>
                        <a:t>1</a:t>
                      </a:r>
                      <a:endParaRPr kumimoji="0" lang="en-US" sz="18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r>
              <a:tr h="2817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smtClean="0">
                          <a:ln w="18415" cmpd="sng">
                            <a:solidFill>
                              <a:srgbClr val="FFFFFF"/>
                            </a:solidFill>
                            <a:prstDash val="solid"/>
                          </a:ln>
                          <a:effectLst>
                            <a:outerShdw blurRad="63500" dir="3600000" algn="tl" rotWithShape="0">
                              <a:srgbClr val="000000">
                                <a:alpha val="70000"/>
                              </a:srgbClr>
                            </a:outerShdw>
                          </a:effectLst>
                        </a:rPr>
                        <a:t>Kim</a:t>
                      </a:r>
                      <a:endParaRPr kumimoji="0" lang="en-US" sz="18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2</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1</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r>
              <a:tr h="2817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smtClean="0">
                          <a:ln w="18415" cmpd="sng">
                            <a:solidFill>
                              <a:srgbClr val="FFFFFF"/>
                            </a:solidFill>
                            <a:prstDash val="solid"/>
                          </a:ln>
                          <a:effectLst>
                            <a:outerShdw blurRad="63500" dir="3600000" algn="tl" rotWithShape="0">
                              <a:srgbClr val="000000">
                                <a:alpha val="70000"/>
                              </a:srgbClr>
                            </a:outerShdw>
                          </a:effectLst>
                        </a:rPr>
                        <a:t>Paul</a:t>
                      </a:r>
                      <a:endParaRPr kumimoji="0" lang="en-US" sz="18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smtClean="0">
                          <a:ln w="18415" cmpd="sng">
                            <a:solidFill>
                              <a:srgbClr val="FFFFFF"/>
                            </a:solidFill>
                            <a:prstDash val="solid"/>
                          </a:ln>
                          <a:effectLst>
                            <a:outerShdw blurRad="63500" dir="3600000" algn="tl" rotWithShape="0">
                              <a:srgbClr val="000000">
                                <a:alpha val="70000"/>
                              </a:srgbClr>
                            </a:outerShdw>
                          </a:effectLst>
                        </a:rPr>
                        <a:t>1</a:t>
                      </a:r>
                      <a:endParaRPr kumimoji="0" lang="en-US" sz="18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spc="0" normalizeH="0" baseline="0" dirty="0" smtClean="0">
                          <a:ln w="18415" cmpd="sng">
                            <a:solidFill>
                              <a:srgbClr val="FFFFFF"/>
                            </a:solidFill>
                            <a:prstDash val="solid"/>
                          </a:ln>
                          <a:effectLst>
                            <a:outerShdw blurRad="63500" dir="3600000" algn="tl" rotWithShape="0">
                              <a:srgbClr val="000000">
                                <a:alpha val="70000"/>
                              </a:srgbClr>
                            </a:outerShdw>
                          </a:effectLst>
                        </a:rPr>
                        <a:t>2</a:t>
                      </a:r>
                      <a:endPar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0" marB="0" anchor="b" horzOverflow="overflow">
                    <a:noFill/>
                  </a:tcPr>
                </a:tc>
              </a:tr>
            </a:tbl>
          </a:graphicData>
        </a:graphic>
      </p:graphicFrame>
      <p:grpSp>
        <p:nvGrpSpPr>
          <p:cNvPr id="25615" name="Group 31"/>
          <p:cNvGrpSpPr>
            <a:grpSpLocks/>
          </p:cNvGrpSpPr>
          <p:nvPr/>
        </p:nvGrpSpPr>
        <p:grpSpPr bwMode="auto">
          <a:xfrm>
            <a:off x="4000500" y="1571625"/>
            <a:ext cx="2286000" cy="857250"/>
            <a:chOff x="4000496" y="1571612"/>
            <a:chExt cx="2286016" cy="857256"/>
          </a:xfrm>
        </p:grpSpPr>
        <p:sp>
          <p:nvSpPr>
            <p:cNvPr id="30" name="Right Arrow 29"/>
            <p:cNvSpPr/>
            <p:nvPr/>
          </p:nvSpPr>
          <p:spPr>
            <a:xfrm>
              <a:off x="4000496" y="2000240"/>
              <a:ext cx="1571636" cy="42862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621" name="TextBox 30"/>
            <p:cNvSpPr txBox="1">
              <a:spLocks noChangeArrowheads="1"/>
            </p:cNvSpPr>
            <p:nvPr/>
          </p:nvSpPr>
          <p:spPr bwMode="auto">
            <a:xfrm>
              <a:off x="4071934" y="1571612"/>
              <a:ext cx="2214578" cy="369332"/>
            </a:xfrm>
            <a:prstGeom prst="rect">
              <a:avLst/>
            </a:prstGeom>
            <a:noFill/>
            <a:ln w="9525">
              <a:noFill/>
              <a:miter lim="800000"/>
              <a:headEnd/>
              <a:tailEnd/>
            </a:ln>
          </p:spPr>
          <p:txBody>
            <a:bodyPr>
              <a:spAutoFit/>
            </a:bodyPr>
            <a:lstStyle/>
            <a:p>
              <a:r>
                <a:rPr lang="en-CA">
                  <a:latin typeface="Perpetua" pitchFamily="18" charset="0"/>
                </a:rPr>
                <a:t>BN learner </a:t>
              </a:r>
              <a:r>
                <a:rPr lang="en-CA" i="1">
                  <a:latin typeface="Perpetua" pitchFamily="18" charset="0"/>
                </a:rPr>
                <a:t>L</a:t>
              </a:r>
            </a:p>
          </p:txBody>
        </p:sp>
      </p:grpSp>
      <p:graphicFrame>
        <p:nvGraphicFramePr>
          <p:cNvPr id="33" name="Group 83"/>
          <p:cNvGraphicFramePr>
            <a:graphicFrameLocks noGrp="1"/>
          </p:cNvGraphicFramePr>
          <p:nvPr/>
        </p:nvGraphicFramePr>
        <p:xfrm>
          <a:off x="428596" y="3714752"/>
          <a:ext cx="4503444" cy="1708765"/>
        </p:xfrm>
        <a:graphic>
          <a:graphicData uri="http://schemas.openxmlformats.org/drawingml/2006/table">
            <a:tbl>
              <a:tblPr/>
              <a:tblGrid>
                <a:gridCol w="720185"/>
                <a:gridCol w="724093"/>
                <a:gridCol w="1019722"/>
                <a:gridCol w="1019722"/>
                <a:gridCol w="1019722"/>
              </a:tblGrid>
              <a:tr h="302890">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Course </a:t>
                      </a:r>
                    </a:p>
                  </a:txBody>
                  <a:tcPr marL="9525" marR="9525" marT="9525" marB="0" anchor="b" horzOverflow="overflow">
                    <a:lnL>
                      <a:noFill/>
                    </a:lnL>
                    <a:lnR>
                      <a:noFill/>
                    </a:lnR>
                    <a:lnT>
                      <a:noFill/>
                    </a:lnT>
                    <a:lnB>
                      <a:noFill/>
                    </a:lnB>
                    <a:lnTlToBr>
                      <a:noFill/>
                    </a:lnTlToBr>
                    <a:lnBlToTr>
                      <a:noFill/>
                    </a:lnBlToTr>
                    <a:solidFill>
                      <a:schemeClr val="accent1"/>
                    </a:solidFill>
                  </a:tcPr>
                </a:tc>
                <a:tc hMerge="1">
                  <a:txBody>
                    <a:bodyPr/>
                    <a:lstStyle/>
                    <a:p>
                      <a:endParaRPr lang="en-CA"/>
                    </a:p>
                  </a:txBody>
                  <a:tcPr/>
                </a:tc>
                <a:tc hMerge="1">
                  <a:txBody>
                    <a:bodyPr/>
                    <a:lstStyle/>
                    <a:p>
                      <a:endParaRPr lang="en-CA"/>
                    </a:p>
                  </a:txBody>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accent1"/>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accent1"/>
                    </a:solidFill>
                  </a:tcPr>
                </a:tc>
              </a:tr>
              <a:tr h="3028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sng"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Number</a:t>
                      </a: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rating</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difficulty</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Prof-popularity</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Prof- </a:t>
                      </a:r>
                      <a:r>
                        <a:rPr kumimoji="0" lang="en-US" sz="16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teachablity</a:t>
                      </a:r>
                      <a:endPar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accent1"/>
                    </a:solidFill>
                  </a:tcPr>
                </a:tc>
              </a:tr>
              <a:tr h="3028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101</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3</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r>
              <a:tr h="3028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102</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r>
              <a:tr h="30289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103</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3</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solidFill>
                  </a:tcPr>
                </a:tc>
              </a:tr>
            </a:tbl>
          </a:graphicData>
        </a:graphic>
      </p:graphicFrame>
      <p:grpSp>
        <p:nvGrpSpPr>
          <p:cNvPr id="25617" name="Group 33"/>
          <p:cNvGrpSpPr>
            <a:grpSpLocks/>
          </p:cNvGrpSpPr>
          <p:nvPr/>
        </p:nvGrpSpPr>
        <p:grpSpPr bwMode="auto">
          <a:xfrm>
            <a:off x="5148263" y="3644900"/>
            <a:ext cx="1493837" cy="857250"/>
            <a:chOff x="4000496" y="1571612"/>
            <a:chExt cx="2286016" cy="857256"/>
          </a:xfrm>
        </p:grpSpPr>
        <p:sp>
          <p:nvSpPr>
            <p:cNvPr id="35" name="Right Arrow 34"/>
            <p:cNvSpPr/>
            <p:nvPr/>
          </p:nvSpPr>
          <p:spPr>
            <a:xfrm>
              <a:off x="4000496" y="2000240"/>
              <a:ext cx="157178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619" name="TextBox 35"/>
            <p:cNvSpPr txBox="1">
              <a:spLocks noChangeArrowheads="1"/>
            </p:cNvSpPr>
            <p:nvPr/>
          </p:nvSpPr>
          <p:spPr bwMode="auto">
            <a:xfrm>
              <a:off x="4071934" y="1571612"/>
              <a:ext cx="2214578" cy="369332"/>
            </a:xfrm>
            <a:prstGeom prst="rect">
              <a:avLst/>
            </a:prstGeom>
            <a:noFill/>
            <a:ln w="9525">
              <a:noFill/>
              <a:miter lim="800000"/>
              <a:headEnd/>
              <a:tailEnd/>
            </a:ln>
          </p:spPr>
          <p:txBody>
            <a:bodyPr>
              <a:spAutoFit/>
            </a:bodyPr>
            <a:lstStyle/>
            <a:p>
              <a:r>
                <a:rPr lang="en-CA">
                  <a:latin typeface="Perpetua" pitchFamily="18" charset="0"/>
                </a:rPr>
                <a:t>BN learner </a:t>
              </a:r>
              <a:r>
                <a:rPr lang="en-CA" i="1">
                  <a:latin typeface="Perpetua" pitchFamily="18" charset="0"/>
                </a:rPr>
                <a:t>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00113" y="0"/>
            <a:ext cx="7772400" cy="1143000"/>
          </a:xfrm>
        </p:spPr>
        <p:txBody>
          <a:bodyPr/>
          <a:lstStyle/>
          <a:p>
            <a:pPr eaLnBrk="1" hangingPunct="1"/>
            <a:r>
              <a:rPr lang="en-CA" smtClean="0"/>
              <a:t>Phase 2: relationship tables</a:t>
            </a:r>
          </a:p>
        </p:txBody>
      </p:sp>
      <p:sp>
        <p:nvSpPr>
          <p:cNvPr id="23555"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3F2EA1B2-B1BE-4385-BDC3-8BAA45AC2C71}" type="slidenum">
              <a:rPr lang="en-US"/>
              <a:pPr>
                <a:defRPr/>
              </a:pPr>
              <a:t>11</a:t>
            </a:fld>
            <a:endParaRPr lang="en-US" dirty="0"/>
          </a:p>
        </p:txBody>
      </p:sp>
      <p:graphicFrame>
        <p:nvGraphicFramePr>
          <p:cNvPr id="6" name="Group 87"/>
          <p:cNvGraphicFramePr>
            <a:graphicFrameLocks noGrp="1"/>
          </p:cNvGraphicFramePr>
          <p:nvPr/>
        </p:nvGraphicFramePr>
        <p:xfrm>
          <a:off x="107506" y="1052736"/>
          <a:ext cx="8856982" cy="1094609"/>
        </p:xfrm>
        <a:graphic>
          <a:graphicData uri="http://schemas.openxmlformats.org/drawingml/2006/table">
            <a:tbl>
              <a:tblPr/>
              <a:tblGrid>
                <a:gridCol w="643524"/>
                <a:gridCol w="818369"/>
                <a:gridCol w="643524"/>
                <a:gridCol w="913075"/>
                <a:gridCol w="913075"/>
                <a:gridCol w="913075"/>
                <a:gridCol w="913075"/>
                <a:gridCol w="913075"/>
                <a:gridCol w="913075"/>
                <a:gridCol w="1273115"/>
              </a:tblGrid>
              <a:tr h="269355">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Registration</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Student</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folHlink"/>
                    </a:solidFill>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Course</a:t>
                      </a:r>
                    </a:p>
                  </a:txBody>
                  <a:tcPr marL="9525" marR="9525" marT="9525" marB="0" anchor="b" horzOverflow="overflow">
                    <a:lnL>
                      <a:noFill/>
                    </a:lnL>
                    <a:lnR>
                      <a:noFill/>
                    </a:lnR>
                    <a:lnT>
                      <a:noFill/>
                    </a:lnT>
                    <a:lnB>
                      <a:noFill/>
                    </a:lnB>
                    <a:lnTlToBr>
                      <a:noFill/>
                    </a:lnTlToBr>
                    <a:lnBlToTr>
                      <a:noFill/>
                    </a:lnBlToTr>
                    <a:solidFill>
                      <a:schemeClr val="accent1"/>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folHlink"/>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folHlink"/>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folHlink"/>
                    </a:solidFill>
                  </a:tcPr>
                </a:tc>
              </a:tr>
              <a:tr h="26935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sng" strike="noStrike" cap="none" normalizeH="0" baseline="0" dirty="0" err="1" smtClean="0">
                          <a:ln>
                            <a:noFill/>
                          </a:ln>
                          <a:solidFill>
                            <a:schemeClr val="bg1"/>
                          </a:solidFill>
                          <a:effectLst/>
                          <a:latin typeface="Calibri" pitchFamily="34" charset="0"/>
                        </a:rPr>
                        <a:t>S.Name</a:t>
                      </a:r>
                      <a:endParaRPr kumimoji="0" lang="en-US" sz="1400" b="1" i="0" u="none" strike="noStrike" cap="none" normalizeH="0" baseline="0" dirty="0" smtClean="0">
                        <a:ln>
                          <a:noFill/>
                        </a:ln>
                        <a:solidFill>
                          <a:schemeClr val="bg1"/>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sng" strike="noStrike" cap="none" normalizeH="0" baseline="0" dirty="0" err="1" smtClean="0">
                          <a:ln>
                            <a:noFill/>
                          </a:ln>
                          <a:solidFill>
                            <a:schemeClr val="bg1"/>
                          </a:solidFill>
                          <a:effectLst/>
                          <a:latin typeface="Calibri" pitchFamily="34" charset="0"/>
                        </a:rPr>
                        <a:t>C.number</a:t>
                      </a:r>
                      <a:endParaRPr kumimoji="0" lang="en-US" sz="1400" b="1" i="0" u="none" strike="noStrike" cap="none" normalizeH="0" baseline="0" dirty="0" smtClean="0">
                        <a:ln>
                          <a:noFill/>
                        </a:ln>
                        <a:solidFill>
                          <a:schemeClr val="bg1"/>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grade</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satisfaction</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intelligence</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ranking</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rating</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difficulty</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Popularity</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rPr>
                        <a:t>Teach-ability</a:t>
                      </a:r>
                    </a:p>
                  </a:txBody>
                  <a:tcPr marL="9525" marR="9525" marT="9525" marB="0" anchor="b" horzOverflow="overflow">
                    <a:lnL>
                      <a:noFill/>
                    </a:lnL>
                    <a:lnR>
                      <a:noFill/>
                    </a:lnR>
                    <a:lnT>
                      <a:noFill/>
                    </a:lnT>
                    <a:lnB>
                      <a:noFill/>
                    </a:lnB>
                    <a:lnTlToBr>
                      <a:noFill/>
                    </a:lnTlToBr>
                    <a:lnBlToTr>
                      <a:noFill/>
                    </a:lnBlToTr>
                    <a:solidFill>
                      <a:schemeClr val="accent1"/>
                    </a:solidFill>
                  </a:tcPr>
                </a:tc>
              </a:tr>
              <a:tr h="26935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Jack</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101</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3</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3</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1</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2</a:t>
                      </a:r>
                    </a:p>
                  </a:txBody>
                  <a:tcPr marL="9525" marR="9525" marT="9525" marB="0" anchor="b" horzOverflow="overflow">
                    <a:lnL>
                      <a:noFill/>
                    </a:lnL>
                    <a:lnR>
                      <a:noFill/>
                    </a:lnR>
                    <a:lnT>
                      <a:noFill/>
                    </a:lnT>
                    <a:lnB>
                      <a:noFill/>
                    </a:lnB>
                    <a:lnTlToBr>
                      <a:noFill/>
                    </a:lnTlToBr>
                    <a:lnBlToTr>
                      <a:noFill/>
                    </a:lnBlToTr>
                    <a:solidFill>
                      <a:schemeClr val="accent1"/>
                    </a:solidFill>
                  </a:tcPr>
                </a:tc>
              </a:tr>
              <a:tr h="2720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rPr>
                        <a:t>…</a:t>
                      </a:r>
                    </a:p>
                  </a:txBody>
                  <a:tcPr marL="9525" marR="9525" marT="9525" marB="0" anchor="b" horzOverflow="overflow">
                    <a:lnL>
                      <a:noFill/>
                    </a:lnL>
                    <a:lnR>
                      <a:noFill/>
                    </a:lnR>
                    <a:lnT>
                      <a:noFill/>
                    </a:lnT>
                    <a:lnB>
                      <a:noFill/>
                    </a:lnB>
                    <a:lnTlToBr>
                      <a:noFill/>
                    </a:lnTlToBr>
                    <a:lnBlToTr>
                      <a:noFill/>
                    </a:lnBlToTr>
                    <a:solidFill>
                      <a:schemeClr val="accent1"/>
                    </a:solidFill>
                  </a:tcPr>
                </a:tc>
              </a:tr>
            </a:tbl>
          </a:graphicData>
        </a:graphic>
      </p:graphicFrame>
      <p:sp>
        <p:nvSpPr>
          <p:cNvPr id="21" name="Right Arrow 20"/>
          <p:cNvSpPr/>
          <p:nvPr/>
        </p:nvSpPr>
        <p:spPr>
          <a:xfrm rot="5400000">
            <a:off x="3571875" y="3429000"/>
            <a:ext cx="71437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631" name="TextBox 21"/>
          <p:cNvSpPr txBox="1">
            <a:spLocks noChangeArrowheads="1"/>
          </p:cNvSpPr>
          <p:nvPr/>
        </p:nvSpPr>
        <p:spPr bwMode="auto">
          <a:xfrm>
            <a:off x="3143250" y="2857500"/>
            <a:ext cx="2214563" cy="369888"/>
          </a:xfrm>
          <a:prstGeom prst="rect">
            <a:avLst/>
          </a:prstGeom>
          <a:noFill/>
          <a:ln w="9525">
            <a:noFill/>
            <a:miter lim="800000"/>
            <a:headEnd/>
            <a:tailEnd/>
          </a:ln>
        </p:spPr>
        <p:txBody>
          <a:bodyPr>
            <a:spAutoFit/>
          </a:bodyPr>
          <a:lstStyle/>
          <a:p>
            <a:r>
              <a:rPr lang="en-CA">
                <a:latin typeface="Perpetua" pitchFamily="18" charset="0"/>
              </a:rPr>
              <a:t>BN learner </a:t>
            </a:r>
            <a:r>
              <a:rPr lang="en-CA" i="1">
                <a:latin typeface="Perpetua" pitchFamily="18" charset="0"/>
              </a:rPr>
              <a:t>L</a:t>
            </a:r>
          </a:p>
        </p:txBody>
      </p:sp>
      <p:sp>
        <p:nvSpPr>
          <p:cNvPr id="44" name="Text Box 6"/>
          <p:cNvSpPr txBox="1">
            <a:spLocks noChangeArrowheads="1"/>
          </p:cNvSpPr>
          <p:nvPr/>
        </p:nvSpPr>
        <p:spPr bwMode="auto">
          <a:xfrm>
            <a:off x="971600" y="5085184"/>
            <a:ext cx="1146468" cy="400110"/>
          </a:xfrm>
          <a:prstGeom prst="rect">
            <a:avLst/>
          </a:prstGeom>
          <a:solidFill>
            <a:schemeClr val="accent1">
              <a:lumMod val="75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ranking(S)</a:t>
            </a:r>
          </a:p>
        </p:txBody>
      </p:sp>
      <p:sp>
        <p:nvSpPr>
          <p:cNvPr id="45" name="Text Box 7"/>
          <p:cNvSpPr txBox="1">
            <a:spLocks noChangeArrowheads="1"/>
          </p:cNvSpPr>
          <p:nvPr/>
        </p:nvSpPr>
        <p:spPr bwMode="auto">
          <a:xfrm>
            <a:off x="1907704" y="4221088"/>
            <a:ext cx="1521570" cy="400110"/>
          </a:xfrm>
          <a:prstGeom prst="rect">
            <a:avLst/>
          </a:prstGeom>
          <a:solidFill>
            <a:schemeClr val="accent1">
              <a:lumMod val="75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intelligence(S)</a:t>
            </a:r>
          </a:p>
        </p:txBody>
      </p:sp>
      <p:sp>
        <p:nvSpPr>
          <p:cNvPr id="46" name="Text Box 8"/>
          <p:cNvSpPr txBox="1">
            <a:spLocks noChangeArrowheads="1"/>
          </p:cNvSpPr>
          <p:nvPr/>
        </p:nvSpPr>
        <p:spPr bwMode="auto">
          <a:xfrm>
            <a:off x="4860032" y="4437112"/>
            <a:ext cx="813043"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47" name="Text Box 9"/>
          <p:cNvSpPr txBox="1">
            <a:spLocks noChangeArrowheads="1"/>
          </p:cNvSpPr>
          <p:nvPr/>
        </p:nvSpPr>
        <p:spPr bwMode="auto">
          <a:xfrm>
            <a:off x="4644008" y="5517232"/>
            <a:ext cx="1039772"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sp>
        <p:nvSpPr>
          <p:cNvPr id="49" name="Text Box 11"/>
          <p:cNvSpPr txBox="1">
            <a:spLocks noChangeArrowheads="1"/>
          </p:cNvSpPr>
          <p:nvPr/>
        </p:nvSpPr>
        <p:spPr bwMode="auto">
          <a:xfrm>
            <a:off x="3203848" y="4941168"/>
            <a:ext cx="1199687" cy="400110"/>
          </a:xfrm>
          <a:prstGeom prst="rect">
            <a:avLst/>
          </a:prstGeom>
          <a:solidFill>
            <a:schemeClr val="accent1">
              <a:lumMod val="60000"/>
              <a:lumOff val="4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grade(S,C)</a:t>
            </a:r>
          </a:p>
        </p:txBody>
      </p:sp>
      <p:sp>
        <p:nvSpPr>
          <p:cNvPr id="50" name="Text Box 12"/>
          <p:cNvSpPr txBox="1">
            <a:spLocks noChangeArrowheads="1"/>
          </p:cNvSpPr>
          <p:nvPr/>
        </p:nvSpPr>
        <p:spPr bwMode="auto">
          <a:xfrm>
            <a:off x="1835696" y="5733256"/>
            <a:ext cx="1697324" cy="400110"/>
          </a:xfrm>
          <a:prstGeom prst="rect">
            <a:avLst/>
          </a:prstGeom>
          <a:solidFill>
            <a:schemeClr val="accent1">
              <a:lumMod val="60000"/>
              <a:lumOff val="4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satisfaction(S,C)</a:t>
            </a:r>
          </a:p>
        </p:txBody>
      </p:sp>
      <p:cxnSp>
        <p:nvCxnSpPr>
          <p:cNvPr id="26638" name="AutoShape 13"/>
          <p:cNvCxnSpPr>
            <a:cxnSpLocks noChangeShapeType="1"/>
            <a:stCxn id="45" idx="2"/>
            <a:endCxn id="44" idx="0"/>
          </p:cNvCxnSpPr>
          <p:nvPr/>
        </p:nvCxnSpPr>
        <p:spPr bwMode="auto">
          <a:xfrm rot="5400000">
            <a:off x="1874838" y="4291013"/>
            <a:ext cx="463550" cy="1123950"/>
          </a:xfrm>
          <a:prstGeom prst="straightConnector1">
            <a:avLst/>
          </a:prstGeom>
          <a:noFill/>
          <a:ln w="9525">
            <a:solidFill>
              <a:schemeClr val="tx1"/>
            </a:solidFill>
            <a:round/>
            <a:headEnd/>
            <a:tailEnd type="triangle" w="med" len="med"/>
          </a:ln>
        </p:spPr>
      </p:cxnSp>
      <p:cxnSp>
        <p:nvCxnSpPr>
          <p:cNvPr id="26639" name="AutoShape 17"/>
          <p:cNvCxnSpPr>
            <a:cxnSpLocks noChangeShapeType="1"/>
            <a:stCxn id="60" idx="2"/>
            <a:endCxn id="59" idx="0"/>
          </p:cNvCxnSpPr>
          <p:nvPr/>
        </p:nvCxnSpPr>
        <p:spPr bwMode="auto">
          <a:xfrm rot="16200000" flipH="1">
            <a:off x="6657182" y="5106193"/>
            <a:ext cx="927100" cy="182563"/>
          </a:xfrm>
          <a:prstGeom prst="straightConnector1">
            <a:avLst/>
          </a:prstGeom>
          <a:noFill/>
          <a:ln w="9525">
            <a:solidFill>
              <a:schemeClr val="tx1"/>
            </a:solidFill>
            <a:round/>
            <a:headEnd/>
            <a:tailEnd type="triangle" w="med" len="med"/>
          </a:ln>
        </p:spPr>
      </p:cxnSp>
      <p:cxnSp>
        <p:nvCxnSpPr>
          <p:cNvPr id="26640" name="AutoShape 18"/>
          <p:cNvCxnSpPr>
            <a:cxnSpLocks noChangeShapeType="1"/>
            <a:stCxn id="46" idx="2"/>
            <a:endCxn id="47" idx="0"/>
          </p:cNvCxnSpPr>
          <p:nvPr/>
        </p:nvCxnSpPr>
        <p:spPr bwMode="auto">
          <a:xfrm rot="5400000">
            <a:off x="4876007" y="5125244"/>
            <a:ext cx="679450" cy="103187"/>
          </a:xfrm>
          <a:prstGeom prst="straightConnector1">
            <a:avLst/>
          </a:prstGeom>
          <a:noFill/>
          <a:ln w="9525">
            <a:solidFill>
              <a:schemeClr val="tx1"/>
            </a:solidFill>
            <a:round/>
            <a:headEnd/>
            <a:tailEnd type="triangle" w="med" len="med"/>
          </a:ln>
        </p:spPr>
      </p:cxnSp>
      <p:cxnSp>
        <p:nvCxnSpPr>
          <p:cNvPr id="26641" name="AutoShape 43"/>
          <p:cNvCxnSpPr>
            <a:cxnSpLocks noChangeShapeType="1"/>
            <a:stCxn id="49" idx="2"/>
            <a:endCxn id="50" idx="0"/>
          </p:cNvCxnSpPr>
          <p:nvPr/>
        </p:nvCxnSpPr>
        <p:spPr bwMode="auto">
          <a:xfrm rot="5400000">
            <a:off x="3048794" y="4977607"/>
            <a:ext cx="390525" cy="1119187"/>
          </a:xfrm>
          <a:prstGeom prst="straightConnector1">
            <a:avLst/>
          </a:prstGeom>
          <a:noFill/>
          <a:ln w="9525">
            <a:solidFill>
              <a:schemeClr val="tx1"/>
            </a:solidFill>
            <a:round/>
            <a:headEnd/>
            <a:tailEnd type="triangle" w="med" len="med"/>
          </a:ln>
        </p:spPr>
      </p:cxnSp>
      <p:cxnSp>
        <p:nvCxnSpPr>
          <p:cNvPr id="26642" name="AutoShape 44"/>
          <p:cNvCxnSpPr>
            <a:cxnSpLocks noChangeShapeType="1"/>
            <a:stCxn id="49" idx="3"/>
            <a:endCxn id="46" idx="1"/>
          </p:cNvCxnSpPr>
          <p:nvPr/>
        </p:nvCxnSpPr>
        <p:spPr bwMode="auto">
          <a:xfrm flipV="1">
            <a:off x="4403725" y="4637088"/>
            <a:ext cx="455613" cy="504825"/>
          </a:xfrm>
          <a:prstGeom prst="straightConnector1">
            <a:avLst/>
          </a:prstGeom>
          <a:noFill/>
          <a:ln w="9525">
            <a:solidFill>
              <a:schemeClr val="tx1"/>
            </a:solidFill>
            <a:round/>
            <a:headEnd/>
            <a:tailEnd type="triangle" w="med" len="med"/>
          </a:ln>
        </p:spPr>
      </p:cxnSp>
      <p:cxnSp>
        <p:nvCxnSpPr>
          <p:cNvPr id="26643" name="AutoShape 45"/>
          <p:cNvCxnSpPr>
            <a:cxnSpLocks noChangeShapeType="1"/>
            <a:stCxn id="45" idx="2"/>
            <a:endCxn id="49" idx="0"/>
          </p:cNvCxnSpPr>
          <p:nvPr/>
        </p:nvCxnSpPr>
        <p:spPr bwMode="auto">
          <a:xfrm rot="16200000" flipH="1">
            <a:off x="3075781" y="4214020"/>
            <a:ext cx="320675" cy="1135062"/>
          </a:xfrm>
          <a:prstGeom prst="straightConnector1">
            <a:avLst/>
          </a:prstGeom>
          <a:noFill/>
          <a:ln w="9525">
            <a:solidFill>
              <a:schemeClr val="tx1"/>
            </a:solidFill>
            <a:round/>
            <a:headEnd/>
            <a:tailEnd type="triangle" w="med" len="med"/>
          </a:ln>
        </p:spPr>
      </p:cxnSp>
      <p:sp>
        <p:nvSpPr>
          <p:cNvPr id="59" name="Text Box 46"/>
          <p:cNvSpPr txBox="1">
            <a:spLocks noChangeArrowheads="1"/>
          </p:cNvSpPr>
          <p:nvPr/>
        </p:nvSpPr>
        <p:spPr bwMode="auto">
          <a:xfrm>
            <a:off x="6372200" y="5661248"/>
            <a:ext cx="1678986"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(p(C))</a:t>
            </a:r>
          </a:p>
        </p:txBody>
      </p:sp>
      <p:sp>
        <p:nvSpPr>
          <p:cNvPr id="60" name="Text Box 47"/>
          <p:cNvSpPr txBox="1">
            <a:spLocks noChangeArrowheads="1"/>
          </p:cNvSpPr>
          <p:nvPr/>
        </p:nvSpPr>
        <p:spPr bwMode="auto">
          <a:xfrm>
            <a:off x="6156176" y="4365104"/>
            <a:ext cx="1745799"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teach-ability(p(C))</a:t>
            </a:r>
          </a:p>
        </p:txBody>
      </p:sp>
      <p:cxnSp>
        <p:nvCxnSpPr>
          <p:cNvPr id="26646" name="AutoShape 48"/>
          <p:cNvCxnSpPr>
            <a:cxnSpLocks noChangeShapeType="1"/>
            <a:stCxn id="59" idx="1"/>
            <a:endCxn id="47" idx="3"/>
          </p:cNvCxnSpPr>
          <p:nvPr/>
        </p:nvCxnSpPr>
        <p:spPr bwMode="auto">
          <a:xfrm rot="10800000">
            <a:off x="5683250" y="5716588"/>
            <a:ext cx="688975" cy="144462"/>
          </a:xfrm>
          <a:prstGeom prst="straightConnector1">
            <a:avLst/>
          </a:prstGeom>
          <a:noFill/>
          <a:ln w="9525">
            <a:solidFill>
              <a:schemeClr val="tx1"/>
            </a:solidFill>
            <a:round/>
            <a:headEnd/>
            <a:tailEnd type="triangle" w="med" len="med"/>
          </a:ln>
        </p:spPr>
      </p:cxnSp>
      <p:cxnSp>
        <p:nvCxnSpPr>
          <p:cNvPr id="26647" name="AutoShape 49"/>
          <p:cNvCxnSpPr>
            <a:cxnSpLocks noChangeShapeType="1"/>
            <a:stCxn id="60" idx="2"/>
            <a:endCxn id="47" idx="3"/>
          </p:cNvCxnSpPr>
          <p:nvPr/>
        </p:nvCxnSpPr>
        <p:spPr bwMode="auto">
          <a:xfrm rot="5400000">
            <a:off x="5865018" y="4552157"/>
            <a:ext cx="982663" cy="1346200"/>
          </a:xfrm>
          <a:prstGeom prst="straightConnector1">
            <a:avLst/>
          </a:prstGeom>
          <a:noFill/>
          <a:ln w="9525">
            <a:solidFill>
              <a:schemeClr val="tx1"/>
            </a:solidFill>
            <a:round/>
            <a:headEnd/>
            <a:tailEnd type="triangle" w="med" len="med"/>
          </a:ln>
        </p:spPr>
      </p:cxnSp>
      <p:cxnSp>
        <p:nvCxnSpPr>
          <p:cNvPr id="64" name="Straight Connector 63"/>
          <p:cNvCxnSpPr/>
          <p:nvPr/>
        </p:nvCxnSpPr>
        <p:spPr>
          <a:xfrm>
            <a:off x="0" y="400526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Box 8"/>
          <p:cNvSpPr txBox="1">
            <a:spLocks noChangeArrowheads="1"/>
          </p:cNvSpPr>
          <p:nvPr/>
        </p:nvSpPr>
        <p:spPr bwMode="auto">
          <a:xfrm>
            <a:off x="5940152" y="2636912"/>
            <a:ext cx="813043"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82" name="Text Box 9"/>
          <p:cNvSpPr txBox="1">
            <a:spLocks noChangeArrowheads="1"/>
          </p:cNvSpPr>
          <p:nvPr/>
        </p:nvSpPr>
        <p:spPr bwMode="auto">
          <a:xfrm>
            <a:off x="5868144" y="3356992"/>
            <a:ext cx="1039772"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cxnSp>
        <p:nvCxnSpPr>
          <p:cNvPr id="26651" name="AutoShape 17"/>
          <p:cNvCxnSpPr>
            <a:cxnSpLocks noChangeShapeType="1"/>
            <a:stCxn id="86" idx="2"/>
            <a:endCxn id="85" idx="0"/>
          </p:cNvCxnSpPr>
          <p:nvPr/>
        </p:nvCxnSpPr>
        <p:spPr bwMode="auto">
          <a:xfrm rot="16200000" flipH="1">
            <a:off x="7808913" y="3162300"/>
            <a:ext cx="422275" cy="111125"/>
          </a:xfrm>
          <a:prstGeom prst="straightConnector1">
            <a:avLst/>
          </a:prstGeom>
          <a:noFill/>
          <a:ln w="9525">
            <a:solidFill>
              <a:schemeClr val="tx1"/>
            </a:solidFill>
            <a:round/>
            <a:headEnd/>
            <a:tailEnd type="triangle" w="med" len="med"/>
          </a:ln>
        </p:spPr>
      </p:cxnSp>
      <p:cxnSp>
        <p:nvCxnSpPr>
          <p:cNvPr id="26652" name="AutoShape 18"/>
          <p:cNvCxnSpPr>
            <a:cxnSpLocks noChangeShapeType="1"/>
            <a:stCxn id="81" idx="2"/>
            <a:endCxn id="82" idx="0"/>
          </p:cNvCxnSpPr>
          <p:nvPr/>
        </p:nvCxnSpPr>
        <p:spPr bwMode="auto">
          <a:xfrm rot="16200000" flipH="1">
            <a:off x="6207125" y="3176588"/>
            <a:ext cx="320675" cy="41275"/>
          </a:xfrm>
          <a:prstGeom prst="straightConnector1">
            <a:avLst/>
          </a:prstGeom>
          <a:noFill/>
          <a:ln w="9525">
            <a:solidFill>
              <a:schemeClr val="tx1"/>
            </a:solidFill>
            <a:round/>
            <a:headEnd/>
            <a:tailEnd type="triangle" w="med" len="med"/>
          </a:ln>
        </p:spPr>
      </p:cxnSp>
      <p:sp>
        <p:nvSpPr>
          <p:cNvPr id="85" name="Text Box 46"/>
          <p:cNvSpPr txBox="1">
            <a:spLocks noChangeArrowheads="1"/>
          </p:cNvSpPr>
          <p:nvPr/>
        </p:nvSpPr>
        <p:spPr bwMode="auto">
          <a:xfrm>
            <a:off x="7236296" y="3429000"/>
            <a:ext cx="1678986"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(p(C))</a:t>
            </a:r>
          </a:p>
        </p:txBody>
      </p:sp>
      <p:sp>
        <p:nvSpPr>
          <p:cNvPr id="86" name="Text Box 47"/>
          <p:cNvSpPr txBox="1">
            <a:spLocks noChangeArrowheads="1"/>
          </p:cNvSpPr>
          <p:nvPr/>
        </p:nvSpPr>
        <p:spPr bwMode="auto">
          <a:xfrm>
            <a:off x="7092280" y="2636912"/>
            <a:ext cx="1745799"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teach-ability(p(C))</a:t>
            </a:r>
          </a:p>
        </p:txBody>
      </p:sp>
      <p:cxnSp>
        <p:nvCxnSpPr>
          <p:cNvPr id="26655" name="AutoShape 48"/>
          <p:cNvCxnSpPr>
            <a:cxnSpLocks noChangeShapeType="1"/>
            <a:stCxn id="85" idx="1"/>
            <a:endCxn id="82" idx="3"/>
          </p:cNvCxnSpPr>
          <p:nvPr/>
        </p:nvCxnSpPr>
        <p:spPr bwMode="auto">
          <a:xfrm rot="10800000">
            <a:off x="6907213" y="3557588"/>
            <a:ext cx="328612" cy="71437"/>
          </a:xfrm>
          <a:prstGeom prst="straightConnector1">
            <a:avLst/>
          </a:prstGeom>
          <a:noFill/>
          <a:ln w="9525">
            <a:solidFill>
              <a:schemeClr val="tx1"/>
            </a:solidFill>
            <a:round/>
            <a:headEnd/>
            <a:tailEnd type="triangle" w="med" len="med"/>
          </a:ln>
        </p:spPr>
      </p:cxnSp>
      <p:cxnSp>
        <p:nvCxnSpPr>
          <p:cNvPr id="26656" name="AutoShape 49"/>
          <p:cNvCxnSpPr>
            <a:cxnSpLocks noChangeShapeType="1"/>
            <a:stCxn id="86" idx="2"/>
            <a:endCxn id="82" idx="3"/>
          </p:cNvCxnSpPr>
          <p:nvPr/>
        </p:nvCxnSpPr>
        <p:spPr bwMode="auto">
          <a:xfrm rot="5400000">
            <a:off x="7160419" y="2753519"/>
            <a:ext cx="550863" cy="1057275"/>
          </a:xfrm>
          <a:prstGeom prst="straightConnector1">
            <a:avLst/>
          </a:prstGeom>
          <a:noFill/>
          <a:ln w="9525">
            <a:solidFill>
              <a:schemeClr val="tx1"/>
            </a:solidFill>
            <a:round/>
            <a:headEnd/>
            <a:tailEnd type="triangle" w="med" len="med"/>
          </a:ln>
        </p:spPr>
      </p:cxnSp>
      <p:grpSp>
        <p:nvGrpSpPr>
          <p:cNvPr id="2" name="Group 95"/>
          <p:cNvGrpSpPr/>
          <p:nvPr/>
        </p:nvGrpSpPr>
        <p:grpSpPr>
          <a:xfrm>
            <a:off x="1475656" y="2564904"/>
            <a:ext cx="1521570" cy="1390710"/>
            <a:chOff x="428596" y="2571744"/>
            <a:chExt cx="1521570" cy="1390710"/>
          </a:xfrm>
          <a:solidFill>
            <a:schemeClr val="accent1">
              <a:lumMod val="75000"/>
            </a:schemeClr>
          </a:solidFill>
        </p:grpSpPr>
        <p:sp>
          <p:nvSpPr>
            <p:cNvPr id="97" name="Text Box 6"/>
            <p:cNvSpPr txBox="1">
              <a:spLocks noChangeArrowheads="1"/>
            </p:cNvSpPr>
            <p:nvPr/>
          </p:nvSpPr>
          <p:spPr bwMode="auto">
            <a:xfrm>
              <a:off x="631796" y="3562344"/>
              <a:ext cx="1146468" cy="400110"/>
            </a:xfrm>
            <a:prstGeom prst="rect">
              <a:avLst/>
            </a:prstGeom>
            <a:grp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ranking(S)</a:t>
              </a:r>
            </a:p>
          </p:txBody>
        </p:sp>
        <p:sp>
          <p:nvSpPr>
            <p:cNvPr id="98" name="Text Box 7"/>
            <p:cNvSpPr txBox="1">
              <a:spLocks noChangeArrowheads="1"/>
            </p:cNvSpPr>
            <p:nvPr/>
          </p:nvSpPr>
          <p:spPr bwMode="auto">
            <a:xfrm>
              <a:off x="428596" y="2571744"/>
              <a:ext cx="1521570" cy="400110"/>
            </a:xfrm>
            <a:prstGeom prst="rect">
              <a:avLst/>
            </a:prstGeom>
            <a:grp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intelligence(S)</a:t>
              </a:r>
            </a:p>
          </p:txBody>
        </p:sp>
        <p:cxnSp>
          <p:nvCxnSpPr>
            <p:cNvPr id="99" name="AutoShape 13"/>
            <p:cNvCxnSpPr>
              <a:cxnSpLocks noChangeShapeType="1"/>
              <a:stCxn id="98" idx="2"/>
              <a:endCxn id="97" idx="0"/>
            </p:cNvCxnSpPr>
            <p:nvPr/>
          </p:nvCxnSpPr>
          <p:spPr bwMode="auto">
            <a:xfrm rot="16200000" flipH="1">
              <a:off x="901960" y="3259274"/>
              <a:ext cx="590490" cy="15649"/>
            </a:xfrm>
            <a:prstGeom prst="straightConnector1">
              <a:avLst/>
            </a:prstGeom>
            <a:grpFill/>
            <a:ln w="9525">
              <a:solidFill>
                <a:schemeClr val="tx1"/>
              </a:solidFill>
              <a:round/>
              <a:headEnd/>
              <a:tailEnd type="triangle" w="med" len="med"/>
            </a:ln>
          </p:spPr>
        </p:cxnSp>
      </p:grpSp>
      <p:cxnSp>
        <p:nvCxnSpPr>
          <p:cNvPr id="26658" name="AutoShape 13"/>
          <p:cNvCxnSpPr>
            <a:cxnSpLocks noChangeShapeType="1"/>
            <a:stCxn id="45" idx="3"/>
            <a:endCxn id="46" idx="1"/>
          </p:cNvCxnSpPr>
          <p:nvPr/>
        </p:nvCxnSpPr>
        <p:spPr bwMode="auto">
          <a:xfrm>
            <a:off x="3429000" y="4421188"/>
            <a:ext cx="1430338" cy="2159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linds(horizontal)">
                                      <p:cBhvr>
                                        <p:cTn id="24" dur="500"/>
                                        <p:tgtEl>
                                          <p:spTgt spid="4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par>
                                <p:cTn id="28" presetID="3" presetClass="entr" presetSubtype="10" fill="hold" nodeType="withEffect">
                                  <p:stCondLst>
                                    <p:cond delay="0"/>
                                  </p:stCondLst>
                                  <p:childTnLst>
                                    <p:set>
                                      <p:cBhvr>
                                        <p:cTn id="29" dur="1" fill="hold">
                                          <p:stCondLst>
                                            <p:cond delay="0"/>
                                          </p:stCondLst>
                                        </p:cTn>
                                        <p:tgtEl>
                                          <p:spTgt spid="26638"/>
                                        </p:tgtEl>
                                        <p:attrNameLst>
                                          <p:attrName>style.visibility</p:attrName>
                                        </p:attrNameLst>
                                      </p:cBhvr>
                                      <p:to>
                                        <p:strVal val="visible"/>
                                      </p:to>
                                    </p:set>
                                    <p:animEffect transition="in" filter="blinds(horizontal)">
                                      <p:cBhvr>
                                        <p:cTn id="30" dur="500"/>
                                        <p:tgtEl>
                                          <p:spTgt spid="26638"/>
                                        </p:tgtEl>
                                      </p:cBhvr>
                                    </p:animEffect>
                                  </p:childTnLst>
                                </p:cTn>
                              </p:par>
                              <p:par>
                                <p:cTn id="31" presetID="3" presetClass="entr" presetSubtype="10" fill="hold" nodeType="withEffect">
                                  <p:stCondLst>
                                    <p:cond delay="0"/>
                                  </p:stCondLst>
                                  <p:childTnLst>
                                    <p:set>
                                      <p:cBhvr>
                                        <p:cTn id="32" dur="1" fill="hold">
                                          <p:stCondLst>
                                            <p:cond delay="0"/>
                                          </p:stCondLst>
                                        </p:cTn>
                                        <p:tgtEl>
                                          <p:spTgt spid="26639"/>
                                        </p:tgtEl>
                                        <p:attrNameLst>
                                          <p:attrName>style.visibility</p:attrName>
                                        </p:attrNameLst>
                                      </p:cBhvr>
                                      <p:to>
                                        <p:strVal val="visible"/>
                                      </p:to>
                                    </p:set>
                                    <p:animEffect transition="in" filter="blinds(horizontal)">
                                      <p:cBhvr>
                                        <p:cTn id="33" dur="500"/>
                                        <p:tgtEl>
                                          <p:spTgt spid="26639"/>
                                        </p:tgtEl>
                                      </p:cBhvr>
                                    </p:animEffect>
                                  </p:childTnLst>
                                </p:cTn>
                              </p:par>
                              <p:par>
                                <p:cTn id="34" presetID="3" presetClass="entr" presetSubtype="10" fill="hold" nodeType="withEffect">
                                  <p:stCondLst>
                                    <p:cond delay="0"/>
                                  </p:stCondLst>
                                  <p:childTnLst>
                                    <p:set>
                                      <p:cBhvr>
                                        <p:cTn id="35" dur="1" fill="hold">
                                          <p:stCondLst>
                                            <p:cond delay="0"/>
                                          </p:stCondLst>
                                        </p:cTn>
                                        <p:tgtEl>
                                          <p:spTgt spid="26640"/>
                                        </p:tgtEl>
                                        <p:attrNameLst>
                                          <p:attrName>style.visibility</p:attrName>
                                        </p:attrNameLst>
                                      </p:cBhvr>
                                      <p:to>
                                        <p:strVal val="visible"/>
                                      </p:to>
                                    </p:set>
                                    <p:animEffect transition="in" filter="blinds(horizontal)">
                                      <p:cBhvr>
                                        <p:cTn id="36" dur="500"/>
                                        <p:tgtEl>
                                          <p:spTgt spid="2664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linds(horizontal)">
                                      <p:cBhvr>
                                        <p:cTn id="39" dur="500"/>
                                        <p:tgtEl>
                                          <p:spTgt spid="5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par>
                                <p:cTn id="43" presetID="3" presetClass="entr" presetSubtype="10" fill="hold" nodeType="withEffect">
                                  <p:stCondLst>
                                    <p:cond delay="0"/>
                                  </p:stCondLst>
                                  <p:childTnLst>
                                    <p:set>
                                      <p:cBhvr>
                                        <p:cTn id="44" dur="1" fill="hold">
                                          <p:stCondLst>
                                            <p:cond delay="0"/>
                                          </p:stCondLst>
                                        </p:cTn>
                                        <p:tgtEl>
                                          <p:spTgt spid="26646"/>
                                        </p:tgtEl>
                                        <p:attrNameLst>
                                          <p:attrName>style.visibility</p:attrName>
                                        </p:attrNameLst>
                                      </p:cBhvr>
                                      <p:to>
                                        <p:strVal val="visible"/>
                                      </p:to>
                                    </p:set>
                                    <p:animEffect transition="in" filter="blinds(horizontal)">
                                      <p:cBhvr>
                                        <p:cTn id="45" dur="500"/>
                                        <p:tgtEl>
                                          <p:spTgt spid="26646"/>
                                        </p:tgtEl>
                                      </p:cBhvr>
                                    </p:animEffect>
                                  </p:childTnLst>
                                </p:cTn>
                              </p:par>
                              <p:par>
                                <p:cTn id="46" presetID="3" presetClass="entr" presetSubtype="10" fill="hold" nodeType="withEffect">
                                  <p:stCondLst>
                                    <p:cond delay="0"/>
                                  </p:stCondLst>
                                  <p:childTnLst>
                                    <p:set>
                                      <p:cBhvr>
                                        <p:cTn id="47" dur="1" fill="hold">
                                          <p:stCondLst>
                                            <p:cond delay="0"/>
                                          </p:stCondLst>
                                        </p:cTn>
                                        <p:tgtEl>
                                          <p:spTgt spid="26647"/>
                                        </p:tgtEl>
                                        <p:attrNameLst>
                                          <p:attrName>style.visibility</p:attrName>
                                        </p:attrNameLst>
                                      </p:cBhvr>
                                      <p:to>
                                        <p:strVal val="visible"/>
                                      </p:to>
                                    </p:set>
                                    <p:animEffect transition="in" filter="blinds(horizontal)">
                                      <p:cBhvr>
                                        <p:cTn id="48" dur="500"/>
                                        <p:tgtEl>
                                          <p:spTgt spid="2664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643"/>
                                        </p:tgtEl>
                                        <p:attrNameLst>
                                          <p:attrName>style.visibility</p:attrName>
                                        </p:attrNameLst>
                                      </p:cBhvr>
                                      <p:to>
                                        <p:strVal val="visible"/>
                                      </p:to>
                                    </p:set>
                                    <p:animEffect transition="in" filter="blinds(horizontal)">
                                      <p:cBhvr>
                                        <p:cTn id="53" dur="500"/>
                                        <p:tgtEl>
                                          <p:spTgt spid="26643"/>
                                        </p:tgtEl>
                                      </p:cBhvr>
                                    </p:animEffect>
                                  </p:childTnLst>
                                </p:cTn>
                              </p:par>
                              <p:par>
                                <p:cTn id="54" presetID="3" presetClass="entr" presetSubtype="10" fill="hold" nodeType="withEffect">
                                  <p:stCondLst>
                                    <p:cond delay="0"/>
                                  </p:stCondLst>
                                  <p:childTnLst>
                                    <p:set>
                                      <p:cBhvr>
                                        <p:cTn id="55" dur="1" fill="hold">
                                          <p:stCondLst>
                                            <p:cond delay="0"/>
                                          </p:stCondLst>
                                        </p:cTn>
                                        <p:tgtEl>
                                          <p:spTgt spid="26658"/>
                                        </p:tgtEl>
                                        <p:attrNameLst>
                                          <p:attrName>style.visibility</p:attrName>
                                        </p:attrNameLst>
                                      </p:cBhvr>
                                      <p:to>
                                        <p:strVal val="visible"/>
                                      </p:to>
                                    </p:set>
                                    <p:animEffect transition="in" filter="blinds(horizontal)">
                                      <p:cBhvr>
                                        <p:cTn id="56" dur="500"/>
                                        <p:tgtEl>
                                          <p:spTgt spid="26658"/>
                                        </p:tgtEl>
                                      </p:cBhvr>
                                    </p:animEffect>
                                  </p:childTnLst>
                                </p:cTn>
                              </p:par>
                              <p:par>
                                <p:cTn id="57" presetID="3" presetClass="entr" presetSubtype="10" fill="hold" nodeType="withEffect">
                                  <p:stCondLst>
                                    <p:cond delay="0"/>
                                  </p:stCondLst>
                                  <p:childTnLst>
                                    <p:set>
                                      <p:cBhvr>
                                        <p:cTn id="58" dur="1" fill="hold">
                                          <p:stCondLst>
                                            <p:cond delay="0"/>
                                          </p:stCondLst>
                                        </p:cTn>
                                        <p:tgtEl>
                                          <p:spTgt spid="26642"/>
                                        </p:tgtEl>
                                        <p:attrNameLst>
                                          <p:attrName>style.visibility</p:attrName>
                                        </p:attrNameLst>
                                      </p:cBhvr>
                                      <p:to>
                                        <p:strVal val="visible"/>
                                      </p:to>
                                    </p:set>
                                    <p:animEffect transition="in" filter="blinds(horizontal)">
                                      <p:cBhvr>
                                        <p:cTn id="59" dur="500"/>
                                        <p:tgtEl>
                                          <p:spTgt spid="26642"/>
                                        </p:tgtEl>
                                      </p:cBhvr>
                                    </p:animEffect>
                                  </p:childTnLst>
                                </p:cTn>
                              </p:par>
                              <p:par>
                                <p:cTn id="60" presetID="3" presetClass="entr" presetSubtype="10" fill="hold" nodeType="withEffect">
                                  <p:stCondLst>
                                    <p:cond delay="0"/>
                                  </p:stCondLst>
                                  <p:childTnLst>
                                    <p:set>
                                      <p:cBhvr>
                                        <p:cTn id="61" dur="1" fill="hold">
                                          <p:stCondLst>
                                            <p:cond delay="0"/>
                                          </p:stCondLst>
                                        </p:cTn>
                                        <p:tgtEl>
                                          <p:spTgt spid="26641"/>
                                        </p:tgtEl>
                                        <p:attrNameLst>
                                          <p:attrName>style.visibility</p:attrName>
                                        </p:attrNameLst>
                                      </p:cBhvr>
                                      <p:to>
                                        <p:strVal val="visible"/>
                                      </p:to>
                                    </p:set>
                                    <p:animEffect transition="in" filter="blinds(horizontal)">
                                      <p:cBhvr>
                                        <p:cTn id="62"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9" grpId="0" animBg="1"/>
      <p:bldP spid="50"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t>Phase 3: add Boolean relationship indicator variables</a:t>
            </a:r>
            <a:endParaRPr lang="en-CA" dirty="0"/>
          </a:p>
        </p:txBody>
      </p:sp>
      <p:sp>
        <p:nvSpPr>
          <p:cNvPr id="4" name="Slide Number Placeholder 3"/>
          <p:cNvSpPr>
            <a:spLocks noGrp="1"/>
          </p:cNvSpPr>
          <p:nvPr>
            <p:ph type="sldNum" sz="quarter" idx="12"/>
          </p:nvPr>
        </p:nvSpPr>
        <p:spPr/>
        <p:txBody>
          <a:bodyPr/>
          <a:lstStyle/>
          <a:p>
            <a:pPr>
              <a:defRPr/>
            </a:pPr>
            <a:fld id="{9D1C996F-319D-47A2-BF53-DDBC7E2C7EBE}" type="slidenum">
              <a:rPr lang="en-US"/>
              <a:pPr>
                <a:defRPr/>
              </a:pPr>
              <a:t>12</a:t>
            </a:fld>
            <a:endParaRPr lang="en-US" dirty="0"/>
          </a:p>
        </p:txBody>
      </p:sp>
      <p:sp>
        <p:nvSpPr>
          <p:cNvPr id="23" name="Right Arrow 22"/>
          <p:cNvSpPr/>
          <p:nvPr/>
        </p:nvSpPr>
        <p:spPr>
          <a:xfrm rot="5400000">
            <a:off x="3636963" y="3244716"/>
            <a:ext cx="714375" cy="12922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 name="Text Box 10"/>
          <p:cNvSpPr txBox="1">
            <a:spLocks noChangeArrowheads="1"/>
          </p:cNvSpPr>
          <p:nvPr/>
        </p:nvSpPr>
        <p:spPr bwMode="auto">
          <a:xfrm>
            <a:off x="3563888" y="4541058"/>
            <a:ext cx="1613070" cy="400110"/>
          </a:xfrm>
          <a:prstGeom prst="rect">
            <a:avLst/>
          </a:prstGeom>
          <a:solidFill>
            <a:schemeClr val="bg1">
              <a:lumMod val="5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egistered(S,C</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t>
            </a:r>
          </a:p>
        </p:txBody>
      </p:sp>
      <p:sp>
        <p:nvSpPr>
          <p:cNvPr id="44" name="Text Box 6"/>
          <p:cNvSpPr txBox="1">
            <a:spLocks noChangeArrowheads="1"/>
          </p:cNvSpPr>
          <p:nvPr/>
        </p:nvSpPr>
        <p:spPr bwMode="auto">
          <a:xfrm>
            <a:off x="444742" y="2524834"/>
            <a:ext cx="1146468" cy="400110"/>
          </a:xfrm>
          <a:prstGeom prst="rect">
            <a:avLst/>
          </a:prstGeom>
          <a:solidFill>
            <a:schemeClr val="accent1">
              <a:lumMod val="75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ranking(S)</a:t>
            </a:r>
          </a:p>
        </p:txBody>
      </p:sp>
      <p:sp>
        <p:nvSpPr>
          <p:cNvPr id="45" name="Text Box 7"/>
          <p:cNvSpPr txBox="1">
            <a:spLocks noChangeArrowheads="1"/>
          </p:cNvSpPr>
          <p:nvPr/>
        </p:nvSpPr>
        <p:spPr bwMode="auto">
          <a:xfrm>
            <a:off x="1380846" y="1660738"/>
            <a:ext cx="1521570" cy="400110"/>
          </a:xfrm>
          <a:prstGeom prst="rect">
            <a:avLst/>
          </a:prstGeom>
          <a:solidFill>
            <a:schemeClr val="accent1">
              <a:lumMod val="75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intelligence(S)</a:t>
            </a:r>
          </a:p>
        </p:txBody>
      </p:sp>
      <p:sp>
        <p:nvSpPr>
          <p:cNvPr id="46" name="Text Box 8"/>
          <p:cNvSpPr txBox="1">
            <a:spLocks noChangeArrowheads="1"/>
          </p:cNvSpPr>
          <p:nvPr/>
        </p:nvSpPr>
        <p:spPr bwMode="auto">
          <a:xfrm>
            <a:off x="4333174" y="1876762"/>
            <a:ext cx="813043"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47" name="Text Box 9"/>
          <p:cNvSpPr txBox="1">
            <a:spLocks noChangeArrowheads="1"/>
          </p:cNvSpPr>
          <p:nvPr/>
        </p:nvSpPr>
        <p:spPr bwMode="auto">
          <a:xfrm>
            <a:off x="4117150" y="2956882"/>
            <a:ext cx="1039772"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sp>
        <p:nvSpPr>
          <p:cNvPr id="48" name="Text Box 11"/>
          <p:cNvSpPr txBox="1">
            <a:spLocks noChangeArrowheads="1"/>
          </p:cNvSpPr>
          <p:nvPr/>
        </p:nvSpPr>
        <p:spPr bwMode="auto">
          <a:xfrm>
            <a:off x="2676990" y="2380818"/>
            <a:ext cx="1199687" cy="400110"/>
          </a:xfrm>
          <a:prstGeom prst="rect">
            <a:avLst/>
          </a:prstGeom>
          <a:solidFill>
            <a:schemeClr val="accent1">
              <a:lumMod val="60000"/>
              <a:lumOff val="4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grade(S,C)</a:t>
            </a:r>
          </a:p>
        </p:txBody>
      </p:sp>
      <p:sp>
        <p:nvSpPr>
          <p:cNvPr id="49" name="Text Box 12"/>
          <p:cNvSpPr txBox="1">
            <a:spLocks noChangeArrowheads="1"/>
          </p:cNvSpPr>
          <p:nvPr/>
        </p:nvSpPr>
        <p:spPr bwMode="auto">
          <a:xfrm>
            <a:off x="1308838" y="3172906"/>
            <a:ext cx="1697324" cy="400110"/>
          </a:xfrm>
          <a:prstGeom prst="rect">
            <a:avLst/>
          </a:prstGeom>
          <a:solidFill>
            <a:schemeClr val="accent1">
              <a:lumMod val="60000"/>
              <a:lumOff val="4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satisfaction(S,C)</a:t>
            </a:r>
          </a:p>
        </p:txBody>
      </p:sp>
      <p:cxnSp>
        <p:nvCxnSpPr>
          <p:cNvPr id="27661" name="AutoShape 13"/>
          <p:cNvCxnSpPr>
            <a:cxnSpLocks noChangeShapeType="1"/>
            <a:stCxn id="45" idx="2"/>
            <a:endCxn id="44" idx="0"/>
          </p:cNvCxnSpPr>
          <p:nvPr/>
        </p:nvCxnSpPr>
        <p:spPr bwMode="auto">
          <a:xfrm rot="5400000">
            <a:off x="1346994" y="1731035"/>
            <a:ext cx="465137" cy="1123950"/>
          </a:xfrm>
          <a:prstGeom prst="straightConnector1">
            <a:avLst/>
          </a:prstGeom>
          <a:noFill/>
          <a:ln w="34925">
            <a:solidFill>
              <a:schemeClr val="tx1"/>
            </a:solidFill>
            <a:round/>
            <a:headEnd/>
            <a:tailEnd type="stealth" w="lg" len="lg"/>
          </a:ln>
        </p:spPr>
      </p:cxnSp>
      <p:cxnSp>
        <p:nvCxnSpPr>
          <p:cNvPr id="27662" name="AutoShape 17"/>
          <p:cNvCxnSpPr>
            <a:cxnSpLocks noChangeShapeType="1"/>
            <a:stCxn id="57" idx="2"/>
            <a:endCxn id="56" idx="0"/>
          </p:cNvCxnSpPr>
          <p:nvPr/>
        </p:nvCxnSpPr>
        <p:spPr bwMode="auto">
          <a:xfrm rot="16200000" flipH="1">
            <a:off x="6130926" y="2546215"/>
            <a:ext cx="925512" cy="182563"/>
          </a:xfrm>
          <a:prstGeom prst="straightConnector1">
            <a:avLst/>
          </a:prstGeom>
          <a:noFill/>
          <a:ln w="34925">
            <a:solidFill>
              <a:schemeClr val="tx1"/>
            </a:solidFill>
            <a:round/>
            <a:headEnd/>
            <a:tailEnd type="stealth" w="lg" len="lg"/>
          </a:ln>
        </p:spPr>
      </p:cxnSp>
      <p:cxnSp>
        <p:nvCxnSpPr>
          <p:cNvPr id="27663" name="AutoShape 18"/>
          <p:cNvCxnSpPr>
            <a:cxnSpLocks noChangeShapeType="1"/>
            <a:stCxn id="46" idx="2"/>
            <a:endCxn id="47" idx="0"/>
          </p:cNvCxnSpPr>
          <p:nvPr/>
        </p:nvCxnSpPr>
        <p:spPr bwMode="auto">
          <a:xfrm rot="5400000">
            <a:off x="4348163" y="2565266"/>
            <a:ext cx="681037" cy="103187"/>
          </a:xfrm>
          <a:prstGeom prst="straightConnector1">
            <a:avLst/>
          </a:prstGeom>
          <a:noFill/>
          <a:ln w="34925">
            <a:solidFill>
              <a:schemeClr val="tx1"/>
            </a:solidFill>
            <a:round/>
            <a:headEnd/>
            <a:tailEnd type="stealth" w="lg" len="lg"/>
          </a:ln>
        </p:spPr>
      </p:cxnSp>
      <p:cxnSp>
        <p:nvCxnSpPr>
          <p:cNvPr id="27664" name="AutoShape 43"/>
          <p:cNvCxnSpPr>
            <a:cxnSpLocks noChangeShapeType="1"/>
            <a:stCxn id="48" idx="2"/>
            <a:endCxn id="49" idx="0"/>
          </p:cNvCxnSpPr>
          <p:nvPr/>
        </p:nvCxnSpPr>
        <p:spPr bwMode="auto">
          <a:xfrm rot="5400000">
            <a:off x="2520951" y="2417628"/>
            <a:ext cx="392112" cy="1119187"/>
          </a:xfrm>
          <a:prstGeom prst="straightConnector1">
            <a:avLst/>
          </a:prstGeom>
          <a:noFill/>
          <a:ln w="34925">
            <a:solidFill>
              <a:schemeClr val="tx1"/>
            </a:solidFill>
            <a:round/>
            <a:headEnd/>
            <a:tailEnd type="stealth" w="lg" len="lg"/>
          </a:ln>
        </p:spPr>
      </p:cxnSp>
      <p:cxnSp>
        <p:nvCxnSpPr>
          <p:cNvPr id="27665" name="AutoShape 44"/>
          <p:cNvCxnSpPr>
            <a:cxnSpLocks noChangeShapeType="1"/>
            <a:stCxn id="48" idx="3"/>
            <a:endCxn id="46" idx="1"/>
          </p:cNvCxnSpPr>
          <p:nvPr/>
        </p:nvCxnSpPr>
        <p:spPr bwMode="auto">
          <a:xfrm flipV="1">
            <a:off x="3876675" y="2076316"/>
            <a:ext cx="457200" cy="504825"/>
          </a:xfrm>
          <a:prstGeom prst="straightConnector1">
            <a:avLst/>
          </a:prstGeom>
          <a:noFill/>
          <a:ln w="34925">
            <a:solidFill>
              <a:schemeClr val="tx1"/>
            </a:solidFill>
            <a:round/>
            <a:headEnd/>
            <a:tailEnd type="stealth" w="lg" len="lg"/>
          </a:ln>
        </p:spPr>
      </p:cxnSp>
      <p:cxnSp>
        <p:nvCxnSpPr>
          <p:cNvPr id="27666" name="AutoShape 45"/>
          <p:cNvCxnSpPr>
            <a:cxnSpLocks noChangeShapeType="1"/>
            <a:stCxn id="45" idx="2"/>
            <a:endCxn id="48" idx="0"/>
          </p:cNvCxnSpPr>
          <p:nvPr/>
        </p:nvCxnSpPr>
        <p:spPr bwMode="auto">
          <a:xfrm rot="16200000" flipH="1">
            <a:off x="2548731" y="1653248"/>
            <a:ext cx="320675" cy="1135062"/>
          </a:xfrm>
          <a:prstGeom prst="straightConnector1">
            <a:avLst/>
          </a:prstGeom>
          <a:noFill/>
          <a:ln w="34925">
            <a:solidFill>
              <a:schemeClr val="tx1"/>
            </a:solidFill>
            <a:round/>
            <a:headEnd/>
            <a:tailEnd type="stealth" w="lg" len="lg"/>
          </a:ln>
        </p:spPr>
      </p:cxnSp>
      <p:sp>
        <p:nvSpPr>
          <p:cNvPr id="56" name="Text Box 46"/>
          <p:cNvSpPr txBox="1">
            <a:spLocks noChangeArrowheads="1"/>
          </p:cNvSpPr>
          <p:nvPr/>
        </p:nvSpPr>
        <p:spPr bwMode="auto">
          <a:xfrm>
            <a:off x="5845342" y="3100898"/>
            <a:ext cx="1678986"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(p(C))</a:t>
            </a:r>
          </a:p>
        </p:txBody>
      </p:sp>
      <p:sp>
        <p:nvSpPr>
          <p:cNvPr id="57" name="Text Box 47"/>
          <p:cNvSpPr txBox="1">
            <a:spLocks noChangeArrowheads="1"/>
          </p:cNvSpPr>
          <p:nvPr/>
        </p:nvSpPr>
        <p:spPr bwMode="auto">
          <a:xfrm>
            <a:off x="5629318" y="1804754"/>
            <a:ext cx="1745799"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teach-ability(p(C))</a:t>
            </a:r>
          </a:p>
        </p:txBody>
      </p:sp>
      <p:cxnSp>
        <p:nvCxnSpPr>
          <p:cNvPr id="27669" name="AutoShape 48"/>
          <p:cNvCxnSpPr>
            <a:cxnSpLocks noChangeShapeType="1"/>
            <a:stCxn id="56" idx="1"/>
            <a:endCxn id="47" idx="3"/>
          </p:cNvCxnSpPr>
          <p:nvPr/>
        </p:nvCxnSpPr>
        <p:spPr bwMode="auto">
          <a:xfrm rot="10800000">
            <a:off x="5156200" y="3157403"/>
            <a:ext cx="688975" cy="142875"/>
          </a:xfrm>
          <a:prstGeom prst="straightConnector1">
            <a:avLst/>
          </a:prstGeom>
          <a:noFill/>
          <a:ln w="34925">
            <a:solidFill>
              <a:schemeClr val="tx1"/>
            </a:solidFill>
            <a:round/>
            <a:headEnd/>
            <a:tailEnd type="stealth" w="lg" len="lg"/>
          </a:ln>
        </p:spPr>
      </p:cxnSp>
      <p:cxnSp>
        <p:nvCxnSpPr>
          <p:cNvPr id="27670" name="AutoShape 49"/>
          <p:cNvCxnSpPr>
            <a:cxnSpLocks noChangeShapeType="1"/>
            <a:stCxn id="57" idx="2"/>
            <a:endCxn id="47" idx="3"/>
          </p:cNvCxnSpPr>
          <p:nvPr/>
        </p:nvCxnSpPr>
        <p:spPr bwMode="auto">
          <a:xfrm rot="5400000">
            <a:off x="5337969" y="1992972"/>
            <a:ext cx="982662" cy="1346200"/>
          </a:xfrm>
          <a:prstGeom prst="straightConnector1">
            <a:avLst/>
          </a:prstGeom>
          <a:noFill/>
          <a:ln w="34925">
            <a:solidFill>
              <a:schemeClr val="tx1"/>
            </a:solidFill>
            <a:round/>
            <a:headEnd/>
            <a:tailEnd type="stealth" w="lg" len="lg"/>
          </a:ln>
        </p:spPr>
      </p:cxnSp>
      <p:sp>
        <p:nvSpPr>
          <p:cNvPr id="97" name="Text Box 6"/>
          <p:cNvSpPr txBox="1">
            <a:spLocks noChangeArrowheads="1"/>
          </p:cNvSpPr>
          <p:nvPr/>
        </p:nvSpPr>
        <p:spPr bwMode="auto">
          <a:xfrm>
            <a:off x="827584" y="5549170"/>
            <a:ext cx="1146468" cy="400110"/>
          </a:xfrm>
          <a:prstGeom prst="rect">
            <a:avLst/>
          </a:prstGeom>
          <a:solidFill>
            <a:schemeClr val="accent1">
              <a:lumMod val="75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ranking(S)</a:t>
            </a:r>
          </a:p>
        </p:txBody>
      </p:sp>
      <p:sp>
        <p:nvSpPr>
          <p:cNvPr id="98" name="Text Box 7"/>
          <p:cNvSpPr txBox="1">
            <a:spLocks noChangeArrowheads="1"/>
          </p:cNvSpPr>
          <p:nvPr/>
        </p:nvSpPr>
        <p:spPr bwMode="auto">
          <a:xfrm>
            <a:off x="1763688" y="4685074"/>
            <a:ext cx="1521570" cy="400110"/>
          </a:xfrm>
          <a:prstGeom prst="rect">
            <a:avLst/>
          </a:prstGeom>
          <a:solidFill>
            <a:schemeClr val="accent1">
              <a:lumMod val="75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intelligence(S)</a:t>
            </a:r>
          </a:p>
        </p:txBody>
      </p:sp>
      <p:sp>
        <p:nvSpPr>
          <p:cNvPr id="99" name="Text Box 8"/>
          <p:cNvSpPr txBox="1">
            <a:spLocks noChangeArrowheads="1"/>
          </p:cNvSpPr>
          <p:nvPr/>
        </p:nvSpPr>
        <p:spPr bwMode="auto">
          <a:xfrm>
            <a:off x="4499992" y="5261138"/>
            <a:ext cx="813043"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100" name="Text Box 9"/>
          <p:cNvSpPr txBox="1">
            <a:spLocks noChangeArrowheads="1"/>
          </p:cNvSpPr>
          <p:nvPr/>
        </p:nvSpPr>
        <p:spPr bwMode="auto">
          <a:xfrm>
            <a:off x="4499992" y="5981218"/>
            <a:ext cx="1039772"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sp>
        <p:nvSpPr>
          <p:cNvPr id="101" name="Text Box 11"/>
          <p:cNvSpPr txBox="1">
            <a:spLocks noChangeArrowheads="1"/>
          </p:cNvSpPr>
          <p:nvPr/>
        </p:nvSpPr>
        <p:spPr bwMode="auto">
          <a:xfrm>
            <a:off x="2195736" y="5405154"/>
            <a:ext cx="1199687" cy="400110"/>
          </a:xfrm>
          <a:prstGeom prst="rect">
            <a:avLst/>
          </a:prstGeom>
          <a:solidFill>
            <a:schemeClr val="accent1">
              <a:lumMod val="60000"/>
              <a:lumOff val="4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grade(S,C)</a:t>
            </a:r>
          </a:p>
        </p:txBody>
      </p:sp>
      <p:sp>
        <p:nvSpPr>
          <p:cNvPr id="102" name="Text Box 12"/>
          <p:cNvSpPr txBox="1">
            <a:spLocks noChangeArrowheads="1"/>
          </p:cNvSpPr>
          <p:nvPr/>
        </p:nvSpPr>
        <p:spPr bwMode="auto">
          <a:xfrm>
            <a:off x="2555776" y="6053226"/>
            <a:ext cx="1697324" cy="400110"/>
          </a:xfrm>
          <a:prstGeom prst="rect">
            <a:avLst/>
          </a:prstGeom>
          <a:solidFill>
            <a:schemeClr val="accent1">
              <a:lumMod val="60000"/>
              <a:lumOff val="40000"/>
            </a:schemeClr>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satisfaction(S,C)</a:t>
            </a:r>
          </a:p>
        </p:txBody>
      </p:sp>
      <p:cxnSp>
        <p:nvCxnSpPr>
          <p:cNvPr id="27677" name="AutoShape 13"/>
          <p:cNvCxnSpPr>
            <a:cxnSpLocks noChangeShapeType="1"/>
            <a:stCxn id="98" idx="2"/>
            <a:endCxn id="97" idx="0"/>
          </p:cNvCxnSpPr>
          <p:nvPr/>
        </p:nvCxnSpPr>
        <p:spPr bwMode="auto">
          <a:xfrm rot="5400000">
            <a:off x="1729581" y="4755222"/>
            <a:ext cx="465138" cy="1123950"/>
          </a:xfrm>
          <a:prstGeom prst="straightConnector1">
            <a:avLst/>
          </a:prstGeom>
          <a:noFill/>
          <a:ln w="25400">
            <a:solidFill>
              <a:schemeClr val="tx1"/>
            </a:solidFill>
            <a:round/>
            <a:headEnd/>
            <a:tailEnd type="triangle" w="lg" len="lg"/>
          </a:ln>
        </p:spPr>
      </p:cxnSp>
      <p:cxnSp>
        <p:nvCxnSpPr>
          <p:cNvPr id="27678" name="AutoShape 17"/>
          <p:cNvCxnSpPr>
            <a:cxnSpLocks noChangeShapeType="1"/>
            <a:stCxn id="110" idx="2"/>
            <a:endCxn id="109" idx="0"/>
          </p:cNvCxnSpPr>
          <p:nvPr/>
        </p:nvCxnSpPr>
        <p:spPr bwMode="auto">
          <a:xfrm rot="16200000" flipH="1">
            <a:off x="6513512" y="5570404"/>
            <a:ext cx="925513" cy="182562"/>
          </a:xfrm>
          <a:prstGeom prst="straightConnector1">
            <a:avLst/>
          </a:prstGeom>
          <a:noFill/>
          <a:ln w="25400">
            <a:solidFill>
              <a:schemeClr val="tx1"/>
            </a:solidFill>
            <a:round/>
            <a:headEnd/>
            <a:tailEnd type="triangle" w="lg" len="lg"/>
          </a:ln>
        </p:spPr>
      </p:cxnSp>
      <p:cxnSp>
        <p:nvCxnSpPr>
          <p:cNvPr id="27679" name="AutoShape 18"/>
          <p:cNvCxnSpPr>
            <a:cxnSpLocks noChangeShapeType="1"/>
            <a:stCxn id="99" idx="2"/>
            <a:endCxn id="100" idx="0"/>
          </p:cNvCxnSpPr>
          <p:nvPr/>
        </p:nvCxnSpPr>
        <p:spPr bwMode="auto">
          <a:xfrm rot="16200000" flipH="1">
            <a:off x="4802981" y="5764873"/>
            <a:ext cx="320675" cy="112712"/>
          </a:xfrm>
          <a:prstGeom prst="straightConnector1">
            <a:avLst/>
          </a:prstGeom>
          <a:noFill/>
          <a:ln w="25400">
            <a:solidFill>
              <a:schemeClr val="tx1"/>
            </a:solidFill>
            <a:round/>
            <a:headEnd/>
            <a:tailEnd type="triangle" w="lg" len="lg"/>
          </a:ln>
        </p:spPr>
      </p:cxnSp>
      <p:cxnSp>
        <p:nvCxnSpPr>
          <p:cNvPr id="27680" name="AutoShape 43"/>
          <p:cNvCxnSpPr>
            <a:cxnSpLocks noChangeShapeType="1"/>
            <a:stCxn id="101" idx="2"/>
            <a:endCxn id="102" idx="0"/>
          </p:cNvCxnSpPr>
          <p:nvPr/>
        </p:nvCxnSpPr>
        <p:spPr bwMode="auto">
          <a:xfrm rot="16200000" flipH="1">
            <a:off x="2976563" y="5624378"/>
            <a:ext cx="247650" cy="609600"/>
          </a:xfrm>
          <a:prstGeom prst="straightConnector1">
            <a:avLst/>
          </a:prstGeom>
          <a:noFill/>
          <a:ln w="25400">
            <a:solidFill>
              <a:schemeClr val="tx1"/>
            </a:solidFill>
            <a:round/>
            <a:headEnd/>
            <a:tailEnd type="triangle" w="lg" len="lg"/>
          </a:ln>
        </p:spPr>
      </p:cxnSp>
      <p:cxnSp>
        <p:nvCxnSpPr>
          <p:cNvPr id="27681" name="AutoShape 44"/>
          <p:cNvCxnSpPr>
            <a:cxnSpLocks noChangeShapeType="1"/>
            <a:stCxn id="101" idx="3"/>
            <a:endCxn id="99" idx="1"/>
          </p:cNvCxnSpPr>
          <p:nvPr/>
        </p:nvCxnSpPr>
        <p:spPr bwMode="auto">
          <a:xfrm flipV="1">
            <a:off x="3395663" y="5460866"/>
            <a:ext cx="1104900" cy="144462"/>
          </a:xfrm>
          <a:prstGeom prst="straightConnector1">
            <a:avLst/>
          </a:prstGeom>
          <a:noFill/>
          <a:ln w="25400">
            <a:solidFill>
              <a:schemeClr val="tx1"/>
            </a:solidFill>
            <a:round/>
            <a:headEnd/>
            <a:tailEnd type="triangle" w="lg" len="lg"/>
          </a:ln>
        </p:spPr>
      </p:cxnSp>
      <p:cxnSp>
        <p:nvCxnSpPr>
          <p:cNvPr id="27682" name="AutoShape 45"/>
          <p:cNvCxnSpPr>
            <a:cxnSpLocks noChangeShapeType="1"/>
            <a:stCxn id="98" idx="2"/>
            <a:endCxn id="101" idx="0"/>
          </p:cNvCxnSpPr>
          <p:nvPr/>
        </p:nvCxnSpPr>
        <p:spPr bwMode="auto">
          <a:xfrm rot="16200000" flipH="1">
            <a:off x="2499519" y="5109234"/>
            <a:ext cx="320675" cy="271463"/>
          </a:xfrm>
          <a:prstGeom prst="straightConnector1">
            <a:avLst/>
          </a:prstGeom>
          <a:noFill/>
          <a:ln w="25400">
            <a:solidFill>
              <a:schemeClr val="tx1"/>
            </a:solidFill>
            <a:round/>
            <a:headEnd/>
            <a:tailEnd type="triangle" w="lg" len="lg"/>
          </a:ln>
        </p:spPr>
      </p:cxnSp>
      <p:sp>
        <p:nvSpPr>
          <p:cNvPr id="109" name="Text Box 46"/>
          <p:cNvSpPr txBox="1">
            <a:spLocks noChangeArrowheads="1"/>
          </p:cNvSpPr>
          <p:nvPr/>
        </p:nvSpPr>
        <p:spPr bwMode="auto">
          <a:xfrm>
            <a:off x="6228184" y="6125234"/>
            <a:ext cx="1678986"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(p(C))</a:t>
            </a:r>
          </a:p>
        </p:txBody>
      </p:sp>
      <p:sp>
        <p:nvSpPr>
          <p:cNvPr id="110" name="Text Box 47"/>
          <p:cNvSpPr txBox="1">
            <a:spLocks noChangeArrowheads="1"/>
          </p:cNvSpPr>
          <p:nvPr/>
        </p:nvSpPr>
        <p:spPr bwMode="auto">
          <a:xfrm>
            <a:off x="6012160" y="4829090"/>
            <a:ext cx="1745799"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teach-ability(p(C))</a:t>
            </a:r>
          </a:p>
        </p:txBody>
      </p:sp>
      <p:cxnSp>
        <p:nvCxnSpPr>
          <p:cNvPr id="27685" name="AutoShape 48"/>
          <p:cNvCxnSpPr>
            <a:cxnSpLocks noChangeShapeType="1"/>
            <a:stCxn id="109" idx="1"/>
            <a:endCxn id="100" idx="3"/>
          </p:cNvCxnSpPr>
          <p:nvPr/>
        </p:nvCxnSpPr>
        <p:spPr bwMode="auto">
          <a:xfrm rot="10800000">
            <a:off x="5540375" y="6181591"/>
            <a:ext cx="687388" cy="144462"/>
          </a:xfrm>
          <a:prstGeom prst="straightConnector1">
            <a:avLst/>
          </a:prstGeom>
          <a:noFill/>
          <a:ln w="25400">
            <a:solidFill>
              <a:schemeClr val="tx1"/>
            </a:solidFill>
            <a:round/>
            <a:headEnd/>
            <a:tailEnd type="triangle" w="lg" len="lg"/>
          </a:ln>
        </p:spPr>
      </p:cxnSp>
      <p:cxnSp>
        <p:nvCxnSpPr>
          <p:cNvPr id="27686" name="AutoShape 49"/>
          <p:cNvCxnSpPr>
            <a:cxnSpLocks noChangeShapeType="1"/>
            <a:stCxn id="110" idx="2"/>
            <a:endCxn id="100" idx="3"/>
          </p:cNvCxnSpPr>
          <p:nvPr/>
        </p:nvCxnSpPr>
        <p:spPr bwMode="auto">
          <a:xfrm rot="5400000">
            <a:off x="5721350" y="5017953"/>
            <a:ext cx="982663" cy="1344613"/>
          </a:xfrm>
          <a:prstGeom prst="straightConnector1">
            <a:avLst/>
          </a:prstGeom>
          <a:noFill/>
          <a:ln w="25400">
            <a:solidFill>
              <a:schemeClr val="tx1"/>
            </a:solidFill>
            <a:round/>
            <a:headEnd/>
            <a:tailEnd type="triangle" w="lg" len="lg"/>
          </a:ln>
        </p:spPr>
      </p:cxnSp>
      <p:cxnSp>
        <p:nvCxnSpPr>
          <p:cNvPr id="27687" name="AutoShape 13"/>
          <p:cNvCxnSpPr>
            <a:cxnSpLocks noChangeShapeType="1"/>
            <a:stCxn id="29" idx="2"/>
            <a:endCxn id="102" idx="0"/>
          </p:cNvCxnSpPr>
          <p:nvPr/>
        </p:nvCxnSpPr>
        <p:spPr bwMode="auto">
          <a:xfrm rot="5400000">
            <a:off x="3331402" y="5014205"/>
            <a:ext cx="1112058" cy="965985"/>
          </a:xfrm>
          <a:prstGeom prst="straightConnector1">
            <a:avLst/>
          </a:prstGeom>
          <a:noFill/>
          <a:ln w="25400">
            <a:solidFill>
              <a:schemeClr val="tx1"/>
            </a:solidFill>
            <a:round/>
            <a:headEnd/>
            <a:tailEnd type="triangle" w="lg" len="lg"/>
          </a:ln>
        </p:spPr>
      </p:cxnSp>
      <p:cxnSp>
        <p:nvCxnSpPr>
          <p:cNvPr id="27688" name="AutoShape 13"/>
          <p:cNvCxnSpPr>
            <a:cxnSpLocks noChangeShapeType="1"/>
            <a:stCxn id="29" idx="2"/>
            <a:endCxn id="99" idx="0"/>
          </p:cNvCxnSpPr>
          <p:nvPr/>
        </p:nvCxnSpPr>
        <p:spPr bwMode="auto">
          <a:xfrm rot="16200000" flipH="1">
            <a:off x="4478483" y="4833107"/>
            <a:ext cx="319970" cy="536091"/>
          </a:xfrm>
          <a:prstGeom prst="straightConnector1">
            <a:avLst/>
          </a:prstGeom>
          <a:noFill/>
          <a:ln w="25400">
            <a:solidFill>
              <a:schemeClr val="tx1"/>
            </a:solidFill>
            <a:round/>
            <a:headEnd/>
            <a:tailEnd type="triangle" w="lg" len="lg"/>
          </a:ln>
        </p:spPr>
      </p:cxnSp>
      <p:cxnSp>
        <p:nvCxnSpPr>
          <p:cNvPr id="27689" name="AutoShape 13"/>
          <p:cNvCxnSpPr>
            <a:cxnSpLocks noChangeShapeType="1"/>
            <a:stCxn id="98" idx="3"/>
            <a:endCxn id="99" idx="1"/>
          </p:cNvCxnSpPr>
          <p:nvPr/>
        </p:nvCxnSpPr>
        <p:spPr bwMode="auto">
          <a:xfrm>
            <a:off x="3284538" y="4884603"/>
            <a:ext cx="1216025" cy="576263"/>
          </a:xfrm>
          <a:prstGeom prst="straightConnector1">
            <a:avLst/>
          </a:prstGeom>
          <a:noFill/>
          <a:ln w="25400">
            <a:solidFill>
              <a:schemeClr val="tx1"/>
            </a:solidFill>
            <a:round/>
            <a:headEnd/>
            <a:tailEnd type="triangle" w="lg" len="lg"/>
          </a:ln>
        </p:spPr>
      </p:cxnSp>
      <p:cxnSp>
        <p:nvCxnSpPr>
          <p:cNvPr id="50" name="AutoShape 13"/>
          <p:cNvCxnSpPr>
            <a:cxnSpLocks noChangeShapeType="1"/>
            <a:stCxn id="45" idx="3"/>
            <a:endCxn id="46" idx="1"/>
          </p:cNvCxnSpPr>
          <p:nvPr/>
        </p:nvCxnSpPr>
        <p:spPr bwMode="auto">
          <a:xfrm>
            <a:off x="2902416" y="1860793"/>
            <a:ext cx="1430758" cy="216024"/>
          </a:xfrm>
          <a:prstGeom prst="straightConnector1">
            <a:avLst/>
          </a:prstGeom>
          <a:noFill/>
          <a:ln w="25400">
            <a:solidFill>
              <a:schemeClr val="tx1"/>
            </a:solidFill>
            <a:round/>
            <a:headEn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linds(horizontal)">
                                      <p:cBhvr>
                                        <p:cTn id="10" dur="500"/>
                                        <p:tgtEl>
                                          <p:spTgt spid="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blinds(horizontal)">
                                      <p:cBhvr>
                                        <p:cTn id="13" dur="500"/>
                                        <p:tgtEl>
                                          <p:spTgt spid="9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blinds(horizontal)">
                                      <p:cBhvr>
                                        <p:cTn id="16" dur="500"/>
                                        <p:tgtEl>
                                          <p:spTgt spid="9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blinds(horizontal)">
                                      <p:cBhvr>
                                        <p:cTn id="22" dur="500"/>
                                        <p:tgtEl>
                                          <p:spTgt spid="10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linds(horizontal)">
                                      <p:cBhvr>
                                        <p:cTn id="25" dur="500"/>
                                        <p:tgtEl>
                                          <p:spTgt spid="102"/>
                                        </p:tgtEl>
                                      </p:cBhvr>
                                    </p:animEffect>
                                  </p:childTnLst>
                                </p:cTn>
                              </p:par>
                              <p:par>
                                <p:cTn id="26" presetID="3" presetClass="entr" presetSubtype="10" fill="hold" nodeType="withEffect">
                                  <p:stCondLst>
                                    <p:cond delay="0"/>
                                  </p:stCondLst>
                                  <p:childTnLst>
                                    <p:set>
                                      <p:cBhvr>
                                        <p:cTn id="27" dur="1" fill="hold">
                                          <p:stCondLst>
                                            <p:cond delay="0"/>
                                          </p:stCondLst>
                                        </p:cTn>
                                        <p:tgtEl>
                                          <p:spTgt spid="27677"/>
                                        </p:tgtEl>
                                        <p:attrNameLst>
                                          <p:attrName>style.visibility</p:attrName>
                                        </p:attrNameLst>
                                      </p:cBhvr>
                                      <p:to>
                                        <p:strVal val="visible"/>
                                      </p:to>
                                    </p:set>
                                    <p:animEffect transition="in" filter="blinds(horizontal)">
                                      <p:cBhvr>
                                        <p:cTn id="28" dur="500"/>
                                        <p:tgtEl>
                                          <p:spTgt spid="27677"/>
                                        </p:tgtEl>
                                      </p:cBhvr>
                                    </p:animEffect>
                                  </p:childTnLst>
                                </p:cTn>
                              </p:par>
                              <p:par>
                                <p:cTn id="29" presetID="3" presetClass="entr" presetSubtype="10" fill="hold" nodeType="withEffect">
                                  <p:stCondLst>
                                    <p:cond delay="0"/>
                                  </p:stCondLst>
                                  <p:childTnLst>
                                    <p:set>
                                      <p:cBhvr>
                                        <p:cTn id="30" dur="1" fill="hold">
                                          <p:stCondLst>
                                            <p:cond delay="0"/>
                                          </p:stCondLst>
                                        </p:cTn>
                                        <p:tgtEl>
                                          <p:spTgt spid="27678"/>
                                        </p:tgtEl>
                                        <p:attrNameLst>
                                          <p:attrName>style.visibility</p:attrName>
                                        </p:attrNameLst>
                                      </p:cBhvr>
                                      <p:to>
                                        <p:strVal val="visible"/>
                                      </p:to>
                                    </p:set>
                                    <p:animEffect transition="in" filter="blinds(horizontal)">
                                      <p:cBhvr>
                                        <p:cTn id="31" dur="500"/>
                                        <p:tgtEl>
                                          <p:spTgt spid="27678"/>
                                        </p:tgtEl>
                                      </p:cBhvr>
                                    </p:animEffect>
                                  </p:childTnLst>
                                </p:cTn>
                              </p:par>
                              <p:par>
                                <p:cTn id="32" presetID="3" presetClass="entr" presetSubtype="10" fill="hold" nodeType="withEffect">
                                  <p:stCondLst>
                                    <p:cond delay="0"/>
                                  </p:stCondLst>
                                  <p:childTnLst>
                                    <p:set>
                                      <p:cBhvr>
                                        <p:cTn id="33" dur="1" fill="hold">
                                          <p:stCondLst>
                                            <p:cond delay="0"/>
                                          </p:stCondLst>
                                        </p:cTn>
                                        <p:tgtEl>
                                          <p:spTgt spid="27679"/>
                                        </p:tgtEl>
                                        <p:attrNameLst>
                                          <p:attrName>style.visibility</p:attrName>
                                        </p:attrNameLst>
                                      </p:cBhvr>
                                      <p:to>
                                        <p:strVal val="visible"/>
                                      </p:to>
                                    </p:set>
                                    <p:animEffect transition="in" filter="blinds(horizontal)">
                                      <p:cBhvr>
                                        <p:cTn id="34" dur="500"/>
                                        <p:tgtEl>
                                          <p:spTgt spid="27679"/>
                                        </p:tgtEl>
                                      </p:cBhvr>
                                    </p:animEffect>
                                  </p:childTnLst>
                                </p:cTn>
                              </p:par>
                              <p:par>
                                <p:cTn id="35" presetID="3" presetClass="entr" presetSubtype="10" fill="hold" nodeType="withEffect">
                                  <p:stCondLst>
                                    <p:cond delay="0"/>
                                  </p:stCondLst>
                                  <p:childTnLst>
                                    <p:set>
                                      <p:cBhvr>
                                        <p:cTn id="36" dur="1" fill="hold">
                                          <p:stCondLst>
                                            <p:cond delay="0"/>
                                          </p:stCondLst>
                                        </p:cTn>
                                        <p:tgtEl>
                                          <p:spTgt spid="27680"/>
                                        </p:tgtEl>
                                        <p:attrNameLst>
                                          <p:attrName>style.visibility</p:attrName>
                                        </p:attrNameLst>
                                      </p:cBhvr>
                                      <p:to>
                                        <p:strVal val="visible"/>
                                      </p:to>
                                    </p:set>
                                    <p:animEffect transition="in" filter="blinds(horizontal)">
                                      <p:cBhvr>
                                        <p:cTn id="37" dur="500"/>
                                        <p:tgtEl>
                                          <p:spTgt spid="27680"/>
                                        </p:tgtEl>
                                      </p:cBhvr>
                                    </p:animEffect>
                                  </p:childTnLst>
                                </p:cTn>
                              </p:par>
                              <p:par>
                                <p:cTn id="38" presetID="3" presetClass="entr" presetSubtype="10" fill="hold" nodeType="withEffect">
                                  <p:stCondLst>
                                    <p:cond delay="0"/>
                                  </p:stCondLst>
                                  <p:childTnLst>
                                    <p:set>
                                      <p:cBhvr>
                                        <p:cTn id="39" dur="1" fill="hold">
                                          <p:stCondLst>
                                            <p:cond delay="0"/>
                                          </p:stCondLst>
                                        </p:cTn>
                                        <p:tgtEl>
                                          <p:spTgt spid="27681"/>
                                        </p:tgtEl>
                                        <p:attrNameLst>
                                          <p:attrName>style.visibility</p:attrName>
                                        </p:attrNameLst>
                                      </p:cBhvr>
                                      <p:to>
                                        <p:strVal val="visible"/>
                                      </p:to>
                                    </p:set>
                                    <p:animEffect transition="in" filter="blinds(horizontal)">
                                      <p:cBhvr>
                                        <p:cTn id="40" dur="500"/>
                                        <p:tgtEl>
                                          <p:spTgt spid="27681"/>
                                        </p:tgtEl>
                                      </p:cBhvr>
                                    </p:animEffect>
                                  </p:childTnLst>
                                </p:cTn>
                              </p:par>
                              <p:par>
                                <p:cTn id="41" presetID="3" presetClass="entr" presetSubtype="10" fill="hold" nodeType="withEffect">
                                  <p:stCondLst>
                                    <p:cond delay="0"/>
                                  </p:stCondLst>
                                  <p:childTnLst>
                                    <p:set>
                                      <p:cBhvr>
                                        <p:cTn id="42" dur="1" fill="hold">
                                          <p:stCondLst>
                                            <p:cond delay="0"/>
                                          </p:stCondLst>
                                        </p:cTn>
                                        <p:tgtEl>
                                          <p:spTgt spid="27682"/>
                                        </p:tgtEl>
                                        <p:attrNameLst>
                                          <p:attrName>style.visibility</p:attrName>
                                        </p:attrNameLst>
                                      </p:cBhvr>
                                      <p:to>
                                        <p:strVal val="visible"/>
                                      </p:to>
                                    </p:set>
                                    <p:animEffect transition="in" filter="blinds(horizontal)">
                                      <p:cBhvr>
                                        <p:cTn id="43" dur="500"/>
                                        <p:tgtEl>
                                          <p:spTgt spid="2768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blinds(horizontal)">
                                      <p:cBhvr>
                                        <p:cTn id="46" dur="500"/>
                                        <p:tgtEl>
                                          <p:spTgt spid="10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blinds(horizontal)">
                                      <p:cBhvr>
                                        <p:cTn id="49" dur="500"/>
                                        <p:tgtEl>
                                          <p:spTgt spid="110"/>
                                        </p:tgtEl>
                                      </p:cBhvr>
                                    </p:animEffect>
                                  </p:childTnLst>
                                </p:cTn>
                              </p:par>
                              <p:par>
                                <p:cTn id="50" presetID="3" presetClass="entr" presetSubtype="10" fill="hold" nodeType="withEffect">
                                  <p:stCondLst>
                                    <p:cond delay="0"/>
                                  </p:stCondLst>
                                  <p:childTnLst>
                                    <p:set>
                                      <p:cBhvr>
                                        <p:cTn id="51" dur="1" fill="hold">
                                          <p:stCondLst>
                                            <p:cond delay="0"/>
                                          </p:stCondLst>
                                        </p:cTn>
                                        <p:tgtEl>
                                          <p:spTgt spid="27685"/>
                                        </p:tgtEl>
                                        <p:attrNameLst>
                                          <p:attrName>style.visibility</p:attrName>
                                        </p:attrNameLst>
                                      </p:cBhvr>
                                      <p:to>
                                        <p:strVal val="visible"/>
                                      </p:to>
                                    </p:set>
                                    <p:animEffect transition="in" filter="blinds(horizontal)">
                                      <p:cBhvr>
                                        <p:cTn id="52" dur="500"/>
                                        <p:tgtEl>
                                          <p:spTgt spid="27685"/>
                                        </p:tgtEl>
                                      </p:cBhvr>
                                    </p:animEffect>
                                  </p:childTnLst>
                                </p:cTn>
                              </p:par>
                              <p:par>
                                <p:cTn id="53" presetID="3" presetClass="entr" presetSubtype="10" fill="hold" nodeType="withEffect">
                                  <p:stCondLst>
                                    <p:cond delay="0"/>
                                  </p:stCondLst>
                                  <p:childTnLst>
                                    <p:set>
                                      <p:cBhvr>
                                        <p:cTn id="54" dur="1" fill="hold">
                                          <p:stCondLst>
                                            <p:cond delay="0"/>
                                          </p:stCondLst>
                                        </p:cTn>
                                        <p:tgtEl>
                                          <p:spTgt spid="27686"/>
                                        </p:tgtEl>
                                        <p:attrNameLst>
                                          <p:attrName>style.visibility</p:attrName>
                                        </p:attrNameLst>
                                      </p:cBhvr>
                                      <p:to>
                                        <p:strVal val="visible"/>
                                      </p:to>
                                    </p:set>
                                    <p:animEffect transition="in" filter="blinds(horizontal)">
                                      <p:cBhvr>
                                        <p:cTn id="55" dur="500"/>
                                        <p:tgtEl>
                                          <p:spTgt spid="27686"/>
                                        </p:tgtEl>
                                      </p:cBhvr>
                                    </p:animEffect>
                                  </p:childTnLst>
                                </p:cTn>
                              </p:par>
                              <p:par>
                                <p:cTn id="56" presetID="3" presetClass="entr" presetSubtype="10" fill="hold" nodeType="withEffect">
                                  <p:stCondLst>
                                    <p:cond delay="0"/>
                                  </p:stCondLst>
                                  <p:childTnLst>
                                    <p:set>
                                      <p:cBhvr>
                                        <p:cTn id="57" dur="1" fill="hold">
                                          <p:stCondLst>
                                            <p:cond delay="0"/>
                                          </p:stCondLst>
                                        </p:cTn>
                                        <p:tgtEl>
                                          <p:spTgt spid="27689"/>
                                        </p:tgtEl>
                                        <p:attrNameLst>
                                          <p:attrName>style.visibility</p:attrName>
                                        </p:attrNameLst>
                                      </p:cBhvr>
                                      <p:to>
                                        <p:strVal val="visible"/>
                                      </p:to>
                                    </p:set>
                                    <p:animEffect transition="in" filter="blinds(horizontal)">
                                      <p:cBhvr>
                                        <p:cTn id="58" dur="500"/>
                                        <p:tgtEl>
                                          <p:spTgt spid="2768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7687"/>
                                        </p:tgtEl>
                                        <p:attrNameLst>
                                          <p:attrName>style.visibility</p:attrName>
                                        </p:attrNameLst>
                                      </p:cBhvr>
                                      <p:to>
                                        <p:strVal val="visible"/>
                                      </p:to>
                                    </p:set>
                                    <p:animEffect transition="in" filter="blinds(horizontal)">
                                      <p:cBhvr>
                                        <p:cTn id="63" dur="500"/>
                                        <p:tgtEl>
                                          <p:spTgt spid="27687"/>
                                        </p:tgtEl>
                                      </p:cBhvr>
                                    </p:animEffect>
                                  </p:childTnLst>
                                </p:cTn>
                              </p:par>
                              <p:par>
                                <p:cTn id="64" presetID="3" presetClass="entr" presetSubtype="10" fill="hold" nodeType="withEffect">
                                  <p:stCondLst>
                                    <p:cond delay="0"/>
                                  </p:stCondLst>
                                  <p:childTnLst>
                                    <p:set>
                                      <p:cBhvr>
                                        <p:cTn id="65" dur="1" fill="hold">
                                          <p:stCondLst>
                                            <p:cond delay="0"/>
                                          </p:stCondLst>
                                        </p:cTn>
                                        <p:tgtEl>
                                          <p:spTgt spid="27688"/>
                                        </p:tgtEl>
                                        <p:attrNameLst>
                                          <p:attrName>style.visibility</p:attrName>
                                        </p:attrNameLst>
                                      </p:cBhvr>
                                      <p:to>
                                        <p:strVal val="visible"/>
                                      </p:to>
                                    </p:set>
                                    <p:animEffect transition="in" filter="blinds(horizontal)">
                                      <p:cBhvr>
                                        <p:cTn id="66" dur="500"/>
                                        <p:tgtEl>
                                          <p:spTgt spid="2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7" grpId="0" animBg="1"/>
      <p:bldP spid="98" grpId="0" animBg="1"/>
      <p:bldP spid="99" grpId="0" animBg="1"/>
      <p:bldP spid="100" grpId="0" animBg="1"/>
      <p:bldP spid="101" grpId="0" animBg="1"/>
      <p:bldP spid="102" grpId="0" animBg="1"/>
      <p:bldP spid="109" grpId="0" animBg="1"/>
      <p:bldP spid="1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Datasets</a:t>
            </a:r>
          </a:p>
        </p:txBody>
      </p:sp>
      <p:sp>
        <p:nvSpPr>
          <p:cNvPr id="29699" name="Content Placeholder 2"/>
          <p:cNvSpPr>
            <a:spLocks noGrp="1"/>
          </p:cNvSpPr>
          <p:nvPr>
            <p:ph idx="1"/>
          </p:nvPr>
        </p:nvSpPr>
        <p:spPr/>
        <p:txBody>
          <a:bodyPr/>
          <a:lstStyle/>
          <a:p>
            <a:pPr eaLnBrk="1" hangingPunct="1"/>
            <a:r>
              <a:rPr lang="en-US" smtClean="0"/>
              <a:t>University</a:t>
            </a:r>
          </a:p>
          <a:p>
            <a:pPr eaLnBrk="1" hangingPunct="1"/>
            <a:r>
              <a:rPr lang="en-US" smtClean="0"/>
              <a:t>Movielens</a:t>
            </a:r>
          </a:p>
          <a:p>
            <a:pPr eaLnBrk="1" hangingPunct="1"/>
            <a:r>
              <a:rPr lang="en-US" smtClean="0"/>
              <a:t>Mutagenesis</a:t>
            </a:r>
          </a:p>
        </p:txBody>
      </p:sp>
      <p:sp>
        <p:nvSpPr>
          <p:cNvPr id="4" name="Slide Number Placeholder 3"/>
          <p:cNvSpPr>
            <a:spLocks noGrp="1"/>
          </p:cNvSpPr>
          <p:nvPr>
            <p:ph type="sldNum" sz="quarter" idx="12"/>
          </p:nvPr>
        </p:nvSpPr>
        <p:spPr/>
        <p:txBody>
          <a:bodyPr/>
          <a:lstStyle/>
          <a:p>
            <a:pPr>
              <a:defRPr/>
            </a:pPr>
            <a:fld id="{AF5F69A2-7A87-41F2-A95E-B60CD637BB17}" type="slidenum">
              <a:rPr lang="en-US"/>
              <a:pPr>
                <a:defRPr/>
              </a:pPr>
              <a:t>13</a:t>
            </a:fld>
            <a:endParaRPr lang="en-US" dirty="0"/>
          </a:p>
        </p:txBody>
      </p:sp>
      <p:sp>
        <p:nvSpPr>
          <p:cNvPr id="26629" name="Footer Placeholder 4"/>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pic>
        <p:nvPicPr>
          <p:cNvPr id="29702" name="Picture 4"/>
          <p:cNvPicPr>
            <a:picLocks noChangeAspect="1" noChangeArrowheads="1"/>
          </p:cNvPicPr>
          <p:nvPr/>
        </p:nvPicPr>
        <p:blipFill>
          <a:blip r:embed="rId2" cstate="print"/>
          <a:srcRect/>
          <a:stretch>
            <a:fillRect/>
          </a:stretch>
        </p:blipFill>
        <p:spPr bwMode="auto">
          <a:xfrm>
            <a:off x="1547813" y="2924175"/>
            <a:ext cx="617537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71462"/>
            <a:ext cx="7772400" cy="1143000"/>
          </a:xfrm>
        </p:spPr>
        <p:txBody>
          <a:bodyPr/>
          <a:lstStyle/>
          <a:p>
            <a:pPr eaLnBrk="1" hangingPunct="1"/>
            <a:r>
              <a:rPr lang="en-US" dirty="0" smtClean="0"/>
              <a:t>Systems</a:t>
            </a:r>
          </a:p>
        </p:txBody>
      </p:sp>
      <p:sp>
        <p:nvSpPr>
          <p:cNvPr id="27651"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977D90CE-4B97-4D1C-843A-7E0EAE5FB292}" type="slidenum">
              <a:rPr lang="en-US"/>
              <a:pPr>
                <a:defRPr/>
              </a:pPr>
              <a:t>14</a:t>
            </a:fld>
            <a:endParaRPr lang="en-US" dirty="0"/>
          </a:p>
        </p:txBody>
      </p:sp>
      <p:sp>
        <p:nvSpPr>
          <p:cNvPr id="30725" name="Content Placeholder 4"/>
          <p:cNvSpPr>
            <a:spLocks noGrp="1"/>
          </p:cNvSpPr>
          <p:nvPr>
            <p:ph sz="quarter" idx="1"/>
          </p:nvPr>
        </p:nvSpPr>
        <p:spPr>
          <a:xfrm>
            <a:off x="914400" y="1071546"/>
            <a:ext cx="7772400" cy="4410092"/>
          </a:xfrm>
        </p:spPr>
        <p:txBody>
          <a:bodyPr/>
          <a:lstStyle/>
          <a:p>
            <a:pPr eaLnBrk="1" hangingPunct="1"/>
            <a:r>
              <a:rPr lang="en-US" dirty="0" smtClean="0"/>
              <a:t>Moralized Bayes Nets(MBN) is a Parameterized Bayes nets (PBNs) converted into a Markov logic network.</a:t>
            </a:r>
          </a:p>
          <a:p>
            <a:pPr eaLnBrk="1" hangingPunct="1"/>
            <a:endParaRPr lang="en-US" dirty="0" smtClean="0"/>
          </a:p>
          <a:p>
            <a:pPr eaLnBrk="1" hangingPunct="1"/>
            <a:r>
              <a:rPr lang="en-US" dirty="0" smtClean="0"/>
              <a:t> LHL(current implementation of structure learning in Alchemy</a:t>
            </a:r>
            <a:r>
              <a:rPr lang="en-US" dirty="0" smtClean="0"/>
              <a:t>) </a:t>
            </a:r>
            <a:endParaRPr lang="en-US" dirty="0" smtClean="0"/>
          </a:p>
          <a:p>
            <a:pPr eaLnBrk="1" hangingPunct="1"/>
            <a:endParaRPr lang="en-US" dirty="0" smtClean="0"/>
          </a:p>
          <a:p>
            <a:pPr eaLnBrk="1" hangingPunct="1"/>
            <a:r>
              <a:rPr lang="en-US" dirty="0" err="1" smtClean="0"/>
              <a:t>Const_LHL</a:t>
            </a:r>
            <a:r>
              <a:rPr lang="en-US" dirty="0" smtClean="0"/>
              <a:t>: Following the data reformatting used by </a:t>
            </a:r>
            <a:r>
              <a:rPr lang="en-US" dirty="0" err="1" smtClean="0"/>
              <a:t>Kok</a:t>
            </a:r>
            <a:r>
              <a:rPr lang="en-US" dirty="0" smtClean="0"/>
              <a:t> and </a:t>
            </a:r>
            <a:r>
              <a:rPr lang="en-US" dirty="0" err="1" smtClean="0"/>
              <a:t>Domingos</a:t>
            </a:r>
            <a:r>
              <a:rPr lang="en-US" dirty="0" smtClean="0"/>
              <a:t> 2007.</a:t>
            </a:r>
          </a:p>
          <a:p>
            <a:pPr marL="273050" lvl="1" indent="-273050" eaLnBrk="1" hangingPunct="1">
              <a:spcBef>
                <a:spcPts val="575"/>
              </a:spcBef>
              <a:buClr>
                <a:schemeClr val="accent1"/>
              </a:buClr>
            </a:pPr>
            <a:r>
              <a:rPr lang="en-US" dirty="0" smtClean="0"/>
              <a:t>Salary(Student, </a:t>
            </a:r>
            <a:r>
              <a:rPr lang="en-US" dirty="0" err="1" smtClean="0"/>
              <a:t>salary_value</a:t>
            </a:r>
            <a:r>
              <a:rPr lang="en-US" dirty="0" smtClean="0"/>
              <a:t>) =&gt;</a:t>
            </a:r>
          </a:p>
          <a:p>
            <a:pPr lvl="2" eaLnBrk="1" hangingPunct="1"/>
            <a:r>
              <a:rPr lang="en-US" dirty="0" err="1" smtClean="0"/>
              <a:t>Salary_high</a:t>
            </a:r>
            <a:r>
              <a:rPr lang="en-US" dirty="0" smtClean="0"/>
              <a:t>(student)</a:t>
            </a:r>
          </a:p>
          <a:p>
            <a:pPr lvl="2" eaLnBrk="1" hangingPunct="1"/>
            <a:r>
              <a:rPr lang="en-US" dirty="0" err="1" smtClean="0"/>
              <a:t>Salary_low</a:t>
            </a:r>
            <a:r>
              <a:rPr lang="en-US" dirty="0" smtClean="0"/>
              <a:t>(student)</a:t>
            </a:r>
          </a:p>
          <a:p>
            <a:pPr lvl="2" eaLnBrk="1" hangingPunct="1"/>
            <a:r>
              <a:rPr lang="en-US" dirty="0" err="1" smtClean="0"/>
              <a:t>Salary_medium</a:t>
            </a:r>
            <a:r>
              <a:rPr lang="en-US" dirty="0" smtClean="0"/>
              <a:t>(student)</a:t>
            </a:r>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Evaluation Plan</a:t>
            </a:r>
          </a:p>
        </p:txBody>
      </p:sp>
      <p:sp>
        <p:nvSpPr>
          <p:cNvPr id="4" name="Slide Number Placeholder 3"/>
          <p:cNvSpPr>
            <a:spLocks noGrp="1"/>
          </p:cNvSpPr>
          <p:nvPr>
            <p:ph type="sldNum" sz="quarter" idx="12"/>
          </p:nvPr>
        </p:nvSpPr>
        <p:spPr/>
        <p:txBody>
          <a:bodyPr/>
          <a:lstStyle/>
          <a:p>
            <a:pPr>
              <a:defRPr/>
            </a:pPr>
            <a:fld id="{C10AE3AC-3E46-40EF-A5A3-FA0BA72660EF}" type="slidenum">
              <a:rPr lang="en-US"/>
              <a:pPr>
                <a:defRPr/>
              </a:pPr>
              <a:t>15</a:t>
            </a:fld>
            <a:endParaRPr lang="en-US" dirty="0"/>
          </a:p>
        </p:txBody>
      </p:sp>
      <p:sp>
        <p:nvSpPr>
          <p:cNvPr id="28676" name="Footer Placeholder 4"/>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grpSp>
        <p:nvGrpSpPr>
          <p:cNvPr id="2" name="Group 29"/>
          <p:cNvGrpSpPr/>
          <p:nvPr/>
        </p:nvGrpSpPr>
        <p:grpSpPr>
          <a:xfrm>
            <a:off x="1259632" y="1484784"/>
            <a:ext cx="6120680" cy="4536504"/>
            <a:chOff x="5580112" y="1268760"/>
            <a:chExt cx="2952328" cy="5256584"/>
          </a:xfrm>
          <a:solidFill>
            <a:schemeClr val="bg2"/>
          </a:solidFill>
        </p:grpSpPr>
        <p:sp>
          <p:nvSpPr>
            <p:cNvPr id="6" name="Rectangle 5"/>
            <p:cNvSpPr/>
            <p:nvPr/>
          </p:nvSpPr>
          <p:spPr>
            <a:xfrm>
              <a:off x="5796136" y="1268760"/>
              <a:ext cx="2520280"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Dataset</a:t>
              </a:r>
            </a:p>
          </p:txBody>
        </p:sp>
        <p:sp>
          <p:nvSpPr>
            <p:cNvPr id="7" name="Down Arrow 6"/>
            <p:cNvSpPr/>
            <p:nvPr/>
          </p:nvSpPr>
          <p:spPr>
            <a:xfrm>
              <a:off x="5940152" y="1988840"/>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Down Arrow 7"/>
            <p:cNvSpPr/>
            <p:nvPr/>
          </p:nvSpPr>
          <p:spPr>
            <a:xfrm>
              <a:off x="6948264" y="1988840"/>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Down Arrow 8"/>
            <p:cNvSpPr/>
            <p:nvPr/>
          </p:nvSpPr>
          <p:spPr>
            <a:xfrm>
              <a:off x="8028384" y="1988840"/>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5580112" y="2348880"/>
              <a:ext cx="93610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 format</a:t>
              </a:r>
            </a:p>
          </p:txBody>
        </p:sp>
        <p:sp>
          <p:nvSpPr>
            <p:cNvPr id="11" name="Rectangle 10"/>
            <p:cNvSpPr/>
            <p:nvPr/>
          </p:nvSpPr>
          <p:spPr>
            <a:xfrm>
              <a:off x="6588224" y="2348880"/>
              <a:ext cx="93610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Ground facts</a:t>
              </a:r>
            </a:p>
          </p:txBody>
        </p:sp>
        <p:sp>
          <p:nvSpPr>
            <p:cNvPr id="12" name="Rectangle 11"/>
            <p:cNvSpPr/>
            <p:nvPr/>
          </p:nvSpPr>
          <p:spPr>
            <a:xfrm>
              <a:off x="7596336" y="2348880"/>
              <a:ext cx="93610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Constant format</a:t>
              </a:r>
            </a:p>
          </p:txBody>
        </p:sp>
        <p:sp>
          <p:nvSpPr>
            <p:cNvPr id="13" name="Down Arrow 12"/>
            <p:cNvSpPr/>
            <p:nvPr/>
          </p:nvSpPr>
          <p:spPr>
            <a:xfrm>
              <a:off x="5940152" y="2852936"/>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Down Arrow 13"/>
            <p:cNvSpPr/>
            <p:nvPr/>
          </p:nvSpPr>
          <p:spPr>
            <a:xfrm>
              <a:off x="7884368" y="2852936"/>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Down Arrow 14"/>
            <p:cNvSpPr/>
            <p:nvPr/>
          </p:nvSpPr>
          <p:spPr>
            <a:xfrm>
              <a:off x="6948264" y="2852936"/>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15"/>
            <p:cNvSpPr/>
            <p:nvPr/>
          </p:nvSpPr>
          <p:spPr>
            <a:xfrm>
              <a:off x="5580112" y="3212976"/>
              <a:ext cx="936104" cy="5040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PBN learning</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6588224" y="3212976"/>
              <a:ext cx="1944216" cy="5040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 structure learning</a:t>
              </a:r>
            </a:p>
          </p:txBody>
        </p:sp>
        <p:sp>
          <p:nvSpPr>
            <p:cNvPr id="18" name="Down Arrow 17"/>
            <p:cNvSpPr/>
            <p:nvPr/>
          </p:nvSpPr>
          <p:spPr>
            <a:xfrm>
              <a:off x="5940152" y="3789040"/>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Down Arrow 18"/>
            <p:cNvSpPr/>
            <p:nvPr/>
          </p:nvSpPr>
          <p:spPr>
            <a:xfrm>
              <a:off x="7380312" y="3789040"/>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ectangle 19"/>
            <p:cNvSpPr/>
            <p:nvPr/>
          </p:nvSpPr>
          <p:spPr>
            <a:xfrm>
              <a:off x="5580112" y="4149080"/>
              <a:ext cx="2952328" cy="5040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  parameter  learning</a:t>
              </a:r>
            </a:p>
          </p:txBody>
        </p:sp>
        <p:sp>
          <p:nvSpPr>
            <p:cNvPr id="21" name="Down Arrow 20"/>
            <p:cNvSpPr/>
            <p:nvPr/>
          </p:nvSpPr>
          <p:spPr>
            <a:xfrm>
              <a:off x="6876256" y="4725144"/>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Rectangle 21"/>
            <p:cNvSpPr/>
            <p:nvPr/>
          </p:nvSpPr>
          <p:spPr>
            <a:xfrm>
              <a:off x="5580112" y="5157192"/>
              <a:ext cx="2952328" cy="5040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Alchemy default inference</a:t>
              </a:r>
            </a:p>
          </p:txBody>
        </p:sp>
        <p:sp>
          <p:nvSpPr>
            <p:cNvPr id="23" name="Down Arrow 22"/>
            <p:cNvSpPr/>
            <p:nvPr/>
          </p:nvSpPr>
          <p:spPr>
            <a:xfrm>
              <a:off x="5940152" y="5733256"/>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Down Arrow 23"/>
            <p:cNvSpPr/>
            <p:nvPr/>
          </p:nvSpPr>
          <p:spPr>
            <a:xfrm>
              <a:off x="6948264" y="5733256"/>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Down Arrow 24"/>
            <p:cNvSpPr/>
            <p:nvPr/>
          </p:nvSpPr>
          <p:spPr>
            <a:xfrm>
              <a:off x="8028384" y="5733256"/>
              <a:ext cx="216024" cy="288032"/>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Rectangle 25"/>
            <p:cNvSpPr/>
            <p:nvPr/>
          </p:nvSpPr>
          <p:spPr>
            <a:xfrm>
              <a:off x="5592759" y="6087680"/>
              <a:ext cx="93610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MBN</a:t>
              </a:r>
              <a:endParaRPr lang="en-US" sz="20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Rectangle 26"/>
            <p:cNvSpPr/>
            <p:nvPr/>
          </p:nvSpPr>
          <p:spPr>
            <a:xfrm>
              <a:off x="6588224" y="6093296"/>
              <a:ext cx="93610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a:t>
              </a:r>
              <a:endParaRPr lang="en-US" sz="20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Rectangle 27"/>
            <p:cNvSpPr/>
            <p:nvPr/>
          </p:nvSpPr>
          <p:spPr>
            <a:xfrm>
              <a:off x="7596336" y="6093296"/>
              <a:ext cx="936104" cy="4320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LHL_const</a:t>
              </a:r>
              <a:endParaRPr lang="en-US" sz="20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Evaluation Metrics(Default)</a:t>
            </a:r>
          </a:p>
        </p:txBody>
      </p:sp>
      <p:sp>
        <p:nvSpPr>
          <p:cNvPr id="33795" name="Content Placeholder 2"/>
          <p:cNvSpPr>
            <a:spLocks noGrp="1"/>
          </p:cNvSpPr>
          <p:nvPr>
            <p:ph idx="1"/>
          </p:nvPr>
        </p:nvSpPr>
        <p:spPr/>
        <p:txBody>
          <a:bodyPr/>
          <a:lstStyle/>
          <a:p>
            <a:pPr eaLnBrk="1" hangingPunct="1"/>
            <a:r>
              <a:rPr lang="en-US" dirty="0" smtClean="0"/>
              <a:t>Running time</a:t>
            </a:r>
          </a:p>
          <a:p>
            <a:pPr eaLnBrk="1" hangingPunct="1"/>
            <a:endParaRPr lang="en-US" dirty="0" smtClean="0"/>
          </a:p>
          <a:p>
            <a:pPr eaLnBrk="1" hangingPunct="1"/>
            <a:r>
              <a:rPr lang="en-US" dirty="0" smtClean="0"/>
              <a:t>Accuracy</a:t>
            </a:r>
          </a:p>
          <a:p>
            <a:pPr lvl="1" eaLnBrk="1" hangingPunct="1"/>
            <a:r>
              <a:rPr lang="en-US" dirty="0" smtClean="0"/>
              <a:t>How accurate our prediction is</a:t>
            </a:r>
          </a:p>
          <a:p>
            <a:pPr eaLnBrk="1" hangingPunct="1"/>
            <a:endParaRPr lang="en-US" dirty="0" smtClean="0"/>
          </a:p>
          <a:p>
            <a:pPr eaLnBrk="1" hangingPunct="1"/>
            <a:r>
              <a:rPr lang="en-US" dirty="0" smtClean="0"/>
              <a:t>Conditional Log Likelihood (CLL)</a:t>
            </a:r>
          </a:p>
          <a:p>
            <a:pPr lvl="1" eaLnBrk="1" hangingPunct="1"/>
            <a:r>
              <a:rPr lang="en-US" dirty="0" smtClean="0"/>
              <a:t>How confident we are with the prediction </a:t>
            </a:r>
          </a:p>
          <a:p>
            <a:pPr lvl="1" eaLnBrk="1" hangingPunct="1"/>
            <a:endParaRPr lang="en-US" dirty="0" smtClean="0"/>
          </a:p>
          <a:p>
            <a:pPr eaLnBrk="1" hangingPunct="1"/>
            <a:r>
              <a:rPr lang="en-US" dirty="0" smtClean="0"/>
              <a:t>Area Under Curve (AUC)</a:t>
            </a:r>
          </a:p>
          <a:p>
            <a:pPr lvl="1" eaLnBrk="1" hangingPunct="1"/>
            <a:r>
              <a:rPr lang="en-US" dirty="0" smtClean="0"/>
              <a:t>Avoid false negatives</a:t>
            </a:r>
          </a:p>
        </p:txBody>
      </p:sp>
      <p:sp>
        <p:nvSpPr>
          <p:cNvPr id="4" name="Slide Number Placeholder 3"/>
          <p:cNvSpPr>
            <a:spLocks noGrp="1"/>
          </p:cNvSpPr>
          <p:nvPr>
            <p:ph type="sldNum" sz="quarter" idx="12"/>
          </p:nvPr>
        </p:nvSpPr>
        <p:spPr/>
        <p:txBody>
          <a:bodyPr/>
          <a:lstStyle/>
          <a:p>
            <a:pPr>
              <a:defRPr/>
            </a:pPr>
            <a:fld id="{EB5CC72F-AE10-4879-9CAA-E81FDC41BB39}" type="slidenum">
              <a:rPr lang="en-US"/>
              <a:pPr>
                <a:defRPr/>
              </a:pPr>
              <a:t>16</a:t>
            </a:fld>
            <a:endParaRPr lang="en-US" dirty="0"/>
          </a:p>
        </p:txBody>
      </p:sp>
      <p:sp>
        <p:nvSpPr>
          <p:cNvPr id="30725" name="Footer Placeholder 4"/>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Running time</a:t>
            </a:r>
          </a:p>
        </p:txBody>
      </p:sp>
      <p:sp>
        <p:nvSpPr>
          <p:cNvPr id="32771" name="TextBox 3"/>
          <p:cNvSpPr txBox="1">
            <a:spLocks noChangeArrowheads="1"/>
          </p:cNvSpPr>
          <p:nvPr/>
        </p:nvSpPr>
        <p:spPr bwMode="auto">
          <a:xfrm>
            <a:off x="428625" y="4786313"/>
            <a:ext cx="8286750" cy="954107"/>
          </a:xfrm>
          <a:prstGeom prst="rect">
            <a:avLst/>
          </a:prstGeom>
          <a:noFill/>
          <a:ln w="9525">
            <a:noFill/>
            <a:miter lim="800000"/>
            <a:headEnd/>
            <a:tailEnd/>
          </a:ln>
        </p:spPr>
        <p:txBody>
          <a:bodyPr>
            <a:spAutoFit/>
          </a:bodyPr>
          <a:lstStyle/>
          <a:p>
            <a:pPr>
              <a:buFont typeface="Arial" charset="0"/>
              <a:buChar char="•"/>
            </a:pPr>
            <a:r>
              <a:rPr lang="en-CA" sz="2800" dirty="0">
                <a:latin typeface="Perpetua" pitchFamily="18" charset="0"/>
              </a:rPr>
              <a:t>  Time in Minutes. NT = did not terminate</a:t>
            </a:r>
            <a:r>
              <a:rPr lang="en-CA" sz="2800" dirty="0" smtClean="0">
                <a:latin typeface="Perpetua" pitchFamily="18" charset="0"/>
              </a:rPr>
              <a:t>.</a:t>
            </a:r>
          </a:p>
          <a:p>
            <a:pPr>
              <a:buFont typeface="Arial" charset="0"/>
              <a:buChar char="•"/>
            </a:pPr>
            <a:r>
              <a:rPr lang="en-CA" sz="2800" dirty="0" smtClean="0">
                <a:latin typeface="Perpetua" pitchFamily="18" charset="0"/>
              </a:rPr>
              <a:t>X+Y = PBN structure learning + MLN parameter learning</a:t>
            </a:r>
            <a:endParaRPr lang="en-CA" sz="2800" dirty="0">
              <a:latin typeface="Perpetua" pitchFamily="18" charset="0"/>
            </a:endParaRPr>
          </a:p>
        </p:txBody>
      </p:sp>
      <p:sp>
        <p:nvSpPr>
          <p:cNvPr id="5" name="Slide Number Placeholder 4"/>
          <p:cNvSpPr>
            <a:spLocks noGrp="1"/>
          </p:cNvSpPr>
          <p:nvPr>
            <p:ph type="sldNum" sz="quarter" idx="12"/>
          </p:nvPr>
        </p:nvSpPr>
        <p:spPr/>
        <p:txBody>
          <a:bodyPr/>
          <a:lstStyle/>
          <a:p>
            <a:pPr>
              <a:defRPr/>
            </a:pPr>
            <a:fld id="{2D068A7B-C8B5-4E60-883A-0244BF3A5C8C}" type="slidenum">
              <a:rPr lang="en-US"/>
              <a:pPr>
                <a:defRPr/>
              </a:pPr>
              <a:t>17</a:t>
            </a:fld>
            <a:endParaRPr lang="en-US" dirty="0"/>
          </a:p>
        </p:txBody>
      </p:sp>
      <p:sp>
        <p:nvSpPr>
          <p:cNvPr id="29701" name="Footer Placeholder 5"/>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pic>
        <p:nvPicPr>
          <p:cNvPr id="32774" name="Picture 2"/>
          <p:cNvPicPr>
            <a:picLocks noGrp="1" noChangeAspect="1" noChangeArrowheads="1"/>
          </p:cNvPicPr>
          <p:nvPr>
            <p:ph idx="1"/>
          </p:nvPr>
        </p:nvPicPr>
        <p:blipFill>
          <a:blip r:embed="rId2" cstate="print"/>
          <a:srcRect/>
          <a:stretch>
            <a:fillRect/>
          </a:stretch>
        </p:blipFill>
        <p:spPr>
          <a:xfrm>
            <a:off x="1862138" y="2243138"/>
            <a:ext cx="5810250" cy="2371725"/>
          </a:xfrm>
          <a:noFill/>
        </p:spPr>
      </p:pic>
      <p:sp>
        <p:nvSpPr>
          <p:cNvPr id="32775" name="TextBox 7"/>
          <p:cNvSpPr txBox="1">
            <a:spLocks noChangeArrowheads="1"/>
          </p:cNvSpPr>
          <p:nvPr/>
        </p:nvSpPr>
        <p:spPr bwMode="auto">
          <a:xfrm>
            <a:off x="4946650" y="2266950"/>
            <a:ext cx="688975" cy="369888"/>
          </a:xfrm>
          <a:prstGeom prst="rect">
            <a:avLst/>
          </a:prstGeom>
          <a:noFill/>
          <a:ln w="9525">
            <a:noFill/>
            <a:miter lim="800000"/>
            <a:headEnd/>
            <a:tailEnd/>
          </a:ln>
        </p:spPr>
        <p:txBody>
          <a:bodyPr wrap="none">
            <a:spAutoFit/>
          </a:bodyPr>
          <a:lstStyle/>
          <a:p>
            <a:r>
              <a:rPr lang="en-US" b="1">
                <a:latin typeface="Perpetua" pitchFamily="18" charset="0"/>
              </a:rPr>
              <a:t>MBN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US" smtClean="0"/>
              <a:t>Accuracy</a:t>
            </a:r>
          </a:p>
        </p:txBody>
      </p:sp>
      <p:graphicFrame>
        <p:nvGraphicFramePr>
          <p:cNvPr id="2050" name="Content Placeholder 3"/>
          <p:cNvGraphicFramePr>
            <a:graphicFrameLocks noGrp="1"/>
          </p:cNvGraphicFramePr>
          <p:nvPr>
            <p:ph idx="1"/>
          </p:nvPr>
        </p:nvGraphicFramePr>
        <p:xfrm>
          <a:off x="539750" y="1557338"/>
          <a:ext cx="8229600" cy="4525962"/>
        </p:xfrm>
        <a:graphic>
          <a:graphicData uri="http://schemas.openxmlformats.org/presentationml/2006/ole">
            <p:oleObj spid="_x0000_s2050" r:id="rId3" imgW="8230313" imgH="4529721" progId="Excel.Sheet.8">
              <p:embed/>
            </p:oleObj>
          </a:graphicData>
        </a:graphic>
      </p:graphicFrame>
      <p:sp>
        <p:nvSpPr>
          <p:cNvPr id="5" name="Slide Number Placeholder 4"/>
          <p:cNvSpPr>
            <a:spLocks noGrp="1"/>
          </p:cNvSpPr>
          <p:nvPr>
            <p:ph type="sldNum" sz="quarter" idx="12"/>
          </p:nvPr>
        </p:nvSpPr>
        <p:spPr/>
        <p:txBody>
          <a:bodyPr/>
          <a:lstStyle/>
          <a:p>
            <a:pPr>
              <a:defRPr/>
            </a:pPr>
            <a:fld id="{984D90B4-3FAB-448A-ACAA-00BD778EADD7}" type="slidenum">
              <a:rPr lang="en-US"/>
              <a:pPr>
                <a:defRPr/>
              </a:pPr>
              <a:t>18</a:t>
            </a:fld>
            <a:endParaRPr lang="en-US" dirty="0"/>
          </a:p>
        </p:txBody>
      </p:sp>
      <p:sp>
        <p:nvSpPr>
          <p:cNvPr id="31749" name="Footer Placeholder 5"/>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pic>
        <p:nvPicPr>
          <p:cNvPr id="2054" name="Picture 2"/>
          <p:cNvPicPr>
            <a:picLocks noChangeAspect="1" noChangeArrowheads="1"/>
          </p:cNvPicPr>
          <p:nvPr/>
        </p:nvPicPr>
        <p:blipFill>
          <a:blip r:embed="rId4" cstate="print"/>
          <a:srcRect/>
          <a:stretch>
            <a:fillRect/>
          </a:stretch>
        </p:blipFill>
        <p:spPr bwMode="auto">
          <a:xfrm>
            <a:off x="7758113" y="3200400"/>
            <a:ext cx="3429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smtClean="0"/>
              <a:t>Conditional Log likelihood</a:t>
            </a:r>
          </a:p>
        </p:txBody>
      </p:sp>
      <p:graphicFrame>
        <p:nvGraphicFramePr>
          <p:cNvPr id="3074" name="Content Placeholder 3"/>
          <p:cNvGraphicFramePr>
            <a:graphicFrameLocks noGrp="1"/>
          </p:cNvGraphicFramePr>
          <p:nvPr>
            <p:ph idx="1"/>
          </p:nvPr>
        </p:nvGraphicFramePr>
        <p:xfrm>
          <a:off x="457200" y="1600200"/>
          <a:ext cx="8229600" cy="4525963"/>
        </p:xfrm>
        <a:graphic>
          <a:graphicData uri="http://schemas.openxmlformats.org/presentationml/2006/ole">
            <p:oleObj spid="_x0000_s3074" r:id="rId3" imgW="8230313" imgH="4523624" progId="Excel.Sheet.8">
              <p:embed/>
            </p:oleObj>
          </a:graphicData>
        </a:graphic>
      </p:graphicFrame>
      <p:sp>
        <p:nvSpPr>
          <p:cNvPr id="5" name="Slide Number Placeholder 4"/>
          <p:cNvSpPr>
            <a:spLocks noGrp="1"/>
          </p:cNvSpPr>
          <p:nvPr>
            <p:ph type="sldNum" sz="quarter" idx="12"/>
          </p:nvPr>
        </p:nvSpPr>
        <p:spPr/>
        <p:txBody>
          <a:bodyPr/>
          <a:lstStyle/>
          <a:p>
            <a:pPr>
              <a:defRPr/>
            </a:pPr>
            <a:fld id="{CF256D78-D40F-43A7-95FF-0005207232AF}" type="slidenum">
              <a:rPr lang="en-US"/>
              <a:pPr>
                <a:defRPr/>
              </a:pPr>
              <a:t>19</a:t>
            </a:fld>
            <a:endParaRPr lang="en-US" dirty="0"/>
          </a:p>
        </p:txBody>
      </p:sp>
      <p:sp>
        <p:nvSpPr>
          <p:cNvPr id="32773" name="Footer Placeholder 5"/>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pic>
        <p:nvPicPr>
          <p:cNvPr id="3078" name="Picture 2"/>
          <p:cNvPicPr>
            <a:picLocks noChangeAspect="1" noChangeArrowheads="1"/>
          </p:cNvPicPr>
          <p:nvPr/>
        </p:nvPicPr>
        <p:blipFill>
          <a:blip r:embed="rId4" cstate="print"/>
          <a:srcRect/>
          <a:stretch>
            <a:fillRect/>
          </a:stretch>
        </p:blipFill>
        <p:spPr bwMode="auto">
          <a:xfrm>
            <a:off x="7451725" y="3068638"/>
            <a:ext cx="98107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0E0C74-0204-45D1-9C93-50AC55A95A2F}" type="slidenum">
              <a:rPr lang="en-US"/>
              <a:pPr>
                <a:defRPr/>
              </a:pPr>
              <a:t>2</a:t>
            </a:fld>
            <a:endParaRPr lang="en-US"/>
          </a:p>
        </p:txBody>
      </p:sp>
      <p:sp>
        <p:nvSpPr>
          <p:cNvPr id="15363" name="Footer Placeholder 4"/>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18436" name="Title 6"/>
          <p:cNvSpPr>
            <a:spLocks noGrp="1"/>
          </p:cNvSpPr>
          <p:nvPr>
            <p:ph type="title"/>
          </p:nvPr>
        </p:nvSpPr>
        <p:spPr>
          <a:xfrm>
            <a:off x="609600" y="304800"/>
            <a:ext cx="7772400" cy="1143000"/>
          </a:xfrm>
        </p:spPr>
        <p:txBody>
          <a:bodyPr/>
          <a:lstStyle/>
          <a:p>
            <a:pPr eaLnBrk="1" hangingPunct="1"/>
            <a:r>
              <a:rPr lang="en-CA" smtClean="0"/>
              <a:t>Outline</a:t>
            </a:r>
          </a:p>
        </p:txBody>
      </p:sp>
      <p:sp>
        <p:nvSpPr>
          <p:cNvPr id="18437" name="Content Placeholder 7"/>
          <p:cNvSpPr>
            <a:spLocks noGrp="1"/>
          </p:cNvSpPr>
          <p:nvPr>
            <p:ph idx="1"/>
          </p:nvPr>
        </p:nvSpPr>
        <p:spPr>
          <a:xfrm>
            <a:off x="838200" y="1844675"/>
            <a:ext cx="7772400" cy="4114800"/>
          </a:xfrm>
        </p:spPr>
        <p:txBody>
          <a:bodyPr/>
          <a:lstStyle/>
          <a:p>
            <a:pPr eaLnBrk="1" hangingPunct="1"/>
            <a:r>
              <a:rPr lang="en-CA" sz="3200" smtClean="0"/>
              <a:t>Markov Logic Networks (MLNs) and motivation for this research</a:t>
            </a:r>
          </a:p>
          <a:p>
            <a:pPr eaLnBrk="1" hangingPunct="1"/>
            <a:r>
              <a:rPr lang="en-CA" sz="3200" smtClean="0"/>
              <a:t>Parameterized Bayes nets (PBNs)</a:t>
            </a:r>
          </a:p>
          <a:p>
            <a:pPr eaLnBrk="1" hangingPunct="1"/>
            <a:r>
              <a:rPr lang="en-CA" sz="3200" smtClean="0"/>
              <a:t>From PBN to MLN</a:t>
            </a:r>
          </a:p>
          <a:p>
            <a:pPr eaLnBrk="1" hangingPunct="1"/>
            <a:r>
              <a:rPr lang="en-CA" sz="3200" b="1" smtClean="0"/>
              <a:t>Learn-and-Join Algorithm for PBNs.</a:t>
            </a:r>
          </a:p>
          <a:p>
            <a:pPr eaLnBrk="1" hangingPunct="1"/>
            <a:r>
              <a:rPr lang="en-CA" sz="3200" smtClean="0"/>
              <a:t>Empirical Evaluation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Area Under Curve</a:t>
            </a:r>
          </a:p>
        </p:txBody>
      </p:sp>
      <p:graphicFrame>
        <p:nvGraphicFramePr>
          <p:cNvPr id="4098" name="Content Placeholder 3"/>
          <p:cNvGraphicFramePr>
            <a:graphicFrameLocks noGrp="1"/>
          </p:cNvGraphicFramePr>
          <p:nvPr>
            <p:ph idx="1"/>
          </p:nvPr>
        </p:nvGraphicFramePr>
        <p:xfrm>
          <a:off x="457200" y="1600200"/>
          <a:ext cx="8229600" cy="4525963"/>
        </p:xfrm>
        <a:graphic>
          <a:graphicData uri="http://schemas.openxmlformats.org/presentationml/2006/ole">
            <p:oleObj spid="_x0000_s4098" r:id="rId3" imgW="8230313" imgH="4523624" progId="Excel.Sheet.8">
              <p:embed/>
            </p:oleObj>
          </a:graphicData>
        </a:graphic>
      </p:graphicFrame>
      <p:sp>
        <p:nvSpPr>
          <p:cNvPr id="5" name="Slide Number Placeholder 4"/>
          <p:cNvSpPr>
            <a:spLocks noGrp="1"/>
          </p:cNvSpPr>
          <p:nvPr>
            <p:ph type="sldNum" sz="quarter" idx="12"/>
          </p:nvPr>
        </p:nvSpPr>
        <p:spPr/>
        <p:txBody>
          <a:bodyPr/>
          <a:lstStyle/>
          <a:p>
            <a:pPr>
              <a:defRPr/>
            </a:pPr>
            <a:fld id="{6C639BC8-B4BC-4A04-817A-1617D355320B}" type="slidenum">
              <a:rPr lang="en-US"/>
              <a:pPr>
                <a:defRPr/>
              </a:pPr>
              <a:t>20</a:t>
            </a:fld>
            <a:endParaRPr lang="en-US" dirty="0"/>
          </a:p>
        </p:txBody>
      </p:sp>
      <p:sp>
        <p:nvSpPr>
          <p:cNvPr id="33797" name="Footer Placeholder 5"/>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pic>
        <p:nvPicPr>
          <p:cNvPr id="4102" name="Picture 2"/>
          <p:cNvPicPr>
            <a:picLocks noChangeAspect="1" noChangeArrowheads="1"/>
          </p:cNvPicPr>
          <p:nvPr/>
        </p:nvPicPr>
        <p:blipFill>
          <a:blip r:embed="rId4" cstate="print"/>
          <a:srcRect/>
          <a:stretch>
            <a:fillRect/>
          </a:stretch>
        </p:blipFill>
        <p:spPr bwMode="auto">
          <a:xfrm>
            <a:off x="7235825" y="3213100"/>
            <a:ext cx="981075"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868958"/>
          </a:xfrm>
        </p:spPr>
        <p:txBody>
          <a:bodyPr>
            <a:normAutofit/>
          </a:bodyPr>
          <a:lstStyle/>
          <a:p>
            <a:pPr eaLnBrk="1" fontAlgn="auto" hangingPunct="1">
              <a:spcAft>
                <a:spcPts val="0"/>
              </a:spcAft>
              <a:defRPr/>
            </a:pPr>
            <a:r>
              <a:rPr lang="en-US" dirty="0" smtClean="0"/>
              <a:t>Future Work: Parameter Learning</a:t>
            </a:r>
            <a:endParaRPr lang="en-US" dirty="0"/>
          </a:p>
        </p:txBody>
      </p:sp>
      <p:sp>
        <p:nvSpPr>
          <p:cNvPr id="6" name="Slide Number Placeholder 5"/>
          <p:cNvSpPr>
            <a:spLocks noGrp="1"/>
          </p:cNvSpPr>
          <p:nvPr>
            <p:ph type="sldNum" sz="quarter" idx="12"/>
          </p:nvPr>
        </p:nvSpPr>
        <p:spPr/>
        <p:txBody>
          <a:bodyPr/>
          <a:lstStyle/>
          <a:p>
            <a:pPr>
              <a:defRPr/>
            </a:pPr>
            <a:fld id="{5B27A44B-5F98-4087-A64A-9FD5E58637B9}" type="slidenum">
              <a:rPr lang="en-US"/>
              <a:pPr>
                <a:defRPr/>
              </a:pPr>
              <a:t>21</a:t>
            </a:fld>
            <a:endParaRPr lang="en-US" dirty="0"/>
          </a:p>
        </p:txBody>
      </p:sp>
      <p:sp>
        <p:nvSpPr>
          <p:cNvPr id="34820" name="Footer Placeholder 6"/>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9" name="Rectangle 8"/>
          <p:cNvSpPr/>
          <p:nvPr/>
        </p:nvSpPr>
        <p:spPr>
          <a:xfrm>
            <a:off x="2211543" y="1124744"/>
            <a:ext cx="5224971" cy="5592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Dataset</a:t>
            </a:r>
          </a:p>
        </p:txBody>
      </p:sp>
      <p:sp>
        <p:nvSpPr>
          <p:cNvPr id="10" name="Down Arrow 9"/>
          <p:cNvSpPr/>
          <p:nvPr/>
        </p:nvSpPr>
        <p:spPr>
          <a:xfrm>
            <a:off x="2509838" y="1746250"/>
            <a:ext cx="447675" cy="249238"/>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Down Arrow 10"/>
          <p:cNvSpPr/>
          <p:nvPr/>
        </p:nvSpPr>
        <p:spPr>
          <a:xfrm>
            <a:off x="4600575" y="1746250"/>
            <a:ext cx="447675" cy="249238"/>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Down Arrow 11"/>
          <p:cNvSpPr/>
          <p:nvPr/>
        </p:nvSpPr>
        <p:spPr>
          <a:xfrm>
            <a:off x="6838950" y="1746250"/>
            <a:ext cx="447675" cy="249238"/>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1763688" y="2056902"/>
            <a:ext cx="1940703" cy="3728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Table format</a:t>
            </a:r>
          </a:p>
        </p:txBody>
      </p:sp>
      <p:sp>
        <p:nvSpPr>
          <p:cNvPr id="14" name="Rectangle 13"/>
          <p:cNvSpPr/>
          <p:nvPr/>
        </p:nvSpPr>
        <p:spPr>
          <a:xfrm>
            <a:off x="3853676" y="2056902"/>
            <a:ext cx="1940703" cy="3728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Ground facts</a:t>
            </a:r>
          </a:p>
        </p:txBody>
      </p:sp>
      <p:sp>
        <p:nvSpPr>
          <p:cNvPr id="15" name="Rectangle 14"/>
          <p:cNvSpPr/>
          <p:nvPr/>
        </p:nvSpPr>
        <p:spPr>
          <a:xfrm>
            <a:off x="5943665" y="2056902"/>
            <a:ext cx="1940703" cy="3728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Constant format</a:t>
            </a:r>
          </a:p>
        </p:txBody>
      </p:sp>
      <p:sp>
        <p:nvSpPr>
          <p:cNvPr id="16" name="Down Arrow 15"/>
          <p:cNvSpPr/>
          <p:nvPr/>
        </p:nvSpPr>
        <p:spPr>
          <a:xfrm>
            <a:off x="2509838" y="2492375"/>
            <a:ext cx="447675" cy="247650"/>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Down Arrow 16"/>
          <p:cNvSpPr/>
          <p:nvPr/>
        </p:nvSpPr>
        <p:spPr>
          <a:xfrm>
            <a:off x="6540500" y="2492375"/>
            <a:ext cx="447675" cy="247650"/>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Down Arrow 17"/>
          <p:cNvSpPr/>
          <p:nvPr/>
        </p:nvSpPr>
        <p:spPr>
          <a:xfrm>
            <a:off x="4600575" y="2492375"/>
            <a:ext cx="447675" cy="247650"/>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Rectangle 18"/>
          <p:cNvSpPr/>
          <p:nvPr/>
        </p:nvSpPr>
        <p:spPr>
          <a:xfrm>
            <a:off x="1763688" y="2802629"/>
            <a:ext cx="2016224" cy="6263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solidFill>
                  <a:schemeClr val="bg1"/>
                </a:solidFill>
                <a:effectLst>
                  <a:innerShdw blurRad="69850" dist="43180" dir="5400000">
                    <a:srgbClr val="000000">
                      <a:alpha val="65000"/>
                    </a:srgbClr>
                  </a:innerShdw>
                </a:effectLst>
              </a:rPr>
              <a:t>PBN </a:t>
            </a:r>
            <a:r>
              <a:rPr lang="en-US" sz="2000" b="1" dirty="0">
                <a:ln w="1905"/>
                <a:solidFill>
                  <a:schemeClr val="bg1"/>
                </a:solidFill>
                <a:effectLst>
                  <a:innerShdw blurRad="69850" dist="43180" dir="5400000">
                    <a:srgbClr val="000000">
                      <a:alpha val="65000"/>
                    </a:srgbClr>
                  </a:innerShdw>
                </a:effectLst>
              </a:rPr>
              <a:t>Structure learning</a:t>
            </a:r>
          </a:p>
        </p:txBody>
      </p:sp>
      <p:sp>
        <p:nvSpPr>
          <p:cNvPr id="20" name="Rectangle 19"/>
          <p:cNvSpPr/>
          <p:nvPr/>
        </p:nvSpPr>
        <p:spPr>
          <a:xfrm>
            <a:off x="3853676" y="2802629"/>
            <a:ext cx="4030692" cy="6263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 structure learning</a:t>
            </a:r>
          </a:p>
        </p:txBody>
      </p:sp>
      <p:sp>
        <p:nvSpPr>
          <p:cNvPr id="21" name="Down Arrow 20"/>
          <p:cNvSpPr/>
          <p:nvPr/>
        </p:nvSpPr>
        <p:spPr>
          <a:xfrm>
            <a:off x="2509838" y="3516313"/>
            <a:ext cx="447675" cy="247650"/>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Down Arrow 21"/>
          <p:cNvSpPr/>
          <p:nvPr/>
        </p:nvSpPr>
        <p:spPr>
          <a:xfrm>
            <a:off x="5495925" y="3516313"/>
            <a:ext cx="447675" cy="247650"/>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Rectangle 22"/>
          <p:cNvSpPr/>
          <p:nvPr/>
        </p:nvSpPr>
        <p:spPr>
          <a:xfrm>
            <a:off x="3851920" y="3826524"/>
            <a:ext cx="4032448" cy="6105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  parameter  learning</a:t>
            </a:r>
          </a:p>
        </p:txBody>
      </p:sp>
      <p:sp>
        <p:nvSpPr>
          <p:cNvPr id="24" name="Down Arrow 23"/>
          <p:cNvSpPr/>
          <p:nvPr/>
        </p:nvSpPr>
        <p:spPr>
          <a:xfrm>
            <a:off x="4451350" y="4611688"/>
            <a:ext cx="447675" cy="249237"/>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ectangle 24"/>
          <p:cNvSpPr/>
          <p:nvPr/>
        </p:nvSpPr>
        <p:spPr>
          <a:xfrm>
            <a:off x="1763688" y="4984570"/>
            <a:ext cx="6120680" cy="4350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Alchemy default inference</a:t>
            </a:r>
          </a:p>
        </p:txBody>
      </p:sp>
      <p:sp>
        <p:nvSpPr>
          <p:cNvPr id="26" name="Down Arrow 25"/>
          <p:cNvSpPr/>
          <p:nvPr/>
        </p:nvSpPr>
        <p:spPr>
          <a:xfrm>
            <a:off x="2509838" y="5481638"/>
            <a:ext cx="447675" cy="249237"/>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Down Arrow 26"/>
          <p:cNvSpPr/>
          <p:nvPr/>
        </p:nvSpPr>
        <p:spPr>
          <a:xfrm>
            <a:off x="4600575" y="5481638"/>
            <a:ext cx="447675" cy="249237"/>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Down Arrow 27"/>
          <p:cNvSpPr/>
          <p:nvPr/>
        </p:nvSpPr>
        <p:spPr>
          <a:xfrm>
            <a:off x="6838950" y="5481638"/>
            <a:ext cx="447675" cy="249237"/>
          </a:xfrm>
          <a:prstGeom prst="downArrow">
            <a:avLst/>
          </a:prstGeom>
          <a:solidFill>
            <a:srgbClr val="472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9" name="Rectangle 28"/>
          <p:cNvSpPr/>
          <p:nvPr/>
        </p:nvSpPr>
        <p:spPr>
          <a:xfrm>
            <a:off x="1763688" y="5792441"/>
            <a:ext cx="1940703" cy="3728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MBN</a:t>
            </a:r>
            <a:endParaRPr lang="en-US" sz="20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Rectangle 29"/>
          <p:cNvSpPr/>
          <p:nvPr/>
        </p:nvSpPr>
        <p:spPr>
          <a:xfrm>
            <a:off x="3853676" y="5792441"/>
            <a:ext cx="1940703" cy="3728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a:t>
            </a:r>
            <a:endParaRPr lang="en-US" sz="20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Rectangle 30"/>
          <p:cNvSpPr/>
          <p:nvPr/>
        </p:nvSpPr>
        <p:spPr>
          <a:xfrm>
            <a:off x="5943665" y="5792441"/>
            <a:ext cx="1940703" cy="3728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LHL_const</a:t>
            </a:r>
            <a:endParaRPr lang="en-US" sz="20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Rectangle 31"/>
          <p:cNvSpPr/>
          <p:nvPr/>
        </p:nvSpPr>
        <p:spPr>
          <a:xfrm>
            <a:off x="1763688" y="3858089"/>
            <a:ext cx="2012711" cy="57902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ln w="1905"/>
                <a:solidFill>
                  <a:schemeClr val="bg1"/>
                </a:solidFill>
                <a:effectLst>
                  <a:innerShdw blurRad="69850" dist="43180" dir="5400000">
                    <a:srgbClr val="000000">
                      <a:alpha val="65000"/>
                    </a:srgbClr>
                  </a:innerShdw>
                </a:effectLst>
              </a:rPr>
              <a:t>PBN parameter </a:t>
            </a:r>
            <a:r>
              <a:rPr lang="en-US" sz="2000" b="1" dirty="0">
                <a:ln w="1905"/>
                <a:solidFill>
                  <a:schemeClr val="bg1"/>
                </a:solidFill>
                <a:effectLst>
                  <a:innerShdw blurRad="69850" dist="43180" dir="5400000">
                    <a:srgbClr val="000000">
                      <a:alpha val="65000"/>
                    </a:srgbClr>
                  </a:innerShdw>
                </a:effectLst>
              </a:rPr>
              <a:t>learning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CA" smtClean="0"/>
              <a:t>Summary</a:t>
            </a:r>
          </a:p>
        </p:txBody>
      </p:sp>
      <p:sp>
        <p:nvSpPr>
          <p:cNvPr id="35843"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BB87E00A-F220-42DB-AF52-3291CAFAB1FA}" type="slidenum">
              <a:rPr lang="en-US"/>
              <a:pPr>
                <a:defRPr/>
              </a:pPr>
              <a:t>22</a:t>
            </a:fld>
            <a:endParaRPr lang="en-US" dirty="0"/>
          </a:p>
        </p:txBody>
      </p:sp>
      <p:sp>
        <p:nvSpPr>
          <p:cNvPr id="5" name="Content Placeholder 4"/>
          <p:cNvSpPr>
            <a:spLocks noGrp="1"/>
          </p:cNvSpPr>
          <p:nvPr>
            <p:ph sz="quarter" idx="1"/>
          </p:nvPr>
        </p:nvSpPr>
        <p:spPr>
          <a:xfrm>
            <a:off x="914400" y="1447800"/>
            <a:ext cx="7772400" cy="3481398"/>
          </a:xfrm>
        </p:spPr>
        <p:txBody>
          <a:bodyPr>
            <a:normAutofit lnSpcReduction="10000"/>
          </a:bodyPr>
          <a:lstStyle/>
          <a:p>
            <a:pPr marL="274320" indent="-274320" eaLnBrk="1" fontAlgn="auto" hangingPunct="1">
              <a:spcBef>
                <a:spcPts val="580"/>
              </a:spcBef>
              <a:spcAft>
                <a:spcPts val="0"/>
              </a:spcAft>
              <a:buFont typeface="Wingdings 2"/>
              <a:buChar char=""/>
              <a:defRPr/>
            </a:pPr>
            <a:r>
              <a:rPr lang="en-CA" sz="3200" dirty="0" smtClean="0"/>
              <a:t>Key idea: learn directed model, convert to undirected to avoid cycles.</a:t>
            </a:r>
          </a:p>
          <a:p>
            <a:pPr marL="274320" indent="-274320" eaLnBrk="1" fontAlgn="auto" hangingPunct="1">
              <a:spcBef>
                <a:spcPts val="580"/>
              </a:spcBef>
              <a:spcAft>
                <a:spcPts val="0"/>
              </a:spcAft>
              <a:buFont typeface="Wingdings 2"/>
              <a:buChar char=""/>
              <a:defRPr/>
            </a:pPr>
            <a:r>
              <a:rPr lang="en-CA" sz="3200" dirty="0" smtClean="0"/>
              <a:t>New efficient structure learning algorithm for </a:t>
            </a:r>
            <a:r>
              <a:rPr lang="en-CA" sz="3200" dirty="0" err="1" smtClean="0"/>
              <a:t>Parametrized</a:t>
            </a:r>
            <a:r>
              <a:rPr lang="en-CA" sz="3200" dirty="0" smtClean="0"/>
              <a:t> Bayes Nets.</a:t>
            </a:r>
          </a:p>
          <a:p>
            <a:pPr marL="274320" indent="-274320" eaLnBrk="1" fontAlgn="auto" hangingPunct="1">
              <a:spcBef>
                <a:spcPts val="580"/>
              </a:spcBef>
              <a:spcAft>
                <a:spcPts val="0"/>
              </a:spcAft>
              <a:buFont typeface="Wingdings 2" pitchFamily="18" charset="2"/>
              <a:buChar char=""/>
              <a:defRPr/>
            </a:pPr>
            <a:r>
              <a:rPr lang="en-CA" sz="3200" dirty="0" smtClean="0"/>
              <a:t>Fast and scalable (e.g., 5 min vs. 21 hr).</a:t>
            </a:r>
          </a:p>
          <a:p>
            <a:pPr marL="274320" indent="-274320" eaLnBrk="1" fontAlgn="auto" hangingPunct="1">
              <a:spcBef>
                <a:spcPts val="580"/>
              </a:spcBef>
              <a:spcAft>
                <a:spcPts val="0"/>
              </a:spcAft>
              <a:buFont typeface="Wingdings 2" pitchFamily="18" charset="2"/>
              <a:buChar char=""/>
              <a:defRPr/>
            </a:pPr>
            <a:r>
              <a:rPr lang="en-CA" sz="3200" dirty="0" smtClean="0"/>
              <a:t> Substantial Improvements in all default </a:t>
            </a:r>
            <a:r>
              <a:rPr lang="en-US" sz="3200" dirty="0" smtClean="0"/>
              <a:t>Evaluation Metrics</a:t>
            </a:r>
            <a:endParaRPr lang="en-CA" sz="3200" dirty="0" smtClean="0"/>
          </a:p>
          <a:p>
            <a:pPr marL="274320" indent="-274320" eaLnBrk="1" fontAlgn="auto" hangingPunct="1">
              <a:spcBef>
                <a:spcPts val="580"/>
              </a:spcBef>
              <a:spcAft>
                <a:spcPts val="0"/>
              </a:spcAft>
              <a:buFont typeface="Wingdings 2"/>
              <a:buChar char=""/>
              <a:defRPr/>
            </a:pPr>
            <a:endParaRPr lang="en-CA"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CA" smtClean="0"/>
              <a:t>Thank you!</a:t>
            </a:r>
          </a:p>
        </p:txBody>
      </p:sp>
      <p:sp>
        <p:nvSpPr>
          <p:cNvPr id="36867"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FDC7D4C9-521A-4FA5-9029-C8D6957079B8}" type="slidenum">
              <a:rPr lang="en-US"/>
              <a:pPr>
                <a:defRPr/>
              </a:pPr>
              <a:t>23</a:t>
            </a:fld>
            <a:endParaRPr lang="en-US" dirty="0"/>
          </a:p>
        </p:txBody>
      </p:sp>
      <p:sp>
        <p:nvSpPr>
          <p:cNvPr id="36869" name="Content Placeholder 4"/>
          <p:cNvSpPr>
            <a:spLocks noGrp="1"/>
          </p:cNvSpPr>
          <p:nvPr>
            <p:ph sz="quarter" idx="1"/>
          </p:nvPr>
        </p:nvSpPr>
        <p:spPr>
          <a:xfrm>
            <a:off x="914400" y="1447800"/>
            <a:ext cx="4157663" cy="981075"/>
          </a:xfrm>
        </p:spPr>
        <p:txBody>
          <a:bodyPr/>
          <a:lstStyle/>
          <a:p>
            <a:pPr eaLnBrk="1" hangingPunct="1"/>
            <a:r>
              <a:rPr lang="en-CA" smtClean="0"/>
              <a:t>Any questions?</a:t>
            </a:r>
          </a:p>
        </p:txBody>
      </p:sp>
      <p:pic>
        <p:nvPicPr>
          <p:cNvPr id="36870" name="Picture 7" descr="questions.jpg"/>
          <p:cNvPicPr>
            <a:picLocks noChangeAspect="1"/>
          </p:cNvPicPr>
          <p:nvPr/>
        </p:nvPicPr>
        <p:blipFill>
          <a:blip r:embed="rId2" cstate="print"/>
          <a:srcRect/>
          <a:stretch>
            <a:fillRect/>
          </a:stretch>
        </p:blipFill>
        <p:spPr bwMode="auto">
          <a:xfrm>
            <a:off x="1214438" y="2357438"/>
            <a:ext cx="2743200" cy="254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87"/>
          </a:xfrm>
        </p:spPr>
        <p:txBody>
          <a:bodyPr>
            <a:normAutofit fontScale="90000"/>
          </a:bodyPr>
          <a:lstStyle/>
          <a:p>
            <a:pPr eaLnBrk="1" fontAlgn="auto" hangingPunct="1">
              <a:spcAft>
                <a:spcPts val="0"/>
              </a:spcAft>
              <a:defRPr/>
            </a:pPr>
            <a:r>
              <a:rPr lang="en-CA" dirty="0" smtClean="0"/>
              <a:t>Learning PBN Structure</a:t>
            </a:r>
            <a:endParaRPr lang="en-CA" dirty="0"/>
          </a:p>
        </p:txBody>
      </p:sp>
      <p:sp>
        <p:nvSpPr>
          <p:cNvPr id="4" name="Slide Number Placeholder 3"/>
          <p:cNvSpPr>
            <a:spLocks noGrp="1"/>
          </p:cNvSpPr>
          <p:nvPr>
            <p:ph type="sldNum" sz="quarter" idx="12"/>
          </p:nvPr>
        </p:nvSpPr>
        <p:spPr/>
        <p:txBody>
          <a:bodyPr/>
          <a:lstStyle/>
          <a:p>
            <a:pPr>
              <a:defRPr/>
            </a:pPr>
            <a:fld id="{020FF193-6716-4A72-AFBD-8A3AE6DABC44}" type="slidenum">
              <a:rPr lang="en-US"/>
              <a:pPr>
                <a:defRPr/>
              </a:pPr>
              <a:t>24</a:t>
            </a:fld>
            <a:endParaRPr lang="en-US" dirty="0"/>
          </a:p>
        </p:txBody>
      </p:sp>
      <p:sp>
        <p:nvSpPr>
          <p:cNvPr id="5" name="Content Placeholder 4"/>
          <p:cNvSpPr>
            <a:spLocks noGrp="1"/>
          </p:cNvSpPr>
          <p:nvPr>
            <p:ph sz="quarter" idx="1"/>
          </p:nvPr>
        </p:nvSpPr>
        <p:spPr>
          <a:xfrm>
            <a:off x="611188" y="871538"/>
            <a:ext cx="7700962" cy="1981200"/>
          </a:xfrm>
        </p:spPr>
        <p:style>
          <a:lnRef idx="3">
            <a:schemeClr val="lt1"/>
          </a:lnRef>
          <a:fillRef idx="1">
            <a:schemeClr val="accent1"/>
          </a:fillRef>
          <a:effectRef idx="1">
            <a:schemeClr val="accent1"/>
          </a:effectRef>
          <a:fontRef idx="minor">
            <a:schemeClr val="lt1"/>
          </a:fontRef>
        </p:style>
        <p:txBody>
          <a:bodyPr>
            <a:normAutofit/>
          </a:bodyPr>
          <a:lstStyle/>
          <a:p>
            <a:pPr marL="274320" indent="-274320" eaLnBrk="1" fontAlgn="auto" hangingPunct="1">
              <a:spcBef>
                <a:spcPts val="580"/>
              </a:spcBef>
              <a:spcAft>
                <a:spcPts val="0"/>
              </a:spcAft>
              <a:buFont typeface="Wingdings 2"/>
              <a:buChar char=""/>
              <a:defRPr/>
            </a:pPr>
            <a:r>
              <a:rPr lang="en-CA" sz="2000" dirty="0" smtClean="0"/>
              <a:t>Required: single-table BN learner </a:t>
            </a:r>
            <a:r>
              <a:rPr lang="en-CA" sz="2000" i="1" dirty="0" smtClean="0"/>
              <a:t>L</a:t>
            </a:r>
            <a:r>
              <a:rPr lang="en-CA" sz="2000" dirty="0" smtClean="0"/>
              <a:t>. Takes as input </a:t>
            </a:r>
            <a:r>
              <a:rPr lang="en-CA" sz="2000" i="1" dirty="0" smtClean="0"/>
              <a:t>(T,RE,FE)</a:t>
            </a:r>
            <a:r>
              <a:rPr lang="en-CA" sz="2000" dirty="0" smtClean="0"/>
              <a:t>:</a:t>
            </a:r>
          </a:p>
          <a:p>
            <a:pPr marL="548640" lvl="1" eaLnBrk="1" fontAlgn="auto" hangingPunct="1">
              <a:spcBef>
                <a:spcPts val="370"/>
              </a:spcBef>
              <a:spcAft>
                <a:spcPts val="0"/>
              </a:spcAft>
              <a:buFont typeface="Wingdings 2"/>
              <a:buChar char=""/>
              <a:defRPr/>
            </a:pPr>
            <a:r>
              <a:rPr lang="en-CA" sz="2000" dirty="0" smtClean="0"/>
              <a:t>Single data table.</a:t>
            </a:r>
          </a:p>
          <a:p>
            <a:pPr marL="548640" lvl="1" eaLnBrk="1" fontAlgn="auto" hangingPunct="1">
              <a:spcBef>
                <a:spcPts val="370"/>
              </a:spcBef>
              <a:spcAft>
                <a:spcPts val="0"/>
              </a:spcAft>
              <a:buFont typeface="Wingdings 2"/>
              <a:buChar char=""/>
              <a:defRPr/>
            </a:pPr>
            <a:r>
              <a:rPr lang="en-CA" sz="2000" dirty="0" smtClean="0"/>
              <a:t>A set of edge constraints (forbidden/required edges).</a:t>
            </a:r>
          </a:p>
          <a:p>
            <a:pPr marL="274320" indent="-274320" eaLnBrk="1" fontAlgn="auto" hangingPunct="1">
              <a:spcBef>
                <a:spcPts val="580"/>
              </a:spcBef>
              <a:spcAft>
                <a:spcPts val="0"/>
              </a:spcAft>
              <a:buFont typeface="Wingdings 2"/>
              <a:buChar char=""/>
              <a:defRPr/>
            </a:pPr>
            <a:r>
              <a:rPr lang="en-CA" sz="2000" dirty="0" smtClean="0"/>
              <a:t>Nodes: Descriptive attributes (e.g. </a:t>
            </a:r>
            <a:r>
              <a:rPr lang="en-CA" sz="2000" i="1" dirty="0" smtClean="0"/>
              <a:t>intelligence(S))</a:t>
            </a:r>
            <a:r>
              <a:rPr lang="en-CA" sz="2000" dirty="0" smtClean="0"/>
              <a:t> </a:t>
            </a:r>
            <a:br>
              <a:rPr lang="en-CA" sz="2000" dirty="0" smtClean="0"/>
            </a:br>
            <a:r>
              <a:rPr lang="en-CA" sz="2000" dirty="0" smtClean="0"/>
              <a:t>	  Boolean relationship nodes (e.g., </a:t>
            </a:r>
            <a:r>
              <a:rPr lang="en-CA" sz="2000" i="1" dirty="0" smtClean="0"/>
              <a:t>Registered(S,C)).</a:t>
            </a:r>
            <a:endParaRPr lang="en-CA" sz="2000" dirty="0"/>
          </a:p>
        </p:txBody>
      </p:sp>
      <p:sp>
        <p:nvSpPr>
          <p:cNvPr id="6" name="TextBox 5"/>
          <p:cNvSpPr txBox="1"/>
          <p:nvPr/>
        </p:nvSpPr>
        <p:spPr>
          <a:xfrm>
            <a:off x="611560" y="2903453"/>
            <a:ext cx="7704856" cy="3477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indent="-342900" fontAlgn="auto">
              <a:spcBef>
                <a:spcPts val="0"/>
              </a:spcBef>
              <a:spcAft>
                <a:spcPts val="0"/>
              </a:spcAft>
              <a:buFont typeface="+mj-lt"/>
              <a:buAutoNum type="arabicPeriod"/>
              <a:defRPr/>
            </a:pPr>
            <a:r>
              <a:rPr lang="en-CA" sz="2000" dirty="0" err="1"/>
              <a:t>RequiredEdges</a:t>
            </a:r>
            <a:r>
              <a:rPr lang="en-CA" sz="2000" dirty="0"/>
              <a:t>, </a:t>
            </a:r>
            <a:r>
              <a:rPr lang="en-CA" sz="2000" dirty="0" err="1"/>
              <a:t>ForbiddenEdges</a:t>
            </a:r>
            <a:r>
              <a:rPr lang="en-CA" sz="2000" dirty="0"/>
              <a:t> := </a:t>
            </a:r>
            <a:r>
              <a:rPr lang="en-CA" sz="2000" dirty="0" err="1"/>
              <a:t>emptyset</a:t>
            </a:r>
            <a:r>
              <a:rPr lang="en-CA" sz="2000" dirty="0"/>
              <a:t>.</a:t>
            </a:r>
          </a:p>
          <a:p>
            <a:pPr marL="342900" indent="-342900" fontAlgn="auto">
              <a:spcBef>
                <a:spcPts val="0"/>
              </a:spcBef>
              <a:spcAft>
                <a:spcPts val="0"/>
              </a:spcAft>
              <a:buFont typeface="+mj-lt"/>
              <a:buAutoNum type="arabicPeriod"/>
              <a:defRPr/>
            </a:pPr>
            <a:r>
              <a:rPr lang="en-CA" sz="2000" dirty="0"/>
              <a:t>For each entity table </a:t>
            </a:r>
            <a:r>
              <a:rPr lang="en-CA" sz="2000" i="1" dirty="0" err="1"/>
              <a:t>E</a:t>
            </a:r>
            <a:r>
              <a:rPr lang="en-CA" sz="2000" i="1" baseline="-25000" dirty="0" err="1"/>
              <a:t>i</a:t>
            </a:r>
            <a:r>
              <a:rPr lang="en-CA" sz="2000" dirty="0"/>
              <a:t>:</a:t>
            </a:r>
          </a:p>
          <a:p>
            <a:pPr marL="914400" lvl="1" indent="-457200" fontAlgn="auto">
              <a:spcBef>
                <a:spcPts val="0"/>
              </a:spcBef>
              <a:spcAft>
                <a:spcPts val="0"/>
              </a:spcAft>
              <a:buFont typeface="+mj-lt"/>
              <a:buAutoNum type="alphaLcParenR"/>
              <a:defRPr/>
            </a:pPr>
            <a:r>
              <a:rPr lang="en-CA" sz="2000" dirty="0"/>
              <a:t>Apply </a:t>
            </a:r>
            <a:r>
              <a:rPr lang="en-CA" sz="2000" i="1" dirty="0"/>
              <a:t>L</a:t>
            </a:r>
            <a:r>
              <a:rPr lang="en-CA" sz="2000" dirty="0"/>
              <a:t> to </a:t>
            </a:r>
            <a:r>
              <a:rPr lang="en-CA" sz="2000" i="1" dirty="0" err="1"/>
              <a:t>E</a:t>
            </a:r>
            <a:r>
              <a:rPr lang="en-CA" sz="2000" i="1" baseline="-25000" dirty="0" err="1"/>
              <a:t>i</a:t>
            </a:r>
            <a:r>
              <a:rPr lang="en-CA" sz="2000" dirty="0"/>
              <a:t> to obtain BN </a:t>
            </a:r>
            <a:r>
              <a:rPr lang="en-CA" sz="2000" i="1" dirty="0" err="1"/>
              <a:t>G</a:t>
            </a:r>
            <a:r>
              <a:rPr lang="en-CA" sz="2000" i="1" baseline="-25000" dirty="0" err="1"/>
              <a:t>i</a:t>
            </a:r>
            <a:r>
              <a:rPr lang="en-CA" sz="2000" dirty="0"/>
              <a:t>. For two attributes </a:t>
            </a:r>
            <a:r>
              <a:rPr lang="en-CA" sz="2000" i="1" dirty="0"/>
              <a:t>X,Y</a:t>
            </a:r>
            <a:r>
              <a:rPr lang="en-CA" sz="2000" dirty="0"/>
              <a:t> from </a:t>
            </a:r>
            <a:r>
              <a:rPr lang="en-CA" sz="2000" i="1" dirty="0" err="1"/>
              <a:t>E</a:t>
            </a:r>
            <a:r>
              <a:rPr lang="en-CA" sz="2000" i="1" baseline="-25000" dirty="0" err="1"/>
              <a:t>i</a:t>
            </a:r>
            <a:r>
              <a:rPr lang="en-CA" sz="2000" dirty="0"/>
              <a:t>, </a:t>
            </a:r>
          </a:p>
          <a:p>
            <a:pPr marL="914400" lvl="1" indent="-457200" fontAlgn="auto">
              <a:spcBef>
                <a:spcPts val="0"/>
              </a:spcBef>
              <a:spcAft>
                <a:spcPts val="0"/>
              </a:spcAft>
              <a:buFont typeface="+mj-lt"/>
              <a:buAutoNum type="alphaLcParenR"/>
              <a:defRPr/>
            </a:pPr>
            <a:r>
              <a:rPr lang="en-CA" sz="2000" dirty="0"/>
              <a:t>If </a:t>
            </a:r>
            <a:r>
              <a:rPr lang="en-CA" sz="2000" i="1" dirty="0"/>
              <a:t>X</a:t>
            </a:r>
            <a:r>
              <a:rPr lang="en-CA" sz="2000" i="1" dirty="0">
                <a:latin typeface="Franklin Gothic Book"/>
              </a:rPr>
              <a:t>→</a:t>
            </a:r>
            <a:r>
              <a:rPr lang="en-CA" sz="2000" i="1" dirty="0"/>
              <a:t> Y </a:t>
            </a:r>
            <a:r>
              <a:rPr lang="en-CA" sz="2000" dirty="0"/>
              <a:t>in </a:t>
            </a:r>
            <a:r>
              <a:rPr lang="en-CA" sz="2000" i="1" dirty="0" err="1"/>
              <a:t>G</a:t>
            </a:r>
            <a:r>
              <a:rPr lang="en-CA" sz="2000" i="1" baseline="-25000" dirty="0" err="1"/>
              <a:t>i</a:t>
            </a:r>
            <a:r>
              <a:rPr lang="en-CA" sz="2000" dirty="0"/>
              <a:t>, then</a:t>
            </a:r>
            <a:r>
              <a:rPr lang="en-CA" sz="2000" i="1" dirty="0"/>
              <a:t> </a:t>
            </a:r>
            <a:r>
              <a:rPr lang="en-CA" sz="2000" dirty="0" err="1"/>
              <a:t>RequiredEdges</a:t>
            </a:r>
            <a:r>
              <a:rPr lang="en-CA" sz="2000" dirty="0"/>
              <a:t> += </a:t>
            </a:r>
            <a:r>
              <a:rPr lang="en-CA" sz="2000" i="1" dirty="0"/>
              <a:t>X</a:t>
            </a:r>
            <a:r>
              <a:rPr lang="en-CA" sz="2000" i="1" dirty="0">
                <a:latin typeface="Franklin Gothic Book"/>
              </a:rPr>
              <a:t>→</a:t>
            </a:r>
            <a:r>
              <a:rPr lang="en-CA" sz="2000" i="1" dirty="0"/>
              <a:t> Y </a:t>
            </a:r>
            <a:r>
              <a:rPr lang="en-CA" sz="2000" dirty="0"/>
              <a:t>.</a:t>
            </a:r>
          </a:p>
          <a:p>
            <a:pPr marL="914400" lvl="1" indent="-457200" fontAlgn="auto">
              <a:spcBef>
                <a:spcPts val="0"/>
              </a:spcBef>
              <a:spcAft>
                <a:spcPts val="0"/>
              </a:spcAft>
              <a:buFont typeface="+mj-lt"/>
              <a:buAutoNum type="alphaLcParenR"/>
              <a:defRPr/>
            </a:pPr>
            <a:r>
              <a:rPr lang="en-CA" sz="2000" dirty="0"/>
              <a:t>If </a:t>
            </a:r>
            <a:r>
              <a:rPr lang="en-CA" sz="2000" i="1" dirty="0"/>
              <a:t>X</a:t>
            </a:r>
            <a:r>
              <a:rPr lang="en-CA" sz="2000" i="1" dirty="0">
                <a:latin typeface="Franklin Gothic Book"/>
              </a:rPr>
              <a:t>→</a:t>
            </a:r>
            <a:r>
              <a:rPr lang="en-CA" sz="2000" i="1" dirty="0"/>
              <a:t> Y not</a:t>
            </a:r>
            <a:r>
              <a:rPr lang="en-CA" sz="2000" dirty="0"/>
              <a:t> in </a:t>
            </a:r>
            <a:r>
              <a:rPr lang="en-CA" sz="2000" i="1" dirty="0" err="1"/>
              <a:t>G</a:t>
            </a:r>
            <a:r>
              <a:rPr lang="en-CA" sz="2000" i="1" baseline="-25000" dirty="0" err="1"/>
              <a:t>i</a:t>
            </a:r>
            <a:r>
              <a:rPr lang="en-CA" sz="2000" dirty="0"/>
              <a:t>, then</a:t>
            </a:r>
            <a:r>
              <a:rPr lang="en-CA" sz="2000" i="1" dirty="0"/>
              <a:t> </a:t>
            </a:r>
            <a:r>
              <a:rPr lang="en-CA" sz="2000" dirty="0" err="1"/>
              <a:t>ForbiddenEdges</a:t>
            </a:r>
            <a:r>
              <a:rPr lang="en-CA" sz="2000" dirty="0"/>
              <a:t> += </a:t>
            </a:r>
            <a:r>
              <a:rPr lang="en-CA" sz="2000" i="1" dirty="0"/>
              <a:t>X</a:t>
            </a:r>
            <a:r>
              <a:rPr lang="en-CA" sz="2000" i="1" dirty="0">
                <a:latin typeface="Franklin Gothic Book"/>
              </a:rPr>
              <a:t>→</a:t>
            </a:r>
            <a:r>
              <a:rPr lang="en-CA" sz="2000" i="1" dirty="0"/>
              <a:t> Y </a:t>
            </a:r>
            <a:r>
              <a:rPr lang="en-CA" sz="2000" dirty="0"/>
              <a:t>.</a:t>
            </a:r>
          </a:p>
          <a:p>
            <a:pPr marL="342900" indent="-342900" fontAlgn="auto">
              <a:spcBef>
                <a:spcPts val="0"/>
              </a:spcBef>
              <a:spcAft>
                <a:spcPts val="0"/>
              </a:spcAft>
              <a:buFont typeface="+mj-lt"/>
              <a:buAutoNum type="arabicPeriod"/>
              <a:defRPr/>
            </a:pPr>
            <a:r>
              <a:rPr lang="en-CA" sz="2000" dirty="0"/>
              <a:t>For each relationship table join of size </a:t>
            </a:r>
            <a:r>
              <a:rPr lang="en-CA" sz="2000" i="1" dirty="0"/>
              <a:t>s = 1,..k</a:t>
            </a:r>
            <a:endParaRPr lang="en-CA" sz="2000" dirty="0"/>
          </a:p>
          <a:p>
            <a:pPr marL="914400" lvl="1" indent="-457200" fontAlgn="auto">
              <a:spcBef>
                <a:spcPts val="0"/>
              </a:spcBef>
              <a:spcAft>
                <a:spcPts val="0"/>
              </a:spcAft>
              <a:buFont typeface="+mj-lt"/>
              <a:buAutoNum type="alphaLcParenR"/>
              <a:defRPr/>
            </a:pPr>
            <a:r>
              <a:rPr lang="en-CA" sz="2000" dirty="0"/>
              <a:t>Compute </a:t>
            </a:r>
            <a:r>
              <a:rPr lang="en-CA" sz="2000" dirty="0" err="1"/>
              <a:t>Rtable</a:t>
            </a:r>
            <a:r>
              <a:rPr lang="en-CA" sz="2000" dirty="0"/>
              <a:t> join, join with entity tables := </a:t>
            </a:r>
            <a:r>
              <a:rPr lang="en-CA" sz="2000" i="1" dirty="0" err="1"/>
              <a:t>J</a:t>
            </a:r>
            <a:r>
              <a:rPr lang="en-CA" sz="2000" i="1" baseline="-25000" dirty="0" err="1"/>
              <a:t>i</a:t>
            </a:r>
            <a:r>
              <a:rPr lang="en-CA" sz="2000" i="1" dirty="0"/>
              <a:t>.</a:t>
            </a:r>
          </a:p>
          <a:p>
            <a:pPr marL="914400" lvl="1" indent="-457200" fontAlgn="auto">
              <a:spcBef>
                <a:spcPts val="0"/>
              </a:spcBef>
              <a:spcAft>
                <a:spcPts val="0"/>
              </a:spcAft>
              <a:buFont typeface="+mj-lt"/>
              <a:buAutoNum type="alphaLcParenR"/>
              <a:defRPr/>
            </a:pPr>
            <a:r>
              <a:rPr lang="en-CA" sz="2000" dirty="0"/>
              <a:t>Apply </a:t>
            </a:r>
            <a:r>
              <a:rPr lang="en-CA" sz="2000" i="1" dirty="0"/>
              <a:t>L</a:t>
            </a:r>
            <a:r>
              <a:rPr lang="en-CA" sz="2000" dirty="0"/>
              <a:t> to </a:t>
            </a:r>
            <a:r>
              <a:rPr lang="en-CA" sz="2000" i="1" dirty="0"/>
              <a:t>(</a:t>
            </a:r>
            <a:r>
              <a:rPr lang="en-CA" sz="2000" i="1" dirty="0" err="1"/>
              <a:t>J</a:t>
            </a:r>
            <a:r>
              <a:rPr lang="en-CA" sz="2000" i="1" baseline="-25000" dirty="0" err="1"/>
              <a:t>i</a:t>
            </a:r>
            <a:r>
              <a:rPr lang="en-CA" sz="2000" i="1" dirty="0"/>
              <a:t> , RE, FE)</a:t>
            </a:r>
            <a:r>
              <a:rPr lang="en-CA" sz="2000" dirty="0"/>
              <a:t> to obtain BN </a:t>
            </a:r>
            <a:r>
              <a:rPr lang="en-CA" sz="2000" i="1" dirty="0" err="1"/>
              <a:t>G</a:t>
            </a:r>
            <a:r>
              <a:rPr lang="en-CA" sz="2000" i="1" baseline="-25000" dirty="0" err="1"/>
              <a:t>i</a:t>
            </a:r>
            <a:r>
              <a:rPr lang="en-CA" sz="2000" dirty="0"/>
              <a:t>. </a:t>
            </a:r>
          </a:p>
          <a:p>
            <a:pPr marL="914400" lvl="1" indent="-457200" fontAlgn="auto">
              <a:spcBef>
                <a:spcPts val="0"/>
              </a:spcBef>
              <a:spcAft>
                <a:spcPts val="0"/>
              </a:spcAft>
              <a:buFont typeface="+mj-lt"/>
              <a:buAutoNum type="alphaLcParenR"/>
              <a:defRPr/>
            </a:pPr>
            <a:r>
              <a:rPr lang="en-CA" sz="2000" dirty="0"/>
              <a:t>Derive additional edge constraints from </a:t>
            </a:r>
            <a:r>
              <a:rPr lang="en-CA" sz="2000" i="1" dirty="0" err="1"/>
              <a:t>G</a:t>
            </a:r>
            <a:r>
              <a:rPr lang="en-CA" sz="2000" i="1" baseline="-25000" dirty="0" err="1"/>
              <a:t>i</a:t>
            </a:r>
            <a:r>
              <a:rPr lang="en-CA" sz="2000" dirty="0"/>
              <a:t>.</a:t>
            </a:r>
          </a:p>
          <a:p>
            <a:pPr marL="457200" indent="-457200" fontAlgn="auto">
              <a:spcBef>
                <a:spcPts val="0"/>
              </a:spcBef>
              <a:spcAft>
                <a:spcPts val="0"/>
              </a:spcAft>
              <a:buFont typeface="+mj-lt"/>
              <a:buAutoNum type="arabicPeriod"/>
              <a:defRPr/>
            </a:pPr>
            <a:r>
              <a:rPr lang="en-CA" sz="2000" dirty="0"/>
              <a:t>Add relationship indicators: If edge </a:t>
            </a:r>
            <a:r>
              <a:rPr lang="en-CA" sz="2000" i="1" dirty="0"/>
              <a:t>X</a:t>
            </a:r>
            <a:r>
              <a:rPr lang="en-CA" sz="2000" i="1" dirty="0">
                <a:latin typeface="Franklin Gothic Book"/>
              </a:rPr>
              <a:t>→</a:t>
            </a:r>
            <a:r>
              <a:rPr lang="en-CA" sz="2000" i="1" dirty="0"/>
              <a:t> Y </a:t>
            </a:r>
            <a:r>
              <a:rPr lang="en-CA" sz="2000" dirty="0"/>
              <a:t>was added when analyzing join</a:t>
            </a:r>
            <a:r>
              <a:rPr lang="en-CA" sz="2000" i="1" dirty="0"/>
              <a:t> R</a:t>
            </a:r>
            <a:r>
              <a:rPr lang="en-CA" sz="2000" i="1" baseline="-25000" dirty="0"/>
              <a:t>1</a:t>
            </a:r>
            <a:r>
              <a:rPr lang="en-CA" sz="2000" i="1" dirty="0"/>
              <a:t> join R</a:t>
            </a:r>
            <a:r>
              <a:rPr lang="en-CA" sz="2000" i="1" baseline="-25000" dirty="0"/>
              <a:t>2</a:t>
            </a:r>
            <a:r>
              <a:rPr lang="en-CA" sz="2000" i="1" dirty="0"/>
              <a:t> … join </a:t>
            </a:r>
            <a:r>
              <a:rPr lang="en-CA" sz="2000" i="1" dirty="0" err="1"/>
              <a:t>R</a:t>
            </a:r>
            <a:r>
              <a:rPr lang="en-CA" sz="2000" i="1" baseline="-25000" dirty="0" err="1"/>
              <a:t>m</a:t>
            </a:r>
            <a:r>
              <a:rPr lang="en-CA" sz="2000" dirty="0"/>
              <a:t>, add edges </a:t>
            </a:r>
            <a:r>
              <a:rPr lang="en-CA" sz="2000" i="1" dirty="0" err="1"/>
              <a:t>R</a:t>
            </a:r>
            <a:r>
              <a:rPr lang="en-CA" sz="2000" i="1" baseline="-25000" dirty="0" err="1"/>
              <a:t>i</a:t>
            </a:r>
            <a:r>
              <a:rPr lang="en-CA" sz="2000" i="1" dirty="0"/>
              <a:t> </a:t>
            </a:r>
            <a:r>
              <a:rPr lang="en-CA" sz="2000" i="1" dirty="0">
                <a:latin typeface="Franklin Gothic Book"/>
              </a:rPr>
              <a:t>→ </a:t>
            </a:r>
            <a:r>
              <a:rPr lang="en-CA" sz="2000" i="1" dirty="0"/>
              <a:t>Y</a:t>
            </a:r>
            <a:r>
              <a:rPr lang="en-CA" sz="2000" dirty="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a:t>
            </a:r>
            <a:endParaRPr lang="en-US" dirty="0"/>
          </a:p>
        </p:txBody>
      </p:sp>
      <p:sp>
        <p:nvSpPr>
          <p:cNvPr id="3" name="Content Placeholder 2"/>
          <p:cNvSpPr>
            <a:spLocks noGrp="1"/>
          </p:cNvSpPr>
          <p:nvPr>
            <p:ph sz="quarter" idx="1"/>
          </p:nvPr>
        </p:nvSpPr>
        <p:spPr/>
        <p:txBody>
          <a:bodyPr/>
          <a:lstStyle/>
          <a:p>
            <a:pPr marL="274320" indent="-274320" eaLnBrk="1" fontAlgn="auto" hangingPunct="1">
              <a:spcBef>
                <a:spcPts val="580"/>
              </a:spcBef>
              <a:spcAft>
                <a:spcPts val="0"/>
              </a:spcAft>
              <a:buFont typeface="Symbol" pitchFamily="18" charset="2"/>
              <a:buChar char=""/>
              <a:defRPr/>
            </a:pPr>
            <a:r>
              <a:rPr lang="en-CA" sz="2800" dirty="0" smtClean="0"/>
              <a:t>Learn-and-Join learns dependencies among attributes, not dependencies among relationships.</a:t>
            </a:r>
          </a:p>
          <a:p>
            <a:pPr marL="274320" indent="-274320" eaLnBrk="1" fontAlgn="auto" hangingPunct="1">
              <a:spcBef>
                <a:spcPts val="580"/>
              </a:spcBef>
              <a:spcAft>
                <a:spcPts val="0"/>
              </a:spcAft>
              <a:buFont typeface="Symbol" pitchFamily="18" charset="2"/>
              <a:buChar char=""/>
              <a:defRPr/>
            </a:pPr>
            <a:r>
              <a:rPr lang="en-CA" sz="2800" dirty="0" smtClean="0"/>
              <a:t>The structure is limited to certain patterns</a:t>
            </a:r>
          </a:p>
          <a:p>
            <a:pPr marL="274320" indent="-274320" eaLnBrk="1" fontAlgn="auto" hangingPunct="1">
              <a:spcBef>
                <a:spcPts val="580"/>
              </a:spcBef>
              <a:spcAft>
                <a:spcPts val="0"/>
              </a:spcAft>
              <a:buFont typeface="Symbol" pitchFamily="18" charset="2"/>
              <a:buChar char=""/>
              <a:defRPr/>
            </a:pPr>
            <a:r>
              <a:rPr lang="en-CA" sz="2800" dirty="0" smtClean="0"/>
              <a:t>Only works with many descriptive attributes </a:t>
            </a:r>
          </a:p>
          <a:p>
            <a:pPr marL="274320" indent="-274320" eaLnBrk="1" fontAlgn="auto" hangingPunct="1">
              <a:spcBef>
                <a:spcPts val="580"/>
              </a:spcBef>
              <a:spcAft>
                <a:spcPts val="0"/>
              </a:spcAft>
              <a:buFont typeface="Symbol" pitchFamily="18" charset="2"/>
              <a:buChar char=""/>
              <a:defRPr/>
            </a:pPr>
            <a:r>
              <a:rPr lang="en-CA" sz="2800" dirty="0" smtClean="0"/>
              <a:t>Parameter learning still a bottleneck.</a:t>
            </a:r>
          </a:p>
          <a:p>
            <a:pPr marL="274320" indent="-274320" eaLnBrk="1" fontAlgn="auto" hangingPunct="1">
              <a:spcBef>
                <a:spcPts val="580"/>
              </a:spcBef>
              <a:spcAft>
                <a:spcPts val="0"/>
              </a:spcAft>
              <a:buFont typeface="Symbol" pitchFamily="18" charset="2"/>
              <a:buChar char=""/>
              <a:defRPr/>
            </a:pPr>
            <a:endParaRPr lang="en-CA" sz="28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Learning Markov Logic Networks</a:t>
            </a:r>
            <a:endParaRPr lang="en-US"/>
          </a:p>
        </p:txBody>
      </p:sp>
      <p:sp>
        <p:nvSpPr>
          <p:cNvPr id="5" name="Slide Number Placeholder 4"/>
          <p:cNvSpPr>
            <a:spLocks noGrp="1"/>
          </p:cNvSpPr>
          <p:nvPr>
            <p:ph type="sldNum" sz="quarter" idx="12"/>
          </p:nvPr>
        </p:nvSpPr>
        <p:spPr/>
        <p:txBody>
          <a:bodyPr/>
          <a:lstStyle/>
          <a:p>
            <a:pPr>
              <a:defRPr/>
            </a:pPr>
            <a:fld id="{F4293DDA-0DF8-4B55-948D-6313081754C3}"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t>Inheriting Edge Constraints From </a:t>
            </a:r>
            <a:r>
              <a:rPr lang="en-CA" dirty="0" err="1" smtClean="0"/>
              <a:t>Subtables</a:t>
            </a:r>
            <a:endParaRPr lang="en-CA" dirty="0"/>
          </a:p>
        </p:txBody>
      </p:sp>
      <p:sp>
        <p:nvSpPr>
          <p:cNvPr id="25603"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F68FEF59-6936-4329-BDE2-05A052CE325E}" type="slidenum">
              <a:rPr lang="en-US"/>
              <a:pPr>
                <a:defRPr/>
              </a:pPr>
              <a:t>26</a:t>
            </a:fld>
            <a:endParaRPr lang="en-US" dirty="0"/>
          </a:p>
        </p:txBody>
      </p:sp>
      <p:sp>
        <p:nvSpPr>
          <p:cNvPr id="28677" name="Content Placeholder 4"/>
          <p:cNvSpPr>
            <a:spLocks noGrp="1"/>
          </p:cNvSpPr>
          <p:nvPr>
            <p:ph sz="quarter" idx="1"/>
          </p:nvPr>
        </p:nvSpPr>
        <p:spPr/>
        <p:txBody>
          <a:bodyPr/>
          <a:lstStyle/>
          <a:p>
            <a:pPr eaLnBrk="1" hangingPunct="1"/>
            <a:r>
              <a:rPr lang="en-CA" sz="3200" i="1" dirty="0" smtClean="0"/>
              <a:t>Intuition</a:t>
            </a:r>
            <a:r>
              <a:rPr lang="en-CA" sz="3200" dirty="0" smtClean="0"/>
              <a:t>: Evaluate dependencies on the smallest possible join.</a:t>
            </a:r>
          </a:p>
          <a:p>
            <a:pPr eaLnBrk="1" hangingPunct="1"/>
            <a:r>
              <a:rPr lang="en-CA" sz="3200" i="1" dirty="0" smtClean="0"/>
              <a:t>Statistical Motivation</a:t>
            </a:r>
            <a:r>
              <a:rPr lang="en-CA" sz="3200" dirty="0" smtClean="0"/>
              <a:t>: Statistics can change between tables, e.g. distribution of students’ age may differ in </a:t>
            </a:r>
            <a:r>
              <a:rPr lang="en-CA" sz="3200" i="1" dirty="0" smtClean="0"/>
              <a:t>Student</a:t>
            </a:r>
            <a:r>
              <a:rPr lang="en-CA" sz="3200" dirty="0" smtClean="0"/>
              <a:t> table from </a:t>
            </a:r>
            <a:r>
              <a:rPr lang="en-CA" sz="3200" i="1" dirty="0" smtClean="0"/>
              <a:t>Registration</a:t>
            </a:r>
            <a:r>
              <a:rPr lang="en-CA" sz="3200" dirty="0" smtClean="0"/>
              <a:t> table.</a:t>
            </a:r>
          </a:p>
          <a:p>
            <a:pPr eaLnBrk="1" hangingPunct="1"/>
            <a:r>
              <a:rPr lang="en-CA" sz="3200" i="1" dirty="0" smtClean="0"/>
              <a:t>Computational Motivation:</a:t>
            </a:r>
            <a:r>
              <a:rPr lang="en-CA" sz="3200" dirty="0" smtClean="0"/>
              <a:t> as larger join tables are formed, many edges need not be considered </a:t>
            </a:r>
            <a:r>
              <a:rPr lang="en-CA" sz="3200" dirty="0" smtClean="0">
                <a:latin typeface="Franklin Gothic Book" pitchFamily="34" charset="0"/>
              </a:rPr>
              <a:t>→</a:t>
            </a:r>
            <a:r>
              <a:rPr lang="en-CA" sz="3200" dirty="0" smtClean="0"/>
              <a:t> fast learning.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188913"/>
            <a:ext cx="7772400" cy="1143000"/>
          </a:xfrm>
        </p:spPr>
        <p:txBody>
          <a:bodyPr>
            <a:normAutofit fontScale="90000"/>
          </a:bodyPr>
          <a:lstStyle/>
          <a:p>
            <a:pPr algn="ctr" eaLnBrk="1" fontAlgn="auto" hangingPunct="1">
              <a:spcAft>
                <a:spcPts val="0"/>
              </a:spcAft>
              <a:defRPr/>
            </a:pPr>
            <a:r>
              <a:rPr lang="en-CA" dirty="0" smtClean="0"/>
              <a:t>Markov Logic Networks</a:t>
            </a:r>
            <a:br>
              <a:rPr lang="en-CA" dirty="0" smtClean="0"/>
            </a:br>
            <a:r>
              <a:rPr lang="en-CA" dirty="0" smtClean="0"/>
              <a:t>(</a:t>
            </a:r>
            <a:r>
              <a:rPr lang="en-CA" sz="3100" dirty="0" err="1" smtClean="0"/>
              <a:t>Domingos</a:t>
            </a:r>
            <a:r>
              <a:rPr lang="en-CA" sz="3100" dirty="0" smtClean="0"/>
              <a:t> and Richardson ML 2006</a:t>
            </a:r>
            <a:r>
              <a:rPr lang="en-CA" dirty="0" smtClean="0"/>
              <a:t>)</a:t>
            </a:r>
            <a:endParaRPr lang="en-CA" dirty="0"/>
          </a:p>
        </p:txBody>
      </p:sp>
      <p:sp>
        <p:nvSpPr>
          <p:cNvPr id="1029"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B5570375-3286-4CAA-9556-FF2164BC301B}" type="slidenum">
              <a:rPr lang="en-US"/>
              <a:pPr>
                <a:defRPr/>
              </a:pPr>
              <a:t>3</a:t>
            </a:fld>
            <a:endParaRPr lang="en-US" dirty="0"/>
          </a:p>
        </p:txBody>
      </p:sp>
      <p:sp>
        <p:nvSpPr>
          <p:cNvPr id="5" name="Content Placeholder 4"/>
          <p:cNvSpPr>
            <a:spLocks noGrp="1"/>
          </p:cNvSpPr>
          <p:nvPr>
            <p:ph sz="quarter" idx="1"/>
          </p:nvPr>
        </p:nvSpPr>
        <p:spPr>
          <a:xfrm>
            <a:off x="914400" y="1447800"/>
            <a:ext cx="7772400" cy="30607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dirty="0" smtClean="0"/>
              <a:t>A logical KB is a set of </a:t>
            </a:r>
            <a:r>
              <a:rPr lang="en-US" b="1" dirty="0" smtClean="0"/>
              <a:t>hard constraints </a:t>
            </a:r>
            <a:r>
              <a:rPr lang="en-US" dirty="0" smtClean="0"/>
              <a:t>on the set of possible worlds</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dirty="0" smtClean="0"/>
              <a:t>MLNs make them </a:t>
            </a:r>
            <a:r>
              <a:rPr lang="en-US" b="1" dirty="0" smtClean="0"/>
              <a:t>soft constraints</a:t>
            </a:r>
            <a:r>
              <a:rPr lang="en-US" dirty="0" smtClean="0"/>
              <a:t>: </a:t>
            </a:r>
          </a:p>
          <a:p>
            <a:pPr marL="548640" lvl="2" indent="-274320" eaLnBrk="1" fontAlgn="auto" hangingPunct="1">
              <a:spcBef>
                <a:spcPts val="580"/>
              </a:spcBef>
              <a:spcAft>
                <a:spcPts val="0"/>
              </a:spcAft>
              <a:buClr>
                <a:schemeClr val="accent1"/>
              </a:buClr>
              <a:buFont typeface="Wingdings 2"/>
              <a:buChar char=""/>
              <a:defRPr/>
            </a:pPr>
            <a:r>
              <a:rPr lang="en-US" dirty="0" smtClean="0"/>
              <a:t>When a world violates a formula, It becomes less probable, not impossible</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lnSpc>
                <a:spcPct val="90000"/>
              </a:lnSpc>
              <a:spcBef>
                <a:spcPts val="580"/>
              </a:spcBef>
              <a:spcAft>
                <a:spcPts val="0"/>
              </a:spcAft>
              <a:buFont typeface="Wingdings 2"/>
              <a:buChar char=""/>
              <a:defRPr/>
            </a:pPr>
            <a:r>
              <a:rPr lang="en-US" dirty="0" smtClean="0"/>
              <a:t>A </a:t>
            </a:r>
            <a:r>
              <a:rPr lang="en-US" dirty="0" smtClean="0">
                <a:solidFill>
                  <a:schemeClr val="tx2"/>
                </a:solidFill>
              </a:rPr>
              <a:t>Markov Logic Network (MLN)</a:t>
            </a:r>
            <a:r>
              <a:rPr lang="en-US" dirty="0" smtClean="0"/>
              <a:t> is a set of pairs </a:t>
            </a:r>
            <a:r>
              <a:rPr lang="en-US" dirty="0" smtClean="0">
                <a:solidFill>
                  <a:schemeClr val="accent2"/>
                </a:solidFill>
              </a:rPr>
              <a:t>(F, w)</a:t>
            </a:r>
            <a:r>
              <a:rPr lang="en-US" dirty="0" smtClean="0"/>
              <a:t> where</a:t>
            </a:r>
          </a:p>
          <a:p>
            <a:pPr marL="548640" lvl="1" eaLnBrk="1" fontAlgn="auto" hangingPunct="1">
              <a:lnSpc>
                <a:spcPct val="90000"/>
              </a:lnSpc>
              <a:spcBef>
                <a:spcPts val="370"/>
              </a:spcBef>
              <a:spcAft>
                <a:spcPts val="0"/>
              </a:spcAft>
              <a:buFont typeface="Wingdings 2"/>
              <a:buChar char=""/>
              <a:defRPr/>
            </a:pPr>
            <a:r>
              <a:rPr lang="en-US" dirty="0" smtClean="0">
                <a:solidFill>
                  <a:schemeClr val="accent2"/>
                </a:solidFill>
              </a:rPr>
              <a:t>F</a:t>
            </a:r>
            <a:r>
              <a:rPr lang="en-US" dirty="0" smtClean="0"/>
              <a:t> is a formula in first-order logic</a:t>
            </a:r>
          </a:p>
          <a:p>
            <a:pPr marL="548640" lvl="1" eaLnBrk="1" fontAlgn="auto" hangingPunct="1">
              <a:lnSpc>
                <a:spcPct val="90000"/>
              </a:lnSpc>
              <a:spcBef>
                <a:spcPts val="370"/>
              </a:spcBef>
              <a:spcAft>
                <a:spcPts val="0"/>
              </a:spcAft>
              <a:buFont typeface="Wingdings 2"/>
              <a:buChar char=""/>
              <a:defRPr/>
            </a:pPr>
            <a:r>
              <a:rPr lang="en-US" dirty="0" smtClean="0">
                <a:solidFill>
                  <a:schemeClr val="accent2"/>
                </a:solidFill>
              </a:rPr>
              <a:t>w</a:t>
            </a:r>
            <a:r>
              <a:rPr lang="en-US" dirty="0" smtClean="0"/>
              <a:t> is a real number</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CA" dirty="0" smtClean="0"/>
          </a:p>
        </p:txBody>
      </p:sp>
      <p:graphicFrame>
        <p:nvGraphicFramePr>
          <p:cNvPr id="7" name="Table 6"/>
          <p:cNvGraphicFramePr>
            <a:graphicFrameLocks noGrp="1"/>
          </p:cNvGraphicFramePr>
          <p:nvPr/>
        </p:nvGraphicFramePr>
        <p:xfrm>
          <a:off x="179512" y="4509120"/>
          <a:ext cx="8712968" cy="1651000"/>
        </p:xfrm>
        <a:graphic>
          <a:graphicData uri="http://schemas.openxmlformats.org/drawingml/2006/table">
            <a:tbl>
              <a:tblPr firstRow="1" bandRow="1">
                <a:tableStyleId>{5C22544A-7EE6-4342-B048-85BDC9FD1C3A}</a:tableStyleId>
              </a:tblPr>
              <a:tblGrid>
                <a:gridCol w="5112568"/>
                <a:gridCol w="1008112"/>
                <a:gridCol w="2592288"/>
              </a:tblGrid>
              <a:tr h="370840">
                <a:tc>
                  <a:txBody>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First Order Logic</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Weight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English</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370840">
                <a:tc>
                  <a:txBody>
                    <a:bodyPr/>
                    <a:lstStyle/>
                    <a:p>
                      <a:endParaRPr lang="en-US" dirty="0"/>
                    </a:p>
                  </a:txBody>
                  <a:tcPr/>
                </a:tc>
                <a:tc>
                  <a:txBody>
                    <a:bodyPr/>
                    <a:lstStyle/>
                    <a:p>
                      <a:r>
                        <a:rPr lang="en-US" dirty="0" smtClean="0"/>
                        <a:t>2.3</a:t>
                      </a:r>
                      <a:endParaRPr lang="en-US" dirty="0"/>
                    </a:p>
                  </a:txBody>
                  <a:tcPr/>
                </a:tc>
                <a:tc>
                  <a:txBody>
                    <a:bodyPr/>
                    <a:lstStyle/>
                    <a:p>
                      <a:r>
                        <a:rPr lang="en-US" dirty="0" smtClean="0"/>
                        <a:t>If</a:t>
                      </a:r>
                      <a:r>
                        <a:rPr lang="en-US" baseline="0" dirty="0" smtClean="0"/>
                        <a:t> a student is intelligent then he is well ranked</a:t>
                      </a:r>
                      <a:endParaRPr lang="en-US" dirty="0"/>
                    </a:p>
                  </a:txBody>
                  <a:tcPr/>
                </a:tc>
              </a:tr>
              <a:tr h="370840">
                <a:tc>
                  <a:txBody>
                    <a:bodyPr/>
                    <a:lstStyle/>
                    <a:p>
                      <a:endParaRPr lang="en-US" dirty="0"/>
                    </a:p>
                  </a:txBody>
                  <a:tcPr/>
                </a:tc>
                <a:tc>
                  <a:txBody>
                    <a:bodyPr/>
                    <a:lstStyle/>
                    <a:p>
                      <a:r>
                        <a:rPr lang="en-US" dirty="0" smtClean="0"/>
                        <a:t>0.7</a:t>
                      </a:r>
                      <a:endParaRPr lang="en-US" dirty="0"/>
                    </a:p>
                  </a:txBody>
                  <a:tcPr/>
                </a:tc>
                <a:tc>
                  <a:txBody>
                    <a:bodyPr/>
                    <a:lstStyle/>
                    <a:p>
                      <a:r>
                        <a:rPr lang="en-US" dirty="0" smtClean="0"/>
                        <a:t>If a student has an intelligent friend</a:t>
                      </a:r>
                      <a:r>
                        <a:rPr lang="en-US" baseline="0" dirty="0" smtClean="0"/>
                        <a:t> then he is intelligent</a:t>
                      </a:r>
                      <a:endParaRPr lang="en-US" dirty="0"/>
                    </a:p>
                  </a:txBody>
                  <a:tcPr/>
                </a:tc>
              </a:tr>
            </a:tbl>
          </a:graphicData>
        </a:graphic>
      </p:graphicFrame>
      <p:graphicFrame>
        <p:nvGraphicFramePr>
          <p:cNvPr id="1026" name="Object 4"/>
          <p:cNvGraphicFramePr>
            <a:graphicFrameLocks noChangeAspect="1"/>
          </p:cNvGraphicFramePr>
          <p:nvPr/>
        </p:nvGraphicFramePr>
        <p:xfrm>
          <a:off x="323850" y="5013325"/>
          <a:ext cx="3330575" cy="287338"/>
        </p:xfrm>
        <a:graphic>
          <a:graphicData uri="http://schemas.openxmlformats.org/presentationml/2006/ole">
            <p:oleObj spid="_x0000_s1026" name="Equation" r:id="rId4" imgW="2349360" imgH="203040" progId="Equation.3">
              <p:embed/>
            </p:oleObj>
          </a:graphicData>
        </a:graphic>
      </p:graphicFrame>
      <p:graphicFrame>
        <p:nvGraphicFramePr>
          <p:cNvPr id="1027" name="Object 5"/>
          <p:cNvGraphicFramePr>
            <a:graphicFrameLocks noChangeAspect="1"/>
          </p:cNvGraphicFramePr>
          <p:nvPr/>
        </p:nvGraphicFramePr>
        <p:xfrm>
          <a:off x="323850" y="5661025"/>
          <a:ext cx="4752975" cy="288925"/>
        </p:xfrm>
        <a:graphic>
          <a:graphicData uri="http://schemas.openxmlformats.org/presentationml/2006/ole">
            <p:oleObj spid="_x0000_s1027" name="Equation" r:id="rId5" imgW="3352680" imgH="2030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60350"/>
            <a:ext cx="7772400" cy="796925"/>
          </a:xfrm>
        </p:spPr>
        <p:txBody>
          <a:bodyPr/>
          <a:lstStyle/>
          <a:p>
            <a:pPr eaLnBrk="1" hangingPunct="1"/>
            <a:r>
              <a:rPr lang="en-US" smtClean="0"/>
              <a:t>Why MLNs are important	</a:t>
            </a:r>
          </a:p>
        </p:txBody>
      </p:sp>
      <p:sp>
        <p:nvSpPr>
          <p:cNvPr id="16387"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00102CF9-613D-41AC-AA6F-76349D3C9B0F}" type="slidenum">
              <a:rPr lang="en-US"/>
              <a:pPr>
                <a:defRPr/>
              </a:pPr>
              <a:t>4</a:t>
            </a:fld>
            <a:endParaRPr lang="en-US" dirty="0"/>
          </a:p>
        </p:txBody>
      </p:sp>
      <p:sp>
        <p:nvSpPr>
          <p:cNvPr id="5" name="Content Placeholder 4"/>
          <p:cNvSpPr>
            <a:spLocks noGrp="1"/>
          </p:cNvSpPr>
          <p:nvPr>
            <p:ph sz="quarter" idx="1"/>
          </p:nvPr>
        </p:nvSpPr>
        <p:spPr>
          <a:xfrm>
            <a:off x="468313" y="1052513"/>
            <a:ext cx="8218487" cy="1693862"/>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t>MLNs are proposed as a unifying framework for Statistical relational learning. Their authors show how other approaches are special cases of MLNs.</a:t>
            </a:r>
          </a:p>
          <a:p>
            <a:pPr marL="274320" indent="-274320" eaLnBrk="1" fontAlgn="auto" hangingPunct="1">
              <a:spcBef>
                <a:spcPts val="580"/>
              </a:spcBef>
              <a:spcAft>
                <a:spcPts val="0"/>
              </a:spcAft>
              <a:buFont typeface="Wingdings 2"/>
              <a:buChar char=""/>
              <a:defRPr/>
            </a:pPr>
            <a:r>
              <a:rPr lang="en-US" dirty="0" smtClean="0"/>
              <a:t>They are popular</a:t>
            </a:r>
          </a:p>
          <a:p>
            <a:pPr marL="274320" indent="-274320" eaLnBrk="1" fontAlgn="auto" hangingPunct="1">
              <a:spcBef>
                <a:spcPts val="580"/>
              </a:spcBef>
              <a:spcAft>
                <a:spcPts val="0"/>
              </a:spcAft>
              <a:buFont typeface="Wingdings 2"/>
              <a:buChar char=""/>
              <a:defRPr/>
            </a:pPr>
            <a:endParaRPr lang="en-US" dirty="0" smtClean="0"/>
          </a:p>
        </p:txBody>
      </p:sp>
      <p:sp>
        <p:nvSpPr>
          <p:cNvPr id="9" name="TextBox 8"/>
          <p:cNvSpPr txBox="1"/>
          <p:nvPr/>
        </p:nvSpPr>
        <p:spPr>
          <a:xfrm rot="21371357">
            <a:off x="3930708" y="3665707"/>
            <a:ext cx="4968552"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en-US" b="1" dirty="0">
                <a:solidFill>
                  <a:schemeClr val="tx1"/>
                </a:solidFill>
                <a:hlinkClick r:id="rId2"/>
              </a:rPr>
              <a:t>Learning the structure of Markov logic networks</a:t>
            </a:r>
            <a:endParaRPr lang="en-US" b="1" dirty="0">
              <a:solidFill>
                <a:schemeClr val="tx1"/>
              </a:solidFill>
            </a:endParaRPr>
          </a:p>
        </p:txBody>
      </p:sp>
      <p:sp>
        <p:nvSpPr>
          <p:cNvPr id="10" name="TextBox 9"/>
          <p:cNvSpPr txBox="1"/>
          <p:nvPr/>
        </p:nvSpPr>
        <p:spPr>
          <a:xfrm rot="536372">
            <a:off x="176994" y="3610031"/>
            <a:ext cx="5139234" cy="369332"/>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a:spcBef>
                <a:spcPts val="0"/>
              </a:spcBef>
              <a:spcAft>
                <a:spcPts val="0"/>
              </a:spcAft>
              <a:defRPr/>
            </a:pPr>
            <a:r>
              <a:rPr lang="en-US" b="1" dirty="0"/>
              <a:t>Discriminative training of Markov logic networks</a:t>
            </a:r>
          </a:p>
        </p:txBody>
      </p:sp>
      <p:sp>
        <p:nvSpPr>
          <p:cNvPr id="11" name="TextBox 10"/>
          <p:cNvSpPr txBox="1"/>
          <p:nvPr/>
        </p:nvSpPr>
        <p:spPr>
          <a:xfrm>
            <a:off x="323850" y="2924175"/>
            <a:ext cx="5280025"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b="1" dirty="0"/>
              <a:t>Efficient weight learning for Markov logic networks</a:t>
            </a:r>
            <a:endParaRPr lang="en-US" dirty="0"/>
          </a:p>
        </p:txBody>
      </p:sp>
      <p:sp>
        <p:nvSpPr>
          <p:cNvPr id="12" name="TextBox 11"/>
          <p:cNvSpPr txBox="1"/>
          <p:nvPr/>
        </p:nvSpPr>
        <p:spPr>
          <a:xfrm>
            <a:off x="2915816" y="3284984"/>
            <a:ext cx="5616624" cy="36933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n-US" b="1" dirty="0"/>
              <a:t>Bottom-up learning of Markov logic network structure</a:t>
            </a:r>
          </a:p>
        </p:txBody>
      </p:sp>
      <p:sp>
        <p:nvSpPr>
          <p:cNvPr id="13" name="TextBox 12"/>
          <p:cNvSpPr txBox="1"/>
          <p:nvPr/>
        </p:nvSpPr>
        <p:spPr>
          <a:xfrm rot="21076940">
            <a:off x="2463800" y="4149725"/>
            <a:ext cx="6691313" cy="369888"/>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fontAlgn="auto">
              <a:spcBef>
                <a:spcPts val="0"/>
              </a:spcBef>
              <a:spcAft>
                <a:spcPts val="0"/>
              </a:spcAft>
              <a:defRPr/>
            </a:pPr>
            <a:r>
              <a:rPr lang="en-US" b="1" dirty="0"/>
              <a:t>Mapping and revising Markov logic networks for transfer learning</a:t>
            </a:r>
          </a:p>
        </p:txBody>
      </p:sp>
      <p:sp>
        <p:nvSpPr>
          <p:cNvPr id="14" name="TextBox 13"/>
          <p:cNvSpPr txBox="1"/>
          <p:nvPr/>
        </p:nvSpPr>
        <p:spPr>
          <a:xfrm>
            <a:off x="1043608" y="4869160"/>
            <a:ext cx="762221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n-US" b="1" dirty="0"/>
              <a:t>Discriminative structure and parameter learning for Markov logic networks</a:t>
            </a:r>
            <a:endParaRPr lang="en-US" dirty="0"/>
          </a:p>
        </p:txBody>
      </p:sp>
      <p:sp>
        <p:nvSpPr>
          <p:cNvPr id="15" name="TextBox 14"/>
          <p:cNvSpPr txBox="1"/>
          <p:nvPr/>
        </p:nvSpPr>
        <p:spPr>
          <a:xfrm rot="573135">
            <a:off x="112713" y="3948113"/>
            <a:ext cx="3675062"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r>
              <a:rPr lang="en-US" b="1" dirty="0"/>
              <a:t>Entity resolution with </a:t>
            </a:r>
            <a:r>
              <a:rPr lang="en-US" b="1" dirty="0" err="1"/>
              <a:t>markov</a:t>
            </a:r>
            <a:r>
              <a:rPr lang="en-US" b="1" dirty="0"/>
              <a:t> logic</a:t>
            </a:r>
          </a:p>
        </p:txBody>
      </p:sp>
      <p:sp>
        <p:nvSpPr>
          <p:cNvPr id="16" name="TextBox 15"/>
          <p:cNvSpPr txBox="1"/>
          <p:nvPr/>
        </p:nvSpPr>
        <p:spPr>
          <a:xfrm rot="511223">
            <a:off x="2928505" y="2735800"/>
            <a:ext cx="622247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fontAlgn="auto">
              <a:spcBef>
                <a:spcPts val="0"/>
              </a:spcBef>
              <a:spcAft>
                <a:spcPts val="0"/>
              </a:spcAft>
              <a:defRPr/>
            </a:pPr>
            <a:r>
              <a:rPr lang="en-US" b="1" dirty="0"/>
              <a:t>Event modeling and recognition using </a:t>
            </a:r>
            <a:r>
              <a:rPr lang="en-US" b="1" dirty="0" err="1"/>
              <a:t>markov</a:t>
            </a:r>
            <a:r>
              <a:rPr lang="en-US" b="1" dirty="0"/>
              <a:t> logic networks</a:t>
            </a:r>
          </a:p>
        </p:txBody>
      </p:sp>
      <p:sp>
        <p:nvSpPr>
          <p:cNvPr id="17" name="TextBox 16"/>
          <p:cNvSpPr txBox="1"/>
          <p:nvPr/>
        </p:nvSpPr>
        <p:spPr>
          <a:xfrm rot="936170">
            <a:off x="-25918" y="4551557"/>
            <a:ext cx="3206840"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b="1" dirty="0"/>
              <a:t>Hybrid </a:t>
            </a:r>
            <a:r>
              <a:rPr lang="en-US" b="1" dirty="0" err="1"/>
              <a:t>markov</a:t>
            </a:r>
            <a:r>
              <a:rPr lang="en-US" b="1" dirty="0"/>
              <a:t> logic networks</a:t>
            </a:r>
          </a:p>
        </p:txBody>
      </p:sp>
      <p:sp>
        <p:nvSpPr>
          <p:cNvPr id="18" name="TextBox 17"/>
          <p:cNvSpPr txBox="1"/>
          <p:nvPr/>
        </p:nvSpPr>
        <p:spPr>
          <a:xfrm rot="20929748">
            <a:off x="2706969" y="5059619"/>
            <a:ext cx="646247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en-US" b="1" dirty="0"/>
              <a:t>Learning Markov logic network structure via </a:t>
            </a:r>
            <a:r>
              <a:rPr lang="en-US" b="1" dirty="0" err="1"/>
              <a:t>hypergraph</a:t>
            </a:r>
            <a:r>
              <a:rPr lang="en-US" b="1" dirty="0"/>
              <a:t> lifting</a:t>
            </a:r>
          </a:p>
        </p:txBody>
      </p:sp>
      <p:sp>
        <p:nvSpPr>
          <p:cNvPr id="19" name="TextBox 18"/>
          <p:cNvSpPr txBox="1"/>
          <p:nvPr/>
        </p:nvSpPr>
        <p:spPr>
          <a:xfrm>
            <a:off x="1043608" y="5939988"/>
            <a:ext cx="7335021"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pPr fontAlgn="auto">
              <a:spcBef>
                <a:spcPts val="0"/>
              </a:spcBef>
              <a:spcAft>
                <a:spcPts val="0"/>
              </a:spcAft>
              <a:defRPr/>
            </a:pPr>
            <a:r>
              <a:rPr lang="en-US" b="1" dirty="0"/>
              <a:t>Improving the accuracy and efficiency of map inference for </a:t>
            </a:r>
            <a:r>
              <a:rPr lang="en-US" b="1" dirty="0" err="1"/>
              <a:t>markov</a:t>
            </a:r>
            <a:r>
              <a:rPr lang="en-US" b="1" dirty="0"/>
              <a:t> logic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3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8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1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29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34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34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700" fill="hold"/>
                                        <p:tgtEl>
                                          <p:spTgt spid="15"/>
                                        </p:tgtEl>
                                        <p:attrNameLst>
                                          <p:attrName>ppt_x</p:attrName>
                                        </p:attrNameLst>
                                      </p:cBhvr>
                                      <p:tavLst>
                                        <p:tav tm="0">
                                          <p:val>
                                            <p:strVal val="#ppt_x"/>
                                          </p:val>
                                        </p:tav>
                                        <p:tav tm="100000">
                                          <p:val>
                                            <p:strVal val="#ppt_x"/>
                                          </p:val>
                                        </p:tav>
                                      </p:tavLst>
                                    </p:anim>
                                    <p:anim calcmode="lin" valueType="num">
                                      <p:cBhvr additive="base">
                                        <p:cTn id="39" dur="7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38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410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440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Limitation</a:t>
            </a:r>
          </a:p>
        </p:txBody>
      </p:sp>
      <p:sp>
        <p:nvSpPr>
          <p:cNvPr id="17411"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3A8C289B-6897-45DA-B0ED-93C929E69978}" type="slidenum">
              <a:rPr lang="en-US"/>
              <a:pPr>
                <a:defRPr/>
              </a:pPr>
              <a:t>5</a:t>
            </a:fld>
            <a:endParaRPr lang="en-US" dirty="0"/>
          </a:p>
        </p:txBody>
      </p:sp>
      <p:sp>
        <p:nvSpPr>
          <p:cNvPr id="20485" name="Content Placeholder 4"/>
          <p:cNvSpPr>
            <a:spLocks noGrp="1"/>
          </p:cNvSpPr>
          <p:nvPr>
            <p:ph sz="quarter" idx="1"/>
          </p:nvPr>
        </p:nvSpPr>
        <p:spPr/>
        <p:txBody>
          <a:bodyPr/>
          <a:lstStyle/>
          <a:p>
            <a:pPr eaLnBrk="1" hangingPunct="1"/>
            <a:r>
              <a:rPr lang="en-US" dirty="0" smtClean="0"/>
              <a:t>Structure learning in MLNs  is mostly ILP(Inductive Logic Programming)  based </a:t>
            </a:r>
          </a:p>
          <a:p>
            <a:pPr lvl="1" eaLnBrk="1" hangingPunct="1"/>
            <a:r>
              <a:rPr lang="en-US" dirty="0" smtClean="0"/>
              <a:t>The complexity of search space is exponential in the number of predicates</a:t>
            </a:r>
          </a:p>
          <a:p>
            <a:pPr lvl="1" eaLnBrk="1" hangingPunct="1"/>
            <a:endParaRPr lang="en-US" dirty="0" smtClean="0"/>
          </a:p>
          <a:p>
            <a:pPr eaLnBrk="1" hangingPunct="1"/>
            <a:r>
              <a:rPr lang="en-US" dirty="0" smtClean="0"/>
              <a:t>For datasets with many descriptive attributes current MLN learning algorithms are infeasible as they either never terminate or are very slow</a:t>
            </a:r>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CA" dirty="0" err="1" smtClean="0"/>
              <a:t>Parametrized</a:t>
            </a:r>
            <a:r>
              <a:rPr lang="en-CA" dirty="0" smtClean="0"/>
              <a:t> Bayes Nets </a:t>
            </a:r>
            <a:br>
              <a:rPr lang="en-CA" dirty="0" smtClean="0"/>
            </a:br>
            <a:r>
              <a:rPr lang="en-CA" sz="3100" dirty="0" smtClean="0"/>
              <a:t>(Poole UAI 2003)</a:t>
            </a:r>
            <a:endParaRPr lang="en-CA" sz="3100" dirty="0"/>
          </a:p>
        </p:txBody>
      </p:sp>
      <p:sp>
        <p:nvSpPr>
          <p:cNvPr id="18435"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74171654-A79C-4500-9A9C-3DAF4816968B}" type="slidenum">
              <a:rPr lang="en-US"/>
              <a:pPr>
                <a:defRPr/>
              </a:pPr>
              <a:t>6</a:t>
            </a:fld>
            <a:endParaRPr lang="en-US"/>
          </a:p>
        </p:txBody>
      </p:sp>
      <p:sp>
        <p:nvSpPr>
          <p:cNvPr id="21509" name="Content Placeholder 2"/>
          <p:cNvSpPr>
            <a:spLocks noGrp="1"/>
          </p:cNvSpPr>
          <p:nvPr>
            <p:ph idx="1"/>
          </p:nvPr>
        </p:nvSpPr>
        <p:spPr>
          <a:xfrm>
            <a:off x="755650" y="1412875"/>
            <a:ext cx="7772400" cy="2016125"/>
          </a:xfrm>
        </p:spPr>
        <p:txBody>
          <a:bodyPr/>
          <a:lstStyle/>
          <a:p>
            <a:pPr eaLnBrk="1" hangingPunct="1"/>
            <a:r>
              <a:rPr lang="en-CA" dirty="0" smtClean="0"/>
              <a:t>A </a:t>
            </a:r>
            <a:r>
              <a:rPr lang="en-CA" b="1" dirty="0" err="1" smtClean="0"/>
              <a:t>functor</a:t>
            </a:r>
            <a:r>
              <a:rPr lang="en-CA" dirty="0" smtClean="0"/>
              <a:t> is a function symbol with typed variables </a:t>
            </a:r>
            <a:r>
              <a:rPr lang="en-CA" i="1" dirty="0" smtClean="0"/>
              <a:t>f(X), g(</a:t>
            </a:r>
            <a:r>
              <a:rPr lang="en-CA" i="1" dirty="0" err="1" smtClean="0"/>
              <a:t>X,Y</a:t>
            </a:r>
            <a:r>
              <a:rPr lang="en-CA" i="1" dirty="0" smtClean="0"/>
              <a:t>), R(</a:t>
            </a:r>
            <a:r>
              <a:rPr lang="en-CA" i="1" dirty="0" err="1" smtClean="0"/>
              <a:t>X,Y</a:t>
            </a:r>
            <a:r>
              <a:rPr lang="en-CA" i="1" dirty="0" smtClean="0"/>
              <a:t>).</a:t>
            </a:r>
          </a:p>
          <a:p>
            <a:pPr eaLnBrk="1" hangingPunct="1"/>
            <a:r>
              <a:rPr lang="en-US" i="1" dirty="0" smtClean="0"/>
              <a:t>A PBN is a BN whose nodes are </a:t>
            </a:r>
            <a:r>
              <a:rPr lang="en-US" i="1" dirty="0" err="1" smtClean="0"/>
              <a:t>functors</a:t>
            </a:r>
            <a:r>
              <a:rPr lang="en-US" i="1" dirty="0" smtClean="0"/>
              <a:t>. </a:t>
            </a:r>
          </a:p>
          <a:p>
            <a:pPr eaLnBrk="1" hangingPunct="1"/>
            <a:r>
              <a:rPr lang="en-US" i="1" dirty="0" smtClean="0"/>
              <a:t>We use </a:t>
            </a:r>
            <a:r>
              <a:rPr lang="en-US" i="1" dirty="0" err="1" smtClean="0"/>
              <a:t>PBNs</a:t>
            </a:r>
            <a:r>
              <a:rPr lang="en-US" i="1" dirty="0" smtClean="0"/>
              <a:t> with variables only.      Not intelligence(Jack)</a:t>
            </a:r>
            <a:endParaRPr lang="en-CA" i="1" dirty="0" smtClean="0"/>
          </a:p>
        </p:txBody>
      </p:sp>
      <p:grpSp>
        <p:nvGrpSpPr>
          <p:cNvPr id="21510" name="Group 111"/>
          <p:cNvGrpSpPr>
            <a:grpSpLocks/>
          </p:cNvGrpSpPr>
          <p:nvPr/>
        </p:nvGrpSpPr>
        <p:grpSpPr bwMode="auto">
          <a:xfrm>
            <a:off x="1763688" y="3614064"/>
            <a:ext cx="6181037" cy="2815332"/>
            <a:chOff x="1763688" y="3356992"/>
            <a:chExt cx="6181568" cy="2816275"/>
          </a:xfrm>
        </p:grpSpPr>
        <p:sp>
          <p:nvSpPr>
            <p:cNvPr id="31" name="Text Box 6"/>
            <p:cNvSpPr txBox="1">
              <a:spLocks noChangeArrowheads="1"/>
            </p:cNvSpPr>
            <p:nvPr/>
          </p:nvSpPr>
          <p:spPr bwMode="auto">
            <a:xfrm>
              <a:off x="2051720" y="4509120"/>
              <a:ext cx="1146468"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ranking(S)</a:t>
              </a:r>
            </a:p>
          </p:txBody>
        </p:sp>
        <p:sp>
          <p:nvSpPr>
            <p:cNvPr id="36" name="Text Box 7"/>
            <p:cNvSpPr txBox="1">
              <a:spLocks noChangeArrowheads="1"/>
            </p:cNvSpPr>
            <p:nvPr/>
          </p:nvSpPr>
          <p:spPr bwMode="auto">
            <a:xfrm>
              <a:off x="1763688" y="3573016"/>
              <a:ext cx="1521570"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intelligence(S)</a:t>
              </a:r>
            </a:p>
          </p:txBody>
        </p:sp>
        <p:sp>
          <p:nvSpPr>
            <p:cNvPr id="37" name="Text Box 8"/>
            <p:cNvSpPr txBox="1">
              <a:spLocks noChangeArrowheads="1"/>
            </p:cNvSpPr>
            <p:nvPr/>
          </p:nvSpPr>
          <p:spPr bwMode="auto">
            <a:xfrm>
              <a:off x="5004048" y="5013176"/>
              <a:ext cx="813043"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38" name="Text Box 9"/>
            <p:cNvSpPr txBox="1">
              <a:spLocks noChangeArrowheads="1"/>
            </p:cNvSpPr>
            <p:nvPr/>
          </p:nvSpPr>
          <p:spPr bwMode="auto">
            <a:xfrm>
              <a:off x="5364088" y="5773157"/>
              <a:ext cx="1039772"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sp>
          <p:nvSpPr>
            <p:cNvPr id="39" name="Text Box 10"/>
            <p:cNvSpPr txBox="1">
              <a:spLocks noChangeArrowheads="1"/>
            </p:cNvSpPr>
            <p:nvPr/>
          </p:nvSpPr>
          <p:spPr bwMode="auto">
            <a:xfrm>
              <a:off x="3923928" y="3356992"/>
              <a:ext cx="1613208" cy="400244"/>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egistered(S,C</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t>
              </a:r>
            </a:p>
          </p:txBody>
        </p:sp>
        <p:sp>
          <p:nvSpPr>
            <p:cNvPr id="40" name="Text Box 11"/>
            <p:cNvSpPr txBox="1">
              <a:spLocks noChangeArrowheads="1"/>
            </p:cNvSpPr>
            <p:nvPr/>
          </p:nvSpPr>
          <p:spPr bwMode="auto">
            <a:xfrm>
              <a:off x="3707904" y="4077072"/>
              <a:ext cx="1199687"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grade(S,C)</a:t>
              </a:r>
            </a:p>
          </p:txBody>
        </p:sp>
        <p:sp>
          <p:nvSpPr>
            <p:cNvPr id="41" name="Text Box 12"/>
            <p:cNvSpPr txBox="1">
              <a:spLocks noChangeArrowheads="1"/>
            </p:cNvSpPr>
            <p:nvPr/>
          </p:nvSpPr>
          <p:spPr bwMode="auto">
            <a:xfrm>
              <a:off x="2411760" y="5157192"/>
              <a:ext cx="1697324" cy="400110"/>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satisfaction(S,C)</a:t>
              </a:r>
            </a:p>
          </p:txBody>
        </p:sp>
        <p:cxnSp>
          <p:nvCxnSpPr>
            <p:cNvPr id="21518" name="AutoShape 13"/>
            <p:cNvCxnSpPr>
              <a:cxnSpLocks noChangeShapeType="1"/>
              <a:stCxn id="36" idx="2"/>
              <a:endCxn id="31" idx="0"/>
            </p:cNvCxnSpPr>
            <p:nvPr/>
          </p:nvCxnSpPr>
          <p:spPr bwMode="auto">
            <a:xfrm rot="16200000" flipH="1">
              <a:off x="2306716" y="4190882"/>
              <a:ext cx="535994" cy="100481"/>
            </a:xfrm>
            <a:prstGeom prst="straightConnector1">
              <a:avLst/>
            </a:prstGeom>
            <a:noFill/>
            <a:ln w="9525">
              <a:solidFill>
                <a:schemeClr val="tx1"/>
              </a:solidFill>
              <a:round/>
              <a:headEnd/>
              <a:tailEnd type="triangle" w="med" len="med"/>
            </a:ln>
          </p:spPr>
        </p:cxnSp>
        <p:cxnSp>
          <p:nvCxnSpPr>
            <p:cNvPr id="21519" name="AutoShape 17"/>
            <p:cNvCxnSpPr>
              <a:cxnSpLocks noChangeShapeType="1"/>
              <a:stCxn id="51" idx="2"/>
              <a:endCxn id="50" idx="0"/>
            </p:cNvCxnSpPr>
            <p:nvPr/>
          </p:nvCxnSpPr>
          <p:spPr bwMode="auto">
            <a:xfrm rot="16200000" flipH="1">
              <a:off x="6424057" y="4134489"/>
              <a:ext cx="926688" cy="686671"/>
            </a:xfrm>
            <a:prstGeom prst="straightConnector1">
              <a:avLst/>
            </a:prstGeom>
            <a:noFill/>
            <a:ln w="9525">
              <a:solidFill>
                <a:schemeClr val="tx1"/>
              </a:solidFill>
              <a:round/>
              <a:headEnd/>
              <a:tailEnd type="triangle" w="med" len="med"/>
            </a:ln>
          </p:spPr>
        </p:cxnSp>
        <p:cxnSp>
          <p:nvCxnSpPr>
            <p:cNvPr id="21520" name="AutoShape 18"/>
            <p:cNvCxnSpPr>
              <a:cxnSpLocks noChangeShapeType="1"/>
              <a:stCxn id="37" idx="2"/>
              <a:endCxn id="38" idx="0"/>
            </p:cNvCxnSpPr>
            <p:nvPr/>
          </p:nvCxnSpPr>
          <p:spPr bwMode="auto">
            <a:xfrm rot="16200000" flipH="1">
              <a:off x="5467337" y="5356518"/>
              <a:ext cx="359871" cy="473405"/>
            </a:xfrm>
            <a:prstGeom prst="straightConnector1">
              <a:avLst/>
            </a:prstGeom>
            <a:noFill/>
            <a:ln w="9525">
              <a:solidFill>
                <a:schemeClr val="tx1"/>
              </a:solidFill>
              <a:round/>
              <a:headEnd/>
              <a:tailEnd type="triangle" w="med" len="med"/>
            </a:ln>
          </p:spPr>
        </p:cxnSp>
        <p:cxnSp>
          <p:nvCxnSpPr>
            <p:cNvPr id="21521" name="AutoShape 41"/>
            <p:cNvCxnSpPr>
              <a:cxnSpLocks noChangeShapeType="1"/>
              <a:stCxn id="39" idx="2"/>
              <a:endCxn id="37" idx="0"/>
            </p:cNvCxnSpPr>
            <p:nvPr/>
          </p:nvCxnSpPr>
          <p:spPr bwMode="auto">
            <a:xfrm rot="16200000" flipH="1">
              <a:off x="4442582" y="4045186"/>
              <a:ext cx="1255940" cy="680037"/>
            </a:xfrm>
            <a:prstGeom prst="straightConnector1">
              <a:avLst/>
            </a:prstGeom>
            <a:noFill/>
            <a:ln w="9525">
              <a:solidFill>
                <a:schemeClr val="tx1"/>
              </a:solidFill>
              <a:round/>
              <a:headEnd/>
              <a:tailEnd type="triangle" w="med" len="med"/>
            </a:ln>
          </p:spPr>
        </p:cxnSp>
        <p:cxnSp>
          <p:nvCxnSpPr>
            <p:cNvPr id="21522" name="AutoShape 42"/>
            <p:cNvCxnSpPr>
              <a:cxnSpLocks noChangeShapeType="1"/>
              <a:stCxn id="39" idx="1"/>
              <a:endCxn id="41" idx="0"/>
            </p:cNvCxnSpPr>
            <p:nvPr/>
          </p:nvCxnSpPr>
          <p:spPr bwMode="auto">
            <a:xfrm rot="10800000" flipV="1">
              <a:off x="3260421" y="3557114"/>
              <a:ext cx="663507" cy="1600078"/>
            </a:xfrm>
            <a:prstGeom prst="straightConnector1">
              <a:avLst/>
            </a:prstGeom>
            <a:noFill/>
            <a:ln w="9525">
              <a:solidFill>
                <a:schemeClr val="tx1"/>
              </a:solidFill>
              <a:round/>
              <a:headEnd/>
              <a:tailEnd type="triangle" w="med" len="med"/>
            </a:ln>
          </p:spPr>
        </p:cxnSp>
        <p:cxnSp>
          <p:nvCxnSpPr>
            <p:cNvPr id="21523" name="AutoShape 43"/>
            <p:cNvCxnSpPr>
              <a:cxnSpLocks noChangeShapeType="1"/>
              <a:stCxn id="40" idx="2"/>
              <a:endCxn id="41" idx="0"/>
            </p:cNvCxnSpPr>
            <p:nvPr/>
          </p:nvCxnSpPr>
          <p:spPr bwMode="auto">
            <a:xfrm rot="5400000">
              <a:off x="3444080" y="4293524"/>
              <a:ext cx="680010" cy="1047326"/>
            </a:xfrm>
            <a:prstGeom prst="straightConnector1">
              <a:avLst/>
            </a:prstGeom>
            <a:noFill/>
            <a:ln w="9525">
              <a:solidFill>
                <a:schemeClr val="tx1"/>
              </a:solidFill>
              <a:round/>
              <a:headEnd/>
              <a:tailEnd type="triangle" w="med" len="med"/>
            </a:ln>
          </p:spPr>
        </p:cxnSp>
        <p:cxnSp>
          <p:nvCxnSpPr>
            <p:cNvPr id="21524" name="AutoShape 44"/>
            <p:cNvCxnSpPr>
              <a:cxnSpLocks noChangeShapeType="1"/>
              <a:stCxn id="40" idx="2"/>
              <a:endCxn id="37" idx="0"/>
            </p:cNvCxnSpPr>
            <p:nvPr/>
          </p:nvCxnSpPr>
          <p:spPr bwMode="auto">
            <a:xfrm rot="16200000" flipH="1">
              <a:off x="4591162" y="4193768"/>
              <a:ext cx="535994" cy="1102822"/>
            </a:xfrm>
            <a:prstGeom prst="straightConnector1">
              <a:avLst/>
            </a:prstGeom>
            <a:noFill/>
            <a:ln w="9525">
              <a:solidFill>
                <a:schemeClr val="tx1"/>
              </a:solidFill>
              <a:round/>
              <a:headEnd/>
              <a:tailEnd type="triangle" w="med" len="med"/>
            </a:ln>
          </p:spPr>
        </p:cxnSp>
        <p:cxnSp>
          <p:nvCxnSpPr>
            <p:cNvPr id="21525" name="AutoShape 45"/>
            <p:cNvCxnSpPr>
              <a:cxnSpLocks noChangeShapeType="1"/>
              <a:stCxn id="36" idx="3"/>
              <a:endCxn id="40" idx="0"/>
            </p:cNvCxnSpPr>
            <p:nvPr/>
          </p:nvCxnSpPr>
          <p:spPr bwMode="auto">
            <a:xfrm>
              <a:off x="3285258" y="3773071"/>
              <a:ext cx="1022490" cy="304001"/>
            </a:xfrm>
            <a:prstGeom prst="straightConnector1">
              <a:avLst/>
            </a:prstGeom>
            <a:noFill/>
            <a:ln w="9525">
              <a:solidFill>
                <a:schemeClr val="tx1"/>
              </a:solidFill>
              <a:round/>
              <a:headEnd/>
              <a:tailEnd type="triangle" w="med" len="med"/>
            </a:ln>
          </p:spPr>
        </p:cxnSp>
        <p:sp>
          <p:nvSpPr>
            <p:cNvPr id="50" name="Text Box 46"/>
            <p:cNvSpPr txBox="1">
              <a:spLocks noChangeArrowheads="1"/>
            </p:cNvSpPr>
            <p:nvPr/>
          </p:nvSpPr>
          <p:spPr bwMode="auto">
            <a:xfrm>
              <a:off x="6516216" y="4941168"/>
              <a:ext cx="1429040" cy="400244"/>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51" name="Text Box 47"/>
            <p:cNvSpPr txBox="1">
              <a:spLocks noChangeArrowheads="1"/>
            </p:cNvSpPr>
            <p:nvPr/>
          </p:nvSpPr>
          <p:spPr bwMode="auto">
            <a:xfrm>
              <a:off x="5796136" y="3645024"/>
              <a:ext cx="1495858" cy="369456"/>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cxnSp>
          <p:nvCxnSpPr>
            <p:cNvPr id="21528" name="AutoShape 48"/>
            <p:cNvCxnSpPr>
              <a:cxnSpLocks noChangeShapeType="1"/>
              <a:stCxn id="50" idx="2"/>
              <a:endCxn id="38" idx="3"/>
            </p:cNvCxnSpPr>
            <p:nvPr/>
          </p:nvCxnSpPr>
          <p:spPr bwMode="auto">
            <a:xfrm rot="5400000">
              <a:off x="6501399" y="5243875"/>
              <a:ext cx="631800" cy="826876"/>
            </a:xfrm>
            <a:prstGeom prst="straightConnector1">
              <a:avLst/>
            </a:prstGeom>
            <a:noFill/>
            <a:ln w="9525">
              <a:solidFill>
                <a:schemeClr val="tx1"/>
              </a:solidFill>
              <a:round/>
              <a:headEnd/>
              <a:tailEnd type="triangle" w="med" len="med"/>
            </a:ln>
          </p:spPr>
        </p:cxnSp>
        <p:cxnSp>
          <p:nvCxnSpPr>
            <p:cNvPr id="21529" name="AutoShape 49"/>
            <p:cNvCxnSpPr>
              <a:cxnSpLocks noChangeShapeType="1"/>
              <a:stCxn id="51" idx="2"/>
              <a:endCxn id="38" idx="0"/>
            </p:cNvCxnSpPr>
            <p:nvPr/>
          </p:nvCxnSpPr>
          <p:spPr bwMode="auto">
            <a:xfrm rot="5400000">
              <a:off x="5334682" y="4563773"/>
              <a:ext cx="1758677" cy="660091"/>
            </a:xfrm>
            <a:prstGeom prst="straightConnector1">
              <a:avLst/>
            </a:prstGeom>
            <a:noFill/>
            <a:ln w="9525">
              <a:solidFill>
                <a:schemeClr val="tx1"/>
              </a:solidFill>
              <a:round/>
              <a:headEnd/>
              <a:tailEnd type="triangle" w="med" len="med"/>
            </a:ln>
          </p:spPr>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Overview </a:t>
            </a:r>
          </a:p>
        </p:txBody>
      </p:sp>
      <p:sp>
        <p:nvSpPr>
          <p:cNvPr id="19459"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365BF791-A5C7-42DB-A108-E073C2C4C391}" type="slidenum">
              <a:rPr lang="en-US"/>
              <a:pPr>
                <a:defRPr/>
              </a:pPr>
              <a:t>7</a:t>
            </a:fld>
            <a:endParaRPr lang="en-US" dirty="0"/>
          </a:p>
        </p:txBody>
      </p:sp>
      <p:sp>
        <p:nvSpPr>
          <p:cNvPr id="7" name="Rectangle 6"/>
          <p:cNvSpPr/>
          <p:nvPr/>
        </p:nvSpPr>
        <p:spPr>
          <a:xfrm>
            <a:off x="179513" y="2145396"/>
            <a:ext cx="1080119"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Dataset</a:t>
            </a:r>
          </a:p>
        </p:txBody>
      </p:sp>
      <p:sp>
        <p:nvSpPr>
          <p:cNvPr id="21" name="Rectangle 20"/>
          <p:cNvSpPr/>
          <p:nvPr/>
        </p:nvSpPr>
        <p:spPr>
          <a:xfrm>
            <a:off x="7207226" y="5781894"/>
            <a:ext cx="1008112"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MLN</a:t>
            </a:r>
          </a:p>
        </p:txBody>
      </p:sp>
      <p:sp>
        <p:nvSpPr>
          <p:cNvPr id="31" name="Rectangle 30"/>
          <p:cNvSpPr/>
          <p:nvPr/>
        </p:nvSpPr>
        <p:spPr>
          <a:xfrm>
            <a:off x="3851920" y="2073388"/>
            <a:ext cx="1080120" cy="86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Bayes</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fontAlgn="auto">
              <a:spcBef>
                <a:spcPts val="0"/>
              </a:spcBef>
              <a:spcAft>
                <a:spcPts val="0"/>
              </a:spcAft>
              <a:defRPr/>
            </a:pPr>
            <a:r>
              <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Net</a:t>
            </a:r>
          </a:p>
        </p:txBody>
      </p:sp>
      <p:sp>
        <p:nvSpPr>
          <p:cNvPr id="32" name="Right Arrow 31"/>
          <p:cNvSpPr/>
          <p:nvPr/>
        </p:nvSpPr>
        <p:spPr>
          <a:xfrm>
            <a:off x="1331640" y="1857364"/>
            <a:ext cx="2448272"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Relational  </a:t>
            </a:r>
          </a:p>
          <a:p>
            <a:pPr algn="ctr" fontAlgn="auto">
              <a:spcBef>
                <a:spcPts val="0"/>
              </a:spcBef>
              <a:spcAft>
                <a:spcPts val="0"/>
              </a:spcAft>
              <a:defRPr/>
            </a:pP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Bayes</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Net learner</a:t>
            </a:r>
          </a:p>
        </p:txBody>
      </p:sp>
      <p:sp>
        <p:nvSpPr>
          <p:cNvPr id="34" name="Rectangle 33"/>
          <p:cNvSpPr/>
          <p:nvPr/>
        </p:nvSpPr>
        <p:spPr>
          <a:xfrm>
            <a:off x="6876256" y="2073388"/>
            <a:ext cx="1767710" cy="15699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First Order Logic</a:t>
            </a:r>
            <a:endPar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fontAlgn="auto">
              <a:spcBef>
                <a:spcPts val="0"/>
              </a:spcBef>
              <a:spcAft>
                <a:spcPts val="0"/>
              </a:spcAft>
              <a:defRPr/>
            </a:pPr>
            <a:r>
              <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formula</a:t>
            </a:r>
          </a:p>
        </p:txBody>
      </p:sp>
      <p:sp>
        <p:nvSpPr>
          <p:cNvPr id="33" name="Right Arrow 32"/>
          <p:cNvSpPr/>
          <p:nvPr/>
        </p:nvSpPr>
        <p:spPr>
          <a:xfrm>
            <a:off x="5004048" y="1857364"/>
            <a:ext cx="180020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Turn BN to Formula</a:t>
            </a:r>
          </a:p>
        </p:txBody>
      </p:sp>
      <p:sp>
        <p:nvSpPr>
          <p:cNvPr id="36" name="Down Arrow 35"/>
          <p:cNvSpPr/>
          <p:nvPr/>
        </p:nvSpPr>
        <p:spPr>
          <a:xfrm>
            <a:off x="6481446" y="3698222"/>
            <a:ext cx="2448272" cy="208823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MLN Parameter learning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CA" smtClean="0"/>
              <a:t>From PBN to FOL formula</a:t>
            </a:r>
          </a:p>
        </p:txBody>
      </p:sp>
      <p:sp>
        <p:nvSpPr>
          <p:cNvPr id="20483" name="Footer Placeholder 2"/>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en-US" dirty="0" smtClean="0"/>
              <a:t>Learning Markov Logic Networks</a:t>
            </a:r>
          </a:p>
        </p:txBody>
      </p:sp>
      <p:sp>
        <p:nvSpPr>
          <p:cNvPr id="4" name="Slide Number Placeholder 3"/>
          <p:cNvSpPr>
            <a:spLocks noGrp="1"/>
          </p:cNvSpPr>
          <p:nvPr>
            <p:ph type="sldNum" sz="quarter" idx="12"/>
          </p:nvPr>
        </p:nvSpPr>
        <p:spPr/>
        <p:txBody>
          <a:bodyPr/>
          <a:lstStyle/>
          <a:p>
            <a:pPr>
              <a:defRPr/>
            </a:pPr>
            <a:fld id="{69F8903B-5BCC-4744-892A-DE172D0119E9}" type="slidenum">
              <a:rPr lang="en-US"/>
              <a:pPr>
                <a:defRPr/>
              </a:pPr>
              <a:t>8</a:t>
            </a:fld>
            <a:endParaRPr lang="en-US" dirty="0"/>
          </a:p>
        </p:txBody>
      </p:sp>
      <p:sp>
        <p:nvSpPr>
          <p:cNvPr id="5" name="Content Placeholder 4"/>
          <p:cNvSpPr>
            <a:spLocks noGrp="1"/>
          </p:cNvSpPr>
          <p:nvPr>
            <p:ph sz="quarter" idx="1"/>
          </p:nvPr>
        </p:nvSpPr>
        <p:spPr>
          <a:xfrm>
            <a:off x="914400" y="1447800"/>
            <a:ext cx="7772400" cy="4789488"/>
          </a:xfrm>
        </p:spPr>
        <p:txBody>
          <a:bodyPr>
            <a:normAutofit fontScale="92500" lnSpcReduction="20000"/>
          </a:bodyPr>
          <a:lstStyle/>
          <a:p>
            <a:pPr marL="514350" indent="-514350" eaLnBrk="1" fontAlgn="auto" hangingPunct="1">
              <a:spcBef>
                <a:spcPts val="580"/>
              </a:spcBef>
              <a:spcAft>
                <a:spcPts val="0"/>
              </a:spcAft>
              <a:buFont typeface="Wingdings 2"/>
              <a:buChar char=""/>
              <a:defRPr/>
            </a:pPr>
            <a:r>
              <a:rPr lang="en-CA" dirty="0" smtClean="0"/>
              <a:t>Parameterized Bayes Nets(PBNs) can be converted to a set of first order formula easily. </a:t>
            </a:r>
          </a:p>
          <a:p>
            <a:pPr marL="788670" lvl="1" indent="-514350" eaLnBrk="1" fontAlgn="auto" hangingPunct="1">
              <a:spcBef>
                <a:spcPts val="370"/>
              </a:spcBef>
              <a:spcAft>
                <a:spcPts val="0"/>
              </a:spcAft>
              <a:buFont typeface="+mj-lt"/>
              <a:buAutoNum type="arabicPeriod"/>
              <a:defRPr/>
            </a:pPr>
            <a:r>
              <a:rPr lang="en-CA" dirty="0" smtClean="0"/>
              <a:t>Moralize PBN (marry parents, drop arrows).</a:t>
            </a:r>
          </a:p>
          <a:p>
            <a:pPr marL="788670" lvl="1" indent="-514350" eaLnBrk="1" fontAlgn="auto" hangingPunct="1">
              <a:spcBef>
                <a:spcPts val="370"/>
              </a:spcBef>
              <a:spcAft>
                <a:spcPts val="0"/>
              </a:spcAft>
              <a:buFont typeface="+mj-lt"/>
              <a:buAutoNum type="arabicPeriod"/>
              <a:defRPr/>
            </a:pPr>
            <a:endParaRPr lang="en-CA" dirty="0" smtClean="0"/>
          </a:p>
          <a:p>
            <a:pPr marL="788670" lvl="1" indent="-514350" eaLnBrk="1" fontAlgn="auto" hangingPunct="1">
              <a:spcBef>
                <a:spcPts val="370"/>
              </a:spcBef>
              <a:spcAft>
                <a:spcPts val="0"/>
              </a:spcAft>
              <a:buFont typeface="+mj-lt"/>
              <a:buAutoNum type="arabicPeriod"/>
              <a:defRPr/>
            </a:pPr>
            <a:endParaRPr lang="en-CA" dirty="0" smtClean="0"/>
          </a:p>
          <a:p>
            <a:pPr marL="788670" lvl="1" indent="-514350" eaLnBrk="1" fontAlgn="auto" hangingPunct="1">
              <a:spcBef>
                <a:spcPts val="370"/>
              </a:spcBef>
              <a:spcAft>
                <a:spcPts val="0"/>
              </a:spcAft>
              <a:buFont typeface="+mj-lt"/>
              <a:buAutoNum type="arabicPeriod"/>
              <a:defRPr/>
            </a:pPr>
            <a:endParaRPr lang="en-CA" dirty="0" smtClean="0"/>
          </a:p>
          <a:p>
            <a:pPr marL="788670" lvl="1" indent="-514350" eaLnBrk="1" fontAlgn="auto" hangingPunct="1">
              <a:spcBef>
                <a:spcPts val="370"/>
              </a:spcBef>
              <a:spcAft>
                <a:spcPts val="0"/>
              </a:spcAft>
              <a:buFont typeface="+mj-lt"/>
              <a:buAutoNum type="arabicPeriod"/>
              <a:defRPr/>
            </a:pPr>
            <a:endParaRPr lang="en-CA" dirty="0" smtClean="0"/>
          </a:p>
          <a:p>
            <a:pPr marL="788670" lvl="1" indent="-514350" eaLnBrk="1" fontAlgn="auto" hangingPunct="1">
              <a:spcBef>
                <a:spcPts val="370"/>
              </a:spcBef>
              <a:spcAft>
                <a:spcPts val="0"/>
              </a:spcAft>
              <a:buFont typeface="+mj-lt"/>
              <a:buAutoNum type="arabicPeriod"/>
              <a:defRPr/>
            </a:pPr>
            <a:endParaRPr lang="en-CA" dirty="0" smtClean="0"/>
          </a:p>
          <a:p>
            <a:pPr marL="788670" lvl="1" indent="-514350" eaLnBrk="1" fontAlgn="auto" hangingPunct="1">
              <a:spcBef>
                <a:spcPts val="370"/>
              </a:spcBef>
              <a:spcAft>
                <a:spcPts val="0"/>
              </a:spcAft>
              <a:buFont typeface="+mj-lt"/>
              <a:buAutoNum type="arabicPeriod"/>
              <a:defRPr/>
            </a:pPr>
            <a:endParaRPr lang="en-CA" dirty="0" smtClean="0"/>
          </a:p>
          <a:p>
            <a:pPr marL="788670" lvl="1" indent="-514350" eaLnBrk="1" fontAlgn="auto" hangingPunct="1">
              <a:spcBef>
                <a:spcPts val="370"/>
              </a:spcBef>
              <a:spcAft>
                <a:spcPts val="0"/>
              </a:spcAft>
              <a:buFont typeface="+mj-lt"/>
              <a:buAutoNum type="arabicPeriod"/>
              <a:defRPr/>
            </a:pPr>
            <a:r>
              <a:rPr lang="en-CA" dirty="0" smtClean="0"/>
              <a:t>For every CP-table value in PBN, add a formula </a:t>
            </a:r>
          </a:p>
          <a:p>
            <a:pPr marL="514350" indent="-514350" eaLnBrk="1" fontAlgn="auto" hangingPunct="1">
              <a:spcBef>
                <a:spcPts val="580"/>
              </a:spcBef>
              <a:spcAft>
                <a:spcPts val="0"/>
              </a:spcAft>
              <a:buFont typeface="Wingdings 2"/>
              <a:buNone/>
              <a:defRPr/>
            </a:pPr>
            <a:r>
              <a:rPr lang="en-CA" sz="2200" dirty="0" smtClean="0"/>
              <a:t>ranking (S</a:t>
            </a:r>
            <a:r>
              <a:rPr lang="en-CA" sz="2200" baseline="-25000" dirty="0" smtClean="0"/>
              <a:t>1</a:t>
            </a:r>
            <a:r>
              <a:rPr lang="en-CA" sz="2200" dirty="0" smtClean="0"/>
              <a:t>, R</a:t>
            </a:r>
            <a:r>
              <a:rPr lang="en-CA" sz="2200" baseline="-25000" dirty="0" smtClean="0"/>
              <a:t>1</a:t>
            </a:r>
            <a:r>
              <a:rPr lang="en-CA" sz="2200" dirty="0" smtClean="0"/>
              <a:t>) , intelligence(S</a:t>
            </a:r>
            <a:r>
              <a:rPr lang="en-CA" sz="2200" baseline="-25000" dirty="0" smtClean="0"/>
              <a:t>1</a:t>
            </a:r>
            <a:r>
              <a:rPr lang="en-CA" sz="2200" dirty="0" smtClean="0"/>
              <a:t>, </a:t>
            </a:r>
            <a:r>
              <a:rPr lang="en-US" sz="2200" dirty="0" smtClean="0"/>
              <a:t>I</a:t>
            </a:r>
            <a:r>
              <a:rPr lang="en-US" sz="2200" baseline="-25000" dirty="0" smtClean="0"/>
              <a:t>1</a:t>
            </a:r>
            <a:r>
              <a:rPr lang="en-US" sz="2200" dirty="0" smtClean="0"/>
              <a:t>)</a:t>
            </a:r>
          </a:p>
          <a:p>
            <a:pPr marL="514350" indent="-514350" eaLnBrk="1" fontAlgn="auto" hangingPunct="1">
              <a:spcBef>
                <a:spcPts val="580"/>
              </a:spcBef>
              <a:spcAft>
                <a:spcPts val="0"/>
              </a:spcAft>
              <a:buFont typeface="Wingdings 2"/>
              <a:buNone/>
              <a:defRPr/>
            </a:pPr>
            <a:r>
              <a:rPr lang="en-CA" sz="2200" dirty="0" smtClean="0"/>
              <a:t>ranking (S</a:t>
            </a:r>
            <a:r>
              <a:rPr lang="en-CA" sz="2200" baseline="-25000" dirty="0" smtClean="0"/>
              <a:t>1</a:t>
            </a:r>
            <a:r>
              <a:rPr lang="en-CA" sz="2200" dirty="0" smtClean="0"/>
              <a:t>, R</a:t>
            </a:r>
            <a:r>
              <a:rPr lang="en-CA" sz="2200" baseline="-25000" dirty="0" smtClean="0"/>
              <a:t>1</a:t>
            </a:r>
            <a:r>
              <a:rPr lang="en-CA" sz="2200" dirty="0" smtClean="0"/>
              <a:t>),  intelligence(S</a:t>
            </a:r>
            <a:r>
              <a:rPr lang="en-CA" sz="2200" baseline="-25000" dirty="0" smtClean="0"/>
              <a:t>1</a:t>
            </a:r>
            <a:r>
              <a:rPr lang="en-CA" sz="2200" dirty="0" smtClean="0"/>
              <a:t>, </a:t>
            </a:r>
            <a:r>
              <a:rPr lang="en-US" sz="2200" dirty="0" smtClean="0"/>
              <a:t>I</a:t>
            </a:r>
            <a:r>
              <a:rPr lang="en-US" sz="2200" baseline="-25000" dirty="0" smtClean="0"/>
              <a:t>2</a:t>
            </a:r>
            <a:r>
              <a:rPr lang="en-US" sz="2200" dirty="0" smtClean="0"/>
              <a:t>)</a:t>
            </a:r>
          </a:p>
          <a:p>
            <a:pPr marL="514350" indent="-514350" eaLnBrk="1" fontAlgn="auto" hangingPunct="1">
              <a:spcBef>
                <a:spcPts val="580"/>
              </a:spcBef>
              <a:spcAft>
                <a:spcPts val="0"/>
              </a:spcAft>
              <a:buFont typeface="Wingdings 2"/>
              <a:buNone/>
              <a:defRPr/>
            </a:pPr>
            <a:r>
              <a:rPr lang="en-CA" sz="2200" dirty="0" smtClean="0"/>
              <a:t>ranking (S</a:t>
            </a:r>
            <a:r>
              <a:rPr lang="en-CA" sz="2200" baseline="-25000" dirty="0" smtClean="0"/>
              <a:t>1</a:t>
            </a:r>
            <a:r>
              <a:rPr lang="en-CA" sz="2200" dirty="0" smtClean="0"/>
              <a:t>, R</a:t>
            </a:r>
            <a:r>
              <a:rPr lang="en-CA" sz="2200" baseline="-25000" dirty="0" smtClean="0"/>
              <a:t>2</a:t>
            </a:r>
            <a:r>
              <a:rPr lang="en-CA" sz="2200" dirty="0" smtClean="0"/>
              <a:t>), intelligence(S</a:t>
            </a:r>
            <a:r>
              <a:rPr lang="en-CA" sz="2200" baseline="-25000" dirty="0" smtClean="0"/>
              <a:t>1</a:t>
            </a:r>
            <a:r>
              <a:rPr lang="en-CA" sz="2200" dirty="0" smtClean="0"/>
              <a:t>, </a:t>
            </a:r>
            <a:r>
              <a:rPr lang="en-US" sz="2200" dirty="0" smtClean="0"/>
              <a:t>I</a:t>
            </a:r>
            <a:r>
              <a:rPr lang="en-US" sz="2200" baseline="-25000" dirty="0" smtClean="0"/>
              <a:t>1</a:t>
            </a:r>
            <a:r>
              <a:rPr lang="en-US" sz="2200" dirty="0" smtClean="0"/>
              <a:t>)</a:t>
            </a:r>
          </a:p>
          <a:p>
            <a:pPr marL="514350" indent="-514350" eaLnBrk="1" fontAlgn="auto" hangingPunct="1">
              <a:spcBef>
                <a:spcPts val="580"/>
              </a:spcBef>
              <a:spcAft>
                <a:spcPts val="0"/>
              </a:spcAft>
              <a:buFont typeface="Wingdings 2"/>
              <a:buNone/>
              <a:defRPr/>
            </a:pPr>
            <a:r>
              <a:rPr lang="en-CA" sz="2200" dirty="0" smtClean="0"/>
              <a:t>ranking (S</a:t>
            </a:r>
            <a:r>
              <a:rPr lang="en-CA" sz="2200" baseline="-25000" dirty="0" smtClean="0"/>
              <a:t>1</a:t>
            </a:r>
            <a:r>
              <a:rPr lang="en-CA" sz="2200" dirty="0" smtClean="0"/>
              <a:t>, R</a:t>
            </a:r>
            <a:r>
              <a:rPr lang="en-CA" sz="2200" baseline="-25000" dirty="0" smtClean="0"/>
              <a:t>2</a:t>
            </a:r>
            <a:r>
              <a:rPr lang="en-CA" sz="2200" dirty="0" smtClean="0"/>
              <a:t>), intelligence(S</a:t>
            </a:r>
            <a:r>
              <a:rPr lang="en-CA" sz="2200" baseline="-25000" dirty="0" smtClean="0"/>
              <a:t>1</a:t>
            </a:r>
            <a:r>
              <a:rPr lang="en-CA" sz="2200" dirty="0" smtClean="0"/>
              <a:t>, </a:t>
            </a:r>
            <a:r>
              <a:rPr lang="en-US" sz="2200" dirty="0" smtClean="0"/>
              <a:t>I</a:t>
            </a:r>
            <a:r>
              <a:rPr lang="en-US" sz="2200" baseline="-25000" dirty="0" smtClean="0"/>
              <a:t>2</a:t>
            </a:r>
            <a:r>
              <a:rPr lang="en-US" sz="2200" dirty="0" smtClean="0"/>
              <a:t>)</a:t>
            </a:r>
            <a:endParaRPr lang="en-US" sz="2200" baseline="-25000" dirty="0" smtClean="0"/>
          </a:p>
          <a:p>
            <a:pPr marL="514350" indent="-514350" eaLnBrk="1" fontAlgn="auto" hangingPunct="1">
              <a:spcBef>
                <a:spcPts val="580"/>
              </a:spcBef>
              <a:spcAft>
                <a:spcPts val="0"/>
              </a:spcAft>
              <a:buFont typeface="Wingdings 2"/>
              <a:buNone/>
              <a:defRPr/>
            </a:pPr>
            <a:endParaRPr lang="en-CA" sz="1800" b="1" dirty="0"/>
          </a:p>
        </p:txBody>
      </p:sp>
      <p:sp>
        <p:nvSpPr>
          <p:cNvPr id="6" name="Rounded Rectangle 5"/>
          <p:cNvSpPr/>
          <p:nvPr/>
        </p:nvSpPr>
        <p:spPr>
          <a:xfrm>
            <a:off x="4664582" y="6023175"/>
            <a:ext cx="1203562" cy="43016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Ranking(S)</a:t>
            </a:r>
          </a:p>
        </p:txBody>
      </p:sp>
      <p:sp>
        <p:nvSpPr>
          <p:cNvPr id="7" name="Rounded Rectangle 6"/>
          <p:cNvSpPr/>
          <p:nvPr/>
        </p:nvSpPr>
        <p:spPr>
          <a:xfrm>
            <a:off x="4355976" y="5159079"/>
            <a:ext cx="1460734" cy="43016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Intelligence(S)</a:t>
            </a:r>
          </a:p>
        </p:txBody>
      </p:sp>
      <p:cxnSp>
        <p:nvCxnSpPr>
          <p:cNvPr id="8" name="Straight Connector 7"/>
          <p:cNvCxnSpPr>
            <a:stCxn id="7" idx="2"/>
            <a:endCxn id="6" idx="0"/>
          </p:cNvCxnSpPr>
          <p:nvPr/>
        </p:nvCxnSpPr>
        <p:spPr>
          <a:xfrm rot="16200000" flipH="1">
            <a:off x="4959350" y="5716588"/>
            <a:ext cx="433387" cy="179388"/>
          </a:xfrm>
          <a:prstGeom prst="line">
            <a:avLst/>
          </a:prstGeom>
          <a:ln w="19050">
            <a:solidFill>
              <a:schemeClr val="tx1"/>
            </a:solidFill>
            <a:headEnd w="lg" len="lg"/>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5940152" y="4581128"/>
          <a:ext cx="3024336" cy="1723177"/>
        </p:xfrm>
        <a:graphic>
          <a:graphicData uri="http://schemas.openxmlformats.org/drawingml/2006/table">
            <a:tbl>
              <a:tblPr firstRow="1" bandRow="1">
                <a:tableStyleId>{5C22544A-7EE6-4342-B048-85BDC9FD1C3A}</a:tableStyleId>
              </a:tblPr>
              <a:tblGrid>
                <a:gridCol w="936104"/>
                <a:gridCol w="1022514"/>
                <a:gridCol w="1065718"/>
              </a:tblGrid>
              <a:tr h="417134">
                <a:tc>
                  <a:txBody>
                    <a:bodyPr/>
                    <a:lstStyle/>
                    <a:p>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Rank=R</a:t>
                      </a:r>
                      <a:r>
                        <a:rPr lang="en-US" sz="1800" b="0" cap="none" spc="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p>
                    <a:p>
                      <a:endParaRPr lang="en-US" sz="2000" b="0" cap="none" spc="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Rank=R</a:t>
                      </a:r>
                      <a:r>
                        <a:rPr lang="en-US" sz="2000" b="0" cap="none" spc="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p>
                    <a:p>
                      <a:endParaRPr lang="en-US" sz="2000" b="0" cap="none" spc="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tc>
              </a:tr>
              <a:tr h="422697">
                <a:tc>
                  <a:txBody>
                    <a:bodyPr/>
                    <a:lstStyle/>
                    <a:p>
                      <a:r>
                        <a:rPr lang="en-US" sz="2000" b="1" cap="none" spc="0" dirty="0" err="1" smtClean="0">
                          <a:ln>
                            <a:noFill/>
                          </a:ln>
                          <a:solidFill>
                            <a:schemeClr val="tx1"/>
                          </a:solidFill>
                          <a:effectLst/>
                        </a:rPr>
                        <a:t>Int</a:t>
                      </a:r>
                      <a:r>
                        <a:rPr lang="en-US" sz="2000" b="1" cap="none" spc="0" dirty="0" smtClean="0">
                          <a:ln>
                            <a:noFill/>
                          </a:ln>
                          <a:solidFill>
                            <a:schemeClr val="tx1"/>
                          </a:solidFill>
                          <a:effectLst/>
                        </a:rPr>
                        <a:t> =I</a:t>
                      </a:r>
                      <a:r>
                        <a:rPr lang="en-US" sz="2000" b="1" cap="none" spc="0" baseline="-25000" dirty="0" smtClean="0">
                          <a:ln>
                            <a:noFill/>
                          </a:ln>
                          <a:solidFill>
                            <a:schemeClr val="tx1"/>
                          </a:solidFill>
                          <a:effectLst/>
                        </a:rPr>
                        <a:t>1</a:t>
                      </a:r>
                      <a:endParaRPr lang="en-US" sz="2000" b="1" cap="none" spc="0" baseline="-25000" dirty="0">
                        <a:ln>
                          <a:noFill/>
                        </a:ln>
                        <a:solidFill>
                          <a:schemeClr val="tx1"/>
                        </a:solidFill>
                        <a:effectLst/>
                      </a:endParaRPr>
                    </a:p>
                  </a:txBody>
                  <a:tcPr/>
                </a:tc>
                <a:tc>
                  <a:txBody>
                    <a:bodyPr/>
                    <a:lstStyle/>
                    <a:p>
                      <a:r>
                        <a:rPr lang="en-US" sz="2000" dirty="0" smtClean="0"/>
                        <a:t>P</a:t>
                      </a:r>
                      <a:r>
                        <a:rPr lang="en-US" sz="2000" baseline="-25000" dirty="0" smtClean="0"/>
                        <a:t>1</a:t>
                      </a:r>
                      <a:endParaRPr lang="en-US" sz="2000" baseline="-25000" dirty="0"/>
                    </a:p>
                  </a:txBody>
                  <a:tcPr/>
                </a:tc>
                <a:tc>
                  <a:txBody>
                    <a:bodyPr/>
                    <a:lstStyle/>
                    <a:p>
                      <a:r>
                        <a:rPr lang="en-US" sz="2000" dirty="0" smtClean="0"/>
                        <a:t>P</a:t>
                      </a:r>
                      <a:r>
                        <a:rPr lang="en-US" sz="2000" baseline="-25000" dirty="0" smtClean="0"/>
                        <a:t>2</a:t>
                      </a:r>
                      <a:endParaRPr lang="en-US" sz="2000" baseline="-25000" dirty="0"/>
                    </a:p>
                  </a:txBody>
                  <a:tcPr/>
                </a:tc>
              </a:tr>
              <a:tr h="600329">
                <a:tc>
                  <a:txBody>
                    <a:bodyPr/>
                    <a:lstStyle/>
                    <a:p>
                      <a:r>
                        <a:rPr lang="en-US" sz="2000" b="1" cap="none" spc="0" dirty="0" err="1" smtClean="0">
                          <a:ln>
                            <a:noFill/>
                          </a:ln>
                          <a:solidFill>
                            <a:schemeClr val="tx1"/>
                          </a:solidFill>
                          <a:effectLst/>
                        </a:rPr>
                        <a:t>Int</a:t>
                      </a:r>
                      <a:r>
                        <a:rPr lang="en-US" sz="2000" b="1" cap="none" spc="0" baseline="0" dirty="0" smtClean="0">
                          <a:ln>
                            <a:noFill/>
                          </a:ln>
                          <a:solidFill>
                            <a:schemeClr val="tx1"/>
                          </a:solidFill>
                          <a:effectLst/>
                        </a:rPr>
                        <a:t> =I</a:t>
                      </a:r>
                      <a:r>
                        <a:rPr lang="en-US" sz="2000" b="1" cap="none" spc="0" baseline="-25000" dirty="0" smtClean="0">
                          <a:ln>
                            <a:noFill/>
                          </a:ln>
                          <a:solidFill>
                            <a:schemeClr val="tx1"/>
                          </a:solidFill>
                          <a:effectLst/>
                        </a:rPr>
                        <a:t>2</a:t>
                      </a:r>
                    </a:p>
                    <a:p>
                      <a:endParaRPr lang="en-US" sz="2000" b="1" cap="none" spc="0" dirty="0">
                        <a:ln>
                          <a:noFill/>
                        </a:ln>
                        <a:solidFill>
                          <a:schemeClr val="tx1"/>
                        </a:solidFill>
                        <a:effectLst/>
                      </a:endParaRPr>
                    </a:p>
                  </a:txBody>
                  <a:tcPr/>
                </a:tc>
                <a:tc>
                  <a:txBody>
                    <a:bodyPr/>
                    <a:lstStyle/>
                    <a:p>
                      <a:r>
                        <a:rPr lang="en-US" sz="2000" baseline="0" dirty="0" smtClean="0"/>
                        <a:t>P</a:t>
                      </a:r>
                      <a:r>
                        <a:rPr lang="en-US" sz="2000" baseline="-25000" dirty="0" smtClean="0"/>
                        <a:t>3</a:t>
                      </a:r>
                      <a:endParaRPr lang="en-US" sz="2000" baseline="-25000" dirty="0"/>
                    </a:p>
                  </a:txBody>
                  <a:tcPr/>
                </a:tc>
                <a:tc>
                  <a:txBody>
                    <a:bodyPr/>
                    <a:lstStyle/>
                    <a:p>
                      <a:r>
                        <a:rPr lang="en-US" sz="2000" dirty="0" smtClean="0"/>
                        <a:t>P</a:t>
                      </a:r>
                      <a:r>
                        <a:rPr lang="en-US" sz="2000" baseline="-25000" dirty="0" smtClean="0"/>
                        <a:t>4</a:t>
                      </a:r>
                      <a:endParaRPr lang="en-US" sz="2000" baseline="-25000" dirty="0"/>
                    </a:p>
                  </a:txBody>
                  <a:tcPr/>
                </a:tc>
              </a:tr>
            </a:tbl>
          </a:graphicData>
        </a:graphic>
      </p:graphicFrame>
      <p:sp>
        <p:nvSpPr>
          <p:cNvPr id="10" name="Text Box 8"/>
          <p:cNvSpPr txBox="1">
            <a:spLocks noChangeArrowheads="1"/>
          </p:cNvSpPr>
          <p:nvPr/>
        </p:nvSpPr>
        <p:spPr bwMode="auto">
          <a:xfrm>
            <a:off x="1763688" y="2492896"/>
            <a:ext cx="797013"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11" name="Text Box 9"/>
          <p:cNvSpPr txBox="1">
            <a:spLocks noChangeArrowheads="1"/>
          </p:cNvSpPr>
          <p:nvPr/>
        </p:nvSpPr>
        <p:spPr bwMode="auto">
          <a:xfrm>
            <a:off x="2123728" y="3573016"/>
            <a:ext cx="956672"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cxnSp>
        <p:nvCxnSpPr>
          <p:cNvPr id="23564" name="AutoShape 17"/>
          <p:cNvCxnSpPr>
            <a:cxnSpLocks noChangeShapeType="1"/>
            <a:stCxn id="14" idx="2"/>
            <a:endCxn id="11" idx="0"/>
          </p:cNvCxnSpPr>
          <p:nvPr/>
        </p:nvCxnSpPr>
        <p:spPr bwMode="auto">
          <a:xfrm rot="16200000" flipH="1">
            <a:off x="1441451" y="2413000"/>
            <a:ext cx="711200" cy="1609725"/>
          </a:xfrm>
          <a:prstGeom prst="straightConnector1">
            <a:avLst/>
          </a:prstGeom>
          <a:noFill/>
          <a:ln w="9525">
            <a:solidFill>
              <a:schemeClr val="tx1"/>
            </a:solidFill>
            <a:round/>
            <a:headEnd/>
            <a:tailEnd type="triangle" w="lg" len="lg"/>
          </a:ln>
        </p:spPr>
      </p:cxnSp>
      <p:cxnSp>
        <p:nvCxnSpPr>
          <p:cNvPr id="23565" name="AutoShape 18"/>
          <p:cNvCxnSpPr>
            <a:cxnSpLocks noChangeShapeType="1"/>
            <a:stCxn id="10" idx="2"/>
            <a:endCxn id="11" idx="0"/>
          </p:cNvCxnSpPr>
          <p:nvPr/>
        </p:nvCxnSpPr>
        <p:spPr bwMode="auto">
          <a:xfrm rot="16200000" flipH="1">
            <a:off x="2026444" y="2997994"/>
            <a:ext cx="711200" cy="439738"/>
          </a:xfrm>
          <a:prstGeom prst="straightConnector1">
            <a:avLst/>
          </a:prstGeom>
          <a:noFill/>
          <a:ln w="9525">
            <a:solidFill>
              <a:schemeClr val="tx1"/>
            </a:solidFill>
            <a:round/>
            <a:headEnd/>
            <a:tailEnd type="triangle" w="lg" len="lg"/>
          </a:ln>
        </p:spPr>
      </p:cxnSp>
      <p:sp>
        <p:nvSpPr>
          <p:cNvPr id="14" name="Text Box 46"/>
          <p:cNvSpPr txBox="1">
            <a:spLocks noChangeArrowheads="1"/>
          </p:cNvSpPr>
          <p:nvPr/>
        </p:nvSpPr>
        <p:spPr bwMode="auto">
          <a:xfrm>
            <a:off x="323528" y="2492896"/>
            <a:ext cx="1337417"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Popularity(C)</a:t>
            </a:r>
          </a:p>
        </p:txBody>
      </p:sp>
      <p:sp>
        <p:nvSpPr>
          <p:cNvPr id="15" name="Text Box 47"/>
          <p:cNvSpPr txBox="1">
            <a:spLocks noChangeArrowheads="1"/>
          </p:cNvSpPr>
          <p:nvPr/>
        </p:nvSpPr>
        <p:spPr bwMode="auto">
          <a:xfrm>
            <a:off x="2627784" y="2492896"/>
            <a:ext cx="1495730"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teach-ability(C)</a:t>
            </a:r>
          </a:p>
        </p:txBody>
      </p:sp>
      <p:cxnSp>
        <p:nvCxnSpPr>
          <p:cNvPr id="23568" name="AutoShape 49"/>
          <p:cNvCxnSpPr>
            <a:cxnSpLocks noChangeShapeType="1"/>
            <a:stCxn id="15" idx="2"/>
            <a:endCxn id="11" idx="0"/>
          </p:cNvCxnSpPr>
          <p:nvPr/>
        </p:nvCxnSpPr>
        <p:spPr bwMode="auto">
          <a:xfrm rot="5400000">
            <a:off x="2632869" y="2831307"/>
            <a:ext cx="711200" cy="773112"/>
          </a:xfrm>
          <a:prstGeom prst="straightConnector1">
            <a:avLst/>
          </a:prstGeom>
          <a:noFill/>
          <a:ln w="9525">
            <a:solidFill>
              <a:schemeClr val="tx1"/>
            </a:solidFill>
            <a:round/>
            <a:headEnd/>
            <a:tailEnd type="triangle" w="lg" len="lg"/>
          </a:ln>
        </p:spPr>
      </p:cxnSp>
      <p:sp>
        <p:nvSpPr>
          <p:cNvPr id="30" name="Text Box 8"/>
          <p:cNvSpPr txBox="1">
            <a:spLocks noChangeArrowheads="1"/>
          </p:cNvSpPr>
          <p:nvPr/>
        </p:nvSpPr>
        <p:spPr bwMode="auto">
          <a:xfrm>
            <a:off x="6660232" y="2132856"/>
            <a:ext cx="797013"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Diff(C)</a:t>
            </a:r>
          </a:p>
        </p:txBody>
      </p:sp>
      <p:sp>
        <p:nvSpPr>
          <p:cNvPr id="31" name="Text Box 9"/>
          <p:cNvSpPr txBox="1">
            <a:spLocks noChangeArrowheads="1"/>
          </p:cNvSpPr>
          <p:nvPr/>
        </p:nvSpPr>
        <p:spPr bwMode="auto">
          <a:xfrm>
            <a:off x="6459552" y="3645024"/>
            <a:ext cx="956672"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rating(C)</a:t>
            </a:r>
          </a:p>
        </p:txBody>
      </p:sp>
      <p:cxnSp>
        <p:nvCxnSpPr>
          <p:cNvPr id="23571" name="AutoShape 17"/>
          <p:cNvCxnSpPr>
            <a:cxnSpLocks noChangeShapeType="1"/>
            <a:stCxn id="34" idx="2"/>
            <a:endCxn id="31" idx="0"/>
          </p:cNvCxnSpPr>
          <p:nvPr/>
        </p:nvCxnSpPr>
        <p:spPr bwMode="auto">
          <a:xfrm rot="16200000" flipH="1">
            <a:off x="5842000" y="2549526"/>
            <a:ext cx="566737" cy="1624012"/>
          </a:xfrm>
          <a:prstGeom prst="straightConnector1">
            <a:avLst/>
          </a:prstGeom>
          <a:noFill/>
          <a:ln w="15875">
            <a:solidFill>
              <a:schemeClr val="tx1"/>
            </a:solidFill>
            <a:round/>
            <a:headEnd/>
            <a:tailEnd type="none" w="lg" len="lg"/>
          </a:ln>
        </p:spPr>
      </p:cxnSp>
      <p:cxnSp>
        <p:nvCxnSpPr>
          <p:cNvPr id="23572" name="AutoShape 18"/>
          <p:cNvCxnSpPr>
            <a:cxnSpLocks noChangeShapeType="1"/>
            <a:stCxn id="30" idx="2"/>
            <a:endCxn id="31" idx="0"/>
          </p:cNvCxnSpPr>
          <p:nvPr/>
        </p:nvCxnSpPr>
        <p:spPr bwMode="auto">
          <a:xfrm rot="5400000">
            <a:off x="6426200" y="3013075"/>
            <a:ext cx="1143000" cy="120650"/>
          </a:xfrm>
          <a:prstGeom prst="straightConnector1">
            <a:avLst/>
          </a:prstGeom>
          <a:noFill/>
          <a:ln w="15875">
            <a:solidFill>
              <a:schemeClr val="tx1"/>
            </a:solidFill>
            <a:round/>
            <a:headEnd/>
            <a:tailEnd type="none" w="lg" len="lg"/>
          </a:ln>
        </p:spPr>
      </p:cxnSp>
      <p:sp>
        <p:nvSpPr>
          <p:cNvPr id="34" name="Text Box 46"/>
          <p:cNvSpPr txBox="1">
            <a:spLocks noChangeArrowheads="1"/>
          </p:cNvSpPr>
          <p:nvPr/>
        </p:nvSpPr>
        <p:spPr bwMode="auto">
          <a:xfrm>
            <a:off x="4644008" y="2708920"/>
            <a:ext cx="1337417"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Popularity(C)</a:t>
            </a:r>
          </a:p>
        </p:txBody>
      </p:sp>
      <p:sp>
        <p:nvSpPr>
          <p:cNvPr id="35" name="Text Box 47"/>
          <p:cNvSpPr txBox="1">
            <a:spLocks noChangeArrowheads="1"/>
          </p:cNvSpPr>
          <p:nvPr/>
        </p:nvSpPr>
        <p:spPr bwMode="auto">
          <a:xfrm>
            <a:off x="7308304" y="2852936"/>
            <a:ext cx="1495730" cy="369332"/>
          </a:xfrm>
          <a:prstGeom prst="rect">
            <a:avLst/>
          </a:prstGeom>
          <a:solidFill>
            <a:schemeClr val="accent1"/>
          </a:solidFill>
          <a:ln w="9525">
            <a:solidFill>
              <a:schemeClr val="tx1"/>
            </a:solidFill>
            <a:miter lim="800000"/>
            <a:headEnd/>
            <a:tailEnd/>
          </a:ln>
        </p:spPr>
        <p:txBody>
          <a:bodyPr wrap="none">
            <a:spAutoFit/>
          </a:bodyPr>
          <a:lstStyle/>
          <a:p>
            <a:pPr fontAlgn="auto">
              <a:spcBef>
                <a:spcPct val="5000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teach-ability(C)</a:t>
            </a:r>
          </a:p>
        </p:txBody>
      </p:sp>
      <p:cxnSp>
        <p:nvCxnSpPr>
          <p:cNvPr id="23575" name="AutoShape 49"/>
          <p:cNvCxnSpPr>
            <a:cxnSpLocks noChangeShapeType="1"/>
            <a:stCxn id="35" idx="2"/>
            <a:endCxn id="31" idx="0"/>
          </p:cNvCxnSpPr>
          <p:nvPr/>
        </p:nvCxnSpPr>
        <p:spPr bwMode="auto">
          <a:xfrm rot="5400000">
            <a:off x="7285831" y="2874169"/>
            <a:ext cx="422275" cy="1119188"/>
          </a:xfrm>
          <a:prstGeom prst="straightConnector1">
            <a:avLst/>
          </a:prstGeom>
          <a:noFill/>
          <a:ln w="15875">
            <a:solidFill>
              <a:schemeClr val="tx1"/>
            </a:solidFill>
            <a:round/>
            <a:headEnd/>
            <a:tailEnd type="none" w="lg" len="lg"/>
          </a:ln>
        </p:spPr>
      </p:cxnSp>
      <p:cxnSp>
        <p:nvCxnSpPr>
          <p:cNvPr id="41" name="Straight Connector 40"/>
          <p:cNvCxnSpPr>
            <a:stCxn id="34" idx="3"/>
            <a:endCxn id="30" idx="1"/>
          </p:cNvCxnSpPr>
          <p:nvPr/>
        </p:nvCxnSpPr>
        <p:spPr>
          <a:xfrm flipV="1">
            <a:off x="5981700" y="2317750"/>
            <a:ext cx="677863" cy="576263"/>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4" idx="3"/>
            <a:endCxn id="35" idx="1"/>
          </p:cNvCxnSpPr>
          <p:nvPr/>
        </p:nvCxnSpPr>
        <p:spPr>
          <a:xfrm>
            <a:off x="5981700" y="2894013"/>
            <a:ext cx="1327150" cy="142875"/>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30" idx="3"/>
          </p:cNvCxnSpPr>
          <p:nvPr/>
        </p:nvCxnSpPr>
        <p:spPr>
          <a:xfrm rot="16200000" flipV="1">
            <a:off x="7489032" y="2285206"/>
            <a:ext cx="534988" cy="600075"/>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Right Arrow 49"/>
          <p:cNvSpPr/>
          <p:nvPr/>
        </p:nvSpPr>
        <p:spPr>
          <a:xfrm>
            <a:off x="3708400" y="2852738"/>
            <a:ext cx="647700" cy="5048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PBN Structure</a:t>
            </a:r>
            <a:endParaRPr lang="en-US" dirty="0"/>
          </a:p>
        </p:txBody>
      </p:sp>
      <p:sp>
        <p:nvSpPr>
          <p:cNvPr id="3" name="Content Placeholder 2"/>
          <p:cNvSpPr>
            <a:spLocks noGrp="1"/>
          </p:cNvSpPr>
          <p:nvPr>
            <p:ph sz="quarter" idx="1"/>
          </p:nvPr>
        </p:nvSpPr>
        <p:spPr/>
        <p:txBody>
          <a:bodyPr/>
          <a:lstStyle/>
          <a:p>
            <a:pPr marL="274320" indent="-274320" eaLnBrk="1" fontAlgn="auto" hangingPunct="1">
              <a:spcBef>
                <a:spcPts val="580"/>
              </a:spcBef>
              <a:spcAft>
                <a:spcPts val="0"/>
              </a:spcAft>
              <a:buFont typeface="Wingdings 2"/>
              <a:buChar char=""/>
              <a:defRPr/>
            </a:pPr>
            <a:r>
              <a:rPr lang="en-CA" sz="2000" dirty="0" smtClean="0"/>
              <a:t>Required: single-table BN learner </a:t>
            </a:r>
            <a:r>
              <a:rPr lang="en-CA" sz="2000" i="1" dirty="0" smtClean="0"/>
              <a:t>L</a:t>
            </a:r>
            <a:r>
              <a:rPr lang="en-CA" sz="2000" dirty="0" smtClean="0"/>
              <a:t>. Takes as input </a:t>
            </a:r>
          </a:p>
          <a:p>
            <a:pPr marL="548958" lvl="1" indent="-274320" eaLnBrk="1" fontAlgn="auto" hangingPunct="1">
              <a:spcBef>
                <a:spcPts val="580"/>
              </a:spcBef>
              <a:spcAft>
                <a:spcPts val="0"/>
              </a:spcAft>
              <a:buFont typeface="Wingdings 2"/>
              <a:buChar char=""/>
              <a:defRPr/>
            </a:pPr>
            <a:r>
              <a:rPr lang="en-CA" sz="1800" dirty="0" smtClean="0"/>
              <a:t>Single data table.</a:t>
            </a:r>
          </a:p>
          <a:p>
            <a:pPr marL="548640" lvl="1" eaLnBrk="1" fontAlgn="auto" hangingPunct="1">
              <a:spcBef>
                <a:spcPts val="370"/>
              </a:spcBef>
              <a:spcAft>
                <a:spcPts val="0"/>
              </a:spcAft>
              <a:buFont typeface="Wingdings 2"/>
              <a:buChar char=""/>
              <a:defRPr/>
            </a:pPr>
            <a:r>
              <a:rPr lang="en-CA" sz="2000" dirty="0" smtClean="0"/>
              <a:t>A set of edge constraints required edges</a:t>
            </a:r>
          </a:p>
          <a:p>
            <a:pPr marL="548640" lvl="1" eaLnBrk="1" fontAlgn="auto" hangingPunct="1">
              <a:spcBef>
                <a:spcPts val="370"/>
              </a:spcBef>
              <a:spcAft>
                <a:spcPts val="0"/>
              </a:spcAft>
              <a:buFont typeface="Wingdings 2"/>
              <a:buChar char=""/>
              <a:defRPr/>
            </a:pPr>
            <a:r>
              <a:rPr lang="en-CA" sz="2000" dirty="0" smtClean="0"/>
              <a:t>A set of edge constraints forbidden edges</a:t>
            </a:r>
          </a:p>
          <a:p>
            <a:pPr marL="548640" lvl="1" eaLnBrk="1" fontAlgn="auto" hangingPunct="1">
              <a:spcBef>
                <a:spcPts val="370"/>
              </a:spcBef>
              <a:spcAft>
                <a:spcPts val="0"/>
              </a:spcAft>
              <a:buFont typeface="Wingdings 2"/>
              <a:buChar char=""/>
              <a:defRPr/>
            </a:pPr>
            <a:endParaRPr lang="en-CA" sz="2000" dirty="0" smtClean="0"/>
          </a:p>
          <a:p>
            <a:pPr marL="274320" indent="-274320" eaLnBrk="1" fontAlgn="auto" hangingPunct="1">
              <a:spcBef>
                <a:spcPts val="580"/>
              </a:spcBef>
              <a:spcAft>
                <a:spcPts val="0"/>
              </a:spcAft>
              <a:buFont typeface="Wingdings 2"/>
              <a:buChar char=""/>
              <a:defRPr/>
            </a:pPr>
            <a:r>
              <a:rPr lang="en-CA" sz="2000" dirty="0" smtClean="0"/>
              <a:t>Nodes: </a:t>
            </a:r>
          </a:p>
          <a:p>
            <a:pPr marL="548958" lvl="1" indent="-274320" eaLnBrk="1" fontAlgn="auto" hangingPunct="1">
              <a:spcBef>
                <a:spcPts val="580"/>
              </a:spcBef>
              <a:spcAft>
                <a:spcPts val="0"/>
              </a:spcAft>
              <a:buFont typeface="Wingdings 2"/>
              <a:buChar char=""/>
              <a:defRPr/>
            </a:pPr>
            <a:r>
              <a:rPr lang="en-CA" sz="1800" dirty="0" smtClean="0"/>
              <a:t>Descriptive attributes (e.g. </a:t>
            </a:r>
            <a:r>
              <a:rPr lang="en-CA" sz="1800" i="1" dirty="0" smtClean="0"/>
              <a:t>intelligence(S))</a:t>
            </a:r>
            <a:r>
              <a:rPr lang="en-CA" sz="1800" dirty="0" smtClean="0"/>
              <a:t> </a:t>
            </a:r>
          </a:p>
          <a:p>
            <a:pPr marL="548958" lvl="1" indent="-274320" eaLnBrk="1" fontAlgn="auto" hangingPunct="1">
              <a:spcBef>
                <a:spcPts val="580"/>
              </a:spcBef>
              <a:spcAft>
                <a:spcPts val="0"/>
              </a:spcAft>
              <a:buFont typeface="Wingdings 2"/>
              <a:buChar char=""/>
              <a:defRPr/>
            </a:pPr>
            <a:r>
              <a:rPr lang="en-CA" sz="1800" dirty="0" smtClean="0"/>
              <a:t>Boolean relationship nodes (e.g., </a:t>
            </a:r>
            <a:r>
              <a:rPr lang="en-CA" sz="1800" i="1" dirty="0" smtClean="0"/>
              <a:t>Registered(S,C)).</a:t>
            </a:r>
          </a:p>
          <a:p>
            <a:pPr marL="274320" indent="-274320" eaLnBrk="1" fontAlgn="auto" hangingPunct="1">
              <a:spcBef>
                <a:spcPts val="580"/>
              </a:spcBef>
              <a:spcAft>
                <a:spcPts val="0"/>
              </a:spcAft>
              <a:buFont typeface="Wingdings 2"/>
              <a:buChar char=""/>
              <a:defRPr/>
            </a:pPr>
            <a:endParaRPr lang="en-CA" sz="2000" i="1" dirty="0" smtClean="0"/>
          </a:p>
          <a:p>
            <a:pPr marL="274320" indent="-274320" eaLnBrk="1" fontAlgn="auto" hangingPunct="1">
              <a:spcBef>
                <a:spcPts val="580"/>
              </a:spcBef>
              <a:spcAft>
                <a:spcPts val="0"/>
              </a:spcAft>
              <a:buFont typeface="Wingdings 2"/>
              <a:buChar char=""/>
              <a:defRPr/>
            </a:pPr>
            <a:r>
              <a:rPr lang="en-CA" sz="2000" i="1" dirty="0" smtClean="0"/>
              <a:t>Edges</a:t>
            </a:r>
          </a:p>
          <a:p>
            <a:pPr marL="548958" lvl="1" indent="-274320" eaLnBrk="1" fontAlgn="auto" hangingPunct="1">
              <a:spcBef>
                <a:spcPts val="580"/>
              </a:spcBef>
              <a:spcAft>
                <a:spcPts val="0"/>
              </a:spcAft>
              <a:buFont typeface="Wingdings 2"/>
              <a:buChar char=""/>
              <a:defRPr/>
            </a:pPr>
            <a:r>
              <a:rPr lang="en-CA" sz="1800" i="1" dirty="0" smtClean="0"/>
              <a:t>Learning correlations between attributes</a:t>
            </a:r>
            <a:endParaRPr lang="en-CA" sz="18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Learning Markov Logic Networks</a:t>
            </a:r>
            <a:endParaRPr lang="en-US"/>
          </a:p>
        </p:txBody>
      </p:sp>
      <p:sp>
        <p:nvSpPr>
          <p:cNvPr id="5" name="Slide Number Placeholder 4"/>
          <p:cNvSpPr>
            <a:spLocks noGrp="1"/>
          </p:cNvSpPr>
          <p:nvPr>
            <p:ph type="sldNum" sz="quarter" idx="12"/>
          </p:nvPr>
        </p:nvSpPr>
        <p:spPr/>
        <p:txBody>
          <a:bodyPr/>
          <a:lstStyle/>
          <a:p>
            <a:pPr>
              <a:defRPr/>
            </a:pPr>
            <a:fld id="{F4293DDA-0DF8-4B55-948D-6313081754C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3650</TotalTime>
  <Words>1623</Words>
  <Application>Microsoft Office PowerPoint</Application>
  <PresentationFormat>On-screen Show (4:3)</PresentationFormat>
  <Paragraphs>392</Paragraphs>
  <Slides>26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Equity</vt:lpstr>
      <vt:lpstr>Equation</vt:lpstr>
      <vt:lpstr>Microsoft Office Excel 97-2003 Worksheet</vt:lpstr>
      <vt:lpstr>Learning Markov Logic Networks  with Many Descriptive Attributes</vt:lpstr>
      <vt:lpstr>Outline</vt:lpstr>
      <vt:lpstr>Markov Logic Networks (Domingos and Richardson ML 2006)</vt:lpstr>
      <vt:lpstr>Why MLNs are important </vt:lpstr>
      <vt:lpstr>Limitation</vt:lpstr>
      <vt:lpstr>Parametrized Bayes Nets  (Poole UAI 2003)</vt:lpstr>
      <vt:lpstr>Overview </vt:lpstr>
      <vt:lpstr>From PBN to FOL formula</vt:lpstr>
      <vt:lpstr>Learning PBN Structure</vt:lpstr>
      <vt:lpstr>Phase 1: Entity tables</vt:lpstr>
      <vt:lpstr>Phase 2: relationship tables</vt:lpstr>
      <vt:lpstr>Phase 3: add Boolean relationship indicator variables</vt:lpstr>
      <vt:lpstr>Datasets</vt:lpstr>
      <vt:lpstr>Systems</vt:lpstr>
      <vt:lpstr>Evaluation Plan</vt:lpstr>
      <vt:lpstr>Evaluation Metrics(Default)</vt:lpstr>
      <vt:lpstr>Running time</vt:lpstr>
      <vt:lpstr>Accuracy</vt:lpstr>
      <vt:lpstr>Conditional Log likelihood</vt:lpstr>
      <vt:lpstr>Area Under Curve</vt:lpstr>
      <vt:lpstr>Future Work: Parameter Learning</vt:lpstr>
      <vt:lpstr>Summary</vt:lpstr>
      <vt:lpstr>Thank you!</vt:lpstr>
      <vt:lpstr>Learning PBN Structure</vt:lpstr>
      <vt:lpstr>Restrictions</vt:lpstr>
      <vt:lpstr>Inheriting Edge Constraints From Subtables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Markov Logic Networks  with Many Descriptive Attributes</dc:title>
  <dc:creator>Windows User</dc:creator>
  <cp:lastModifiedBy>abozorgk</cp:lastModifiedBy>
  <cp:revision>264</cp:revision>
  <dcterms:created xsi:type="dcterms:W3CDTF">2010-06-16T13:16:41Z</dcterms:created>
  <dcterms:modified xsi:type="dcterms:W3CDTF">2012-02-13T18:33:34Z</dcterms:modified>
</cp:coreProperties>
</file>