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16" r:id="rId4"/>
    <p:sldId id="270" r:id="rId5"/>
    <p:sldId id="335" r:id="rId6"/>
    <p:sldId id="279" r:id="rId7"/>
    <p:sldId id="304" r:id="rId8"/>
    <p:sldId id="317" r:id="rId9"/>
    <p:sldId id="318" r:id="rId10"/>
    <p:sldId id="319" r:id="rId11"/>
    <p:sldId id="307" r:id="rId12"/>
    <p:sldId id="324" r:id="rId13"/>
    <p:sldId id="320" r:id="rId14"/>
    <p:sldId id="321" r:id="rId15"/>
    <p:sldId id="322" r:id="rId16"/>
    <p:sldId id="323" r:id="rId17"/>
    <p:sldId id="329" r:id="rId18"/>
    <p:sldId id="325" r:id="rId19"/>
    <p:sldId id="327" r:id="rId20"/>
    <p:sldId id="326" r:id="rId21"/>
    <p:sldId id="328" r:id="rId22"/>
    <p:sldId id="330" r:id="rId23"/>
    <p:sldId id="331" r:id="rId24"/>
    <p:sldId id="332" r:id="rId25"/>
    <p:sldId id="333" r:id="rId26"/>
    <p:sldId id="334" r:id="rId27"/>
    <p:sldId id="269" r:id="rId28"/>
  </p:sldIdLst>
  <p:sldSz cx="9144000" cy="6858000" type="screen4x3"/>
  <p:notesSz cx="6858000" cy="9144000"/>
  <p:defaultTextStyle>
    <a:defPPr>
      <a:defRPr lang="en-CA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600" b="1" kern="1200">
        <a:solidFill>
          <a:schemeClr val="bg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600" b="1" kern="1200">
        <a:solidFill>
          <a:schemeClr val="bg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600" b="1" kern="1200">
        <a:solidFill>
          <a:schemeClr val="bg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600" b="1" kern="1200">
        <a:solidFill>
          <a:schemeClr val="bg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5" autoAdjust="0"/>
    <p:restoredTop sz="93701" autoAdjust="0"/>
  </p:normalViewPr>
  <p:slideViewPr>
    <p:cSldViewPr>
      <p:cViewPr>
        <p:scale>
          <a:sx n="121" d="100"/>
          <a:sy n="121" d="100"/>
        </p:scale>
        <p:origin x="1040" y="-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74934-EFAD-4AC0-AF42-E62458C109DF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65035-F688-4906-8805-A9713898D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36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05DD6C-E918-4CBE-8E98-529BC0383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556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236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034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 ticker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628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535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242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282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015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057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047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921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87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C0AE8E2-E1EA-465D-927E-14153EEDD3F9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09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966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628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939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C0AE8E2-E1EA-465D-927E-14153EEDD3F9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1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dense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18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56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Q-</a:t>
            </a:r>
            <a:r>
              <a:rPr lang="en-US" dirty="0" err="1" smtClean="0"/>
              <a:t>functin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58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303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437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DD6C-E918-4CBE-8E98-529BC038311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56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FU_BlockSFUTag_P187_PB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771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0"/>
            <a:ext cx="30591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>
              <a:defRPr>
                <a:solidFill>
                  <a:srgbClr val="6C6D65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zh-CN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z="2800">
                <a:solidFill>
                  <a:srgbClr val="6C6D65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zh-CN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3237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8424" y="6453188"/>
            <a:ext cx="755576" cy="404812"/>
          </a:xfrm>
          <a:ln/>
        </p:spPr>
        <p:txBody>
          <a:bodyPr/>
          <a:lstStyle>
            <a:lvl1pPr>
              <a:defRPr/>
            </a:lvl1pPr>
          </a:lstStyle>
          <a:p>
            <a:fld id="{816CCC48-B559-4DC3-A81D-C5C8C9E68C5A}" type="slidenum">
              <a:rPr lang="en-US" altLang="zh-CN" smtClean="0"/>
              <a:pPr/>
              <a:t>‹#›</a:t>
            </a:fld>
            <a:r>
              <a:rPr lang="en-US" altLang="zh-CN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5897049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zh-CN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6191250" cy="549275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zh-CN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0"/>
            <a:ext cx="30591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59285" y="6469063"/>
            <a:ext cx="8713017" cy="404812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200" b="1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 Backup Battery Data in Base Stations of Mobile Networks: Measurement, Analysis, and Optimization</a:t>
            </a:r>
            <a:endParaRPr lang="en-US" altLang="zh-CN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-36512" y="6480572"/>
            <a:ext cx="1007666" cy="404812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r>
              <a:rPr lang="en-US" altLang="zh-CN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Jun, 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8993" y="6461126"/>
            <a:ext cx="791519" cy="404812"/>
          </a:xfrm>
        </p:spPr>
        <p:txBody>
          <a:bodyPr/>
          <a:lstStyle>
            <a:lvl1pPr>
              <a:defRPr/>
            </a:lvl1pPr>
          </a:lstStyle>
          <a:p>
            <a:fld id="{592E4B25-02FF-475C-9D7C-BEFFD2DAEF0A}" type="slidenum">
              <a:rPr lang="en-US" altLang="zh-CN" smtClean="0"/>
              <a:pPr/>
              <a:t>‹#›</a:t>
            </a:fld>
            <a:r>
              <a:rPr lang="en-US" altLang="zh-CN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3481593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5A6CE-7D8C-4C5E-B718-5FD259326DEF}" type="slidenum">
              <a:rPr lang="en-US" altLang="zh-CN" smtClean="0"/>
              <a:pPr/>
              <a:t>‹#›</a:t>
            </a:fld>
            <a:r>
              <a:rPr lang="en-US" altLang="zh-CN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3561146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8FCDE-6BCA-480E-9259-EB82354A252A}" type="slidenum">
              <a:rPr lang="en-US" altLang="zh-CN" smtClean="0"/>
              <a:pPr/>
              <a:t>‹#›</a:t>
            </a:fld>
            <a:r>
              <a:rPr lang="en-US" altLang="zh-CN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67639616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eg"/><Relationship Id="rId1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jpeg"/><Relationship Id="rId9" Type="http://schemas.openxmlformats.org/officeDocument/2006/relationships/image" Target="../media/image3.jpeg"/><Relationship Id="rId10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49275"/>
            <a:ext cx="9144000" cy="649288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zh-CN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zh-CN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453188"/>
            <a:ext cx="971550" cy="404812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defRPr>
            </a:lvl1pPr>
          </a:lstStyle>
          <a:p>
            <a:fld id="{3D6F813F-C1AF-49C4-95F0-19A99C62938F}" type="slidenum">
              <a:rPr lang="en-US" altLang="zh-CN" smtClean="0"/>
              <a:pPr/>
              <a:t>‹#›</a:t>
            </a:fld>
            <a:r>
              <a:rPr lang="en-US" altLang="zh-CN" dirty="0"/>
              <a:t>/</a:t>
            </a:r>
            <a:r>
              <a:rPr lang="en-US" altLang="zh-CN" dirty="0" smtClean="0"/>
              <a:t>13</a:t>
            </a:r>
            <a:endParaRPr lang="en-US" altLang="zh-CN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341438"/>
            <a:ext cx="86423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6191250" cy="549275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zh-CN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0"/>
            <a:ext cx="30591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1080120" y="6453188"/>
            <a:ext cx="7344816" cy="404812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altLang="zh-CN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35496" y="6453188"/>
            <a:ext cx="1080120" cy="404812"/>
          </a:xfrm>
          <a:prstGeom prst="rect">
            <a:avLst/>
          </a:prstGeom>
          <a:solidFill>
            <a:srgbClr val="6C6D6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en-US" altLang="zh-CN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5" r:id="rId2"/>
    <p:sldLayoutId id="2147483719" r:id="rId3"/>
    <p:sldLayoutId id="2147483716" r:id="rId4"/>
    <p:sldLayoutId id="2147483717" r:id="rId5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Blip>
          <a:blip r:embed="rId8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9"/>
        </a:buBlip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0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1"/>
        </a:buBlip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2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50000"/>
        <a:buBlip>
          <a:blip r:embed="rId12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50000"/>
        <a:buBlip>
          <a:blip r:embed="rId12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50000"/>
        <a:buBlip>
          <a:blip r:embed="rId12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50000"/>
        <a:buBlip>
          <a:blip r:embed="rId12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emf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17.tiff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hyperlink" Target="https://www.youtube.com/watch?v=W2CAghUiofY" TargetMode="External"/><Relationship Id="rId8" Type="http://schemas.openxmlformats.org/officeDocument/2006/relationships/hyperlink" Target="https://www.youtube.com/watch?v=aSoToirhlhc" TargetMode="External"/><Relationship Id="rId9" Type="http://schemas.openxmlformats.org/officeDocument/2006/relationships/image" Target="../media/image19.png"/><Relationship Id="rId10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21.tiff"/><Relationship Id="rId8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44824"/>
            <a:ext cx="9252520" cy="1470025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  <a:latin typeface="Source Sans Pro" panose="020B0503030403020204" pitchFamily="34" charset="0"/>
              </a:rPr>
              <a:t>Deep Reinforcement Learning in Ice </a:t>
            </a:r>
            <a:r>
              <a:rPr lang="en-US" sz="3600" b="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Hockey</a:t>
            </a:r>
            <a:br>
              <a:rPr lang="en-US" sz="3600" b="0" dirty="0" smtClean="0">
                <a:solidFill>
                  <a:schemeClr val="tx1"/>
                </a:solidFill>
                <a:latin typeface="Source Sans Pro" panose="020B0503030403020204" pitchFamily="34" charset="0"/>
              </a:rPr>
            </a:br>
            <a:r>
              <a:rPr lang="en-US" sz="3600" b="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for </a:t>
            </a:r>
            <a:r>
              <a:rPr lang="en-US" sz="3600" b="0" dirty="0">
                <a:solidFill>
                  <a:schemeClr val="tx1"/>
                </a:solidFill>
                <a:latin typeface="Source Sans Pro" panose="020B0503030403020204" pitchFamily="34" charset="0"/>
              </a:rPr>
              <a:t>Context-Aware </a:t>
            </a:r>
            <a:r>
              <a:rPr lang="en-US" sz="3600" b="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Values </a:t>
            </a:r>
            <a:r>
              <a:rPr lang="en-US" sz="3600" b="0" dirty="0">
                <a:solidFill>
                  <a:schemeClr val="tx1"/>
                </a:solidFill>
                <a:latin typeface="Source Sans Pro" panose="020B0503030403020204" pitchFamily="34" charset="0"/>
              </a:rPr>
              <a:t>and Player Evaluation</a:t>
            </a:r>
            <a:endParaRPr lang="en-CA" altLang="zh-CN" sz="36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4149080"/>
            <a:ext cx="784917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18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Oliver</a:t>
            </a:r>
            <a:r>
              <a:rPr lang="zh-CN" altLang="en-US" sz="18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Schulte,</a:t>
            </a:r>
            <a:r>
              <a:rPr lang="zh-CN" altLang="en-US" sz="18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Guiliang</a:t>
            </a:r>
            <a:r>
              <a:rPr lang="zh-CN" altLang="en-US" sz="18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Liu</a:t>
            </a:r>
          </a:p>
          <a:p>
            <a:pPr eaLnBrk="1" hangingPunct="1">
              <a:defRPr/>
            </a:pPr>
            <a:r>
              <a:rPr lang="en-US" altLang="zh-CN" sz="18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2018/02/23</a:t>
            </a:r>
            <a:endParaRPr lang="en-CA" altLang="zh-CN" sz="18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Reinforcement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10</a:t>
            </a:fld>
            <a:r>
              <a:rPr lang="en-US" altLang="zh-CN" dirty="0"/>
              <a:t>/17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1560" y="1412776"/>
            <a:ext cx="7704856" cy="12961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b="0" kern="0" dirty="0" smtClean="0">
                <a:latin typeface="Source Sans Pro" panose="020B0503030403020204" pitchFamily="34" charset="0"/>
              </a:rPr>
              <a:t>Application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of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Deep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Reinforcement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Learning</a:t>
            </a: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0" kern="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Sport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analytic</a:t>
            </a:r>
          </a:p>
          <a:p>
            <a:pPr>
              <a:buFont typeface="Arial" charset="0"/>
              <a:buChar char="•"/>
            </a:pPr>
            <a:r>
              <a:rPr lang="en-US" altLang="zh-CN" sz="2000" b="0" kern="0" dirty="0" smtClean="0">
                <a:latin typeface="Source Sans Pro" panose="020B0503030403020204" pitchFamily="34" charset="0"/>
              </a:rPr>
              <a:t>In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>
                <a:latin typeface="Source Sans Pro" panose="020B0503030403020204" pitchFamily="34" charset="0"/>
              </a:rPr>
              <a:t>P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rofessional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Sports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Game,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E.g.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Ice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Hockey</a:t>
            </a: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endParaRPr lang="en-US" altLang="zh-CN" sz="2000" b="0" kern="0" dirty="0" smtClean="0">
              <a:latin typeface="Source Sans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6" y="2923133"/>
            <a:ext cx="5256584" cy="35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59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800" dirty="0">
                <a:latin typeface="Source Sans Pro" panose="020B0503030403020204" pitchFamily="34" charset="0"/>
              </a:rPr>
              <a:t>S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port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analysis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for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Ice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Hockey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：</a:t>
            </a:r>
            <a:endParaRPr lang="en-US" altLang="zh-CN" sz="28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1.Evaluate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the</a:t>
            </a:r>
            <a:r>
              <a:rPr lang="zh-CN" altLang="en-US" sz="2400" dirty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action.</a:t>
            </a: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smtClean="0">
                <a:latin typeface="Source Sans Pro" panose="020B0503030403020204" pitchFamily="34" charset="0"/>
              </a:rPr>
              <a:t> </a:t>
            </a:r>
            <a:r>
              <a:rPr lang="en-US" altLang="zh-CN" sz="2000" smtClean="0">
                <a:latin typeface="Source Sans Pro" panose="020B0503030403020204" pitchFamily="34" charset="0"/>
              </a:rPr>
              <a:t>Which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action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is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likely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to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lead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to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the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next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goal?</a:t>
            </a:r>
          </a:p>
          <a:p>
            <a:pPr marL="457200" indent="-457200">
              <a:buAutoNum type="arabicParenBoth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Can be answered using Q(match state,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action)</a:t>
            </a: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(2)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How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an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action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changes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the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chance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of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scoring</a:t>
            </a: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      Can be answered using a novel impact concept</a:t>
            </a:r>
            <a:endParaRPr lang="en-US" altLang="zh-CN" sz="24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altLang="zh-CN" sz="24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altLang="zh-CN" sz="24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2.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Evaluate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the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player.</a:t>
            </a: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Which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player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is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most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efficient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in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the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match</a:t>
            </a:r>
            <a:r>
              <a:rPr lang="en-US" altLang="zh-CN" sz="2000" dirty="0">
                <a:latin typeface="Source Sans Pro" panose="020B0503030403020204" pitchFamily="34" charset="0"/>
              </a:rPr>
              <a:t>?</a:t>
            </a:r>
            <a:endParaRPr lang="en-US" altLang="zh-CN" sz="24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dirty="0">
                <a:latin typeface="Source Sans Pro" panose="020B0503030403020204" pitchFamily="34" charset="0"/>
              </a:rPr>
              <a:t>(2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Which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player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is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underestimated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or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overestimated</a:t>
            </a:r>
            <a:endParaRPr lang="en-US" altLang="zh-CN" sz="2000" dirty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11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249" y="3975533"/>
            <a:ext cx="3385375" cy="1904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106" y="1503181"/>
            <a:ext cx="3386435" cy="18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89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Problem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Formulation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1.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We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apply </a:t>
            </a:r>
            <a:r>
              <a:rPr lang="en-US" altLang="zh-CN" sz="2400" dirty="0">
                <a:latin typeface="Source Sans Pro" panose="020B0503030403020204" pitchFamily="34" charset="0"/>
              </a:rPr>
              <a:t>Reinforcement Learning to estimate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the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Q(s,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a)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from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game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data</a:t>
            </a:r>
          </a:p>
          <a:p>
            <a:pPr>
              <a:buFont typeface="Arial" charset="0"/>
              <a:buChar char="•"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2.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We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define </a:t>
            </a:r>
            <a:r>
              <a:rPr lang="en-US" altLang="zh-CN" sz="2400" dirty="0">
                <a:latin typeface="Source Sans Pro" panose="020B0503030403020204" pitchFamily="34" charset="0"/>
              </a:rPr>
              <a:t>a new player evaluation metric called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Goal </a:t>
            </a:r>
            <a:r>
              <a:rPr lang="en-US" altLang="zh-CN" sz="2400" dirty="0">
                <a:latin typeface="Source Sans Pro" panose="020B0503030403020204" pitchFamily="34" charset="0"/>
              </a:rPr>
              <a:t>Impact Metric (GIM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) </a:t>
            </a:r>
            <a:r>
              <a:rPr lang="en-US" altLang="zh-CN" sz="2400" dirty="0">
                <a:latin typeface="Source Sans Pro" panose="020B0503030403020204" pitchFamily="34" charset="0"/>
              </a:rPr>
              <a:t>to value each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player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12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3573016"/>
            <a:ext cx="8280920" cy="22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35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Dataset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800" dirty="0">
                <a:latin typeface="Source Sans Pro" panose="020B0503030403020204" pitchFamily="34" charset="0"/>
              </a:rPr>
              <a:t>play-by-play events in the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NHL</a:t>
            </a: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We </a:t>
            </a:r>
            <a:r>
              <a:rPr lang="en-US" altLang="zh-CN" sz="2000" dirty="0">
                <a:latin typeface="Source Sans Pro" panose="020B0503030403020204" pitchFamily="34" charset="0"/>
              </a:rPr>
              <a:t>utilize a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dataset </a:t>
            </a:r>
            <a:r>
              <a:rPr lang="en-US" altLang="zh-CN" sz="2000" dirty="0">
                <a:latin typeface="Source Sans Pro" panose="020B0503030403020204" pitchFamily="34" charset="0"/>
              </a:rPr>
              <a:t>constructed by </a:t>
            </a:r>
            <a:r>
              <a:rPr lang="en-US" altLang="zh-CN" sz="2000" dirty="0" err="1">
                <a:latin typeface="Source Sans Pro" panose="020B0503030403020204" pitchFamily="34" charset="0"/>
              </a:rPr>
              <a:t>SPORTLOGiQ</a:t>
            </a:r>
            <a:r>
              <a:rPr lang="en-US" altLang="zh-CN" sz="2000" dirty="0">
                <a:latin typeface="Source Sans Pro" panose="020B0503030403020204" pitchFamily="34" charset="0"/>
              </a:rPr>
              <a:t> using computer vision techniques. </a:t>
            </a:r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(2)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The </a:t>
            </a:r>
            <a:r>
              <a:rPr lang="en-US" altLang="zh-CN" sz="2000" dirty="0">
                <a:latin typeface="Source Sans Pro" panose="020B0503030403020204" pitchFamily="34" charset="0"/>
              </a:rPr>
              <a:t>data provide information about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game events </a:t>
            </a:r>
            <a:r>
              <a:rPr lang="en-US" altLang="zh-CN" sz="2000" dirty="0">
                <a:latin typeface="Source Sans Pro" panose="020B0503030403020204" pitchFamily="34" charset="0"/>
              </a:rPr>
              <a:t>and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player actions </a:t>
            </a:r>
            <a:r>
              <a:rPr lang="en-US" altLang="zh-CN" sz="2000" dirty="0">
                <a:latin typeface="Source Sans Pro" panose="020B0503030403020204" pitchFamily="34" charset="0"/>
              </a:rPr>
              <a:t>for the entire 2015-2016 NHL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season,</a:t>
            </a: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(3)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It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cover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which </a:t>
            </a:r>
            <a:r>
              <a:rPr lang="en-US" altLang="zh-CN" sz="2000" dirty="0">
                <a:latin typeface="Source Sans Pro" panose="020B0503030403020204" pitchFamily="34" charset="0"/>
              </a:rPr>
              <a:t>contains 3,382,129 events, covering 30 teams, 1140 games and 2,233 players. </a:t>
            </a:r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altLang="zh-CN" sz="2400" dirty="0" smtClean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13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996537"/>
            <a:ext cx="82042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77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Play</a:t>
            </a:r>
            <a:r>
              <a:rPr lang="zh-CN" altLang="en-US" dirty="0" smtClean="0"/>
              <a:t> </a:t>
            </a:r>
            <a:r>
              <a:rPr lang="en-US" altLang="zh-CN" dirty="0" smtClean="0"/>
              <a:t>Dynamic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NHL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zh-CN" sz="2800" dirty="0" smtClean="0">
                    <a:latin typeface="Source Sans Pro" panose="020B0503030403020204" pitchFamily="34" charset="0"/>
                  </a:rPr>
                  <a:t>Construct</a:t>
                </a:r>
                <a:r>
                  <a:rPr lang="zh-CN" altLang="en-US" sz="28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800" dirty="0" smtClean="0">
                    <a:latin typeface="Source Sans Pro" panose="020B0503030403020204" pitchFamily="34" charset="0"/>
                  </a:rPr>
                  <a:t>play</a:t>
                </a:r>
                <a:r>
                  <a:rPr lang="zh-CN" altLang="en-US" sz="28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800" dirty="0" smtClean="0">
                    <a:latin typeface="Source Sans Pro" panose="020B0503030403020204" pitchFamily="34" charset="0"/>
                  </a:rPr>
                  <a:t>dynamic</a:t>
                </a:r>
                <a:r>
                  <a:rPr lang="zh-CN" altLang="en-US" sz="28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800" dirty="0" smtClean="0">
                    <a:latin typeface="Source Sans Pro" panose="020B0503030403020204" pitchFamily="34" charset="0"/>
                  </a:rPr>
                  <a:t>from</a:t>
                </a:r>
                <a:r>
                  <a:rPr lang="zh-CN" altLang="en-US" sz="28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800" dirty="0" smtClean="0">
                    <a:latin typeface="Source Sans Pro" panose="020B0503030403020204" pitchFamily="34" charset="0"/>
                  </a:rPr>
                  <a:t>scratch</a:t>
                </a:r>
              </a:p>
              <a:p>
                <a:pPr marL="0" indent="0">
                  <a:buNone/>
                </a:pP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(1)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Agents: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home and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away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team</a:t>
                </a:r>
              </a:p>
              <a:p>
                <a:pPr marL="0" indent="0">
                  <a:buNone/>
                </a:pP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(2)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Reward</a:t>
                </a:r>
                <a:r>
                  <a:rPr lang="zh-CN" altLang="en-US" sz="2000" b="1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r: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represented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by goal vector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specifies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which team scores. </a:t>
                </a:r>
                <a:endParaRPr lang="en-US" altLang="zh-CN" sz="2000" dirty="0" smtClean="0">
                  <a:latin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(3)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Action</a:t>
                </a:r>
                <a:r>
                  <a:rPr lang="zh-CN" altLang="en-US" sz="2000" b="1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a: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one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of the 13 types, including shot, block, assist, </a:t>
                </a:r>
                <a:r>
                  <a:rPr lang="en-US" altLang="zh-CN" sz="2000" dirty="0" err="1" smtClean="0">
                    <a:latin typeface="Source Sans Pro" panose="020B0503030403020204" pitchFamily="34" charset="0"/>
                  </a:rPr>
                  <a:t>etc</a:t>
                </a:r>
                <a:endParaRPr lang="en-US" altLang="zh-CN" sz="2000" dirty="0" smtClean="0">
                  <a:latin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(4)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Observation</a:t>
                </a:r>
                <a:r>
                  <a:rPr lang="zh-CN" altLang="en-US" sz="2000" b="1" dirty="0" smtClean="0">
                    <a:latin typeface="Source Sans Pro" panose="020B0503030403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000" b="1" i="1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altLang="zh-CN" sz="2000" b="1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: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a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feature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vector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for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discrete time step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t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specifies a value for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10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features,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including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goal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differential,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manpower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differential,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(</a:t>
                </a:r>
                <a:r>
                  <a:rPr lang="en-US" altLang="zh-CN" sz="2000" dirty="0" err="1" smtClean="0">
                    <a:latin typeface="Source Sans Pro" panose="020B0503030403020204" pitchFamily="34" charset="0"/>
                  </a:rPr>
                  <a:t>x,y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)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axis</a:t>
                </a:r>
              </a:p>
              <a:p>
                <a:pPr marL="0" indent="0">
                  <a:buNone/>
                </a:pP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(5)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State</a:t>
                </a:r>
                <a:r>
                  <a:rPr lang="en-US" altLang="zh-CN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altLang="zh-CN" sz="2000" b="1" i="1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altLang="zh-CN" sz="2000" b="1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:</a:t>
                </a:r>
                <a:r>
                  <a:rPr lang="zh-CN" altLang="en-US" sz="2000" b="1" dirty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use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the complete sequence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history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at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time step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t</a:t>
                </a:r>
              </a:p>
              <a:p>
                <a:pPr marL="0" indent="0">
                  <a:buNone/>
                </a:pP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(6)</a:t>
                </a:r>
                <a:r>
                  <a:rPr lang="zh-CN" altLang="en-US" sz="2000" dirty="0" smtClean="0">
                    <a:latin typeface="Source Sans Pro" panose="020B0503030403020204" pitchFamily="34" charset="0"/>
                  </a:rPr>
                  <a:t> </a:t>
                </a:r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Q-function</a:t>
                </a:r>
                <a:r>
                  <a:rPr lang="zh-CN" altLang="en-US" sz="2000" b="1" dirty="0" smtClean="0">
                    <a:latin typeface="Source Sans Pro" panose="020B0503030403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charset="0"/>
                      </a:rPr>
                      <m:t>𝑸</m:t>
                    </m:r>
                    <m:r>
                      <a:rPr lang="en-US" altLang="zh-CN" sz="2000" b="1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altLang="zh-CN" sz="2000" b="1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altLang="zh-CN" sz="2000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altLang="zh-CN" sz="2000" b="1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CN" sz="2000" b="1" dirty="0" smtClean="0">
                    <a:latin typeface="Source Sans Pro" panose="020B0503030403020204" pitchFamily="34" charset="0"/>
                  </a:rPr>
                  <a:t>: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represents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the </a:t>
                </a:r>
                <a:r>
                  <a:rPr lang="en-US" altLang="zh-CN" sz="2000" dirty="0">
                    <a:latin typeface="Source Sans Pro" panose="020B0503030403020204" pitchFamily="34" charset="0"/>
                  </a:rPr>
                  <a:t>probability that a team scores the next </a:t>
                </a:r>
                <a:r>
                  <a:rPr lang="en-US" altLang="zh-CN" sz="2000" dirty="0" smtClean="0">
                    <a:latin typeface="Source Sans Pro" panose="020B0503030403020204" pitchFamily="34" charset="0"/>
                  </a:rPr>
                  <a:t>goal.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10" t="-1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14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1810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Model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Structure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>
                <a:latin typeface="Source Sans Pro" panose="020B0503030403020204" pitchFamily="34" charset="0"/>
              </a:rPr>
              <a:t>Deep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Recurrent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Q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Neural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Network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with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dynamic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trace</a:t>
            </a:r>
            <a:r>
              <a:rPr lang="zh-CN" altLang="en-US" sz="28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dirty="0" smtClean="0">
                <a:latin typeface="Source Sans Pro" panose="020B0503030403020204" pitchFamily="34" charset="0"/>
              </a:rPr>
              <a:t>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15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04" y="2173775"/>
            <a:ext cx="5814392" cy="41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5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Temporal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Projection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Deep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Recurrent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Q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Neural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Network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with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dynamic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trace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16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13" y="1855961"/>
            <a:ext cx="4857974" cy="432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6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Spatial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Projection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Deep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Recurrent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Q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Neural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Network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with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dynamic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trace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length</a:t>
            </a:r>
          </a:p>
          <a:p>
            <a:pPr marL="0" indent="0">
              <a:buNone/>
            </a:pPr>
            <a:r>
              <a:rPr lang="zh-CN" altLang="en-US" sz="2400" dirty="0" smtClean="0">
                <a:latin typeface="Source Sans Pro" panose="020B0503030403020204" pitchFamily="34" charset="0"/>
              </a:rPr>
              <a:t>        </a:t>
            </a:r>
            <a:endParaRPr lang="en-US" altLang="zh-CN" sz="24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zh-CN" altLang="en-US" sz="2400" dirty="0">
                <a:latin typeface="Source Sans Pro" panose="020B0503030403020204" pitchFamily="34" charset="0"/>
              </a:rPr>
              <a:t> 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     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Trace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length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=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0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                          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(2)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Trace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length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=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>
                <a:latin typeface="Source Sans Pro" panose="020B0503030403020204" pitchFamily="34" charset="0"/>
              </a:rPr>
              <a:t>3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endParaRPr lang="en-US" altLang="zh-CN" sz="2400" dirty="0" smtClean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17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37" y="2854482"/>
            <a:ext cx="4498383" cy="3598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482"/>
            <a:ext cx="4597271" cy="35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61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Goal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Impact</a:t>
            </a:r>
            <a:r>
              <a:rPr lang="zh-CN" altLang="en-US" dirty="0" smtClean="0"/>
              <a:t> </a:t>
            </a:r>
            <a:r>
              <a:rPr lang="en-US" altLang="zh-CN" dirty="0" smtClean="0"/>
              <a:t>Metric</a:t>
            </a:r>
            <a:r>
              <a:rPr lang="zh-CN" altLang="en-US" dirty="0" smtClean="0"/>
              <a:t> </a:t>
            </a:r>
            <a:r>
              <a:rPr lang="en-US" altLang="zh-CN" dirty="0" smtClean="0"/>
              <a:t>(GIM)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1.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Measure </a:t>
            </a:r>
            <a:r>
              <a:rPr lang="en-US" altLang="zh-CN" sz="2400" dirty="0">
                <a:latin typeface="Source Sans Pro" panose="020B0503030403020204" pitchFamily="34" charset="0"/>
              </a:rPr>
              <a:t>the quality of an action by how much it changes the expected return of a player's team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2.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Compute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impact: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the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change </a:t>
            </a:r>
            <a:r>
              <a:rPr lang="en-US" altLang="zh-CN" sz="2400" dirty="0">
                <a:latin typeface="Source Sans Pro" panose="020B0503030403020204" pitchFamily="34" charset="0"/>
              </a:rPr>
              <a:t>in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Q-value </a:t>
            </a:r>
            <a:r>
              <a:rPr lang="en-US" altLang="zh-CN" sz="2400" dirty="0">
                <a:latin typeface="Source Sans Pro" panose="020B0503030403020204" pitchFamily="34" charset="0"/>
              </a:rPr>
              <a:t>due to a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player‘s action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(The </a:t>
            </a:r>
            <a:r>
              <a:rPr lang="en-US" altLang="zh-CN" sz="2400" dirty="0">
                <a:latin typeface="Source Sans Pro" panose="020B0503030403020204" pitchFamily="34" charset="0"/>
              </a:rPr>
              <a:t>difference between successive points in the Q-value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ticker).</a:t>
            </a:r>
          </a:p>
          <a:p>
            <a:pPr>
              <a:buFont typeface="Arial" charset="0"/>
              <a:buChar char="•"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3.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The </a:t>
            </a:r>
            <a:r>
              <a:rPr lang="en-US" altLang="zh-CN" sz="2400" dirty="0">
                <a:latin typeface="Source Sans Pro" panose="020B0503030403020204" pitchFamily="34" charset="0"/>
              </a:rPr>
              <a:t>total impact of a player's actions is his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GIM</a:t>
            </a:r>
          </a:p>
          <a:p>
            <a:pPr>
              <a:buFont typeface="Arial" charset="0"/>
              <a:buChar char="•"/>
            </a:pPr>
            <a:endParaRPr lang="en-US" altLang="zh-CN" sz="2400" dirty="0" smtClean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18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56932"/>
            <a:ext cx="8128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8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Player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Ranking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Top-20 </a:t>
            </a:r>
            <a:r>
              <a:rPr lang="en-US" altLang="zh-CN" sz="2400" dirty="0">
                <a:latin typeface="Source Sans Pro" panose="020B0503030403020204" pitchFamily="34" charset="0"/>
              </a:rPr>
              <a:t>highest impacts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players</a:t>
            </a:r>
          </a:p>
          <a:p>
            <a:pPr>
              <a:buFont typeface="Arial" charset="0"/>
              <a:buChar char="•"/>
            </a:pPr>
            <a:endParaRPr lang="en-US" altLang="zh-CN" sz="240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4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40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4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40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4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40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400" dirty="0" smtClean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19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" y="1916832"/>
            <a:ext cx="5288272" cy="3960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323528" y="3140968"/>
            <a:ext cx="4248472" cy="216024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70564" y="3501008"/>
            <a:ext cx="4752528" cy="0"/>
          </a:xfrm>
          <a:prstGeom prst="line">
            <a:avLst/>
          </a:prstGeom>
          <a:ln w="222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370564" y="2800894"/>
            <a:ext cx="4752528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23092" y="2800894"/>
            <a:ext cx="4169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Source Sans Pro" panose="020B0503030403020204" pitchFamily="34" charset="0"/>
              </a:rPr>
              <a:t>Identify undervalued </a:t>
            </a:r>
            <a:r>
              <a:rPr lang="en-US" altLang="zh-CN" sz="20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players</a:t>
            </a:r>
          </a:p>
          <a:p>
            <a:r>
              <a:rPr lang="en-US" altLang="zh-CN" sz="2000" b="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Johnny </a:t>
            </a:r>
            <a:r>
              <a:rPr lang="en-US" altLang="zh-CN" sz="2000" b="0" dirty="0" err="1" smtClean="0">
                <a:solidFill>
                  <a:schemeClr val="tx1"/>
                </a:solidFill>
                <a:latin typeface="Source Sans Pro" panose="020B0503030403020204" pitchFamily="34" charset="0"/>
              </a:rPr>
              <a:t>Gaudreau</a:t>
            </a:r>
            <a:r>
              <a:rPr lang="en-US" altLang="zh-CN" sz="2000" b="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 and Mark </a:t>
            </a:r>
            <a:r>
              <a:rPr lang="en-US" altLang="zh-CN" sz="2000" b="0" dirty="0" err="1" smtClean="0">
                <a:solidFill>
                  <a:schemeClr val="tx1"/>
                </a:solidFill>
                <a:latin typeface="Source Sans Pro" panose="020B0503030403020204" pitchFamily="34" charset="0"/>
              </a:rPr>
              <a:t>Scheifele</a:t>
            </a:r>
            <a:r>
              <a:rPr lang="en-US" altLang="zh-CN" sz="2000" b="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 drew salaries below what their GIM rank would suggest. Later they received a $5M+  contract for the 2016-17 season.</a:t>
            </a:r>
            <a:endParaRPr lang="en-US" altLang="zh-CN" sz="2000" b="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43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solidFill>
            <a:srgbClr val="6C6D65"/>
          </a:solidFill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55AD346-1690-43AD-983B-E89EC181D5CF}" type="slidenum"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pPr algn="r" eaLnBrk="1" hangingPunct="1"/>
              <a:t>2</a:t>
            </a:fld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/26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Reinforcement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2</a:t>
            </a:fld>
            <a:r>
              <a:rPr lang="en-US" altLang="zh-CN" dirty="0"/>
              <a:t>/17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39552" y="2996952"/>
            <a:ext cx="864096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</a:t>
            </a: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1</a:t>
            </a:r>
            <a:endParaRPr kumimoji="0" lang="zh-CN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763688" y="2996952"/>
            <a:ext cx="864096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</a:t>
            </a: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1</a:t>
            </a:r>
            <a:endParaRPr kumimoji="0" lang="zh-CN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2987824" y="2996952"/>
            <a:ext cx="864096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</a:t>
            </a: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1</a:t>
            </a:r>
            <a:endParaRPr kumimoji="0" lang="zh-CN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4283968" y="2996952"/>
            <a:ext cx="864096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</a:t>
            </a:r>
            <a:r>
              <a:rPr lang="zh-CN" altLang="zh-C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2</a:t>
            </a:r>
            <a:endParaRPr kumimoji="0" lang="zh-CN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5508104" y="2996952"/>
            <a:ext cx="864096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a2</a:t>
            </a:r>
            <a:endParaRPr kumimoji="0" lang="zh-CN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6732240" y="2996952"/>
            <a:ext cx="864096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</a:t>
            </a:r>
            <a:r>
              <a:rPr lang="zh-CN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2</a:t>
            </a:r>
            <a:endParaRPr kumimoji="0" lang="zh-CN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cxnSp>
        <p:nvCxnSpPr>
          <p:cNvPr id="10" name="直线箭头连接符 9"/>
          <p:cNvCxnSpPr/>
          <p:nvPr/>
        </p:nvCxnSpPr>
        <p:spPr bwMode="auto">
          <a:xfrm>
            <a:off x="2627784" y="3356992"/>
            <a:ext cx="36004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 bwMode="auto">
          <a:xfrm>
            <a:off x="7956376" y="2996952"/>
            <a:ext cx="864096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</a:t>
            </a:r>
            <a:r>
              <a:rPr lang="zh-CN" altLang="zh-C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3</a:t>
            </a:r>
            <a:endParaRPr kumimoji="0" lang="zh-CN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cxnSp>
        <p:nvCxnSpPr>
          <p:cNvPr id="19" name="直线箭头连接符 18"/>
          <p:cNvCxnSpPr/>
          <p:nvPr/>
        </p:nvCxnSpPr>
        <p:spPr bwMode="auto">
          <a:xfrm>
            <a:off x="1475656" y="3356992"/>
            <a:ext cx="36004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/>
          <p:nvPr/>
        </p:nvCxnSpPr>
        <p:spPr bwMode="auto">
          <a:xfrm>
            <a:off x="3923928" y="3356992"/>
            <a:ext cx="36004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直线箭头连接符 20"/>
          <p:cNvCxnSpPr/>
          <p:nvPr/>
        </p:nvCxnSpPr>
        <p:spPr bwMode="auto">
          <a:xfrm>
            <a:off x="5220072" y="3356992"/>
            <a:ext cx="36004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直线箭头连接符 21"/>
          <p:cNvCxnSpPr/>
          <p:nvPr/>
        </p:nvCxnSpPr>
        <p:spPr bwMode="auto">
          <a:xfrm>
            <a:off x="6444208" y="3356992"/>
            <a:ext cx="36004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直线箭头连接符 22"/>
          <p:cNvCxnSpPr/>
          <p:nvPr/>
        </p:nvCxnSpPr>
        <p:spPr bwMode="auto">
          <a:xfrm>
            <a:off x="7668344" y="3356992"/>
            <a:ext cx="36004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7" name="图片 16" descr="ReinforJpe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789040"/>
            <a:ext cx="5473700" cy="2641600"/>
          </a:xfrm>
          <a:prstGeom prst="rect">
            <a:avLst/>
          </a:prstGeom>
        </p:spPr>
      </p:pic>
      <p:sp>
        <p:nvSpPr>
          <p:cNvPr id="27" name="Content Placeholder 9"/>
          <p:cNvSpPr>
            <a:spLocks noGrp="1"/>
          </p:cNvSpPr>
          <p:nvPr>
            <p:ph idx="1"/>
          </p:nvPr>
        </p:nvSpPr>
        <p:spPr>
          <a:xfrm>
            <a:off x="648072" y="1628800"/>
            <a:ext cx="8676456" cy="1224136"/>
          </a:xfrm>
        </p:spPr>
        <p:txBody>
          <a:bodyPr/>
          <a:lstStyle/>
          <a:p>
            <a:r>
              <a:rPr lang="en-US" altLang="zh-CN" sz="2800" dirty="0" smtClean="0"/>
              <a:t>Basic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Model</a:t>
            </a:r>
          </a:p>
          <a:p>
            <a:pPr marL="0" indent="0">
              <a:buNone/>
            </a:pPr>
            <a:r>
              <a:rPr lang="en-US" altLang="zh-CN" sz="2000" dirty="0" smtClean="0"/>
              <a:t>(1)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state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s1,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do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action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</a:t>
            </a:r>
            <a:r>
              <a:rPr lang="zh-CN" altLang="zh-CN" sz="2000" dirty="0" smtClean="0"/>
              <a:t>1</a:t>
            </a:r>
            <a:r>
              <a:rPr lang="en-US" altLang="zh-CN" sz="2000" dirty="0" smtClean="0"/>
              <a:t>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get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reward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r1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next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state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s2</a:t>
            </a:r>
            <a:r>
              <a:rPr lang="zh-CN" altLang="en-US" sz="2000" dirty="0" smtClean="0"/>
              <a:t> 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en-US" altLang="zh-CN" sz="2000" dirty="0" smtClean="0"/>
              <a:t>(2)Transition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(s1,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a1,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r1,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s2)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Empirical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Evaluation</a:t>
            </a:r>
            <a:br>
              <a:rPr lang="en-US" altLang="zh-CN" dirty="0" smtClean="0"/>
            </a:b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Comparison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Metric</a:t>
            </a: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1" dirty="0" smtClean="0">
                <a:latin typeface="Source Sans Pro" panose="020B0503030403020204" pitchFamily="34" charset="0"/>
              </a:rPr>
              <a:t>1.</a:t>
            </a:r>
            <a:r>
              <a:rPr lang="zh-CN" altLang="en-US" sz="2000" b="1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Plus-Minus (+/-):</a:t>
            </a:r>
            <a:r>
              <a:rPr lang="zh-CN" altLang="en-US" sz="2000" b="1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a </a:t>
            </a:r>
            <a:r>
              <a:rPr lang="en-US" altLang="zh-CN" sz="2000" dirty="0">
                <a:latin typeface="Source Sans Pro" panose="020B0503030403020204" pitchFamily="34" charset="0"/>
              </a:rPr>
              <a:t>commonly used metric that measures how the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presence </a:t>
            </a:r>
            <a:r>
              <a:rPr lang="en-US" altLang="zh-CN" sz="2000" dirty="0">
                <a:latin typeface="Source Sans Pro" panose="020B0503030403020204" pitchFamily="34" charset="0"/>
              </a:rPr>
              <a:t>of a player influences the goals of his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team.</a:t>
            </a: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1" dirty="0" smtClean="0">
                <a:latin typeface="Source Sans Pro" panose="020B0503030403020204" pitchFamily="34" charset="0"/>
              </a:rPr>
              <a:t>2.</a:t>
            </a:r>
            <a:r>
              <a:rPr lang="zh-CN" altLang="en-US" sz="2000" b="1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Goal-Above-Replacement </a:t>
            </a:r>
            <a:r>
              <a:rPr lang="en-US" altLang="zh-CN" sz="2000" b="1" dirty="0">
                <a:latin typeface="Source Sans Pro" panose="020B0503030403020204" pitchFamily="34" charset="0"/>
              </a:rPr>
              <a:t>(GAR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): </a:t>
            </a:r>
            <a:r>
              <a:rPr lang="en-US" altLang="zh-CN" sz="2000" dirty="0">
                <a:latin typeface="Source Sans Pro" panose="020B0503030403020204" pitchFamily="34" charset="0"/>
              </a:rPr>
              <a:t>estimates the difference of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team‘s </a:t>
            </a:r>
            <a:r>
              <a:rPr lang="en-US" altLang="zh-CN" sz="2000" dirty="0">
                <a:latin typeface="Source Sans Pro" panose="020B0503030403020204" pitchFamily="34" charset="0"/>
              </a:rPr>
              <a:t>scoring chances when the target player plays, vs. replacing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him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with </a:t>
            </a:r>
            <a:r>
              <a:rPr lang="en-US" altLang="zh-CN" sz="2000" dirty="0">
                <a:latin typeface="Source Sans Pro" panose="020B0503030403020204" pitchFamily="34" charset="0"/>
              </a:rPr>
              <a:t>an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average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player.</a:t>
            </a: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1" dirty="0" smtClean="0">
                <a:latin typeface="Source Sans Pro" panose="020B0503030403020204" pitchFamily="34" charset="0"/>
              </a:rPr>
              <a:t>3.</a:t>
            </a:r>
            <a:r>
              <a:rPr lang="zh-CN" altLang="en-US" sz="2000" b="1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Win-Above-Replacement </a:t>
            </a:r>
            <a:r>
              <a:rPr lang="en-US" altLang="zh-CN" sz="2000" b="1" dirty="0">
                <a:latin typeface="Source Sans Pro" panose="020B0503030403020204" pitchFamily="34" charset="0"/>
              </a:rPr>
              <a:t>(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WAR):</a:t>
            </a:r>
            <a:r>
              <a:rPr lang="zh-CN" altLang="en-US" sz="2000" b="1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similar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to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GAR </a:t>
            </a:r>
            <a:r>
              <a:rPr lang="en-US" altLang="zh-CN" sz="2000" dirty="0">
                <a:latin typeface="Source Sans Pro" panose="020B0503030403020204" pitchFamily="34" charset="0"/>
              </a:rPr>
              <a:t>but for winning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chances.</a:t>
            </a: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1" dirty="0" smtClean="0">
                <a:latin typeface="Source Sans Pro" panose="020B0503030403020204" pitchFamily="34" charset="0"/>
              </a:rPr>
              <a:t>4.</a:t>
            </a:r>
            <a:r>
              <a:rPr lang="zh-CN" altLang="en-US" sz="2000" b="1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Expected </a:t>
            </a:r>
            <a:r>
              <a:rPr lang="en-US" altLang="zh-CN" sz="2000" b="1" dirty="0">
                <a:latin typeface="Source Sans Pro" panose="020B0503030403020204" pitchFamily="34" charset="0"/>
              </a:rPr>
              <a:t>Goal (EG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):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>
                <a:latin typeface="Source Sans Pro" panose="020B0503030403020204" pitchFamily="34" charset="0"/>
              </a:rPr>
              <a:t>weights each shot by the chance of it leading to a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goal</a:t>
            </a: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1" dirty="0" smtClean="0">
                <a:latin typeface="Source Sans Pro" panose="020B0503030403020204" pitchFamily="34" charset="0"/>
              </a:rPr>
              <a:t>5.</a:t>
            </a:r>
            <a:r>
              <a:rPr lang="zh-CN" altLang="en-US" sz="2000" b="1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Scoring </a:t>
            </a:r>
            <a:r>
              <a:rPr lang="en-US" altLang="zh-CN" sz="2000" b="1" dirty="0">
                <a:latin typeface="Source Sans Pro" panose="020B0503030403020204" pitchFamily="34" charset="0"/>
              </a:rPr>
              <a:t>Impact (SI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): </a:t>
            </a:r>
            <a:r>
              <a:rPr lang="en-US" altLang="zh-CN" sz="2000" dirty="0">
                <a:latin typeface="Source Sans Pro" panose="020B0503030403020204" pitchFamily="34" charset="0"/>
              </a:rPr>
              <a:t>is the most similar method to GIM based on Q-values. But it is learned with pre-discretized spatial regions and game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time</a:t>
            </a:r>
          </a:p>
          <a:p>
            <a:pPr>
              <a:buFont typeface="Arial" charset="0"/>
              <a:buChar char="•"/>
            </a:pPr>
            <a:endParaRPr lang="en-US" altLang="zh-CN" sz="80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1" dirty="0">
                <a:latin typeface="Source Sans Pro" panose="020B0503030403020204" pitchFamily="34" charset="0"/>
              </a:rPr>
              <a:t>5.</a:t>
            </a:r>
            <a:r>
              <a:rPr lang="zh-CN" altLang="en-US" sz="2000" b="1" dirty="0">
                <a:latin typeface="Source Sans Pro" panose="020B0503030403020204" pitchFamily="34" charset="0"/>
              </a:rPr>
              <a:t>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GIM-T1:</a:t>
            </a:r>
            <a:r>
              <a:rPr lang="zh-CN" altLang="en-US" sz="2000" b="1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similar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to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GIM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but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set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trace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length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of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LSTM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to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1</a:t>
            </a:r>
            <a:endParaRPr lang="en-US" altLang="zh-CN" sz="200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dirty="0" smtClean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20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6854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Empirical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Evaluation</a:t>
            </a:r>
            <a:br>
              <a:rPr lang="en-US" altLang="zh-CN" dirty="0" smtClean="0"/>
            </a:b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1.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Correlations </a:t>
            </a:r>
            <a:r>
              <a:rPr lang="en-US" altLang="zh-CN" sz="2400" dirty="0">
                <a:latin typeface="Source Sans Pro" panose="020B0503030403020204" pitchFamily="34" charset="0"/>
              </a:rPr>
              <a:t>with standard Success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Measures:</a:t>
            </a: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Compute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the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correlation </a:t>
            </a:r>
            <a:r>
              <a:rPr lang="en-US" altLang="zh-CN" sz="2000" dirty="0">
                <a:latin typeface="Source Sans Pro" panose="020B0503030403020204" pitchFamily="34" charset="0"/>
              </a:rPr>
              <a:t>coefficients of the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metric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with </a:t>
            </a:r>
            <a:r>
              <a:rPr lang="en-US" altLang="zh-CN" sz="2000" dirty="0">
                <a:latin typeface="Source Sans Pro" panose="020B0503030403020204" pitchFamily="34" charset="0"/>
              </a:rPr>
              <a:t>14 standard success measures:</a:t>
            </a:r>
            <a:endParaRPr lang="en-US" altLang="zh-CN" sz="2000" dirty="0" smtClean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21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65392"/>
            <a:ext cx="5971869" cy="39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6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Empirical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Evaluation</a:t>
            </a:r>
            <a:br>
              <a:rPr lang="en-US" altLang="zh-CN" dirty="0" smtClean="0"/>
            </a:b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2400" dirty="0" smtClean="0">
                <a:latin typeface="Source Sans Pro" panose="020B0503030403020204" pitchFamily="34" charset="0"/>
              </a:rPr>
              <a:t>2.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Round-by-Round </a:t>
            </a:r>
            <a:r>
              <a:rPr lang="en-US" altLang="zh-CN" sz="2400" dirty="0">
                <a:latin typeface="Source Sans Pro" panose="020B0503030403020204" pitchFamily="34" charset="0"/>
              </a:rPr>
              <a:t>Correlations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:</a:t>
            </a: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>
                <a:latin typeface="Source Sans Pro" panose="020B0503030403020204" pitchFamily="34" charset="0"/>
              </a:rPr>
              <a:t>A sports season is commonly divided into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rounds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. </a:t>
            </a:r>
            <a:r>
              <a:rPr lang="en-US" altLang="zh-CN" sz="2000" dirty="0">
                <a:latin typeface="Source Sans Pro" panose="020B0503030403020204" pitchFamily="34" charset="0"/>
              </a:rPr>
              <a:t>In round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n, </a:t>
            </a:r>
            <a:r>
              <a:rPr lang="en-US" altLang="zh-CN" sz="2000" dirty="0">
                <a:latin typeface="Source Sans Pro" panose="020B0503030403020204" pitchFamily="34" charset="0"/>
              </a:rPr>
              <a:t>a team or player  has finished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n </a:t>
            </a:r>
            <a:r>
              <a:rPr lang="en-US" altLang="zh-CN" sz="2000" dirty="0">
                <a:latin typeface="Source Sans Pro" panose="020B0503030403020204" pitchFamily="34" charset="0"/>
              </a:rPr>
              <a:t>games in a season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(2</a:t>
            </a:r>
            <a:r>
              <a:rPr lang="en-US" altLang="zh-CN" sz="2000" dirty="0">
                <a:latin typeface="Source Sans Pro" panose="020B0503030403020204" pitchFamily="34" charset="0"/>
              </a:rPr>
              <a:t>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For a given performance metric, we measure </a:t>
            </a:r>
            <a:r>
              <a:rPr lang="en-US" altLang="zh-CN" sz="2000" dirty="0">
                <a:latin typeface="Source Sans Pro" panose="020B0503030403020204" pitchFamily="34" charset="0"/>
              </a:rPr>
              <a:t>the correlation between </a:t>
            </a:r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</a:t>
            </a:r>
            <a:r>
              <a:rPr lang="en-US" altLang="zh-CN" sz="2000" dirty="0" err="1">
                <a:latin typeface="Source Sans Pro" panose="020B0503030403020204" pitchFamily="34" charset="0"/>
              </a:rPr>
              <a:t>i</a:t>
            </a:r>
            <a:r>
              <a:rPr lang="en-US" altLang="zh-CN" sz="2000" dirty="0">
                <a:latin typeface="Source Sans Pro" panose="020B0503030403020204" pitchFamily="34" charset="0"/>
              </a:rPr>
              <a:t>) its value computed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over </a:t>
            </a:r>
            <a:r>
              <a:rPr lang="en-US" altLang="zh-CN" sz="2000" dirty="0">
                <a:latin typeface="Source Sans Pro" panose="020B0503030403020204" pitchFamily="34" charset="0"/>
              </a:rPr>
              <a:t>the </a:t>
            </a:r>
            <a:r>
              <a:rPr lang="en-US" altLang="zh-CN" sz="2000" b="1" dirty="0">
                <a:latin typeface="Source Sans Pro" panose="020B0503030403020204" pitchFamily="34" charset="0"/>
              </a:rPr>
              <a:t>first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n rounds </a:t>
            </a: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</a:t>
            </a:r>
            <a:r>
              <a:rPr lang="en-US" altLang="zh-CN" sz="2000" dirty="0">
                <a:latin typeface="Source Sans Pro" panose="020B0503030403020204" pitchFamily="34" charset="0"/>
              </a:rPr>
              <a:t>ii) the value of the three main success measures, assists, goals, and points,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computed </a:t>
            </a:r>
            <a:r>
              <a:rPr lang="en-US" altLang="zh-CN" sz="2000" b="1" dirty="0">
                <a:latin typeface="Source Sans Pro" panose="020B0503030403020204" pitchFamily="34" charset="0"/>
              </a:rPr>
              <a:t>over the entire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season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(3</a:t>
            </a:r>
            <a:r>
              <a:rPr lang="en-US" altLang="zh-CN" sz="2000" dirty="0">
                <a:latin typeface="Source Sans Pro" panose="020B0503030403020204" pitchFamily="34" charset="0"/>
              </a:rPr>
              <a:t>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To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assess </a:t>
            </a:r>
            <a:r>
              <a:rPr lang="en-US" altLang="zh-CN" sz="2000" dirty="0">
                <a:latin typeface="Source Sans Pro" panose="020B0503030403020204" pitchFamily="34" charset="0"/>
              </a:rPr>
              <a:t>how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quickly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>
                <a:latin typeface="Source Sans Pro" panose="020B0503030403020204" pitchFamily="34" charset="0"/>
              </a:rPr>
              <a:t>different metrics acquire predictive power for the final season total, so that future performance can be predicted from past performance.</a:t>
            </a:r>
            <a:endParaRPr lang="en-US" altLang="zh-CN" sz="2000" dirty="0" smtClean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22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16654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77" y="3822038"/>
            <a:ext cx="2904529" cy="2541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Empirical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Evaluation</a:t>
            </a:r>
            <a:br>
              <a:rPr lang="en-US" altLang="zh-CN" dirty="0" smtClean="0"/>
            </a:b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51" y="1198563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2000" dirty="0">
                <a:latin typeface="Source Sans Pro" panose="020B0503030403020204" pitchFamily="34" charset="0"/>
              </a:rPr>
              <a:t>Round-by-Round Correlations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:</a:t>
            </a: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23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40" y="3779127"/>
            <a:ext cx="2912495" cy="2548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81" y="1531413"/>
            <a:ext cx="2912495" cy="2548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63" y="1531413"/>
            <a:ext cx="2911743" cy="2547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758" y="2636024"/>
            <a:ext cx="1217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solidFill>
                  <a:schemeClr val="tx1"/>
                </a:solidFill>
              </a:rPr>
              <a:t>(a)Assist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2644" y="2636024"/>
            <a:ext cx="114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(b)</a:t>
            </a:r>
            <a:r>
              <a:rPr lang="zh-CN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Goal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986" y="4892714"/>
            <a:ext cx="115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(c)</a:t>
            </a:r>
            <a:r>
              <a:rPr lang="zh-CN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Point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3045" y="4853288"/>
            <a:ext cx="1143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(d)</a:t>
            </a:r>
            <a:r>
              <a:rPr lang="zh-CN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Auto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54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Empirical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Evaluation</a:t>
            </a:r>
            <a:br>
              <a:rPr lang="en-US" altLang="zh-CN" dirty="0" smtClean="0"/>
            </a:b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2400" dirty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3.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Predicting </a:t>
            </a:r>
            <a:r>
              <a:rPr lang="en-US" altLang="zh-CN" sz="2400" dirty="0">
                <a:latin typeface="Source Sans Pro" panose="020B0503030403020204" pitchFamily="34" charset="0"/>
              </a:rPr>
              <a:t>Players'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Salary</a:t>
            </a: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>
                <a:latin typeface="Source Sans Pro" panose="020B0503030403020204" pitchFamily="34" charset="0"/>
              </a:rPr>
              <a:t>A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>
                <a:latin typeface="Source Sans Pro" panose="020B0503030403020204" pitchFamily="34" charset="0"/>
              </a:rPr>
              <a:t>good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performance </a:t>
            </a:r>
            <a:r>
              <a:rPr lang="en-US" altLang="zh-CN" sz="2000" dirty="0">
                <a:latin typeface="Source Sans Pro" panose="020B0503030403020204" pitchFamily="34" charset="0"/>
              </a:rPr>
              <a:t>metric should be positively related to the amount of players' </a:t>
            </a:r>
            <a:r>
              <a:rPr lang="en-US" altLang="zh-CN" sz="2000" b="1" dirty="0" smtClean="0">
                <a:latin typeface="Source Sans Pro" panose="020B0503030403020204" pitchFamily="34" charset="0"/>
              </a:rPr>
              <a:t>future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>
                <a:latin typeface="Source Sans Pro" panose="020B0503030403020204" pitchFamily="34" charset="0"/>
              </a:rPr>
              <a:t>contract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zh-CN" sz="80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(2)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>
                <a:latin typeface="Source Sans Pro" panose="020B0503030403020204" pitchFamily="34" charset="0"/>
              </a:rPr>
              <a:t>The NHL regulates when players can renegotiate their contracts, so we focus on players receiving a new contract following the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2015-2016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NHL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season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24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02" y="3611524"/>
            <a:ext cx="5166196" cy="25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9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Empirical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Evaluation</a:t>
            </a:r>
            <a:br>
              <a:rPr lang="en-US" altLang="zh-CN" dirty="0" smtClean="0"/>
            </a:b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2400" dirty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3.</a:t>
            </a:r>
            <a:r>
              <a:rPr lang="zh-CN" altLang="en-US" sz="24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Predicting </a:t>
            </a:r>
            <a:r>
              <a:rPr lang="en-US" altLang="zh-CN" sz="2400" dirty="0">
                <a:latin typeface="Source Sans Pro" panose="020B0503030403020204" pitchFamily="34" charset="0"/>
              </a:rPr>
              <a:t>Players' </a:t>
            </a:r>
            <a:r>
              <a:rPr lang="en-US" altLang="zh-CN" sz="2400" dirty="0" smtClean="0">
                <a:latin typeface="Source Sans Pro" panose="020B0503030403020204" pitchFamily="34" charset="0"/>
              </a:rPr>
              <a:t>Salary</a:t>
            </a: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In </a:t>
            </a:r>
            <a:r>
              <a:rPr lang="en-US" altLang="zh-CN" sz="2000" dirty="0">
                <a:latin typeface="Source Sans Pro" panose="020B0503030403020204" pitchFamily="34" charset="0"/>
              </a:rPr>
              <a:t>the 2016-17 season (left), we find many underestimated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players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(with </a:t>
            </a:r>
            <a:r>
              <a:rPr lang="en-US" altLang="zh-CN" sz="2000" dirty="0">
                <a:latin typeface="Source Sans Pro" panose="020B0503030403020204" pitchFamily="34" charset="0"/>
              </a:rPr>
              <a:t>high GIM but low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salary).</a:t>
            </a: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(2)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But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the </a:t>
            </a:r>
            <a:r>
              <a:rPr lang="en-US" altLang="zh-CN" sz="2000" dirty="0">
                <a:latin typeface="Source Sans Pro" panose="020B0503030403020204" pitchFamily="34" charset="0"/>
              </a:rPr>
              <a:t>percentage of players who are undervalued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decreases </a:t>
            </a:r>
            <a:r>
              <a:rPr lang="en-US" altLang="zh-CN" sz="2000" dirty="0">
                <a:latin typeface="Source Sans Pro" panose="020B0503030403020204" pitchFamily="34" charset="0"/>
              </a:rPr>
              <a:t>in the next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season.</a:t>
            </a: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(3)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This </a:t>
            </a:r>
            <a:r>
              <a:rPr lang="en-US" altLang="zh-CN" sz="2000" dirty="0">
                <a:latin typeface="Source Sans Pro" panose="020B0503030403020204" pitchFamily="34" charset="0"/>
              </a:rPr>
              <a:t>suggests that GIM provides an early signal of a player's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25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54139"/>
            <a:ext cx="3612735" cy="3161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60696"/>
            <a:ext cx="3605241" cy="315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64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br>
              <a:rPr lang="en-US" altLang="zh-CN" dirty="0" smtClean="0"/>
            </a:b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824412"/>
          </a:xfrm>
        </p:spPr>
        <p:txBody>
          <a:bodyPr/>
          <a:lstStyle/>
          <a:p>
            <a:pPr>
              <a:buFont typeface="Arial" charset="0"/>
              <a:buChar char="•"/>
            </a:pPr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1.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We </a:t>
            </a:r>
            <a:r>
              <a:rPr lang="en-US" altLang="zh-CN" sz="2000" dirty="0">
                <a:latin typeface="Source Sans Pro" panose="020B0503030403020204" pitchFamily="34" charset="0"/>
              </a:rPr>
              <a:t>investigated Deep Reinforcement Learning (DRL) for professional sports analytics. We applied DRL to learn complex </a:t>
            </a:r>
            <a:r>
              <a:rPr lang="en-US" altLang="zh-CN" sz="2000" dirty="0" err="1">
                <a:latin typeface="Source Sans Pro" panose="020B0503030403020204" pitchFamily="34" charset="0"/>
              </a:rPr>
              <a:t>spatio</a:t>
            </a:r>
            <a:r>
              <a:rPr lang="en-US" altLang="zh-CN" sz="2000" dirty="0">
                <a:latin typeface="Source Sans Pro" panose="020B0503030403020204" pitchFamily="34" charset="0"/>
              </a:rPr>
              <a:t>-temporal NHL dynamics. </a:t>
            </a:r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2.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We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developed </a:t>
            </a:r>
            <a:r>
              <a:rPr lang="en-US" altLang="zh-CN" sz="2000" dirty="0">
                <a:latin typeface="Source Sans Pro" panose="020B0503030403020204" pitchFamily="34" charset="0"/>
              </a:rPr>
              <a:t>an innovative context-aware performance metric GIM that provides a comprehensive evaluation of NHL players, taking into account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all </a:t>
            </a:r>
            <a:r>
              <a:rPr lang="en-US" altLang="zh-CN" sz="2000" dirty="0">
                <a:latin typeface="Source Sans Pro" panose="020B0503030403020204" pitchFamily="34" charset="0"/>
              </a:rPr>
              <a:t>of their actions. </a:t>
            </a:r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80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3.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In </a:t>
            </a:r>
            <a:r>
              <a:rPr lang="en-US" altLang="zh-CN" sz="2000" dirty="0">
                <a:latin typeface="Source Sans Pro" panose="020B0503030403020204" pitchFamily="34" charset="0"/>
              </a:rPr>
              <a:t>our experiments, GIM had the highest correlation with most standard success measures, was the most temporally consistent metric, and generalized best to players' future salary.</a:t>
            </a:r>
            <a:endParaRPr lang="en-US" altLang="zh-CN" sz="2000" dirty="0" smtClean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26</a:t>
            </a:fld>
            <a:r>
              <a:rPr lang="en-US" altLang="zh-CN" smtClean="0"/>
              <a:t>/17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75674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sz="3600"/>
              <a:t>Questions and Comments?</a:t>
            </a:r>
          </a:p>
        </p:txBody>
      </p:sp>
      <p:sp>
        <p:nvSpPr>
          <p:cNvPr id="2560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latin typeface="Source Sans Pro" panose="020B0503030403020204" pitchFamily="34" charset="0"/>
              </a:rPr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8FCDE-6BCA-480E-9259-EB82354A252A}" type="slidenum">
              <a:rPr lang="en-US" altLang="zh-CN" smtClean="0"/>
              <a:pPr/>
              <a:t>27</a:t>
            </a:fld>
            <a:r>
              <a:rPr lang="en-US" altLang="zh-CN" dirty="0"/>
              <a:t>/17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8172450" y="6453188"/>
            <a:ext cx="971550" cy="404812"/>
          </a:xfrm>
          <a:prstGeom prst="rect">
            <a:avLst/>
          </a:prstGeom>
          <a:solidFill>
            <a:srgbClr val="6C6D65"/>
          </a:solidFill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55AD346-1690-43AD-983B-E89EC181D5CF}" type="slidenum"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pPr algn="r" eaLnBrk="1" hangingPunct="1"/>
              <a:t>3</a:t>
            </a:fld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/26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Reinforcement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3</a:t>
            </a:fld>
            <a:r>
              <a:rPr lang="en-US" altLang="zh-CN" dirty="0"/>
              <a:t>/17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648072" y="1628800"/>
                <a:ext cx="8676456" cy="2376264"/>
              </a:xfrm>
            </p:spPr>
            <p:txBody>
              <a:bodyPr/>
              <a:lstStyle/>
              <a:p>
                <a:pPr>
                  <a:buFont typeface="Arial" charset="0"/>
                  <a:buChar char="•"/>
                </a:pPr>
                <a:r>
                  <a:rPr lang="en-US" altLang="zh-CN" sz="2800" dirty="0" smtClean="0"/>
                  <a:t>Modeled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 smtClean="0"/>
                  <a:t>as </a:t>
                </a:r>
                <a:r>
                  <a:rPr lang="en-US" altLang="zh-CN" sz="2800" dirty="0"/>
                  <a:t>a Markov </a:t>
                </a:r>
                <a:r>
                  <a:rPr lang="en-US" altLang="zh-CN" sz="2800" dirty="0" smtClean="0"/>
                  <a:t>Decision </a:t>
                </a:r>
                <a:r>
                  <a:rPr lang="en-US" altLang="zh-CN" sz="2800" dirty="0"/>
                  <a:t>P</a:t>
                </a:r>
                <a:r>
                  <a:rPr lang="en-US" altLang="zh-CN" sz="2800" dirty="0" smtClean="0"/>
                  <a:t>rocess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 smtClean="0"/>
                  <a:t>(MDP)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altLang="zh-CN" sz="2000" dirty="0" smtClean="0"/>
                  <a:t>(1)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a </a:t>
                </a:r>
                <a:r>
                  <a:rPr lang="en-US" altLang="zh-CN" sz="2000" dirty="0"/>
                  <a:t>set of environment and agent states, </a:t>
                </a:r>
                <a:r>
                  <a:rPr lang="en-US" altLang="zh-CN" sz="2000" dirty="0" smtClean="0"/>
                  <a:t>S;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altLang="zh-CN" sz="2000" dirty="0" smtClean="0"/>
                  <a:t>(2)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a </a:t>
                </a:r>
                <a:r>
                  <a:rPr lang="en-US" altLang="zh-CN" sz="2000" dirty="0"/>
                  <a:t>set of actions, A, of the agent</a:t>
                </a:r>
                <a:r>
                  <a:rPr lang="en-US" altLang="zh-CN" sz="2000" dirty="0" smtClean="0"/>
                  <a:t>;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altLang="zh-CN" sz="2000" dirty="0" smtClean="0"/>
                  <a:t>(3)</a:t>
                </a:r>
                <a:r>
                  <a:rPr lang="zh-CN" alt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𝑠</m:t>
                        </m:r>
                        <m:r>
                          <a:rPr lang="en-US" altLang="zh-CN" sz="20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charset="0"/>
                          </a:rPr>
                          <m:t>𝑎</m:t>
                        </m:r>
                      </m:e>
                    </m:d>
                    <m:r>
                      <a:rPr lang="zh-CN" altLang="en-US" sz="20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CN" sz="2000" dirty="0" smtClean="0"/>
                  <a:t>is </a:t>
                </a:r>
                <a:r>
                  <a:rPr lang="en-US" altLang="zh-CN" sz="2000" dirty="0"/>
                  <a:t>the probability of transition from </a:t>
                </a:r>
                <a:r>
                  <a:rPr lang="en-US" altLang="zh-CN" sz="2000" dirty="0" smtClean="0"/>
                  <a:t>s </a:t>
                </a:r>
                <a:r>
                  <a:rPr lang="en-US" altLang="zh-CN" sz="2000" dirty="0"/>
                  <a:t>to </a:t>
                </a:r>
                <a:r>
                  <a:rPr lang="en-US" altLang="zh-CN" sz="2000" dirty="0" smtClean="0"/>
                  <a:t>s</a:t>
                </a:r>
                <a:r>
                  <a:rPr lang="en-US" altLang="zh-CN" sz="2000" dirty="0"/>
                  <a:t>' under action </a:t>
                </a:r>
                <a:r>
                  <a:rPr lang="en-US" altLang="zh-CN" sz="2000" dirty="0" smtClean="0"/>
                  <a:t>a;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altLang="zh-CN" sz="2000" b="0" dirty="0" smtClean="0"/>
                  <a:t>(3)</a:t>
                </a:r>
                <a:r>
                  <a:rPr lang="zh-CN" altLang="en-US" sz="2000" b="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charset="0"/>
                      </a:rPr>
                      <m:t>𝑅</m:t>
                    </m:r>
                    <m:r>
                      <a:rPr lang="en-US" altLang="zh-CN" sz="2000" b="0" i="1" smtClean="0"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zh-CN" sz="2000" b="0" i="1" smtClean="0">
                        <a:latin typeface="Cambria Math" charset="0"/>
                      </a:rPr>
                      <m:t>|</m:t>
                    </m:r>
                    <m:r>
                      <a:rPr lang="en-US" altLang="zh-CN" sz="2000" b="0" i="1" smtClean="0">
                        <a:latin typeface="Cambria Math" charset="0"/>
                      </a:rPr>
                      <m:t>𝑠</m:t>
                    </m:r>
                    <m:r>
                      <a:rPr lang="en-US" altLang="zh-CN" sz="2000" b="0" i="1" smtClean="0">
                        <a:latin typeface="Cambria Math" charset="0"/>
                      </a:rPr>
                      <m:t>,</m:t>
                    </m:r>
                    <m:r>
                      <a:rPr lang="en-US" altLang="zh-CN" sz="2000" b="0" i="1" smtClean="0">
                        <a:latin typeface="Cambria Math" charset="0"/>
                      </a:rPr>
                      <m:t>𝑎</m:t>
                    </m:r>
                    <m:r>
                      <a:rPr lang="en-US" altLang="zh-CN" sz="20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is </a:t>
                </a:r>
                <a:r>
                  <a:rPr lang="en-US" altLang="zh-CN" sz="2000" dirty="0"/>
                  <a:t>the immediate reward after transition from </a:t>
                </a:r>
                <a:r>
                  <a:rPr lang="en-US" altLang="zh-CN" sz="2000" dirty="0" smtClean="0"/>
                  <a:t>s</a:t>
                </a:r>
                <a:r>
                  <a:rPr lang="en-US" altLang="zh-CN" sz="2000" dirty="0"/>
                  <a:t>' with </a:t>
                </a:r>
                <a:r>
                  <a:rPr lang="en-US" altLang="zh-CN" sz="2000" dirty="0" smtClean="0"/>
                  <a:t>action.</a:t>
                </a:r>
              </a:p>
            </p:txBody>
          </p:sp>
        </mc:Choice>
        <mc:Fallback xmlns="">
          <p:sp>
            <p:nvSpPr>
              <p:cNvPr id="27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072" y="1628800"/>
                <a:ext cx="8676456" cy="2376264"/>
              </a:xfrm>
              <a:blipFill rotWithShape="0">
                <a:blip r:embed="rId3"/>
                <a:stretch>
                  <a:fillRect l="-1264" t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861048"/>
            <a:ext cx="5682981" cy="22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27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rl_intera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85" y="1268760"/>
            <a:ext cx="4170090" cy="2952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Reinforcement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4</a:t>
            </a:fld>
            <a:r>
              <a:rPr lang="en-US" altLang="zh-CN" dirty="0"/>
              <a:t>/17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51520" y="1556792"/>
            <a:ext cx="7165144" cy="3888432"/>
          </a:xfrm>
        </p:spPr>
        <p:txBody>
          <a:bodyPr/>
          <a:lstStyle/>
          <a:p>
            <a:r>
              <a:rPr lang="en-US" altLang="zh-CN" sz="2800" dirty="0" smtClean="0"/>
              <a:t>Terminology</a:t>
            </a:r>
            <a:endParaRPr lang="en-US" altLang="zh-CN" sz="2800" dirty="0"/>
          </a:p>
          <a:p>
            <a:pPr marL="0" indent="0">
              <a:buNone/>
            </a:pPr>
            <a:endParaRPr lang="en-US" sz="20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sz="2000" dirty="0" smtClean="0">
                <a:latin typeface="Source Sans Pro" panose="020B0503030403020204" pitchFamily="34" charset="0"/>
              </a:rPr>
              <a:t>A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policy: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endParaRPr lang="en-US" sz="2000" dirty="0" smtClean="0">
              <a:latin typeface="Source Sans Pro" panose="020B0503030403020204" pitchFamily="34" charset="0"/>
            </a:endParaRPr>
          </a:p>
          <a:p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(2)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Discount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rate:</a:t>
            </a:r>
          </a:p>
          <a:p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(3)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Discount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reward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at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state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t:</a:t>
            </a:r>
          </a:p>
          <a:p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(4)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Value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function: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altLang="zh-CN" sz="200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dirty="0" smtClean="0">
                <a:latin typeface="Source Sans Pro" panose="020B0503030403020204" pitchFamily="34" charset="0"/>
              </a:rPr>
              <a:t>(5)</a:t>
            </a:r>
            <a:r>
              <a:rPr lang="zh-CN" altLang="en-US" sz="200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dirty="0" smtClean="0">
                <a:latin typeface="Source Sans Pro" panose="020B0503030403020204" pitchFamily="34" charset="0"/>
              </a:rPr>
              <a:t>Q-function:</a:t>
            </a:r>
          </a:p>
        </p:txBody>
      </p:sp>
      <p:sp>
        <p:nvSpPr>
          <p:cNvPr id="7" name="矩形 6"/>
          <p:cNvSpPr/>
          <p:nvPr/>
        </p:nvSpPr>
        <p:spPr>
          <a:xfrm>
            <a:off x="1547664" y="2492896"/>
            <a:ext cx="4888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Π</a:t>
            </a:r>
            <a:endParaRPr lang="zh-CN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85000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公式" r:id="rId5" imgW="114300" imgH="165100" progId="Equation.3">
                  <p:embed/>
                </p:oleObj>
              </mc:Choice>
              <mc:Fallback>
                <p:oleObj name="公式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2123728" y="3212976"/>
            <a:ext cx="504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Υ</a:t>
            </a:r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11" name="图片 10" descr="value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509120"/>
            <a:ext cx="5616624" cy="708291"/>
          </a:xfrm>
          <a:prstGeom prst="rect">
            <a:avLst/>
          </a:prstGeom>
        </p:spPr>
      </p:pic>
      <p:pic>
        <p:nvPicPr>
          <p:cNvPr id="12" name="图片 11" descr="valueq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229200"/>
            <a:ext cx="6624736" cy="6367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904" y="3789040"/>
            <a:ext cx="172819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227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 Concepts </a:t>
            </a:r>
            <a:endParaRPr lang="en-US" dirty="0"/>
          </a:p>
        </p:txBody>
      </p:sp>
      <p:pic>
        <p:nvPicPr>
          <p:cNvPr id="4" name="Content Placeholder 3" descr="mitchell-example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87" r="-53687"/>
          <a:stretch>
            <a:fillRect/>
          </a:stretch>
        </p:blipFill>
        <p:spPr>
          <a:xfrm>
            <a:off x="-293852" y="1198563"/>
            <a:ext cx="9451834" cy="5198144"/>
          </a:xfrm>
        </p:spPr>
      </p:pic>
      <p:sp>
        <p:nvSpPr>
          <p:cNvPr id="5" name="TextBox 4"/>
          <p:cNvSpPr txBox="1"/>
          <p:nvPr/>
        </p:nvSpPr>
        <p:spPr>
          <a:xfrm>
            <a:off x="683568" y="4725144"/>
            <a:ext cx="255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These 3 functions can be computed by neural networks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824875" y="6356350"/>
            <a:ext cx="7214381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www.cs.cmu.edu</a:t>
            </a:r>
            <a:r>
              <a:rPr lang="en-US" dirty="0" smtClean="0"/>
              <a:t>/</a:t>
            </a:r>
            <a:r>
              <a:rPr lang="en-US" dirty="0" err="1" smtClean="0"/>
              <a:t>afs</a:t>
            </a:r>
            <a:r>
              <a:rPr lang="en-US" dirty="0" smtClean="0"/>
              <a:t>/</a:t>
            </a:r>
            <a:r>
              <a:rPr lang="en-US" dirty="0" err="1" smtClean="0"/>
              <a:t>cs.cmu.edu</a:t>
            </a:r>
            <a:r>
              <a:rPr lang="en-US" dirty="0" smtClean="0"/>
              <a:t>/project/theo-20/www/</a:t>
            </a:r>
            <a:r>
              <a:rPr lang="en-US" dirty="0" err="1" smtClean="0"/>
              <a:t>mlbook</a:t>
            </a:r>
            <a:r>
              <a:rPr lang="en-US" dirty="0" smtClean="0"/>
              <a:t>/ch13.pdf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845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Reinforcement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6</a:t>
            </a:fld>
            <a:r>
              <a:rPr lang="en-US" altLang="zh-CN" dirty="0"/>
              <a:t>/17</a:t>
            </a:r>
          </a:p>
        </p:txBody>
      </p:sp>
      <p:sp>
        <p:nvSpPr>
          <p:cNvPr id="7" name="Content Placeholder 9"/>
          <p:cNvSpPr txBox="1">
            <a:spLocks/>
          </p:cNvSpPr>
          <p:nvPr/>
        </p:nvSpPr>
        <p:spPr bwMode="auto">
          <a:xfrm>
            <a:off x="314136" y="1413668"/>
            <a:ext cx="8506336" cy="503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b="0" kern="0" dirty="0" smtClean="0">
                <a:latin typeface="Source Sans Pro" panose="020B0503030403020204" pitchFamily="34" charset="0"/>
              </a:rPr>
              <a:t>Function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Approximate: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endParaRPr lang="en-US" altLang="zh-CN" sz="2800" b="0" kern="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b="0" kern="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Normally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,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we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use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a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table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to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record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the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V(s) and 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Q(s,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a)</a:t>
            </a:r>
          </a:p>
          <a:p>
            <a:pPr marL="0" indent="0">
              <a:buNone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b="0" kern="0" dirty="0" smtClean="0">
                <a:latin typeface="Source Sans Pro" panose="020B0503030403020204" pitchFamily="34" charset="0"/>
              </a:rPr>
              <a:t>(2)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But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we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can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>
                <a:latin typeface="Source Sans Pro" panose="020B0503030403020204" pitchFamily="34" charset="0"/>
              </a:rPr>
              <a:t>a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pply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Neural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Network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to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learn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V-function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and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Q-function</a:t>
            </a:r>
            <a:endParaRPr lang="en-US" sz="2000" b="0" kern="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sz="2000" b="0" kern="0" dirty="0" smtClean="0">
                <a:latin typeface="Source Sans Pro" panose="020B0503030403020204" pitchFamily="34" charset="0"/>
              </a:rPr>
              <a:t>     </a:t>
            </a:r>
            <a:endParaRPr lang="en-US" sz="2800" b="0" kern="0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007263"/>
              </p:ext>
            </p:extLst>
          </p:nvPr>
        </p:nvGraphicFramePr>
        <p:xfrm>
          <a:off x="1115616" y="2492896"/>
          <a:ext cx="6096000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State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V(s)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Q(s,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a)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0.345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0.012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 descr="NeuralNetwor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58" y="4120101"/>
            <a:ext cx="3260306" cy="190831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1907704" y="4774206"/>
            <a:ext cx="792088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S1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5652120" y="4342158"/>
            <a:ext cx="792088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V(S1)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652120" y="5206254"/>
            <a:ext cx="1224136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Q</a:t>
            </a:r>
            <a:r>
              <a:rPr lang="en-US" altLang="zh-CN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(S1</a:t>
            </a:r>
            <a:r>
              <a:rPr lang="en-US" alt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, A1</a:t>
            </a:r>
            <a:r>
              <a:rPr lang="en-US" altLang="zh-CN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)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3808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Reinforcement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7</a:t>
            </a:fld>
            <a:r>
              <a:rPr lang="en-US" altLang="zh-CN" dirty="0"/>
              <a:t>/17</a:t>
            </a:r>
          </a:p>
        </p:txBody>
      </p:sp>
      <p:sp>
        <p:nvSpPr>
          <p:cNvPr id="7" name="Content Placeholder 9"/>
          <p:cNvSpPr txBox="1">
            <a:spLocks/>
          </p:cNvSpPr>
          <p:nvPr/>
        </p:nvSpPr>
        <p:spPr bwMode="auto">
          <a:xfrm>
            <a:off x="314136" y="1413669"/>
            <a:ext cx="872236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b="0" kern="0" dirty="0" smtClean="0">
                <a:latin typeface="Source Sans Pro" panose="020B0503030403020204" pitchFamily="34" charset="0"/>
              </a:rPr>
              <a:t>Apply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sz="2800" b="0" kern="0" dirty="0" smtClean="0">
                <a:latin typeface="Source Sans Pro" panose="020B0503030403020204" pitchFamily="34" charset="0"/>
              </a:rPr>
              <a:t>Gradient</a:t>
            </a:r>
            <a:r>
              <a:rPr lang="en-US" sz="2800" b="0" kern="0" dirty="0">
                <a:latin typeface="Source Sans Pro" panose="020B0503030403020204" pitchFamily="34" charset="0"/>
              </a:rPr>
              <a:t>-Descent </a:t>
            </a:r>
            <a:r>
              <a:rPr lang="en-US" sz="2800" b="0" kern="0" dirty="0" smtClean="0">
                <a:latin typeface="Source Sans Pro" panose="020B0503030403020204" pitchFamily="34" charset="0"/>
              </a:rPr>
              <a:t>Methods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to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modify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parameter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err="1" smtClean="0">
                <a:latin typeface="Source Sans Pro" panose="020B0503030403020204" pitchFamily="34" charset="0"/>
              </a:rPr>
              <a:t>θ</a:t>
            </a:r>
            <a:endParaRPr lang="en-US" sz="2800" b="0" kern="0" dirty="0" smtClean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altLang="zh-CN" sz="2000" b="0" kern="0" dirty="0" smtClean="0"/>
              <a:t>(1)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Loss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function: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Mean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Square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Error</a:t>
            </a:r>
            <a:endParaRPr lang="en-US" altLang="zh-CN" sz="2800" b="0" kern="0" dirty="0" smtClean="0"/>
          </a:p>
          <a:p>
            <a:pPr marL="0" indent="0">
              <a:buNone/>
            </a:pPr>
            <a:endParaRPr lang="en-US" altLang="zh-CN" sz="2800" b="0" kern="0" dirty="0"/>
          </a:p>
          <a:p>
            <a:pPr marL="0" indent="0">
              <a:buNone/>
            </a:pPr>
            <a:endParaRPr lang="en-US" sz="2800" b="0" kern="0" dirty="0"/>
          </a:p>
          <a:p>
            <a:pPr marL="0" indent="0">
              <a:buNone/>
            </a:pPr>
            <a:endParaRPr lang="en-US" altLang="zh-CN" sz="2000" b="0" kern="0" dirty="0" smtClean="0"/>
          </a:p>
          <a:p>
            <a:pPr marL="0" indent="0">
              <a:buNone/>
            </a:pPr>
            <a:r>
              <a:rPr lang="en-US" altLang="zh-CN" sz="2000" b="0" kern="0" dirty="0" smtClean="0"/>
              <a:t>(2)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Deep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Reinforcement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Learning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(DRL)</a:t>
            </a:r>
            <a:r>
              <a:rPr lang="zh-CN" altLang="en-US" sz="2000" b="0" kern="0" dirty="0" smtClean="0"/>
              <a:t> </a:t>
            </a:r>
            <a:r>
              <a:rPr lang="en-US" altLang="zh-CN" sz="2000" b="0" kern="0" dirty="0" smtClean="0"/>
              <a:t>structure</a:t>
            </a:r>
            <a:endParaRPr lang="en-US" sz="2000" b="0" kern="0" dirty="0" smtClean="0"/>
          </a:p>
          <a:p>
            <a:pPr marL="0" indent="0">
              <a:buNone/>
            </a:pPr>
            <a:endParaRPr lang="en-US" sz="2800" b="0" kern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784" y="4257551"/>
            <a:ext cx="4258787" cy="19805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63669"/>
            <a:ext cx="5022480" cy="109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9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Reinforcement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8</a:t>
            </a:fld>
            <a:r>
              <a:rPr lang="en-US" altLang="zh-CN" dirty="0"/>
              <a:t>/17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1560" y="1412776"/>
            <a:ext cx="7704856" cy="12961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b="0" kern="0" dirty="0" smtClean="0">
                <a:latin typeface="Source Sans Pro" panose="020B0503030403020204" pitchFamily="34" charset="0"/>
              </a:rPr>
              <a:t>Application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of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Deep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Reinforcement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Learning</a:t>
            </a: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0" kern="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Play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Video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game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zh-CN" altLang="en-US" sz="2000" b="0" kern="0" dirty="0" smtClean="0">
                <a:latin typeface="Source Sans Pro" panose="020B0503030403020204" pitchFamily="34" charset="0"/>
              </a:rPr>
              <a:t>     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E.g.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>
                <a:latin typeface="Source Sans Pro" panose="020B0503030403020204" pitchFamily="34" charset="0"/>
                <a:hlinkClick r:id="rId7"/>
              </a:rPr>
              <a:t>Atari </a:t>
            </a:r>
            <a:r>
              <a:rPr lang="en-US" altLang="zh-CN" sz="2000" b="0" kern="0" dirty="0" smtClean="0">
                <a:latin typeface="Source Sans Pro" panose="020B0503030403020204" pitchFamily="34" charset="0"/>
                <a:hlinkClick r:id="rId7"/>
              </a:rPr>
              <a:t>game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and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  <a:hlinkClick r:id="rId8"/>
              </a:rPr>
              <a:t>Doom</a:t>
            </a: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0" kern="0" dirty="0" smtClean="0">
                <a:latin typeface="Source Sans Pro" panose="020B0503030403020204" pitchFamily="34" charset="0"/>
              </a:rPr>
              <a:t>[1]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err="1" smtClean="0">
                <a:latin typeface="Source Sans Pro" panose="020B0503030403020204" pitchFamily="34" charset="0"/>
              </a:rPr>
              <a:t>V</a:t>
            </a:r>
            <a:r>
              <a:rPr lang="en-US" sz="2000" b="0" kern="0" dirty="0" err="1" smtClean="0">
                <a:latin typeface="Source Sans Pro" panose="020B0503030403020204" pitchFamily="34" charset="0"/>
              </a:rPr>
              <a:t>olodymyr</a:t>
            </a:r>
            <a:r>
              <a:rPr lang="en-US" sz="2000" b="0" kern="0" dirty="0" smtClean="0">
                <a:latin typeface="Source Sans Pro" panose="020B0503030403020204" pitchFamily="34" charset="0"/>
              </a:rPr>
              <a:t>  </a:t>
            </a:r>
            <a:r>
              <a:rPr lang="en-US" sz="2000" b="0" kern="0" dirty="0" err="1">
                <a:latin typeface="Source Sans Pro" panose="020B0503030403020204" pitchFamily="34" charset="0"/>
              </a:rPr>
              <a:t>Mnih</a:t>
            </a:r>
            <a:r>
              <a:rPr lang="en-US" sz="2000" b="0" kern="0" dirty="0">
                <a:latin typeface="Source Sans Pro" panose="020B0503030403020204" pitchFamily="34" charset="0"/>
              </a:rPr>
              <a:t>, et al.  Human-level control through deep reinforcement learning.</a:t>
            </a:r>
            <a:r>
              <a:rPr lang="zh-CN" altLang="en-US" sz="2000" b="0" kern="0" dirty="0">
                <a:latin typeface="Source Sans Pro" panose="020B0503030403020204" pitchFamily="34" charset="0"/>
              </a:rPr>
              <a:t> </a:t>
            </a:r>
            <a:r>
              <a:rPr lang="en-US" sz="2000" b="0" kern="0" dirty="0">
                <a:latin typeface="Source Sans Pro" panose="020B0503030403020204" pitchFamily="34" charset="0"/>
              </a:rPr>
              <a:t>Nature, 518(7540):529–533, 2015.</a:t>
            </a: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endParaRPr lang="en-US" altLang="zh-CN" sz="2000" b="0" kern="0" dirty="0" smtClean="0">
              <a:latin typeface="Source Sans Pro" panose="020B0503030403020204" pitchFamily="34" charset="0"/>
            </a:endParaRPr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47" y="2923133"/>
            <a:ext cx="3858153" cy="2565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9000" y="2923132"/>
            <a:ext cx="4338736" cy="256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35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Reinforcement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CCC48-B559-4DC3-A81D-C5C8C9E68C5A}" type="slidenum">
              <a:rPr lang="en-US" altLang="zh-CN" smtClean="0"/>
              <a:pPr/>
              <a:t>9</a:t>
            </a:fld>
            <a:r>
              <a:rPr lang="en-US" altLang="zh-CN" dirty="0"/>
              <a:t>/17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1560" y="1412776"/>
            <a:ext cx="7704856" cy="12961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b="0" kern="0" dirty="0" smtClean="0">
                <a:latin typeface="Source Sans Pro" panose="020B0503030403020204" pitchFamily="34" charset="0"/>
              </a:rPr>
              <a:t>Application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of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Deep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Reinforcement</a:t>
            </a:r>
            <a:r>
              <a:rPr lang="zh-CN" altLang="en-US" sz="28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800" b="0" kern="0" dirty="0" smtClean="0">
                <a:latin typeface="Source Sans Pro" panose="020B0503030403020204" pitchFamily="34" charset="0"/>
              </a:rPr>
              <a:t>Learning</a:t>
            </a: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2000" b="0" kern="0" dirty="0" smtClean="0">
                <a:latin typeface="Source Sans Pro" panose="020B0503030403020204" pitchFamily="34" charset="0"/>
              </a:rPr>
              <a:t>(1)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Self-Driving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Car</a:t>
            </a:r>
          </a:p>
          <a:p>
            <a:pPr>
              <a:buFont typeface="Arial" charset="0"/>
              <a:buChar char="•"/>
            </a:pPr>
            <a:r>
              <a:rPr lang="en-US" altLang="zh-CN" sz="2000" b="0" kern="0" dirty="0" smtClean="0">
                <a:latin typeface="Source Sans Pro" panose="020B0503030403020204" pitchFamily="34" charset="0"/>
              </a:rPr>
              <a:t>But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mostly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in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simulated</a:t>
            </a: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r>
              <a:rPr lang="en-US" altLang="zh-CN" sz="2000" b="0" kern="0" dirty="0" smtClean="0">
                <a:latin typeface="Source Sans Pro" panose="020B0503030403020204" pitchFamily="34" charset="0"/>
              </a:rPr>
              <a:t>environment</a:t>
            </a: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endParaRPr lang="en-US" altLang="zh-CN" sz="2000" b="0" kern="0" dirty="0" smtClean="0">
              <a:latin typeface="Source Sans Pro" panose="020B0503030403020204" pitchFamily="34" charset="0"/>
            </a:endParaRPr>
          </a:p>
          <a:p>
            <a:pPr>
              <a:buFont typeface="Arial" charset="0"/>
              <a:buChar char="•"/>
            </a:pPr>
            <a:r>
              <a:rPr lang="zh-CN" altLang="en-US" sz="2000" b="0" kern="0" dirty="0" smtClean="0">
                <a:latin typeface="Source Sans Pro" panose="020B0503030403020204" pitchFamily="34" charset="0"/>
              </a:rPr>
              <a:t> </a:t>
            </a:r>
            <a:endParaRPr lang="en-US" altLang="zh-CN" sz="2000" b="0" kern="0" dirty="0" smtClean="0">
              <a:latin typeface="Source Sans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32" y="3013207"/>
            <a:ext cx="4104456" cy="2388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864" y="3013207"/>
            <a:ext cx="3725576" cy="238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2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Microsoft PowerPoint Presentation">
  <a:themeElements>
    <a:clrScheme name="New Microsoft PowerPoint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Microsoft PowerPoint Presentation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6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6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Arial" charset="0"/>
          </a:defRPr>
        </a:defPPr>
      </a:lstStyle>
    </a:lnDef>
  </a:objectDefaults>
  <a:extraClrSchemeLst>
    <a:extraClrScheme>
      <a:clrScheme name="New Microsoft PowerPoint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Microsoft PowerPoint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Microsoft PowerPoint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Microsoft PowerPoint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Microsoft PowerPoint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Microsoft PowerPoint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Microsoft PowerPoint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Microsoft PowerPoint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Microsoft PowerPoint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Microsoft PowerPoint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Microsoft PowerPoint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Microsoft PowerPoint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SFU</Template>
  <TotalTime>10098</TotalTime>
  <Words>1396</Words>
  <Application>Microsoft Macintosh PowerPoint</Application>
  <PresentationFormat>On-screen Show (4:3)</PresentationFormat>
  <Paragraphs>282</Paragraphs>
  <Slides>27</Slides>
  <Notes>22</Notes>
  <HiddenSlides>8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Cambria Math</vt:lpstr>
      <vt:lpstr>Lucida Grande</vt:lpstr>
      <vt:lpstr>Source Sans Pro</vt:lpstr>
      <vt:lpstr>宋体</vt:lpstr>
      <vt:lpstr>Arial</vt:lpstr>
      <vt:lpstr>New Microsoft PowerPoint Presentation</vt:lpstr>
      <vt:lpstr>公式</vt:lpstr>
      <vt:lpstr>Deep Reinforcement Learning in Ice Hockey for Context-Aware Values and Player Evaluation</vt:lpstr>
      <vt:lpstr>Reinforcement Learning</vt:lpstr>
      <vt:lpstr>Reinforcement Learning</vt:lpstr>
      <vt:lpstr>Reinforcement Learning</vt:lpstr>
      <vt:lpstr>RL Concepts </vt:lpstr>
      <vt:lpstr>Deep Reinforcement Learning</vt:lpstr>
      <vt:lpstr>Deep Reinforcement Learning</vt:lpstr>
      <vt:lpstr>Deep Reinforcement Learning</vt:lpstr>
      <vt:lpstr>Deep Reinforcement Learning</vt:lpstr>
      <vt:lpstr>Deep Reinforcement Learning</vt:lpstr>
      <vt:lpstr>What we want to do?</vt:lpstr>
      <vt:lpstr>Problem Formulation</vt:lpstr>
      <vt:lpstr>Dataset</vt:lpstr>
      <vt:lpstr>Play Dynamic in NHL</vt:lpstr>
      <vt:lpstr>Model Structure</vt:lpstr>
      <vt:lpstr>Temporal Projection</vt:lpstr>
      <vt:lpstr>Spatial Projection</vt:lpstr>
      <vt:lpstr>Goal Impact Metric (GIM)</vt:lpstr>
      <vt:lpstr>Player Ranking</vt:lpstr>
      <vt:lpstr>Empirical Evaluation </vt:lpstr>
      <vt:lpstr>Empirical Evaluation </vt:lpstr>
      <vt:lpstr>Empirical Evaluation </vt:lpstr>
      <vt:lpstr>Empirical Evaluation </vt:lpstr>
      <vt:lpstr>Empirical Evaluation </vt:lpstr>
      <vt:lpstr>Empirical Evaluation </vt:lpstr>
      <vt:lpstr>Conclusion </vt:lpstr>
      <vt:lpstr>Questions and Comments?</vt:lpstr>
    </vt:vector>
  </TitlesOfParts>
  <Company>SFU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Depth</dc:title>
  <dc:creator>Feng</dc:creator>
  <cp:lastModifiedBy>Guiliang Liu</cp:lastModifiedBy>
  <cp:revision>1868</cp:revision>
  <dcterms:created xsi:type="dcterms:W3CDTF">2008-11-28T16:41:52Z</dcterms:created>
  <dcterms:modified xsi:type="dcterms:W3CDTF">2018-02-28T18:35:33Z</dcterms:modified>
</cp:coreProperties>
</file>