
<file path=[Content_Types].xml><?xml version="1.0" encoding="utf-8"?>
<Types xmlns="http://schemas.openxmlformats.org/package/2006/content-types">
  <Override PartName="/ppt/slideLayouts/slideLayout6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2.xml" ContentType="application/vnd.openxmlformats-officedocument.presentationml.notes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Default Extension="xlsx" ContentType="application/vnd.openxmlformats-officedocument.spreadsheetml.sheet"/>
  <Override PartName="/ppt/presentation.xml" ContentType="application/vnd.openxmlformats-officedocument.presentationml.presentation.main+xml"/>
  <Default Extension="png" ContentType="image/png"/>
  <Override PartName="/ppt/notesSlides/notesSlide9.xml" ContentType="application/vnd.openxmlformats-officedocument.presentationml.notesSlide+xml"/>
  <Default Extension="wmf" ContentType="image/x-wmf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4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s/slide25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Default Extension="xml" ContentType="application/xml"/>
  <Override PartName="/ppt/handoutMasters/handoutMaster1.xml" ContentType="application/vnd.openxmlformats-officedocument.presentationml.handoutMaster+xml"/>
  <Default Extension="jpeg" ContentType="image/jpeg"/>
  <Default Extension="rels" ContentType="application/vnd.openxmlformats-package.relationships+xml"/>
  <Default Extension="tiff" ContentType="image/tiff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ppt/slides/slide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408" r:id="rId4"/>
    <p:sldId id="324" r:id="rId5"/>
    <p:sldId id="387" r:id="rId6"/>
    <p:sldId id="388" r:id="rId7"/>
    <p:sldId id="389" r:id="rId8"/>
    <p:sldId id="390" r:id="rId9"/>
    <p:sldId id="391" r:id="rId10"/>
    <p:sldId id="393" r:id="rId11"/>
    <p:sldId id="394" r:id="rId12"/>
    <p:sldId id="395" r:id="rId13"/>
    <p:sldId id="396" r:id="rId14"/>
    <p:sldId id="397" r:id="rId15"/>
    <p:sldId id="398" r:id="rId16"/>
    <p:sldId id="399" r:id="rId17"/>
    <p:sldId id="400" r:id="rId18"/>
    <p:sldId id="401" r:id="rId19"/>
    <p:sldId id="402" r:id="rId20"/>
    <p:sldId id="407" r:id="rId21"/>
    <p:sldId id="392" r:id="rId22"/>
    <p:sldId id="403" r:id="rId23"/>
    <p:sldId id="404" r:id="rId24"/>
    <p:sldId id="405" r:id="rId25"/>
    <p:sldId id="33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6" autoAdjust="0"/>
    <p:restoredTop sz="82944" autoAdjust="0"/>
  </p:normalViewPr>
  <p:slideViewPr>
    <p:cSldViewPr>
      <p:cViewPr varScale="1">
        <p:scale>
          <a:sx n="112" d="100"/>
          <a:sy n="112" d="100"/>
        </p:scale>
        <p:origin x="-10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792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19" Type="http://schemas.openxmlformats.org/officeDocument/2006/relationships/slide" Target="slides/slide18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3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0748392388451447"/>
          <c:y val="0.0504734572509764"/>
          <c:w val="0.568960945853989"/>
          <c:h val="0.44656794587140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JBN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University</c:v>
                </c:pt>
                <c:pt idx="1">
                  <c:v>Movielens Subsample1</c:v>
                </c:pt>
                <c:pt idx="2">
                  <c:v>Movielens Subsample12</c:v>
                </c:pt>
                <c:pt idx="3">
                  <c:v>Mutagenesis Subsample1</c:v>
                </c:pt>
                <c:pt idx="4">
                  <c:v>Mutagenesis Subsample12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0.850000000000002</c:v>
                </c:pt>
                <c:pt idx="1">
                  <c:v>0.670000000000002</c:v>
                </c:pt>
                <c:pt idx="2">
                  <c:v>0.650000000000002</c:v>
                </c:pt>
                <c:pt idx="3">
                  <c:v>0.81</c:v>
                </c:pt>
                <c:pt idx="4">
                  <c:v>0.81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MLN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University</c:v>
                </c:pt>
                <c:pt idx="1">
                  <c:v>Movielens Subsample1</c:v>
                </c:pt>
                <c:pt idx="2">
                  <c:v>Movielens Subsample12</c:v>
                </c:pt>
                <c:pt idx="3">
                  <c:v>Mutagenesis Subsample1</c:v>
                </c:pt>
                <c:pt idx="4">
                  <c:v>Mutagenesis Subsample12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0.37</c:v>
                </c:pt>
                <c:pt idx="1">
                  <c:v>0.43</c:v>
                </c:pt>
                <c:pt idx="2">
                  <c:v>0.42</c:v>
                </c:pt>
                <c:pt idx="3">
                  <c:v>0.36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CMLN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University</c:v>
                </c:pt>
                <c:pt idx="1">
                  <c:v>Movielens Subsample1</c:v>
                </c:pt>
                <c:pt idx="2">
                  <c:v>Movielens Subsample12</c:v>
                </c:pt>
                <c:pt idx="3">
                  <c:v>Mutagenesis Subsample1</c:v>
                </c:pt>
                <c:pt idx="4">
                  <c:v>Mutagenesis Subsample12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0.51</c:v>
                </c:pt>
                <c:pt idx="1">
                  <c:v>0.43</c:v>
                </c:pt>
                <c:pt idx="2">
                  <c:v>0.42</c:v>
                </c:pt>
                <c:pt idx="3">
                  <c:v>0.55</c:v>
                </c:pt>
                <c:pt idx="4">
                  <c:v>0.35</c:v>
                </c:pt>
              </c:numCache>
            </c:numRef>
          </c:val>
        </c:ser>
        <c:axId val="212521096"/>
        <c:axId val="212524456"/>
      </c:barChart>
      <c:catAx>
        <c:axId val="2125210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CA"/>
            </a:pPr>
            <a:endParaRPr lang="en-US"/>
          </a:p>
        </c:txPr>
        <c:crossAx val="212524456"/>
        <c:crosses val="autoZero"/>
        <c:auto val="1"/>
        <c:lblAlgn val="ctr"/>
        <c:lblOffset val="100"/>
      </c:catAx>
      <c:valAx>
        <c:axId val="2125244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CA"/>
            </a:pPr>
            <a:endParaRPr lang="en-US"/>
          </a:p>
        </c:txPr>
        <c:crossAx val="2125210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CA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BFB11-90DB-4C69-9747-D0AAAE41A434}" type="datetimeFigureOut">
              <a:rPr lang="en-US" smtClean="0"/>
              <a:pPr/>
              <a:t>5/10/11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020D3-2266-45EF-BB1A-82523BD49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77B4A-4353-460A-971E-AAAC5E6A6F2F}" type="datetimeFigureOut">
              <a:rPr lang="en-US" smtClean="0"/>
              <a:pPr/>
              <a:t>5/10/11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64337-76B8-4A48-8AFC-FFC00B7F761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25 min talk</a:t>
            </a:r>
            <a:r>
              <a:rPr lang="en-US"/>
              <a:t>.</a:t>
            </a:r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Predicates are capitalized,</a:t>
            </a:r>
            <a:r>
              <a:rPr lang="en-CA" baseline="0" dirty="0" smtClean="0"/>
              <a:t> attributes lower case. Need to add end slide number.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EE822-7CFB-4A53-9F13-47868D832F35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</a:t>
            </a:r>
            <a:r>
              <a:rPr lang="en-US" baseline="0" dirty="0" smtClean="0"/>
              <a:t> results for log-likelihood.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So the pseudo</a:t>
            </a:r>
            <a:r>
              <a:rPr lang="en-US" baseline="0"/>
              <a:t> log-likelihood is very similar to the log-likelihood of the moralized Bayes net, as in the single-table case.</a:t>
            </a:r>
          </a:p>
          <a:p>
            <a:r>
              <a:rPr lang="en-US" baseline="0"/>
              <a:t>[show moralized B, call it M = MLN(B). Then show the formula ln M = ln P* + ln(Z)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Make back-up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Hoff gives a justification by applying de </a:t>
            </a:r>
            <a:r>
              <a:rPr lang="en-US" dirty="0" err="1" smtClean="0"/>
              <a:t>Finetti’s</a:t>
            </a:r>
            <a:r>
              <a:rPr lang="en-US" dirty="0" smtClean="0"/>
              <a:t> exchangeability</a:t>
            </a:r>
            <a:r>
              <a:rPr lang="en-US" baseline="0" dirty="0" smtClean="0"/>
              <a:t> theorem (matrix version).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5EDF3F-1C90-46A2-931B-1C5D250536ED}" type="slidenum">
              <a:rPr lang="de-DE">
                <a:latin typeface="Times New Roman" pitchFamily="32" charset="0"/>
              </a:rPr>
              <a:pPr/>
              <a:t>5</a:t>
            </a:fld>
            <a:endParaRPr lang="de-DE">
              <a:latin typeface="Times New Roman" pitchFamily="32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3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parametrized</a:t>
            </a:r>
            <a:r>
              <a:rPr lang="en-US" dirty="0" smtClean="0"/>
              <a:t>” does</a:t>
            </a:r>
            <a:r>
              <a:rPr lang="en-US" baseline="0" dirty="0" smtClean="0"/>
              <a:t> </a:t>
            </a:r>
            <a:r>
              <a:rPr lang="en-US" i="1" baseline="0" dirty="0" smtClean="0"/>
              <a:t>not</a:t>
            </a:r>
            <a:r>
              <a:rPr lang="en-US" i="0" baseline="0" dirty="0" smtClean="0"/>
              <a:t> mean that specific parameter values have been assigned. Go into this more quickly as in stats talk.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Predicates are capitalized,</a:t>
            </a:r>
            <a:r>
              <a:rPr lang="en-CA" baseline="0" dirty="0" smtClean="0"/>
              <a:t> attributes lower </a:t>
            </a:r>
            <a:r>
              <a:rPr lang="en-CA" baseline="0" dirty="0" err="1" smtClean="0"/>
              <a:t>calse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EE822-7CFB-4A53-9F13-47868D832F35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So PBNs are expressive and have a clear probabilistic semantics using Halpern/Bacchus. Still, our results apply generally.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pseudo-likelihood</a:t>
            </a:r>
            <a:r>
              <a:rPr lang="en-US" baseline="0" dirty="0" smtClean="0"/>
              <a:t> for a Bayes net. Pseudo likelihoods are common, used widely in Markov nets (</a:t>
            </a:r>
            <a:r>
              <a:rPr lang="en-US" baseline="0" dirty="0" err="1" smtClean="0"/>
              <a:t>Besag</a:t>
            </a:r>
            <a:r>
              <a:rPr lang="en-US" baseline="0" dirty="0" smtClean="0"/>
              <a:t>) and in relational Markov nets (</a:t>
            </a:r>
            <a:r>
              <a:rPr lang="en-US" baseline="0" dirty="0" err="1" smtClean="0"/>
              <a:t>Domingos</a:t>
            </a:r>
            <a:r>
              <a:rPr lang="en-US" baseline="0" dirty="0" smtClean="0"/>
              <a:t>). Reasons for using the frequencies: a) put variables on the same scale. </a:t>
            </a:r>
            <a:r>
              <a:rPr lang="en-US" baseline="0" dirty="0" err="1" smtClean="0"/>
              <a:t>b</a:t>
            </a:r>
            <a:r>
              <a:rPr lang="en-US" baseline="0" dirty="0" smtClean="0"/>
              <a:t>) provide syntactic invariance.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pseudo</a:t>
            </a:r>
            <a:r>
              <a:rPr lang="en-US" baseline="0" dirty="0" smtClean="0"/>
              <a:t> log-likelihood is decomposed version of random selection log-likelihood. </a:t>
            </a:r>
            <a:r>
              <a:rPr lang="en-US" dirty="0" smtClean="0"/>
              <a:t>No independence </a:t>
            </a:r>
            <a:r>
              <a:rPr lang="en-US" dirty="0" err="1" smtClean="0"/>
              <a:t>assumptions</a:t>
            </a:r>
            <a:r>
              <a:rPr lang="en-US" dirty="0" smtClean="0"/>
              <a:t>! Note the match</a:t>
            </a:r>
            <a:r>
              <a:rPr lang="en-US" baseline="0" dirty="0" smtClean="0"/>
              <a:t> with the random selection semantics. Also, the frequencies make the definition syntax invariant. The paper table has an extra C(X) column, which is wrong.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DDBF-20AD-4C82-8099-E6B1CD24087F}" type="datetime1">
              <a:rPr lang="en-US" smtClean="0"/>
              <a:pPr/>
              <a:t>5/10/11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0418-30BC-4DB8-A103-7BBE2CCC2921}" type="datetime1">
              <a:rPr lang="en-US" smtClean="0"/>
              <a:pPr/>
              <a:t>5/10/11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0794-E2A3-4FCD-AB81-113CF8223E69}" type="datetime1">
              <a:rPr lang="en-US" smtClean="0"/>
              <a:pPr/>
              <a:t>5/10/11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44F-215C-466A-840F-4BAB508698C3}" type="datetime1">
              <a:rPr lang="en-US" smtClean="0"/>
              <a:pPr/>
              <a:t>5/10/11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– SIAM ‘11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E76A-F1DA-431B-9D33-F5E9079F5130}" type="datetime1">
              <a:rPr lang="en-US" smtClean="0"/>
              <a:pPr/>
              <a:t>5/10/11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BA01-ACC5-4023-9410-A6E3D1DBCEB4}" type="datetime1">
              <a:rPr lang="en-US" smtClean="0"/>
              <a:pPr/>
              <a:t>5/10/11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3BD0B-CD6B-46EE-B154-EA27477E5E7C}" type="datetime1">
              <a:rPr lang="en-US" smtClean="0"/>
              <a:pPr/>
              <a:t>5/10/11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99F4-8E3F-43BB-95E8-A7EF9C8E3DBE}" type="datetime1">
              <a:rPr lang="en-US" smtClean="0"/>
              <a:pPr/>
              <a:t>5/10/11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2705-B020-4396-BE58-06AE4CD452D6}" type="datetime1">
              <a:rPr lang="en-US" smtClean="0"/>
              <a:pPr/>
              <a:t>5/10/11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5E04-00E4-4828-A99A-D4EFAF731B6F}" type="datetime1">
              <a:rPr lang="en-US" smtClean="0"/>
              <a:pPr/>
              <a:t>5/10/11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C633-036E-4A0F-A860-BBE185011A62}" type="datetime1">
              <a:rPr lang="en-US" smtClean="0"/>
              <a:pPr/>
              <a:t>5/10/11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0A53090B-27BD-4E02-9AA1-3B980A7C6CF3}" type="datetime1">
              <a:rPr lang="en-US" smtClean="0"/>
              <a:pPr algn="r" eaLnBrk="1" latinLnBrk="0" hangingPunct="1"/>
              <a:t>5/10/11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Pseudo-Likelihood for Relational Data – SDM '11 2011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539496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F42FDE4-A7DD-41A7-A0A6-9B649FB43336}" type="slidenum">
              <a:rPr lang="en-US" smtClean="0"/>
              <a:pPr/>
              <a:t>‹#›</a:t>
            </a:fld>
            <a:r>
              <a:rPr lang="en-US" dirty="0" smtClean="0"/>
              <a:t>/17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tiff"/><Relationship Id="rId4" Type="http://schemas.openxmlformats.org/officeDocument/2006/relationships/image" Target="file://localhost/Users/oliverschulte/Documents/svn-projects/warmrplus%20on%20Gruvi/join-bayes/lectures/pseudo/equation1.tif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tiff"/><Relationship Id="rId4" Type="http://schemas.openxmlformats.org/officeDocument/2006/relationships/image" Target="file://localhost/Users/oliverschulte/Documents/svn-projects/warmrplus%20on%20Gruvi/join-bayes/lectures/pseudo/equation2.tif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tiff"/><Relationship Id="rId4" Type="http://schemas.openxmlformats.org/officeDocument/2006/relationships/image" Target="file://localhost/Users/oliverschulte/Documents/svn-projects/warmrplus%20on%20Gruvi/join-bayes/lectures/pseudo/ground-table.tif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28596" y="1530347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 Tractable Pseudo-Likelihood for Bayes Nets Applied To Relational Data</a:t>
            </a:r>
            <a:endParaRPr lang="en-CA" dirty="0"/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914400" y="3733800"/>
            <a:ext cx="3757610" cy="25908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Oliver Schulte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 of Computing Science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Simon Fraser University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Vancouver, Canada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sfu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4419600"/>
            <a:ext cx="1844489" cy="928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6977706" y="12250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=F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10</a:t>
            </a:fld>
            <a:r>
              <a:rPr lang="en-US" smtClean="0"/>
              <a:t>/19</a:t>
            </a:r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Likelihood Function for Single-Table Data</a:t>
            </a:r>
            <a:endParaRPr lang="en-US" dirty="0"/>
          </a:p>
        </p:txBody>
      </p:sp>
      <p:grpSp>
        <p:nvGrpSpPr>
          <p:cNvPr id="2" name="Group 21"/>
          <p:cNvGrpSpPr/>
          <p:nvPr/>
        </p:nvGrpSpPr>
        <p:grpSpPr>
          <a:xfrm>
            <a:off x="5410200" y="1764268"/>
            <a:ext cx="2481906" cy="369332"/>
            <a:chOff x="5867400" y="1600200"/>
            <a:chExt cx="2481906" cy="369332"/>
          </a:xfrm>
        </p:grpSpPr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7264303" y="1600200"/>
              <a:ext cx="1085003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Cancer(</a:t>
              </a:r>
              <a:r>
                <a:rPr lang="en-US" dirty="0" err="1"/>
                <a:t>Y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5867400" y="1600200"/>
              <a:ext cx="1151953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Smokes(Y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cxnSp>
          <p:nvCxnSpPr>
            <p:cNvPr id="18" name="Straight Arrow Connector 17"/>
            <p:cNvCxnSpPr>
              <a:stCxn id="17" idx="3"/>
              <a:endCxn id="16" idx="1"/>
            </p:cNvCxnSpPr>
            <p:nvPr/>
          </p:nvCxnSpPr>
          <p:spPr>
            <a:xfrm>
              <a:off x="7019353" y="1784866"/>
              <a:ext cx="24495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5029200" y="3162300"/>
          <a:ext cx="38862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/>
                <a:gridCol w="868680"/>
                <a:gridCol w="781493"/>
                <a:gridCol w="666307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Name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Smokes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Cancer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ln(P</a:t>
                      </a:r>
                      <a:r>
                        <a:rPr lang="en-US" baseline="-25000" dirty="0"/>
                        <a:t>B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-1.02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-1.96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410200" y="2743200"/>
            <a:ext cx="271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Users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2247900" y="3467100"/>
            <a:ext cx="525700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82306" y="12250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977706" y="12250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457200" y="1840468"/>
            <a:ext cx="4267200" cy="4026932"/>
            <a:chOff x="457200" y="1840468"/>
            <a:chExt cx="4267200" cy="4026932"/>
          </a:xfrm>
        </p:grpSpPr>
        <p:sp>
          <p:nvSpPr>
            <p:cNvPr id="8" name="TextBox 7"/>
            <p:cNvSpPr txBox="1"/>
            <p:nvPr/>
          </p:nvSpPr>
          <p:spPr>
            <a:xfrm>
              <a:off x="2971800" y="4373940"/>
              <a:ext cx="1752600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Parameter of Bayes net </a:t>
              </a:r>
              <a:r>
                <a:rPr lang="en-US" sz="2400" i="1" dirty="0" smtClean="0"/>
                <a:t>B</a:t>
              </a:r>
              <a:endParaRPr lang="en-US" sz="2400" i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7200" y="4297740"/>
              <a:ext cx="2362200" cy="15696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Table </a:t>
              </a:r>
              <a:r>
                <a:rPr lang="en-US" sz="2400" i="1" dirty="0" smtClean="0"/>
                <a:t>T</a:t>
              </a:r>
              <a:r>
                <a:rPr lang="en-US" sz="2400" dirty="0" smtClean="0"/>
                <a:t> count of co-occurrences of  child node value and parent state</a:t>
              </a:r>
              <a:endParaRPr lang="en-US" sz="2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" y="1840468"/>
              <a:ext cx="411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decomposed (local) data log-likelihood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200000" flipV="1">
              <a:off x="2857500" y="3726240"/>
              <a:ext cx="762000" cy="381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1143000" y="3840540"/>
              <a:ext cx="610394" cy="794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equation1.tiff" descr="/Users/oschulte/Documents/svn-projects/warmrplus on gruvi/join-bayes/lectures/pseudo/equation1.tiff"/>
            <p:cNvPicPr>
              <a:picLocks noChangeAspect="1"/>
            </p:cNvPicPr>
            <p:nvPr/>
          </p:nvPicPr>
          <p:blipFill>
            <a:blip r:embed="rId3" r:link="rId4" cstate="print"/>
            <a:stretch>
              <a:fillRect/>
            </a:stretch>
          </p:blipFill>
          <p:spPr>
            <a:xfrm>
              <a:off x="533400" y="2286000"/>
              <a:ext cx="3200400" cy="1204274"/>
            </a:xfrm>
            <a:prstGeom prst="rect">
              <a:avLst/>
            </a:prstGeom>
          </p:spPr>
        </p:pic>
      </p:grp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7410893" y="4495800"/>
          <a:ext cx="1504507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307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Π</a:t>
                      </a:r>
                      <a:r>
                        <a:rPr lang="en-US" dirty="0"/>
                        <a:t>≈</a:t>
                      </a:r>
                      <a:br>
                        <a:rPr lang="en-US" dirty="0"/>
                      </a:br>
                      <a:r>
                        <a:rPr lang="en-US" dirty="0"/>
                        <a:t>0.05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Σ</a:t>
                      </a:r>
                      <a:r>
                        <a:rPr lang="en-US" sz="1800" dirty="0"/>
                        <a:t>=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en-US" dirty="0"/>
                        <a:t>-2.98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/>
                        <a:t>P(T|B)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ln P(T|B)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953000" y="5105400"/>
            <a:ext cx="271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Likelihood/Log-likelihood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0" grpId="0"/>
      <p:bldP spid="21" grpId="0"/>
      <p:bldP spid="2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equation2.tiff" descr="/Users/oschulte/Documents/svn-projects/warmrplus on gruvi/join-bayes/lectures/pseudo/equation2.tiff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762000" y="2133600"/>
            <a:ext cx="3352800" cy="1327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868958"/>
          </a:xfrm>
        </p:spPr>
        <p:txBody>
          <a:bodyPr/>
          <a:lstStyle/>
          <a:p>
            <a:r>
              <a:rPr lang="en-US" dirty="0" smtClean="0"/>
              <a:t>Proposed Pseudo Log-Likelihood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11</a:t>
            </a:fld>
            <a:r>
              <a:rPr lang="en-US" smtClean="0"/>
              <a:t>/19</a:t>
            </a:r>
            <a:endParaRPr lang="en-US" dirty="0" smtClean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2133600" cy="609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For database D: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505200" y="4419109"/>
            <a:ext cx="1752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Parameter of Bayes net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rot="16200000" flipV="1">
            <a:off x="3314700" y="3543300"/>
            <a:ext cx="9144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8240" y="4133398"/>
            <a:ext cx="283076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Database </a:t>
            </a:r>
            <a:r>
              <a:rPr lang="en-US" sz="2400" dirty="0" smtClean="0"/>
              <a:t>D</a:t>
            </a:r>
            <a:r>
              <a:rPr lang="en-US" sz="2400" b="1" dirty="0" smtClean="0"/>
              <a:t> frequency </a:t>
            </a:r>
            <a:r>
              <a:rPr lang="en-US" sz="2400" dirty="0" smtClean="0"/>
              <a:t>of</a:t>
            </a:r>
            <a:r>
              <a:rPr lang="en-US" sz="2400" b="1" dirty="0" smtClean="0"/>
              <a:t> </a:t>
            </a:r>
            <a:br>
              <a:rPr lang="en-US" sz="2400" b="1" dirty="0" smtClean="0"/>
            </a:br>
            <a:r>
              <a:rPr lang="en-US" sz="2400" dirty="0" smtClean="0"/>
              <a:t>co-occurrences of  child node value and parent state</a:t>
            </a:r>
            <a:endParaRPr lang="en-US" sz="2400" dirty="0"/>
          </a:p>
        </p:txBody>
      </p:sp>
      <p:cxnSp>
        <p:nvCxnSpPr>
          <p:cNvPr id="11" name="Straight Connector 10"/>
          <p:cNvCxnSpPr/>
          <p:nvPr/>
        </p:nvCxnSpPr>
        <p:spPr>
          <a:xfrm rot="16200000" flipV="1">
            <a:off x="1524397" y="3657203"/>
            <a:ext cx="837406" cy="762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943600" y="3162300"/>
          <a:ext cx="27177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933"/>
                <a:gridCol w="905933"/>
                <a:gridCol w="9059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Name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Smokes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Cancer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 rot="5400000">
            <a:off x="2857500" y="3771900"/>
            <a:ext cx="510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3"/>
          <p:cNvGrpSpPr/>
          <p:nvPr/>
        </p:nvGrpSpPr>
        <p:grpSpPr>
          <a:xfrm>
            <a:off x="5562601" y="1600200"/>
            <a:ext cx="3294802" cy="1436132"/>
            <a:chOff x="5562601" y="1600200"/>
            <a:chExt cx="3294802" cy="1436132"/>
          </a:xfrm>
        </p:grpSpPr>
        <p:sp>
          <p:nvSpPr>
            <p:cNvPr id="17" name="TextBox 16"/>
            <p:cNvSpPr txBox="1"/>
            <p:nvPr/>
          </p:nvSpPr>
          <p:spPr>
            <a:xfrm>
              <a:off x="5562601" y="26670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Users</a:t>
              </a:r>
              <a:endParaRPr lang="en-US" dirty="0"/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7772400" y="2286000"/>
              <a:ext cx="1085003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Cancer(</a:t>
              </a:r>
              <a:r>
                <a:rPr lang="en-US" dirty="0" err="1"/>
                <a:t>Y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5638800" y="1600200"/>
              <a:ext cx="1159279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Smokes(X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7162800" y="1600200"/>
              <a:ext cx="1194896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Friend(X,</a:t>
              </a:r>
              <a:r>
                <a:rPr lang="en-US" dirty="0" err="1"/>
                <a:t>Y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6400800" y="2286000"/>
              <a:ext cx="1151953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Smokes(Y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1" idx="2"/>
              <a:endCxn id="22" idx="0"/>
            </p:cNvCxnSpPr>
            <p:nvPr/>
          </p:nvCxnSpPr>
          <p:spPr>
            <a:xfrm rot="5400000">
              <a:off x="7210279" y="1736031"/>
              <a:ext cx="316468" cy="78347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2" idx="3"/>
              <a:endCxn id="19" idx="1"/>
            </p:cNvCxnSpPr>
            <p:nvPr/>
          </p:nvCxnSpPr>
          <p:spPr>
            <a:xfrm>
              <a:off x="7552753" y="2470666"/>
              <a:ext cx="21964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16200000" flipH="1">
              <a:off x="6622413" y="1988187"/>
              <a:ext cx="501134" cy="1823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5715000" y="4914900"/>
          <a:ext cx="1811866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933"/>
                <a:gridCol w="9059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Name1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Name2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5715000" y="4495800"/>
            <a:ext cx="1811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Friend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5867400" y="1219200"/>
            <a:ext cx="2209800" cy="1447800"/>
            <a:chOff x="5867400" y="1219200"/>
            <a:chExt cx="2209800" cy="1447800"/>
          </a:xfrm>
        </p:grpSpPr>
        <p:sp>
          <p:nvSpPr>
            <p:cNvPr id="26" name="TextBox 25"/>
            <p:cNvSpPr txBox="1"/>
            <p:nvPr/>
          </p:nvSpPr>
          <p:spPr>
            <a:xfrm>
              <a:off x="6172200" y="122503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=T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3800" y="12192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=T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22976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Semantics: Random Selection Log-Likelihood</a:t>
            </a:r>
            <a:endParaRPr lang="en-US" sz="2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12</a:t>
            </a:fld>
            <a:r>
              <a:rPr lang="en-US" smtClean="0"/>
              <a:t>/19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7772400" cy="1752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Randomly </a:t>
            </a:r>
            <a:r>
              <a:rPr lang="en-US" sz="2200" dirty="0" smtClean="0"/>
              <a:t>select</a:t>
            </a:r>
            <a:r>
              <a:rPr lang="en-US" sz="2000" dirty="0" smtClean="0"/>
              <a:t> instances 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 = x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,…,</a:t>
            </a:r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n</a:t>
            </a:r>
            <a:r>
              <a:rPr lang="en-US" sz="2000" i="1" dirty="0" smtClean="0"/>
              <a:t>=</a:t>
            </a:r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n</a:t>
            </a:r>
            <a:r>
              <a:rPr lang="en-US" sz="2000" dirty="0" smtClean="0"/>
              <a:t> for each variable in FBN.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Look up their properties, relationships in database.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Compute log-likelihood for the FBN assignment obtained from the instances.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i="1" dirty="0" smtClean="0"/>
              <a:t>L</a:t>
            </a:r>
            <a:r>
              <a:rPr lang="en-US" sz="2000" i="1" baseline="30000" dirty="0" smtClean="0"/>
              <a:t>R</a:t>
            </a:r>
            <a:r>
              <a:rPr lang="en-US" sz="2000" dirty="0" smtClean="0"/>
              <a:t> = expected log-likelihood over uniform random selection of instances.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533400" y="50292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Proposition </a:t>
            </a:r>
            <a:r>
              <a:rPr lang="en-US" sz="2800" dirty="0" smtClean="0"/>
              <a:t>The random selection log-likelihood equals the pseudo log-likelihood.</a:t>
            </a:r>
            <a:endParaRPr lang="en-US" sz="2800" b="1" dirty="0"/>
          </a:p>
        </p:txBody>
      </p:sp>
      <p:grpSp>
        <p:nvGrpSpPr>
          <p:cNvPr id="6" name="Group 17"/>
          <p:cNvGrpSpPr/>
          <p:nvPr/>
        </p:nvGrpSpPr>
        <p:grpSpPr>
          <a:xfrm>
            <a:off x="304800" y="3048000"/>
            <a:ext cx="2667000" cy="1207532"/>
            <a:chOff x="304800" y="3048000"/>
            <a:chExt cx="2667000" cy="1207532"/>
          </a:xfrm>
        </p:grpSpPr>
        <p:sp>
          <p:nvSpPr>
            <p:cNvPr id="27" name="Text Box 7"/>
            <p:cNvSpPr txBox="1">
              <a:spLocks noChangeArrowheads="1"/>
            </p:cNvSpPr>
            <p:nvPr/>
          </p:nvSpPr>
          <p:spPr bwMode="auto">
            <a:xfrm>
              <a:off x="1886797" y="3886200"/>
              <a:ext cx="1085003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Cancer(</a:t>
              </a:r>
              <a:r>
                <a:rPr lang="en-US" dirty="0" err="1"/>
                <a:t>Y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304800" y="3048000"/>
              <a:ext cx="1159279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Smokes(X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30" name="Text Box 10"/>
            <p:cNvSpPr txBox="1">
              <a:spLocks noChangeArrowheads="1"/>
            </p:cNvSpPr>
            <p:nvPr/>
          </p:nvSpPr>
          <p:spPr bwMode="auto">
            <a:xfrm>
              <a:off x="1676400" y="3048000"/>
              <a:ext cx="1194896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Friend(X,</a:t>
              </a:r>
              <a:r>
                <a:rPr lang="en-US" dirty="0" err="1"/>
                <a:t>Y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457200" y="3886200"/>
              <a:ext cx="1151953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Smokes(Y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30" idx="2"/>
              <a:endCxn id="31" idx="0"/>
            </p:cNvCxnSpPr>
            <p:nvPr/>
          </p:nvCxnSpPr>
          <p:spPr>
            <a:xfrm rot="5400000">
              <a:off x="1419079" y="3031431"/>
              <a:ext cx="468868" cy="124067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31" idx="3"/>
              <a:endCxn id="27" idx="1"/>
            </p:cNvCxnSpPr>
            <p:nvPr/>
          </p:nvCxnSpPr>
          <p:spPr>
            <a:xfrm>
              <a:off x="1609153" y="4070866"/>
              <a:ext cx="27764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6200000" flipH="1">
              <a:off x="602613" y="3588387"/>
              <a:ext cx="501134" cy="1823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819400" y="2819400"/>
            <a:ext cx="6172200" cy="2123420"/>
            <a:chOff x="2819400" y="2819400"/>
            <a:chExt cx="6172200" cy="2123420"/>
          </a:xfrm>
        </p:grpSpPr>
        <p:pic>
          <p:nvPicPr>
            <p:cNvPr id="18" name="ground-table.tiff" descr="/Users/oliverschulte/Documents/svn-projects/warmrplus on Gruvi/join-bayes/lectures/pseudo/ground-table.tiff"/>
            <p:cNvPicPr>
              <a:picLocks noChangeAspect="1"/>
            </p:cNvPicPr>
            <p:nvPr/>
          </p:nvPicPr>
          <p:blipFill>
            <a:blip r:embed="rId3" r:link="rId4"/>
            <a:stretch>
              <a:fillRect/>
            </a:stretch>
          </p:blipFill>
          <p:spPr>
            <a:xfrm>
              <a:off x="3048000" y="2819400"/>
              <a:ext cx="5943600" cy="1506698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819400" y="4419600"/>
              <a:ext cx="617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/>
                <a:t>L</a:t>
              </a:r>
              <a:r>
                <a:rPr lang="en-US" sz="2800" i="1" baseline="30000" dirty="0" smtClean="0"/>
                <a:t>R</a:t>
              </a:r>
              <a:r>
                <a:rPr lang="en-US" sz="2800" dirty="0" smtClean="0"/>
                <a:t> = -(2.254+1.406+1.338+2.185)/4 ≈ -1.8</a:t>
              </a:r>
              <a:endParaRPr 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543800" cy="792162"/>
          </a:xfrm>
        </p:spPr>
        <p:txBody>
          <a:bodyPr>
            <a:normAutofit/>
          </a:bodyPr>
          <a:lstStyle/>
          <a:p>
            <a:r>
              <a:rPr lang="en-CA" dirty="0" smtClean="0"/>
              <a:t>Parameter Learning Is Tractable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13</a:t>
            </a:fld>
            <a:r>
              <a:rPr kumimoji="0" lang="en-US" smtClean="0"/>
              <a:t>/19</a:t>
            </a:r>
            <a:endParaRPr kumimoji="0" lang="en-US"/>
          </a:p>
        </p:txBody>
      </p:sp>
      <p:sp>
        <p:nvSpPr>
          <p:cNvPr id="20" name="TextBox 19"/>
          <p:cNvSpPr txBox="1"/>
          <p:nvPr/>
        </p:nvSpPr>
        <p:spPr>
          <a:xfrm>
            <a:off x="838200" y="1295400"/>
            <a:ext cx="7543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Proposition </a:t>
            </a:r>
            <a:r>
              <a:rPr lang="en-US" sz="3200" dirty="0" smtClean="0"/>
              <a:t>For a given database D, the parameter values that maximize the pseudo likelihood are the empirical conditional frequencies in the database.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Learning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14</a:t>
            </a:fld>
            <a:r>
              <a:rPr kumimoji="0" lang="en-US" smtClean="0"/>
              <a:t>/19</a:t>
            </a:r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40386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principle, just replace single-table likelihood by pseudo likelihood.</a:t>
            </a:r>
          </a:p>
          <a:p>
            <a:r>
              <a:rPr lang="en-US" dirty="0" smtClean="0"/>
              <a:t>Efficient new algorithm (</a:t>
            </a:r>
            <a:r>
              <a:rPr lang="en-US" dirty="0" err="1" smtClean="0"/>
              <a:t>Khosravi</a:t>
            </a:r>
            <a:r>
              <a:rPr lang="en-US" dirty="0" smtClean="0"/>
              <a:t>, Schulte et al. AAAI 2010). Key ideas:</a:t>
            </a:r>
          </a:p>
          <a:p>
            <a:pPr lvl="1"/>
            <a:r>
              <a:rPr lang="en-US" dirty="0" smtClean="0"/>
              <a:t>Use single-table BN learner as black box </a:t>
            </a:r>
            <a:r>
              <a:rPr lang="en-US" b="1" dirty="0" smtClean="0"/>
              <a:t>module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Level-wise search </a:t>
            </a:r>
            <a:r>
              <a:rPr lang="en-US" dirty="0" smtClean="0"/>
              <a:t>through table join lattice. Results from shorter paths are propagated to longer paths (think  APRIORI).</a:t>
            </a:r>
            <a:endParaRPr lang="en-US" dirty="0"/>
          </a:p>
        </p:txBody>
      </p:sp>
      <p:pic>
        <p:nvPicPr>
          <p:cNvPr id="6" name="Picture 5" descr="join-lattice.pd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1524000"/>
            <a:ext cx="4419600" cy="334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Running time on benchmarks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371600"/>
            <a:ext cx="603004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4038600"/>
            <a:ext cx="8286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 smtClean="0"/>
              <a:t>  Time in Minutes. NT = did not terminate.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 </a:t>
            </a:r>
            <a:r>
              <a:rPr lang="en-CA" sz="2400" dirty="0" err="1" smtClean="0"/>
              <a:t>x</a:t>
            </a:r>
            <a:r>
              <a:rPr lang="en-CA" sz="2400" dirty="0" smtClean="0"/>
              <a:t> + </a:t>
            </a:r>
            <a:r>
              <a:rPr lang="en-CA" sz="2400" dirty="0" err="1" smtClean="0"/>
              <a:t>y</a:t>
            </a:r>
            <a:r>
              <a:rPr lang="en-CA" sz="2400" dirty="0" smtClean="0"/>
              <a:t> = structure learning + </a:t>
            </a:r>
            <a:r>
              <a:rPr lang="en-CA" sz="2400" dirty="0" err="1" smtClean="0"/>
              <a:t>parametrization</a:t>
            </a:r>
            <a:r>
              <a:rPr lang="en-CA" sz="2400" dirty="0" smtClean="0"/>
              <a:t> (with Markov net methods).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 JBN: Our join-based algorithm.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  MLN, CMLN: standard programs from the U of Washington (Alchemy)</a:t>
            </a:r>
            <a:endParaRPr lang="en-CA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15</a:t>
            </a:fld>
            <a:r>
              <a:rPr lang="en-US" smtClean="0"/>
              <a:t>/19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5334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16</a:t>
            </a:fld>
            <a:r>
              <a:rPr lang="en-US" smtClean="0"/>
              <a:t>/19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600" y="1219200"/>
            <a:ext cx="28956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3200" dirty="0" smtClean="0"/>
              <a:t> Inference: use MLN algorithm after moralizing.</a:t>
            </a:r>
          </a:p>
          <a:p>
            <a:pPr>
              <a:buFont typeface="Arial"/>
              <a:buChar char="•"/>
            </a:pPr>
            <a:r>
              <a:rPr lang="en-US" sz="3200" dirty="0" smtClean="0"/>
              <a:t> Task (Kok and Domingos ICML 2005):</a:t>
            </a: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remove one fact from database, predict given all others.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report average accuracy over all facts.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Summary: Likelihood for relational data.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17</a:t>
            </a:fld>
            <a:r>
              <a:rPr lang="en-US" smtClean="0"/>
              <a:t>/19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Combining relational databases and statistics.</a:t>
            </a:r>
          </a:p>
          <a:p>
            <a:pPr lvl="1"/>
            <a:r>
              <a:rPr lang="en-US" dirty="0" smtClean="0"/>
              <a:t>Very important in practice.</a:t>
            </a:r>
          </a:p>
          <a:p>
            <a:pPr lvl="1"/>
            <a:r>
              <a:rPr lang="en-US" dirty="0" smtClean="0"/>
              <a:t>Combine logic and probability.</a:t>
            </a:r>
          </a:p>
          <a:p>
            <a:r>
              <a:rPr lang="en-US" dirty="0" smtClean="0"/>
              <a:t>Interdependent units </a:t>
            </a:r>
            <a:r>
              <a:rPr lang="en-US" sz="200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>
                <a:latin typeface="Wingdings"/>
                <a:ea typeface="Wingdings"/>
                <a:cs typeface="Wingdings"/>
              </a:rPr>
              <a:t> </a:t>
            </a:r>
            <a:r>
              <a:rPr lang="en-US" dirty="0" smtClean="0"/>
              <a:t>hard to define model likelihood.</a:t>
            </a:r>
          </a:p>
          <a:p>
            <a:r>
              <a:rPr lang="en-US" dirty="0" smtClean="0"/>
              <a:t>Proposal: Consider a randomly selected small group of individuals.</a:t>
            </a:r>
          </a:p>
          <a:p>
            <a:r>
              <a:rPr lang="en-US" dirty="0" smtClean="0"/>
              <a:t>Pseudo log-likelihood = expected log-likelihood of randomly selected group.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Summary: Statistics with  Pseudo-Likelihood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18</a:t>
            </a:fld>
            <a:r>
              <a:rPr lang="en-US" smtClean="0"/>
              <a:t>/19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Theorem</a:t>
            </a:r>
            <a:r>
              <a:rPr lang="en-US" dirty="0" smtClean="0"/>
              <a:t>: Random pseudo log-likelihood equivalent to standard single-table likelihood, replacing table counts with database frequencies.</a:t>
            </a:r>
          </a:p>
          <a:p>
            <a:r>
              <a:rPr lang="en-US" dirty="0" smtClean="0"/>
              <a:t>Maximum likelihood estimates = database frequencies.</a:t>
            </a:r>
          </a:p>
          <a:p>
            <a:r>
              <a:rPr lang="en-US" dirty="0" smtClean="0"/>
              <a:t>Efficient Model Selection Algorithm based on lattice search.</a:t>
            </a:r>
          </a:p>
          <a:p>
            <a:r>
              <a:rPr lang="en-US" dirty="0" smtClean="0"/>
              <a:t>In simulations, very fast (minutes vs. days), much better predictive accuracy.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Thank you!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19</a:t>
            </a:fld>
            <a:r>
              <a:rPr lang="en-US" smtClean="0"/>
              <a:t>/19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157666" cy="981068"/>
          </a:xfrm>
        </p:spPr>
        <p:txBody>
          <a:bodyPr/>
          <a:lstStyle/>
          <a:p>
            <a:r>
              <a:rPr lang="en-CA" dirty="0" smtClean="0"/>
              <a:t>Any questions?</a:t>
            </a:r>
            <a:endParaRPr lang="en-CA" dirty="0"/>
          </a:p>
        </p:txBody>
      </p:sp>
      <p:pic>
        <p:nvPicPr>
          <p:cNvPr id="8" name="Picture 7" descr="questi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2357430"/>
            <a:ext cx="2743216" cy="2545507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2</a:t>
            </a:fld>
            <a:r>
              <a:rPr kumimoji="0" lang="en-US" smtClean="0"/>
              <a:t>/19</a:t>
            </a:r>
            <a:endParaRPr kumimoji="0" lang="en-US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Machine Learning for Relational Databases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575137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Relational Databases dominate in practice.</a:t>
            </a:r>
          </a:p>
          <a:p>
            <a:pPr>
              <a:buFont typeface="Arial"/>
              <a:buChar char="•"/>
            </a:pPr>
            <a:r>
              <a:rPr lang="en-US" sz="2400"/>
              <a:t> Want to apply Machine Learning </a:t>
            </a:r>
            <a:r>
              <a:rPr lang="en-US" sz="2400">
                <a:latin typeface="Wingdings"/>
                <a:ea typeface="Wingdings"/>
                <a:cs typeface="Wingdings"/>
              </a:rPr>
              <a:t> </a:t>
            </a:r>
            <a:r>
              <a:rPr lang="en-US" sz="2400" b="1"/>
              <a:t>Statistical-Relational Learning</a:t>
            </a:r>
            <a:r>
              <a:rPr lang="en-US" sz="2400"/>
              <a:t>.</a:t>
            </a:r>
          </a:p>
          <a:p>
            <a:pPr>
              <a:buFont typeface="Arial"/>
              <a:buChar char="•"/>
            </a:pPr>
            <a:r>
              <a:rPr lang="en-US" sz="2400"/>
              <a:t> </a:t>
            </a:r>
            <a:r>
              <a:rPr lang="en-CA" sz="2400" dirty="0" smtClean="0"/>
              <a:t>Fundamental issue: how to combine logic and probability?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"/>
          </p:nvPr>
        </p:nvSpPr>
        <p:spPr>
          <a:xfrm>
            <a:off x="685800" y="3429000"/>
            <a:ext cx="7772400" cy="2514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CA" sz="3200" dirty="0" smtClean="0"/>
              <a:t>Typical SRL Tasks</a:t>
            </a:r>
          </a:p>
          <a:p>
            <a:r>
              <a:rPr lang="en-CA" sz="3200" b="1" dirty="0" smtClean="0"/>
              <a:t>Link-based Classification</a:t>
            </a:r>
            <a:r>
              <a:rPr lang="en-CA" dirty="0" smtClean="0"/>
              <a:t>: </a:t>
            </a:r>
            <a:r>
              <a:rPr lang="en-CA" i="1" dirty="0" smtClean="0"/>
              <a:t>predict the class label </a:t>
            </a:r>
            <a:r>
              <a:rPr lang="en-CA" dirty="0" smtClean="0"/>
              <a:t>of a target entity,</a:t>
            </a:r>
            <a:br>
              <a:rPr lang="en-CA" dirty="0" smtClean="0"/>
            </a:br>
            <a:r>
              <a:rPr lang="en-CA" dirty="0" smtClean="0"/>
              <a:t>given the links of a target entity and the attributes of related entities.</a:t>
            </a:r>
          </a:p>
          <a:p>
            <a:r>
              <a:rPr lang="en-CA" sz="3200" b="1" dirty="0" smtClean="0"/>
              <a:t>Link Prediction</a:t>
            </a:r>
            <a:r>
              <a:rPr lang="en-CA" dirty="0" smtClean="0"/>
              <a:t>: </a:t>
            </a:r>
            <a:r>
              <a:rPr lang="en-CA" i="1" dirty="0" smtClean="0"/>
              <a:t>predict the existence of a link</a:t>
            </a:r>
            <a:r>
              <a:rPr lang="en-CA" dirty="0" smtClean="0"/>
              <a:t>,</a:t>
            </a:r>
            <a:br>
              <a:rPr lang="en-CA" dirty="0" smtClean="0"/>
            </a:br>
            <a:r>
              <a:rPr lang="en-CA" dirty="0" smtClean="0"/>
              <a:t>given the attributes of entities and their other links.</a:t>
            </a:r>
          </a:p>
          <a:p>
            <a:r>
              <a:rPr lang="en-CA" sz="3840" b="1" dirty="0" smtClean="0"/>
              <a:t>Generative Modelling</a:t>
            </a:r>
            <a:r>
              <a:rPr lang="en-CA" sz="3840" dirty="0" smtClean="0"/>
              <a:t>: represent the joint distribution over links and attributes.</a:t>
            </a:r>
            <a:endParaRPr lang="en-CA" sz="384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5257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Zapf Dingbats"/>
                <a:ea typeface="Zapf Dingbats"/>
                <a:cs typeface="Zapf Dingbats"/>
              </a:rPr>
              <a:t>★</a:t>
            </a:r>
            <a:r>
              <a:rPr lang="en-US" sz="2400" dirty="0"/>
              <a:t>Today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build="p" bldLvl="2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4267200" y="1676400"/>
            <a:ext cx="4572000" cy="1371600"/>
            <a:chOff x="4267200" y="1676400"/>
            <a:chExt cx="4572000" cy="1371600"/>
          </a:xfrm>
        </p:grpSpPr>
        <p:grpSp>
          <p:nvGrpSpPr>
            <p:cNvPr id="20" name="Group 19"/>
            <p:cNvGrpSpPr/>
            <p:nvPr/>
          </p:nvGrpSpPr>
          <p:grpSpPr>
            <a:xfrm>
              <a:off x="4815245" y="1998535"/>
              <a:ext cx="4023955" cy="1049465"/>
              <a:chOff x="2368910" y="482989"/>
              <a:chExt cx="4023955" cy="1049465"/>
            </a:xfrm>
          </p:grpSpPr>
          <p:sp>
            <p:nvSpPr>
              <p:cNvPr id="21" name="Text Box 7"/>
              <p:cNvSpPr txBox="1">
                <a:spLocks noChangeArrowheads="1"/>
              </p:cNvSpPr>
              <p:nvPr/>
            </p:nvSpPr>
            <p:spPr bwMode="auto">
              <a:xfrm>
                <a:off x="5307862" y="1163122"/>
                <a:ext cx="1085003" cy="3693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err="1" smtClean="0"/>
                  <a:t>Cancer(</a:t>
                </a:r>
                <a:r>
                  <a:rPr lang="en-US" dirty="0" err="1"/>
                  <a:t>Y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  <p:sp>
            <p:nvSpPr>
              <p:cNvPr id="22" name="Text Box 8"/>
              <p:cNvSpPr txBox="1">
                <a:spLocks noChangeArrowheads="1"/>
              </p:cNvSpPr>
              <p:nvPr/>
            </p:nvSpPr>
            <p:spPr bwMode="auto">
              <a:xfrm>
                <a:off x="2368910" y="1163122"/>
                <a:ext cx="1159279" cy="3693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err="1" smtClean="0"/>
                  <a:t>Smokes(X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  <p:sp>
            <p:nvSpPr>
              <p:cNvPr id="23" name="Text Box 10"/>
              <p:cNvSpPr txBox="1">
                <a:spLocks noChangeArrowheads="1"/>
              </p:cNvSpPr>
              <p:nvPr/>
            </p:nvSpPr>
            <p:spPr bwMode="auto">
              <a:xfrm>
                <a:off x="3887101" y="482989"/>
                <a:ext cx="1194896" cy="3693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err="1" smtClean="0"/>
                  <a:t>Friend(X,</a:t>
                </a:r>
                <a:r>
                  <a:rPr lang="en-US" dirty="0" err="1"/>
                  <a:t>Y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  <p:sp>
            <p:nvSpPr>
              <p:cNvPr id="24" name="Text Box 8"/>
              <p:cNvSpPr txBox="1">
                <a:spLocks noChangeArrowheads="1"/>
              </p:cNvSpPr>
              <p:nvPr/>
            </p:nvSpPr>
            <p:spPr bwMode="auto">
              <a:xfrm>
                <a:off x="3910959" y="1163122"/>
                <a:ext cx="1151953" cy="3693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err="1" smtClean="0"/>
                  <a:t>Smokes(Y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  <p:cxnSp>
            <p:nvCxnSpPr>
              <p:cNvPr id="25" name="Straight Arrow Connector 24"/>
              <p:cNvCxnSpPr>
                <a:stCxn id="23" idx="2"/>
                <a:endCxn id="24" idx="0"/>
              </p:cNvCxnSpPr>
              <p:nvPr/>
            </p:nvCxnSpPr>
            <p:spPr>
              <a:xfrm rot="16200000" flipH="1">
                <a:off x="4330342" y="1006527"/>
                <a:ext cx="310801" cy="2387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>
                <a:stCxn id="24" idx="3"/>
                <a:endCxn id="21" idx="1"/>
              </p:cNvCxnSpPr>
              <p:nvPr/>
            </p:nvCxnSpPr>
            <p:spPr>
              <a:xfrm>
                <a:off x="5062912" y="1347788"/>
                <a:ext cx="244950" cy="1588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22" idx="3"/>
                <a:endCxn id="24" idx="1"/>
              </p:cNvCxnSpPr>
              <p:nvPr/>
            </p:nvCxnSpPr>
            <p:spPr>
              <a:xfrm>
                <a:off x="3528189" y="1347788"/>
                <a:ext cx="382770" cy="1588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stCxn id="23" idx="1"/>
              </p:cNvCxnSpPr>
              <p:nvPr/>
            </p:nvCxnSpPr>
            <p:spPr>
              <a:xfrm rot="10800000" flipV="1">
                <a:off x="2843809" y="667655"/>
                <a:ext cx="1043293" cy="49546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Content Placeholder 4"/>
            <p:cNvSpPr txBox="1">
              <a:spLocks/>
            </p:cNvSpPr>
            <p:nvPr/>
          </p:nvSpPr>
          <p:spPr>
            <a:xfrm>
              <a:off x="4267200" y="1676400"/>
              <a:ext cx="3287216" cy="6096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tabLst/>
                <a:defRPr/>
              </a:pPr>
              <a:r>
                <a:rPr lang="en-US" sz="2800" i="1" dirty="0" err="1" smtClean="0"/>
                <a:t>ln</a:t>
              </a:r>
              <a:r>
                <a:rPr lang="en-US" sz="2800" i="1" dirty="0" smtClean="0"/>
                <a:t> P(D|MBN)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Comparison With </a:t>
            </a:r>
            <a:r>
              <a:rPr lang="en-US" dirty="0" smtClean="0"/>
              <a:t>Markov Logic Networks (MLNs)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6477000" cy="457200"/>
          </a:xfrm>
        </p:spPr>
        <p:txBody>
          <a:bodyPr/>
          <a:lstStyle/>
          <a:p>
            <a:r>
              <a:rPr lang="en-US" dirty="0" smtClean="0"/>
              <a:t>“Markov Logic: An Interface Layer for Artificial Intelligence”. </a:t>
            </a:r>
            <a:r>
              <a:rPr lang="en-US" dirty="0" err="1" smtClean="0"/>
              <a:t>Domingos</a:t>
            </a:r>
            <a:r>
              <a:rPr lang="en-US" dirty="0" smtClean="0"/>
              <a:t> and </a:t>
            </a:r>
            <a:r>
              <a:rPr lang="en-US" dirty="0" err="1" smtClean="0"/>
              <a:t>Lowd</a:t>
            </a:r>
            <a:r>
              <a:rPr lang="en-US" dirty="0" smtClean="0"/>
              <a:t> 2009.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3287216" cy="1524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MLNs are basically undirected graphs with </a:t>
            </a:r>
            <a:r>
              <a:rPr lang="en-US" sz="2800" dirty="0" err="1" smtClean="0"/>
              <a:t>functor</a:t>
            </a:r>
            <a:r>
              <a:rPr lang="en-US" sz="2800" dirty="0" smtClean="0"/>
              <a:t> nodes.</a:t>
            </a:r>
            <a:endParaRPr lang="en-US" sz="2800" i="1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533400" y="2895600"/>
            <a:ext cx="3276600" cy="33393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Let MBN = Bayes net converted to MLN.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</a:rPr>
              <a:t>Log-likelihood of MBN = </a:t>
            </a:r>
            <a:br>
              <a:rPr lang="en-US" sz="2800" i="1" dirty="0" smtClean="0">
                <a:solidFill>
                  <a:prstClr val="black"/>
                </a:solidFill>
              </a:rPr>
            </a:br>
            <a:r>
              <a:rPr lang="en-US" sz="2800" i="1" dirty="0" smtClean="0">
                <a:solidFill>
                  <a:prstClr val="black"/>
                </a:solidFill>
              </a:rPr>
              <a:t>pseudo log-likelihood of B + normalization constant.</a:t>
            </a:r>
          </a:p>
          <a:p>
            <a:endParaRPr lang="en-US" dirty="0"/>
          </a:p>
        </p:txBody>
      </p:sp>
      <p:cxnSp>
        <p:nvCxnSpPr>
          <p:cNvPr id="31" name="Straight Connector 30"/>
          <p:cNvCxnSpPr>
            <a:endCxn id="3" idx="0"/>
          </p:cNvCxnSpPr>
          <p:nvPr/>
        </p:nvCxnSpPr>
        <p:spPr>
          <a:xfrm rot="5400000">
            <a:off x="2495550" y="4476750"/>
            <a:ext cx="3352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3581400" y="2209800"/>
            <a:ext cx="1219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4434245" y="4055935"/>
            <a:ext cx="4481155" cy="1125665"/>
            <a:chOff x="4343400" y="4495800"/>
            <a:chExt cx="4481155" cy="1125665"/>
          </a:xfrm>
        </p:grpSpPr>
        <p:grpSp>
          <p:nvGrpSpPr>
            <p:cNvPr id="19" name="Group 18"/>
            <p:cNvGrpSpPr/>
            <p:nvPr/>
          </p:nvGrpSpPr>
          <p:grpSpPr>
            <a:xfrm>
              <a:off x="4800600" y="4572000"/>
              <a:ext cx="4023955" cy="1049465"/>
              <a:chOff x="4532696" y="2912935"/>
              <a:chExt cx="4023955" cy="1049465"/>
            </a:xfrm>
          </p:grpSpPr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7471648" y="3593067"/>
                <a:ext cx="1085003" cy="36933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err="1" smtClean="0"/>
                  <a:t>Cancer(</a:t>
                </a:r>
                <a:r>
                  <a:rPr lang="en-US" dirty="0" err="1"/>
                  <a:t>Y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4532696" y="3593067"/>
                <a:ext cx="1159279" cy="36933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err="1" smtClean="0"/>
                  <a:t>Smokes(X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>
                <a:off x="6050888" y="2912935"/>
                <a:ext cx="1194897" cy="36933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err="1" smtClean="0"/>
                  <a:t>Friend(X,</a:t>
                </a:r>
                <a:r>
                  <a:rPr lang="en-US" dirty="0" err="1"/>
                  <a:t>Y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>
                <a:off x="6074745" y="3593067"/>
                <a:ext cx="1151953" cy="36933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err="1" smtClean="0"/>
                  <a:t>Smokes(Y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  <p:cxnSp>
            <p:nvCxnSpPr>
              <p:cNvPr id="12" name="Straight Arrow Connector 11"/>
              <p:cNvCxnSpPr>
                <a:stCxn id="10" idx="2"/>
                <a:endCxn id="11" idx="0"/>
              </p:cNvCxnSpPr>
              <p:nvPr/>
            </p:nvCxnSpPr>
            <p:spPr>
              <a:xfrm rot="16200000" flipH="1">
                <a:off x="6494128" y="3436473"/>
                <a:ext cx="310801" cy="23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11" idx="3"/>
                <a:endCxn id="8" idx="1"/>
              </p:cNvCxnSpPr>
              <p:nvPr/>
            </p:nvCxnSpPr>
            <p:spPr>
              <a:xfrm>
                <a:off x="7226698" y="3777734"/>
                <a:ext cx="24495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stCxn id="9" idx="3"/>
                <a:endCxn id="11" idx="1"/>
              </p:cNvCxnSpPr>
              <p:nvPr/>
            </p:nvCxnSpPr>
            <p:spPr>
              <a:xfrm>
                <a:off x="5691975" y="3777734"/>
                <a:ext cx="38277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Content Placeholder 4"/>
            <p:cNvSpPr txBox="1">
              <a:spLocks/>
            </p:cNvSpPr>
            <p:nvPr/>
          </p:nvSpPr>
          <p:spPr>
            <a:xfrm>
              <a:off x="4343400" y="4495800"/>
              <a:ext cx="1752600" cy="6096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tabLst/>
                <a:defRPr/>
              </a:pPr>
              <a:r>
                <a:rPr lang="en-US" sz="2800" i="1" dirty="0" err="1" smtClean="0"/>
                <a:t>ln</a:t>
              </a:r>
              <a:r>
                <a:rPr lang="en-US" sz="2800" i="1" dirty="0" smtClean="0"/>
                <a:t> P*(D|BN)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4343400" y="5509736"/>
            <a:ext cx="45720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en-US" sz="2400" dirty="0" err="1" smtClean="0">
                <a:solidFill>
                  <a:prstClr val="black"/>
                </a:solidFill>
              </a:rPr>
              <a:t>ln(P(D|MBN</a:t>
            </a:r>
            <a:r>
              <a:rPr lang="en-US" sz="2400" dirty="0" smtClean="0">
                <a:solidFill>
                  <a:prstClr val="black"/>
                </a:solidFill>
              </a:rPr>
              <a:t>) = </a:t>
            </a:r>
            <a:r>
              <a:rPr lang="en-US" sz="2400" dirty="0" err="1" smtClean="0">
                <a:solidFill>
                  <a:prstClr val="black"/>
                </a:solidFill>
              </a:rPr>
              <a:t>ln</a:t>
            </a:r>
            <a:r>
              <a:rPr lang="en-US" sz="2400" dirty="0" smtClean="0">
                <a:solidFill>
                  <a:prstClr val="black"/>
                </a:solidFill>
              </a:rPr>
              <a:t> P*(D|BN) + </a:t>
            </a:r>
            <a:r>
              <a:rPr lang="en-US" sz="2400" dirty="0" err="1" smtClean="0">
                <a:solidFill>
                  <a:prstClr val="black"/>
                </a:solidFill>
              </a:rPr>
              <a:t>ln(Z</a:t>
            </a:r>
            <a:r>
              <a:rPr lang="en-US" sz="2400" dirty="0" smtClean="0">
                <a:solidFill>
                  <a:prstClr val="black"/>
                </a:solidFill>
              </a:rPr>
              <a:t>)</a:t>
            </a:r>
          </a:p>
          <a:p>
            <a:endParaRPr lang="en-US" dirty="0"/>
          </a:p>
        </p:txBody>
      </p:sp>
      <p:sp>
        <p:nvSpPr>
          <p:cNvPr id="42" name="Up Arrow 41"/>
          <p:cNvSpPr/>
          <p:nvPr/>
        </p:nvSpPr>
        <p:spPr>
          <a:xfrm>
            <a:off x="6553200" y="3276600"/>
            <a:ext cx="533400" cy="5334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00600" y="1447800"/>
            <a:ext cx="40240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One of the most successful statistical-relational formalisms.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9" grpId="0" animBg="1"/>
      <p:bldP spid="41" grpId="0" animBg="1"/>
      <p:bldP spid="42" grpId="0" animBg="1"/>
      <p:bldP spid="7" grpId="0"/>
      <p:bldP spid="7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Likelihood Functions for </a:t>
            </a:r>
            <a:r>
              <a:rPr lang="en-US" dirty="0" err="1" smtClean="0"/>
              <a:t>Parametrized</a:t>
            </a:r>
            <a:r>
              <a:rPr lang="en-US" dirty="0" smtClean="0"/>
              <a:t> Bayes Nets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Problem: Given a database </a:t>
            </a:r>
            <a:r>
              <a:rPr lang="en-US" sz="2000" i="1" dirty="0" smtClean="0"/>
              <a:t>D</a:t>
            </a:r>
            <a:r>
              <a:rPr lang="en-US" sz="2000" dirty="0" smtClean="0"/>
              <a:t> and an FBN model </a:t>
            </a:r>
            <a:r>
              <a:rPr lang="en-US" sz="2000" i="1" dirty="0" smtClean="0"/>
              <a:t>B</a:t>
            </a:r>
            <a:r>
              <a:rPr lang="en-US" sz="2000" dirty="0" smtClean="0"/>
              <a:t>, how  to define </a:t>
            </a:r>
            <a:r>
              <a:rPr lang="en-US" sz="2000" b="1" dirty="0" smtClean="0"/>
              <a:t>model likelihood </a:t>
            </a:r>
            <a:r>
              <a:rPr lang="en-US" sz="2000" i="1" dirty="0" smtClean="0"/>
              <a:t>P(D|B)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Fundamental Issue: interdependent units, not </a:t>
            </a:r>
            <a:r>
              <a:rPr lang="en-US" sz="2000" dirty="0" err="1" smtClean="0"/>
              <a:t>iid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Previous approaches: 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sz="2000" dirty="0" smtClean="0"/>
              <a:t>Introduce </a:t>
            </a:r>
            <a:r>
              <a:rPr lang="en-US" sz="2000" i="1" dirty="0" smtClean="0"/>
              <a:t>latent variables </a:t>
            </a:r>
            <a:r>
              <a:rPr lang="en-US" sz="2000" dirty="0" smtClean="0"/>
              <a:t>such that units are independent conditional on hidden “state” (e.g., </a:t>
            </a:r>
            <a:r>
              <a:rPr lang="en-US" sz="2000" dirty="0" err="1" smtClean="0"/>
              <a:t>Kersting</a:t>
            </a:r>
            <a:r>
              <a:rPr lang="en-US" sz="2000" dirty="0" smtClean="0"/>
              <a:t> et al. IJCAI 2009).</a:t>
            </a:r>
          </a:p>
          <a:p>
            <a:pPr marL="1108710" lvl="2" indent="-514350">
              <a:buFont typeface="Arial"/>
              <a:buChar char="•"/>
            </a:pPr>
            <a:r>
              <a:rPr lang="en-US" sz="2000" dirty="0" smtClean="0"/>
              <a:t>Different model class, computationally demanding. </a:t>
            </a:r>
          </a:p>
          <a:p>
            <a:pPr marL="1108710" lvl="2" indent="-514350">
              <a:buFont typeface="Arial"/>
              <a:buChar char="•"/>
            </a:pPr>
            <a:r>
              <a:rPr lang="en-US" sz="2000" dirty="0" smtClean="0"/>
              <a:t>Related to nonnegative matrix factorization----Netflix challenge.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sz="2000" i="1" dirty="0" smtClean="0"/>
              <a:t>Grounding</a:t>
            </a:r>
            <a:r>
              <a:rPr lang="en-US" sz="2000" dirty="0" smtClean="0"/>
              <a:t>, or Knowledge-based Model Construction (</a:t>
            </a:r>
            <a:r>
              <a:rPr lang="en-CA" sz="2000" dirty="0" smtClean="0"/>
              <a:t>Ngo and </a:t>
            </a:r>
            <a:r>
              <a:rPr lang="en-CA" sz="2000" dirty="0" err="1" smtClean="0"/>
              <a:t>Haddaway</a:t>
            </a:r>
            <a:r>
              <a:rPr lang="en-CA" sz="2000" dirty="0" smtClean="0"/>
              <a:t>, 1997; </a:t>
            </a:r>
            <a:r>
              <a:rPr lang="en-CA" sz="2000" dirty="0" err="1" smtClean="0"/>
              <a:t>Koller</a:t>
            </a:r>
            <a:r>
              <a:rPr lang="en-CA" sz="2000" dirty="0" smtClean="0"/>
              <a:t> and </a:t>
            </a:r>
            <a:r>
              <a:rPr lang="en-CA" sz="2000" dirty="0" err="1" smtClean="0"/>
              <a:t>Pfeffer</a:t>
            </a:r>
            <a:r>
              <a:rPr lang="en-CA" sz="2000" dirty="0" smtClean="0"/>
              <a:t>, 1997; </a:t>
            </a:r>
            <a:r>
              <a:rPr lang="en-CA" sz="2000" dirty="0" err="1" smtClean="0"/>
              <a:t>Haddaway</a:t>
            </a:r>
            <a:r>
              <a:rPr lang="en-CA" sz="2000" dirty="0" smtClean="0"/>
              <a:t>, 1999</a:t>
            </a:r>
            <a:r>
              <a:rPr lang="en-US" sz="2000" dirty="0" smtClean="0"/>
              <a:t>; Poole 2003).</a:t>
            </a:r>
          </a:p>
          <a:p>
            <a:pPr marL="1108710" lvl="2" indent="-514350"/>
            <a:r>
              <a:rPr lang="en-US" sz="2000" dirty="0" smtClean="0"/>
              <a:t>Can lead to cyclic graphs.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sz="2000" i="1" dirty="0" smtClean="0"/>
              <a:t>Undirected</a:t>
            </a:r>
            <a:r>
              <a:rPr lang="en-US" sz="2000" dirty="0" smtClean="0"/>
              <a:t> models (Taskar, Abeel, Koller UAI 2002, Domingos and Richardson ML 2006).</a:t>
            </a:r>
          </a:p>
          <a:p>
            <a:pPr marL="1108710" lvl="2" indent="-514350"/>
            <a:endParaRPr lang="en-US" sz="2000" dirty="0" smtClean="0"/>
          </a:p>
          <a:p>
            <a:pPr marL="1108710" lvl="2" indent="-514350">
              <a:buFont typeface="+mj-lt"/>
              <a:buAutoNum type="arabicPeriod"/>
            </a:pPr>
            <a:endParaRPr lang="en-US" sz="2000" dirty="0" smtClean="0"/>
          </a:p>
          <a:p>
            <a:pPr marL="834390" lvl="1" indent="-514350">
              <a:buFont typeface="+mj-lt"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Variables Avoid Cycles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22</a:t>
            </a:fld>
            <a:endParaRPr kumimoji="0" lang="en-US"/>
          </a:p>
        </p:txBody>
      </p:sp>
      <p:sp>
        <p:nvSpPr>
          <p:cNvPr id="5" name="Text Box 251"/>
          <p:cNvSpPr txBox="1">
            <a:spLocks noChangeArrowheads="1"/>
          </p:cNvSpPr>
          <p:nvPr/>
        </p:nvSpPr>
        <p:spPr bwMode="auto">
          <a:xfrm>
            <a:off x="1066800" y="2301081"/>
            <a:ext cx="9286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Rich(X)</a:t>
            </a:r>
          </a:p>
        </p:txBody>
      </p:sp>
      <p:sp>
        <p:nvSpPr>
          <p:cNvPr id="6" name="Text Box 252"/>
          <p:cNvSpPr txBox="1">
            <a:spLocks noChangeArrowheads="1"/>
          </p:cNvSpPr>
          <p:nvPr/>
        </p:nvSpPr>
        <p:spPr bwMode="auto">
          <a:xfrm>
            <a:off x="2708275" y="2301081"/>
            <a:ext cx="13303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Friend(X,Y)</a:t>
            </a:r>
          </a:p>
        </p:txBody>
      </p:sp>
      <p:sp>
        <p:nvSpPr>
          <p:cNvPr id="7" name="Text Box 254"/>
          <p:cNvSpPr txBox="1">
            <a:spLocks noChangeArrowheads="1"/>
          </p:cNvSpPr>
          <p:nvPr/>
        </p:nvSpPr>
        <p:spPr bwMode="auto">
          <a:xfrm>
            <a:off x="4953000" y="2301081"/>
            <a:ext cx="9271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Rich(Y)</a:t>
            </a:r>
          </a:p>
        </p:txBody>
      </p:sp>
      <p:sp>
        <p:nvSpPr>
          <p:cNvPr id="12" name="Text Box 251"/>
          <p:cNvSpPr txBox="1">
            <a:spLocks noChangeArrowheads="1"/>
          </p:cNvSpPr>
          <p:nvPr/>
        </p:nvSpPr>
        <p:spPr bwMode="auto">
          <a:xfrm>
            <a:off x="1981200" y="1604962"/>
            <a:ext cx="625141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U</a:t>
            </a:r>
            <a:r>
              <a:rPr lang="en-US" sz="1800" dirty="0" smtClean="0"/>
              <a:t>(</a:t>
            </a:r>
            <a:r>
              <a:rPr lang="en-US" sz="1800" dirty="0"/>
              <a:t>X)</a:t>
            </a:r>
          </a:p>
        </p:txBody>
      </p:sp>
      <p:sp>
        <p:nvSpPr>
          <p:cNvPr id="13" name="Text Box 251"/>
          <p:cNvSpPr txBox="1">
            <a:spLocks noChangeArrowheads="1"/>
          </p:cNvSpPr>
          <p:nvPr/>
        </p:nvSpPr>
        <p:spPr bwMode="auto">
          <a:xfrm>
            <a:off x="4175459" y="1611868"/>
            <a:ext cx="613081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U</a:t>
            </a:r>
            <a:r>
              <a:rPr lang="en-US" sz="1800" dirty="0" smtClean="0"/>
              <a:t>(</a:t>
            </a:r>
            <a:r>
              <a:rPr lang="en-US" dirty="0"/>
              <a:t>Y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cxnSp>
        <p:nvCxnSpPr>
          <p:cNvPr id="15" name="Straight Connector 14"/>
          <p:cNvCxnSpPr>
            <a:stCxn id="12" idx="2"/>
            <a:endCxn id="5" idx="0"/>
          </p:cNvCxnSpPr>
          <p:nvPr/>
        </p:nvCxnSpPr>
        <p:spPr>
          <a:xfrm rot="5400000">
            <a:off x="1749065" y="1756374"/>
            <a:ext cx="326787" cy="762627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2" idx="2"/>
            <a:endCxn id="6" idx="0"/>
          </p:cNvCxnSpPr>
          <p:nvPr/>
        </p:nvCxnSpPr>
        <p:spPr>
          <a:xfrm rot="16200000" flipH="1">
            <a:off x="2670211" y="1597853"/>
            <a:ext cx="326787" cy="1079667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2"/>
            <a:endCxn id="6" idx="0"/>
          </p:cNvCxnSpPr>
          <p:nvPr/>
        </p:nvCxnSpPr>
        <p:spPr>
          <a:xfrm rot="5400000">
            <a:off x="3767779" y="1586859"/>
            <a:ext cx="319881" cy="1108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2"/>
          </p:cNvCxnSpPr>
          <p:nvPr/>
        </p:nvCxnSpPr>
        <p:spPr>
          <a:xfrm rot="16200000" flipH="1">
            <a:off x="4869900" y="1593300"/>
            <a:ext cx="304800" cy="108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4800" y="3048000"/>
            <a:ext cx="8610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/>
              <a:t> Assign unobserved values </a:t>
            </a:r>
            <a:r>
              <a:rPr lang="en-US" sz="2200" i="1" dirty="0" err="1" smtClean="0"/>
              <a:t>u(jack</a:t>
            </a:r>
            <a:r>
              <a:rPr lang="en-US" sz="2200" i="1" dirty="0" smtClean="0"/>
              <a:t>), </a:t>
            </a:r>
            <a:r>
              <a:rPr lang="en-US" sz="2200" i="1" dirty="0" err="1" smtClean="0"/>
              <a:t>u(jane</a:t>
            </a:r>
            <a:r>
              <a:rPr lang="en-US" sz="2200" i="1" dirty="0" smtClean="0"/>
              <a:t>)</a:t>
            </a:r>
            <a:r>
              <a:rPr lang="en-US" sz="2200" dirty="0" smtClean="0"/>
              <a:t>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Probability that Jack and Jane are friends depends on their unobserved “type”.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In ground model, </a:t>
            </a:r>
            <a:r>
              <a:rPr lang="en-US" sz="2200" i="1" dirty="0" err="1" smtClean="0"/>
              <a:t>rich(jack</a:t>
            </a:r>
            <a:r>
              <a:rPr lang="en-US" sz="2200" i="1" dirty="0" smtClean="0"/>
              <a:t>) </a:t>
            </a:r>
            <a:r>
              <a:rPr lang="en-US" sz="2200" dirty="0" smtClean="0"/>
              <a:t>and </a:t>
            </a:r>
            <a:r>
              <a:rPr lang="en-US" sz="2200" i="1" dirty="0" err="1" smtClean="0"/>
              <a:t>rich(jane</a:t>
            </a:r>
            <a:r>
              <a:rPr lang="en-US" sz="2200" i="1" dirty="0" smtClean="0"/>
              <a:t>)</a:t>
            </a:r>
            <a:r>
              <a:rPr lang="en-US" sz="2200" dirty="0" smtClean="0"/>
              <a:t> are correlated given that they are friends, but neither is an ancestor.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Common in social network analysis (Hoff 2001, Hoff and Rafferty 2003, Fienberg 2009).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$1M prize in Netflix challenge.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Also for multiple types of relationships (</a:t>
            </a:r>
            <a:r>
              <a:rPr lang="en-US" sz="2200" dirty="0" err="1" smtClean="0"/>
              <a:t>Kersting</a:t>
            </a:r>
            <a:r>
              <a:rPr lang="en-US" sz="2200" dirty="0" smtClean="0"/>
              <a:t> et al. 2009).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Computationally demanding.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72400" cy="1143000"/>
          </a:xfrm>
        </p:spPr>
        <p:txBody>
          <a:bodyPr>
            <a:normAutofit/>
          </a:bodyPr>
          <a:lstStyle/>
          <a:p>
            <a:r>
              <a:rPr lang="en-CA" dirty="0" smtClean="0"/>
              <a:t>The Cyclicity Problem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5" name="Text Box 250"/>
          <p:cNvSpPr txBox="1">
            <a:spLocks noChangeArrowheads="1"/>
          </p:cNvSpPr>
          <p:nvPr/>
        </p:nvSpPr>
        <p:spPr bwMode="auto">
          <a:xfrm>
            <a:off x="609600" y="1673212"/>
            <a:ext cx="2738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Class-level model (template)</a:t>
            </a:r>
          </a:p>
        </p:txBody>
      </p:sp>
      <p:grpSp>
        <p:nvGrpSpPr>
          <p:cNvPr id="4" name="Group 26"/>
          <p:cNvGrpSpPr/>
          <p:nvPr/>
        </p:nvGrpSpPr>
        <p:grpSpPr>
          <a:xfrm>
            <a:off x="3924300" y="1571612"/>
            <a:ext cx="2816225" cy="1125538"/>
            <a:chOff x="3924300" y="1571612"/>
            <a:chExt cx="2816225" cy="1125538"/>
          </a:xfrm>
        </p:grpSpPr>
        <p:sp>
          <p:nvSpPr>
            <p:cNvPr id="6" name="Text Box 251"/>
            <p:cNvSpPr txBox="1">
              <a:spLocks noChangeArrowheads="1"/>
            </p:cNvSpPr>
            <p:nvPr/>
          </p:nvSpPr>
          <p:spPr bwMode="auto">
            <a:xfrm>
              <a:off x="3924300" y="1584312"/>
              <a:ext cx="928688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Rich(X)</a:t>
              </a:r>
            </a:p>
          </p:txBody>
        </p:sp>
        <p:sp>
          <p:nvSpPr>
            <p:cNvPr id="7" name="Text Box 252"/>
            <p:cNvSpPr txBox="1">
              <a:spLocks noChangeArrowheads="1"/>
            </p:cNvSpPr>
            <p:nvPr/>
          </p:nvSpPr>
          <p:spPr bwMode="auto">
            <a:xfrm>
              <a:off x="5410200" y="1571612"/>
              <a:ext cx="133032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Friend(X,Y)</a:t>
              </a:r>
            </a:p>
          </p:txBody>
        </p:sp>
        <p:sp>
          <p:nvSpPr>
            <p:cNvPr id="8" name="Text Box 254"/>
            <p:cNvSpPr txBox="1">
              <a:spLocks noChangeArrowheads="1"/>
            </p:cNvSpPr>
            <p:nvPr/>
          </p:nvSpPr>
          <p:spPr bwMode="auto">
            <a:xfrm>
              <a:off x="4572000" y="2320912"/>
              <a:ext cx="9271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err="1"/>
                <a:t>Rich(Y</a:t>
              </a:r>
              <a:r>
                <a:rPr lang="en-US" sz="1800" dirty="0"/>
                <a:t>)</a:t>
              </a:r>
            </a:p>
          </p:txBody>
        </p:sp>
        <p:cxnSp>
          <p:nvCxnSpPr>
            <p:cNvPr id="9" name="AutoShape 255"/>
            <p:cNvCxnSpPr>
              <a:cxnSpLocks noChangeShapeType="1"/>
              <a:stCxn id="6" idx="2"/>
              <a:endCxn id="8" idx="0"/>
            </p:cNvCxnSpPr>
            <p:nvPr/>
          </p:nvCxnSpPr>
          <p:spPr bwMode="auto">
            <a:xfrm>
              <a:off x="4389438" y="1960550"/>
              <a:ext cx="64611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" name="AutoShape 256"/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flipH="1">
              <a:off x="5035550" y="1947850"/>
              <a:ext cx="1039813" cy="3730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1" name="Text Box 257"/>
          <p:cNvSpPr txBox="1">
            <a:spLocks noChangeArrowheads="1"/>
          </p:cNvSpPr>
          <p:nvPr/>
        </p:nvSpPr>
        <p:spPr bwMode="auto">
          <a:xfrm>
            <a:off x="698500" y="3248012"/>
            <a:ext cx="1452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Ground model</a:t>
            </a:r>
          </a:p>
        </p:txBody>
      </p:sp>
      <p:sp>
        <p:nvSpPr>
          <p:cNvPr id="12" name="Text Box 258"/>
          <p:cNvSpPr txBox="1">
            <a:spLocks noChangeArrowheads="1"/>
          </p:cNvSpPr>
          <p:nvPr/>
        </p:nvSpPr>
        <p:spPr bwMode="auto">
          <a:xfrm>
            <a:off x="2755900" y="3222612"/>
            <a:ext cx="755650" cy="3143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/>
              <a:t>Rich(a</a:t>
            </a:r>
            <a:r>
              <a:rPr lang="en-US" sz="1400" dirty="0"/>
              <a:t>)</a:t>
            </a:r>
          </a:p>
        </p:txBody>
      </p:sp>
      <p:sp>
        <p:nvSpPr>
          <p:cNvPr id="13" name="Text Box 259"/>
          <p:cNvSpPr txBox="1">
            <a:spLocks noChangeArrowheads="1"/>
          </p:cNvSpPr>
          <p:nvPr/>
        </p:nvSpPr>
        <p:spPr bwMode="auto">
          <a:xfrm>
            <a:off x="4241800" y="3222612"/>
            <a:ext cx="106362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Friend(a,b)</a:t>
            </a:r>
          </a:p>
        </p:txBody>
      </p:sp>
      <p:sp>
        <p:nvSpPr>
          <p:cNvPr id="14" name="Text Box 260"/>
          <p:cNvSpPr txBox="1">
            <a:spLocks noChangeArrowheads="1"/>
          </p:cNvSpPr>
          <p:nvPr/>
        </p:nvSpPr>
        <p:spPr bwMode="auto">
          <a:xfrm>
            <a:off x="3403600" y="3965562"/>
            <a:ext cx="760413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Rich(b)</a:t>
            </a:r>
          </a:p>
        </p:txBody>
      </p:sp>
      <p:cxnSp>
        <p:nvCxnSpPr>
          <p:cNvPr id="15" name="AutoShape 261"/>
          <p:cNvCxnSpPr>
            <a:cxnSpLocks noChangeShapeType="1"/>
            <a:stCxn id="12" idx="2"/>
          </p:cNvCxnSpPr>
          <p:nvPr/>
        </p:nvCxnSpPr>
        <p:spPr bwMode="auto">
          <a:xfrm>
            <a:off x="3133725" y="3536937"/>
            <a:ext cx="650875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" name="AutoShape 262"/>
          <p:cNvCxnSpPr>
            <a:cxnSpLocks noChangeShapeType="1"/>
            <a:stCxn id="13" idx="2"/>
          </p:cNvCxnSpPr>
          <p:nvPr/>
        </p:nvCxnSpPr>
        <p:spPr bwMode="auto">
          <a:xfrm flipH="1">
            <a:off x="3873500" y="3536937"/>
            <a:ext cx="90011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7" name="Group 28"/>
          <p:cNvGrpSpPr/>
          <p:nvPr/>
        </p:nvGrpSpPr>
        <p:grpSpPr>
          <a:xfrm>
            <a:off x="4164013" y="3222612"/>
            <a:ext cx="2517775" cy="1057275"/>
            <a:chOff x="4164013" y="3222612"/>
            <a:chExt cx="2517775" cy="1057275"/>
          </a:xfrm>
        </p:grpSpPr>
        <p:sp>
          <p:nvSpPr>
            <p:cNvPr id="17" name="Text Box 263"/>
            <p:cNvSpPr txBox="1">
              <a:spLocks noChangeArrowheads="1"/>
            </p:cNvSpPr>
            <p:nvPr/>
          </p:nvSpPr>
          <p:spPr bwMode="auto">
            <a:xfrm>
              <a:off x="5629275" y="3222612"/>
              <a:ext cx="1052513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Friend(b,c)</a:t>
              </a:r>
            </a:p>
          </p:txBody>
        </p:sp>
        <p:sp>
          <p:nvSpPr>
            <p:cNvPr id="18" name="Text Box 264"/>
            <p:cNvSpPr txBox="1">
              <a:spLocks noChangeArrowheads="1"/>
            </p:cNvSpPr>
            <p:nvPr/>
          </p:nvSpPr>
          <p:spPr bwMode="auto">
            <a:xfrm>
              <a:off x="5118100" y="3965562"/>
              <a:ext cx="744538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Rich(c)</a:t>
              </a:r>
            </a:p>
          </p:txBody>
        </p:sp>
        <p:cxnSp>
          <p:nvCxnSpPr>
            <p:cNvPr id="19" name="AutoShape 265"/>
            <p:cNvCxnSpPr>
              <a:cxnSpLocks noChangeShapeType="1"/>
              <a:stCxn id="14" idx="3"/>
              <a:endCxn id="18" idx="1"/>
            </p:cNvCxnSpPr>
            <p:nvPr/>
          </p:nvCxnSpPr>
          <p:spPr bwMode="auto">
            <a:xfrm>
              <a:off x="4164013" y="4122725"/>
              <a:ext cx="95408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0" name="AutoShape 266"/>
            <p:cNvCxnSpPr>
              <a:cxnSpLocks noChangeShapeType="1"/>
              <a:stCxn id="17" idx="2"/>
              <a:endCxn id="18" idx="0"/>
            </p:cNvCxnSpPr>
            <p:nvPr/>
          </p:nvCxnSpPr>
          <p:spPr bwMode="auto">
            <a:xfrm flipH="1">
              <a:off x="5491163" y="3536937"/>
              <a:ext cx="665162" cy="4286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29" name="Group 29"/>
          <p:cNvGrpSpPr/>
          <p:nvPr/>
        </p:nvGrpSpPr>
        <p:grpSpPr>
          <a:xfrm>
            <a:off x="5862638" y="3222612"/>
            <a:ext cx="2185987" cy="1057275"/>
            <a:chOff x="5862638" y="3222612"/>
            <a:chExt cx="2185987" cy="1057275"/>
          </a:xfrm>
        </p:grpSpPr>
        <p:sp>
          <p:nvSpPr>
            <p:cNvPr id="21" name="Text Box 267"/>
            <p:cNvSpPr txBox="1">
              <a:spLocks noChangeArrowheads="1"/>
            </p:cNvSpPr>
            <p:nvPr/>
          </p:nvSpPr>
          <p:spPr bwMode="auto">
            <a:xfrm>
              <a:off x="7000875" y="3222612"/>
              <a:ext cx="104775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Friend(c,a)</a:t>
              </a:r>
            </a:p>
          </p:txBody>
        </p:sp>
        <p:sp>
          <p:nvSpPr>
            <p:cNvPr id="22" name="Text Box 268"/>
            <p:cNvSpPr txBox="1">
              <a:spLocks noChangeArrowheads="1"/>
            </p:cNvSpPr>
            <p:nvPr/>
          </p:nvSpPr>
          <p:spPr bwMode="auto">
            <a:xfrm>
              <a:off x="6523038" y="3965562"/>
              <a:ext cx="755650" cy="31432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Rich(a</a:t>
              </a:r>
              <a:r>
                <a:rPr lang="en-US" sz="1400" dirty="0"/>
                <a:t>)</a:t>
              </a:r>
            </a:p>
          </p:txBody>
        </p:sp>
        <p:cxnSp>
          <p:nvCxnSpPr>
            <p:cNvPr id="23" name="AutoShape 269"/>
            <p:cNvCxnSpPr>
              <a:cxnSpLocks noChangeShapeType="1"/>
              <a:stCxn id="21" idx="2"/>
              <a:endCxn id="22" idx="0"/>
            </p:cNvCxnSpPr>
            <p:nvPr/>
          </p:nvCxnSpPr>
          <p:spPr bwMode="auto">
            <a:xfrm flipH="1">
              <a:off x="6900863" y="3536937"/>
              <a:ext cx="623887" cy="4286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" name="AutoShape 270"/>
            <p:cNvCxnSpPr>
              <a:cxnSpLocks noChangeShapeType="1"/>
              <a:stCxn id="18" idx="3"/>
              <a:endCxn id="22" idx="1"/>
            </p:cNvCxnSpPr>
            <p:nvPr/>
          </p:nvCxnSpPr>
          <p:spPr bwMode="auto">
            <a:xfrm>
              <a:off x="5862638" y="4122725"/>
              <a:ext cx="6604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25" name="AutoShape 271"/>
          <p:cNvSpPr>
            <a:spLocks noChangeArrowheads="1"/>
          </p:cNvSpPr>
          <p:nvPr/>
        </p:nvSpPr>
        <p:spPr bwMode="auto">
          <a:xfrm>
            <a:off x="1282700" y="2244712"/>
            <a:ext cx="279400" cy="622300"/>
          </a:xfrm>
          <a:prstGeom prst="downArrow">
            <a:avLst>
              <a:gd name="adj1" fmla="val 50000"/>
              <a:gd name="adj2" fmla="val 5568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26" name="TextBox 25"/>
          <p:cNvSpPr txBox="1"/>
          <p:nvPr/>
        </p:nvSpPr>
        <p:spPr>
          <a:xfrm>
            <a:off x="642910" y="4500570"/>
            <a:ext cx="7929618" cy="1500198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CA" sz="3200" dirty="0" smtClean="0"/>
              <a:t> With recursive relationships, get cycles in ground model even if none in 1</a:t>
            </a:r>
            <a:r>
              <a:rPr lang="en-CA" sz="3200" baseline="30000" dirty="0" smtClean="0"/>
              <a:t>st</a:t>
            </a:r>
            <a:r>
              <a:rPr lang="en-CA" sz="3200" dirty="0" smtClean="0"/>
              <a:t>-order model.</a:t>
            </a:r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 Jensen and Neville 2007: “The </a:t>
            </a:r>
            <a:r>
              <a:rPr lang="en-CA" sz="3200" dirty="0" err="1" smtClean="0"/>
              <a:t>acyclicity</a:t>
            </a:r>
            <a:r>
              <a:rPr lang="en-CA" sz="3200" dirty="0" smtClean="0"/>
              <a:t> constraints of directed models severely constrain their applicability to relational data.”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23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Undirected Models Avoid Cycles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24</a:t>
            </a:fld>
            <a:endParaRPr kumimoji="0" lang="en-US"/>
          </a:p>
        </p:txBody>
      </p:sp>
      <p:sp>
        <p:nvSpPr>
          <p:cNvPr id="5" name="Text Box 250"/>
          <p:cNvSpPr txBox="1">
            <a:spLocks noChangeArrowheads="1"/>
          </p:cNvSpPr>
          <p:nvPr/>
        </p:nvSpPr>
        <p:spPr bwMode="auto">
          <a:xfrm>
            <a:off x="609600" y="1673212"/>
            <a:ext cx="2738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Class-level model (template)</a:t>
            </a:r>
          </a:p>
        </p:txBody>
      </p:sp>
      <p:sp>
        <p:nvSpPr>
          <p:cNvPr id="11" name="Text Box 257"/>
          <p:cNvSpPr txBox="1">
            <a:spLocks noChangeArrowheads="1"/>
          </p:cNvSpPr>
          <p:nvPr/>
        </p:nvSpPr>
        <p:spPr bwMode="auto">
          <a:xfrm>
            <a:off x="698500" y="3248012"/>
            <a:ext cx="1452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Ground model</a:t>
            </a:r>
          </a:p>
        </p:txBody>
      </p:sp>
      <p:sp>
        <p:nvSpPr>
          <p:cNvPr id="25" name="AutoShape 271"/>
          <p:cNvSpPr>
            <a:spLocks noChangeArrowheads="1"/>
          </p:cNvSpPr>
          <p:nvPr/>
        </p:nvSpPr>
        <p:spPr bwMode="auto">
          <a:xfrm>
            <a:off x="1282700" y="2244712"/>
            <a:ext cx="279400" cy="622300"/>
          </a:xfrm>
          <a:prstGeom prst="downArrow">
            <a:avLst>
              <a:gd name="adj1" fmla="val 50000"/>
              <a:gd name="adj2" fmla="val 5568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6" name="Text Box 251"/>
          <p:cNvSpPr txBox="1">
            <a:spLocks noChangeArrowheads="1"/>
          </p:cNvSpPr>
          <p:nvPr/>
        </p:nvSpPr>
        <p:spPr bwMode="auto">
          <a:xfrm>
            <a:off x="3924300" y="1584312"/>
            <a:ext cx="9286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Rich(X)</a:t>
            </a:r>
          </a:p>
        </p:txBody>
      </p:sp>
      <p:sp>
        <p:nvSpPr>
          <p:cNvPr id="7" name="Text Box 252"/>
          <p:cNvSpPr txBox="1">
            <a:spLocks noChangeArrowheads="1"/>
          </p:cNvSpPr>
          <p:nvPr/>
        </p:nvSpPr>
        <p:spPr bwMode="auto">
          <a:xfrm>
            <a:off x="5410200" y="1571612"/>
            <a:ext cx="13303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Friend(X,Y)</a:t>
            </a:r>
          </a:p>
        </p:txBody>
      </p:sp>
      <p:sp>
        <p:nvSpPr>
          <p:cNvPr id="8" name="Text Box 254"/>
          <p:cNvSpPr txBox="1">
            <a:spLocks noChangeArrowheads="1"/>
          </p:cNvSpPr>
          <p:nvPr/>
        </p:nvSpPr>
        <p:spPr bwMode="auto">
          <a:xfrm>
            <a:off x="4572000" y="2320912"/>
            <a:ext cx="9271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Rich(Y)</a:t>
            </a:r>
          </a:p>
        </p:txBody>
      </p:sp>
      <p:cxnSp>
        <p:nvCxnSpPr>
          <p:cNvPr id="9" name="AutoShape 255"/>
          <p:cNvCxnSpPr>
            <a:cxnSpLocks noChangeShapeType="1"/>
            <a:stCxn id="6" idx="2"/>
            <a:endCxn id="8" idx="0"/>
          </p:cNvCxnSpPr>
          <p:nvPr/>
        </p:nvCxnSpPr>
        <p:spPr bwMode="auto">
          <a:xfrm>
            <a:off x="4389438" y="1960550"/>
            <a:ext cx="64611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</p:spPr>
      </p:cxnSp>
      <p:cxnSp>
        <p:nvCxnSpPr>
          <p:cNvPr id="10" name="AutoShape 256"/>
          <p:cNvCxnSpPr>
            <a:cxnSpLocks noChangeShapeType="1"/>
            <a:stCxn id="7" idx="2"/>
            <a:endCxn id="8" idx="0"/>
          </p:cNvCxnSpPr>
          <p:nvPr/>
        </p:nvCxnSpPr>
        <p:spPr bwMode="auto">
          <a:xfrm flipH="1">
            <a:off x="5035550" y="1947850"/>
            <a:ext cx="1039813" cy="373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6" idx="3"/>
            <a:endCxn id="7" idx="1"/>
          </p:cNvCxnSpPr>
          <p:nvPr/>
        </p:nvCxnSpPr>
        <p:spPr>
          <a:xfrm flipV="1">
            <a:off x="4852988" y="1759731"/>
            <a:ext cx="557212" cy="12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42"/>
          <p:cNvGrpSpPr/>
          <p:nvPr/>
        </p:nvGrpSpPr>
        <p:grpSpPr>
          <a:xfrm>
            <a:off x="4241800" y="3222612"/>
            <a:ext cx="2131015" cy="1050727"/>
            <a:chOff x="4241800" y="3222612"/>
            <a:chExt cx="2131015" cy="1050727"/>
          </a:xfrm>
        </p:grpSpPr>
        <p:sp>
          <p:nvSpPr>
            <p:cNvPr id="13" name="Text Box 259"/>
            <p:cNvSpPr txBox="1">
              <a:spLocks noChangeArrowheads="1"/>
            </p:cNvSpPr>
            <p:nvPr/>
          </p:nvSpPr>
          <p:spPr bwMode="auto">
            <a:xfrm>
              <a:off x="4241800" y="3222612"/>
              <a:ext cx="1063625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Friend(a,b)</a:t>
              </a:r>
            </a:p>
          </p:txBody>
        </p:sp>
        <p:sp>
          <p:nvSpPr>
            <p:cNvPr id="14" name="Text Box 260"/>
            <p:cNvSpPr txBox="1">
              <a:spLocks noChangeArrowheads="1"/>
            </p:cNvSpPr>
            <p:nvPr/>
          </p:nvSpPr>
          <p:spPr bwMode="auto">
            <a:xfrm>
              <a:off x="4357221" y="3965562"/>
              <a:ext cx="67197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Rich</a:t>
              </a:r>
              <a:r>
                <a:rPr lang="en-US" sz="1400" dirty="0" err="1" smtClean="0"/>
                <a:t>(a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cxnSp>
          <p:nvCxnSpPr>
            <p:cNvPr id="16" name="AutoShape 262"/>
            <p:cNvCxnSpPr>
              <a:cxnSpLocks noChangeShapeType="1"/>
            </p:cNvCxnSpPr>
            <p:nvPr/>
          </p:nvCxnSpPr>
          <p:spPr bwMode="auto">
            <a:xfrm rot="5400000">
              <a:off x="4397888" y="3679312"/>
              <a:ext cx="428625" cy="80402"/>
            </a:xfrm>
            <a:prstGeom prst="straightConnector1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none" w="med" len="med"/>
            </a:ln>
            <a:effectLst/>
          </p:spPr>
        </p:cxnSp>
        <p:sp>
          <p:nvSpPr>
            <p:cNvPr id="18" name="Text Box 264"/>
            <p:cNvSpPr txBox="1">
              <a:spLocks noChangeArrowheads="1"/>
            </p:cNvSpPr>
            <p:nvPr/>
          </p:nvSpPr>
          <p:spPr bwMode="auto">
            <a:xfrm>
              <a:off x="5688012" y="3965562"/>
              <a:ext cx="684803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Rich</a:t>
              </a:r>
              <a:r>
                <a:rPr lang="en-US" sz="1400" dirty="0" err="1" smtClean="0"/>
                <a:t>(b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cxnSp>
          <p:nvCxnSpPr>
            <p:cNvPr id="19" name="AutoShape 265"/>
            <p:cNvCxnSpPr>
              <a:cxnSpLocks noChangeShapeType="1"/>
              <a:stCxn id="14" idx="3"/>
              <a:endCxn id="18" idx="1"/>
            </p:cNvCxnSpPr>
            <p:nvPr/>
          </p:nvCxnSpPr>
          <p:spPr bwMode="auto">
            <a:xfrm>
              <a:off x="5029200" y="4119451"/>
              <a:ext cx="658812" cy="1588"/>
            </a:xfrm>
            <a:prstGeom prst="straightConnector1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8" idx="0"/>
              <a:endCxn id="13" idx="2"/>
            </p:cNvCxnSpPr>
            <p:nvPr/>
          </p:nvCxnSpPr>
          <p:spPr>
            <a:xfrm rot="16200000" flipV="1">
              <a:off x="5187702" y="3122849"/>
              <a:ext cx="428625" cy="1256801"/>
            </a:xfrm>
            <a:prstGeom prst="line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43"/>
          <p:cNvGrpSpPr/>
          <p:nvPr/>
        </p:nvGrpSpPr>
        <p:grpSpPr>
          <a:xfrm>
            <a:off x="4693211" y="3222612"/>
            <a:ext cx="3071718" cy="1730388"/>
            <a:chOff x="4693211" y="3222612"/>
            <a:chExt cx="3071718" cy="1730388"/>
          </a:xfrm>
        </p:grpSpPr>
        <p:sp>
          <p:nvSpPr>
            <p:cNvPr id="17" name="Text Box 263"/>
            <p:cNvSpPr txBox="1">
              <a:spLocks noChangeArrowheads="1"/>
            </p:cNvSpPr>
            <p:nvPr/>
          </p:nvSpPr>
          <p:spPr bwMode="auto">
            <a:xfrm>
              <a:off x="5629275" y="3222612"/>
              <a:ext cx="92845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Friend</a:t>
              </a:r>
              <a:r>
                <a:rPr lang="en-US" sz="1400" dirty="0" err="1" smtClean="0"/>
                <a:t>(c,a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sp>
          <p:nvSpPr>
            <p:cNvPr id="22" name="Text Box 268"/>
            <p:cNvSpPr txBox="1">
              <a:spLocks noChangeArrowheads="1"/>
            </p:cNvSpPr>
            <p:nvPr/>
          </p:nvSpPr>
          <p:spPr bwMode="auto">
            <a:xfrm>
              <a:off x="7092950" y="4645223"/>
              <a:ext cx="67197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Rich</a:t>
              </a:r>
              <a:r>
                <a:rPr lang="en-US" sz="1400" dirty="0" err="1" smtClean="0"/>
                <a:t>(c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cxnSp>
          <p:nvCxnSpPr>
            <p:cNvPr id="33" name="Straight Connector 32"/>
            <p:cNvCxnSpPr>
              <a:stCxn id="14" idx="3"/>
              <a:endCxn id="17" idx="2"/>
            </p:cNvCxnSpPr>
            <p:nvPr/>
          </p:nvCxnSpPr>
          <p:spPr>
            <a:xfrm flipV="1">
              <a:off x="5029200" y="3530389"/>
              <a:ext cx="1064305" cy="5890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4" idx="2"/>
              <a:endCxn id="22" idx="1"/>
            </p:cNvCxnSpPr>
            <p:nvPr/>
          </p:nvCxnSpPr>
          <p:spPr>
            <a:xfrm rot="16200000" flipH="1">
              <a:off x="5630194" y="3336355"/>
              <a:ext cx="525773" cy="23997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2" idx="0"/>
              <a:endCxn id="17" idx="2"/>
            </p:cNvCxnSpPr>
            <p:nvPr/>
          </p:nvCxnSpPr>
          <p:spPr>
            <a:xfrm rot="16200000" flipV="1">
              <a:off x="6203806" y="3420088"/>
              <a:ext cx="1114834" cy="13354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44"/>
          <p:cNvGrpSpPr/>
          <p:nvPr/>
        </p:nvGrpSpPr>
        <p:grpSpPr>
          <a:xfrm>
            <a:off x="6372815" y="3222612"/>
            <a:ext cx="1556519" cy="1576500"/>
            <a:chOff x="6372815" y="3222612"/>
            <a:chExt cx="1556519" cy="1576500"/>
          </a:xfrm>
        </p:grpSpPr>
        <p:sp>
          <p:nvSpPr>
            <p:cNvPr id="21" name="Text Box 267"/>
            <p:cNvSpPr txBox="1">
              <a:spLocks noChangeArrowheads="1"/>
            </p:cNvSpPr>
            <p:nvPr/>
          </p:nvSpPr>
          <p:spPr bwMode="auto">
            <a:xfrm>
              <a:off x="7000875" y="3222612"/>
              <a:ext cx="92845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Friend</a:t>
              </a:r>
              <a:r>
                <a:rPr lang="en-US" sz="1400" dirty="0" err="1" smtClean="0"/>
                <a:t>(b,c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cxnSp>
          <p:nvCxnSpPr>
            <p:cNvPr id="23" name="AutoShape 269"/>
            <p:cNvCxnSpPr>
              <a:cxnSpLocks noChangeShapeType="1"/>
              <a:stCxn id="21" idx="2"/>
              <a:endCxn id="22" idx="0"/>
            </p:cNvCxnSpPr>
            <p:nvPr/>
          </p:nvCxnSpPr>
          <p:spPr bwMode="auto">
            <a:xfrm rot="5400000">
              <a:off x="6889606" y="4069724"/>
              <a:ext cx="1114834" cy="36165"/>
            </a:xfrm>
            <a:prstGeom prst="straightConnector1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none" w="med" len="med"/>
            </a:ln>
            <a:effectLst/>
          </p:spPr>
        </p:cxnSp>
        <p:cxnSp>
          <p:nvCxnSpPr>
            <p:cNvPr id="24" name="AutoShape 270"/>
            <p:cNvCxnSpPr>
              <a:cxnSpLocks noChangeShapeType="1"/>
              <a:stCxn id="18" idx="3"/>
              <a:endCxn id="22" idx="1"/>
            </p:cNvCxnSpPr>
            <p:nvPr/>
          </p:nvCxnSpPr>
          <p:spPr bwMode="auto">
            <a:xfrm>
              <a:off x="6372815" y="4119451"/>
              <a:ext cx="720135" cy="679661"/>
            </a:xfrm>
            <a:prstGeom prst="straightConnector1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18" idx="3"/>
              <a:endCxn id="21" idx="2"/>
            </p:cNvCxnSpPr>
            <p:nvPr/>
          </p:nvCxnSpPr>
          <p:spPr>
            <a:xfrm flipV="1">
              <a:off x="6372815" y="3530389"/>
              <a:ext cx="1092290" cy="589062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</a:t>
            </a:r>
            <a:r>
              <a:rPr lang="en-US" dirty="0" err="1" smtClean="0"/>
              <a:t>Functors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Pseudo-Likelihood for Relational Data - SDM '11</a:t>
            </a:r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25</a:t>
            </a:fld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267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Can have complex </a:t>
            </a:r>
            <a:r>
              <a:rPr lang="en-US" sz="2800" dirty="0" err="1" smtClean="0"/>
              <a:t>functors</a:t>
            </a:r>
            <a:r>
              <a:rPr lang="en-US" sz="2800" dirty="0" smtClean="0"/>
              <a:t>, e.g.</a:t>
            </a:r>
          </a:p>
          <a:p>
            <a:pPr lvl="1"/>
            <a:r>
              <a:rPr lang="en-US" sz="2800" dirty="0" smtClean="0"/>
              <a:t>Nested: </a:t>
            </a:r>
            <a:r>
              <a:rPr lang="en-US" sz="2800" i="1" dirty="0" err="1" smtClean="0"/>
              <a:t>wealth(father(father(X</a:t>
            </a:r>
            <a:r>
              <a:rPr lang="en-US" sz="2800" i="1" dirty="0" smtClean="0"/>
              <a:t>)))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 smtClean="0"/>
              <a:t>Aggregate: </a:t>
            </a:r>
            <a:r>
              <a:rPr lang="en-US" sz="2800" i="1" dirty="0" err="1" smtClean="0"/>
              <a:t>AVG</a:t>
            </a:r>
            <a:r>
              <a:rPr lang="en-US" sz="2800" i="1" baseline="-25000" dirty="0" err="1" smtClean="0"/>
              <a:t>C</a:t>
            </a:r>
            <a:r>
              <a:rPr lang="en-US" sz="2800" i="1" dirty="0" err="1" smtClean="0"/>
              <a:t>{grade(S,C</a:t>
            </a:r>
            <a:r>
              <a:rPr lang="en-US" sz="2800" i="1" dirty="0" smtClean="0"/>
              <a:t>): </a:t>
            </a:r>
            <a:r>
              <a:rPr lang="en-US" sz="2800" i="1" dirty="0" err="1" smtClean="0"/>
              <a:t>Registered(S,C</a:t>
            </a:r>
            <a:r>
              <a:rPr lang="en-US" sz="2800" i="1" dirty="0" smtClean="0"/>
              <a:t>)}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In remainder of this talk, use </a:t>
            </a:r>
            <a:r>
              <a:rPr lang="en-US" sz="2800" dirty="0" err="1" smtClean="0"/>
              <a:t>functors</a:t>
            </a:r>
            <a:r>
              <a:rPr lang="en-US" sz="2800" dirty="0" smtClean="0"/>
              <a:t> corresponding to</a:t>
            </a:r>
          </a:p>
          <a:p>
            <a:pPr lvl="1"/>
            <a:r>
              <a:rPr lang="en-US" sz="2800" dirty="0" smtClean="0"/>
              <a:t>Attributes (columns), e.g., </a:t>
            </a:r>
            <a:r>
              <a:rPr lang="en-US" sz="2800" i="1" dirty="0" err="1" smtClean="0"/>
              <a:t>intelligence(S</a:t>
            </a:r>
            <a:r>
              <a:rPr lang="en-US" sz="2800" i="1" dirty="0" smtClean="0"/>
              <a:t>), </a:t>
            </a:r>
            <a:r>
              <a:rPr lang="en-US" sz="2800" i="1" dirty="0" err="1" smtClean="0"/>
              <a:t>grade(S,C</a:t>
            </a:r>
            <a:r>
              <a:rPr lang="en-US" sz="2800" i="1" dirty="0" smtClean="0"/>
              <a:t>)</a:t>
            </a:r>
          </a:p>
          <a:p>
            <a:pPr lvl="1"/>
            <a:r>
              <a:rPr lang="en-US" sz="2800" dirty="0" smtClean="0"/>
              <a:t>Boolean Relationship indicators, e.g. </a:t>
            </a:r>
            <a:r>
              <a:rPr lang="en-US" sz="2800" i="1" dirty="0" err="1" smtClean="0"/>
              <a:t>Friend(X,Y</a:t>
            </a:r>
            <a:r>
              <a:rPr lang="en-US" sz="2800" i="1" dirty="0" smtClean="0"/>
              <a:t>).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Model Fit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– SIAM ‘11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3</a:t>
            </a:fld>
            <a:r>
              <a:rPr lang="en-US" smtClean="0"/>
              <a:t>/19</a:t>
            </a:r>
            <a:endParaRPr lang="en-US" dirty="0" smtClean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685800" y="1752600"/>
            <a:ext cx="7772400" cy="4191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 Learning requires a </a:t>
            </a:r>
            <a:r>
              <a:rPr kumimoji="0" lang="en-C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quantitative measure </a:t>
            </a: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data fit.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e.g., BIC, AIC: log-likelihood of data given model + complexity penalty.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relational data, </a:t>
            </a:r>
            <a:r>
              <a:rPr kumimoji="0" lang="en-CA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units are interdependent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 charset="2"/>
              <a:buChar char="➯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 product likelihood function for model.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Proposal of this talk: use </a:t>
            </a:r>
            <a:r>
              <a:rPr kumimoji="0" lang="en-C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pseudo likelihood.</a:t>
            </a:r>
            <a:endParaRPr kumimoji="0" lang="en-C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CA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Unnormalized</a:t>
            </a: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product likelihood.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Like independent-unit likelihood, but with event frequencies instead of event counts.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4</a:t>
            </a:fld>
            <a:r>
              <a:rPr lang="en-US" smtClean="0"/>
              <a:t>/19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38200" y="1676400"/>
            <a:ext cx="7772400" cy="4267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</a:t>
            </a:r>
            <a:r>
              <a:rPr lang="en-US" sz="3200" dirty="0" smtClean="0"/>
              <a:t>elational databases.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Bayes Nets for Relational Data (Poole IJCAI 2003).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/>
              <a:t>Pseudo-likelihood function for 1+2.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/>
              <a:t>Random Selection Semantics.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Parameter Learning.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Structure Learning.</a:t>
            </a:r>
            <a:endParaRPr lang="en-US" sz="3200" dirty="0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 dirty="0" smtClean="0"/>
              <a:t>Pseudo-Likelihood for Relational Data - SDM '11 </a:t>
            </a:r>
            <a:endParaRPr lang="en-US" dirty="0"/>
          </a:p>
        </p:txBody>
      </p:sp>
      <p:sp>
        <p:nvSpPr>
          <p:cNvPr id="6146" name="Footer Placeholder 4"/>
          <p:cNvSpPr txBox="1">
            <a:spLocks noGrp="1"/>
          </p:cNvSpPr>
          <p:nvPr/>
        </p:nvSpPr>
        <p:spPr bwMode="auto">
          <a:xfrm>
            <a:off x="1082675" y="6323013"/>
            <a:ext cx="5032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/>
            <a:endParaRPr lang="en-US" sz="1400"/>
          </a:p>
        </p:txBody>
      </p:sp>
      <p:sp>
        <p:nvSpPr>
          <p:cNvPr id="6147" name="Slide Number Placeholder 5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400"/>
              <a:t/>
            </a:r>
            <a:br>
              <a:rPr lang="en-US" sz="1400"/>
            </a:br>
            <a:r>
              <a:rPr lang="en-US" sz="1400"/>
              <a:t/>
            </a:r>
            <a:br>
              <a:rPr lang="en-US" sz="1400"/>
            </a:br>
            <a:r>
              <a:rPr lang="en-US" sz="1400"/>
              <a:t/>
            </a:r>
            <a:br>
              <a:rPr lang="en-US" sz="1400"/>
            </a:br>
            <a:endParaRPr lang="en-US" sz="1400"/>
          </a:p>
          <a:p>
            <a:pPr algn="r"/>
            <a:endParaRPr lang="en-US" sz="140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304800"/>
            <a:ext cx="846296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Database Instance based on Entity-Relationship (ER) Model</a:t>
            </a:r>
          </a:p>
        </p:txBody>
      </p:sp>
      <p:graphicFrame>
        <p:nvGraphicFramePr>
          <p:cNvPr id="6230" name="Group 86"/>
          <p:cNvGraphicFramePr>
            <a:graphicFrameLocks noGrp="1"/>
          </p:cNvGraphicFramePr>
          <p:nvPr/>
        </p:nvGraphicFramePr>
        <p:xfrm>
          <a:off x="771525" y="2038350"/>
          <a:ext cx="4111625" cy="1022350"/>
        </p:xfrm>
        <a:graphic>
          <a:graphicData uri="http://schemas.openxmlformats.org/drawingml/2006/table">
            <a:tbl>
              <a:tblPr/>
              <a:tblGrid>
                <a:gridCol w="833438"/>
                <a:gridCol w="1323975"/>
                <a:gridCol w="1954212"/>
              </a:tblGrid>
              <a:tr h="2603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Students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Name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intelligence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ranking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Jack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Kim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Paul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31" name="Group 87"/>
          <p:cNvGraphicFramePr>
            <a:graphicFrameLocks noGrp="1"/>
          </p:cNvGraphicFramePr>
          <p:nvPr/>
        </p:nvGraphicFramePr>
        <p:xfrm>
          <a:off x="857250" y="3432175"/>
          <a:ext cx="3946525" cy="1722120"/>
        </p:xfrm>
        <a:graphic>
          <a:graphicData uri="http://schemas.openxmlformats.org/drawingml/2006/table">
            <a:tbl>
              <a:tblPr/>
              <a:tblGrid>
                <a:gridCol w="841375"/>
                <a:gridCol w="1069975"/>
                <a:gridCol w="841375"/>
                <a:gridCol w="1193800"/>
              </a:tblGrid>
              <a:tr h="1635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Registration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S.name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C.number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grade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satisfaction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Jack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Jack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Kim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Kim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Paul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Paul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32" name="Group 88"/>
          <p:cNvGraphicFramePr>
            <a:graphicFrameLocks noGrp="1"/>
          </p:cNvGraphicFramePr>
          <p:nvPr/>
        </p:nvGraphicFramePr>
        <p:xfrm>
          <a:off x="5367338" y="1968500"/>
          <a:ext cx="3155950" cy="988695"/>
        </p:xfrm>
        <a:graphic>
          <a:graphicData uri="http://schemas.openxmlformats.org/drawingml/2006/table">
            <a:tbl>
              <a:tblPr/>
              <a:tblGrid>
                <a:gridCol w="1052512"/>
                <a:gridCol w="1050925"/>
                <a:gridCol w="1052513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Professor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Name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popularity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teaching</a:t>
                      </a:r>
                      <a:b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Ability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Oliver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David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227" name="Group 83"/>
          <p:cNvGraphicFramePr>
            <a:graphicFrameLocks noGrp="1"/>
          </p:cNvGraphicFramePr>
          <p:nvPr/>
        </p:nvGraphicFramePr>
        <p:xfrm>
          <a:off x="4995863" y="3795713"/>
          <a:ext cx="3879850" cy="962025"/>
        </p:xfrm>
        <a:graphic>
          <a:graphicData uri="http://schemas.openxmlformats.org/drawingml/2006/table">
            <a:tbl>
              <a:tblPr/>
              <a:tblGrid>
                <a:gridCol w="877887"/>
                <a:gridCol w="876300"/>
                <a:gridCol w="882650"/>
                <a:gridCol w="1243013"/>
              </a:tblGrid>
              <a:tr h="1476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Course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Number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Prof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rating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difficulty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Oliver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David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Oliver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222" name="Text Box 113"/>
          <p:cNvSpPr txBox="1">
            <a:spLocks noChangeArrowheads="1"/>
          </p:cNvSpPr>
          <p:nvPr/>
        </p:nvSpPr>
        <p:spPr bwMode="auto">
          <a:xfrm>
            <a:off x="4945063" y="5387975"/>
            <a:ext cx="38274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Key fields</a:t>
            </a:r>
            <a:r>
              <a:rPr lang="en-US" sz="1800"/>
              <a:t> are underlined.</a:t>
            </a:r>
            <a:br>
              <a:rPr lang="en-US" sz="1800"/>
            </a:br>
            <a:r>
              <a:rPr lang="en-US" sz="1800"/>
              <a:t>Nonkey  fields are deterministic </a:t>
            </a:r>
            <a:r>
              <a:rPr lang="en-US" sz="1800" b="1"/>
              <a:t>functions of key fields</a:t>
            </a:r>
            <a:r>
              <a:rPr lang="en-US" sz="1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Relational Data: what are the random variables (nodes)?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524000"/>
            <a:ext cx="85344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C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functor</a:t>
            </a: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function</a:t>
            </a:r>
            <a:r>
              <a:rPr kumimoji="0" lang="en-C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predicate symbol (</a:t>
            </a:r>
            <a:r>
              <a:rPr kumimoji="0" lang="en-CA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Prolog</a:t>
            </a:r>
            <a:r>
              <a:rPr kumimoji="0" lang="en-C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C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functor</a:t>
            </a:r>
            <a:r>
              <a:rPr kumimoji="0" lang="en-CA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random variable</a:t>
            </a: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</a:t>
            </a:r>
            <a:r>
              <a:rPr kumimoji="0" lang="en-C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functor</a:t>
            </a: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1</a:t>
            </a:r>
            <a:r>
              <a:rPr kumimoji="0" lang="en-CA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-order variables </a:t>
            </a:r>
            <a:r>
              <a:rPr kumimoji="0" lang="en-CA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f(X), g(X,Y), R(X,Y).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CA" sz="2800" noProof="0" dirty="0" smtClean="0"/>
              <a:t>Each variable </a:t>
            </a:r>
            <a:r>
              <a:rPr lang="en-CA" sz="2800" i="1" noProof="0" dirty="0" smtClean="0"/>
              <a:t>X,Y,…</a:t>
            </a:r>
            <a:r>
              <a:rPr lang="en-CA" sz="2800" noProof="0" dirty="0" smtClean="0"/>
              <a:t> ranges over a </a:t>
            </a:r>
            <a:r>
              <a:rPr lang="en-CA" sz="2800" b="1" noProof="0" dirty="0" smtClean="0"/>
              <a:t>population</a:t>
            </a:r>
            <a:r>
              <a:rPr lang="en-CA" sz="2800" noProof="0" dirty="0" smtClean="0"/>
              <a:t> or domain.</a:t>
            </a:r>
            <a:endParaRPr kumimoji="0" lang="en-CA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lang="en-CA" sz="2800" b="1" dirty="0" err="1" smtClean="0"/>
              <a:t>Functor</a:t>
            </a:r>
            <a:r>
              <a:rPr kumimoji="0" lang="en-C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C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Bayes</a:t>
            </a:r>
            <a:r>
              <a:rPr kumimoji="0" lang="en-C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Net* </a:t>
            </a: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(FBN) is a Bayes</a:t>
            </a:r>
            <a:r>
              <a:rPr kumimoji="0" lang="en-C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Net</a:t>
            </a: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whose nodes are </a:t>
            </a:r>
            <a:r>
              <a:rPr kumimoji="0" lang="en-C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functor random</a:t>
            </a:r>
            <a:r>
              <a:rPr kumimoji="0" lang="en-CA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variables</a:t>
            </a:r>
            <a:r>
              <a:rPr lang="en-CA" sz="2800" dirty="0" smtClean="0"/>
              <a:t>.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CA" sz="2800" dirty="0" smtClean="0"/>
              <a:t>Highly expressive </a:t>
            </a:r>
            <a:r>
              <a:rPr lang="en-CA" sz="2400" dirty="0" smtClean="0"/>
              <a:t>(Domingos and Richardson MLJ 2006, </a:t>
            </a:r>
            <a:r>
              <a:rPr lang="en-CA" sz="2400" dirty="0" err="1" smtClean="0"/>
              <a:t>Getoor</a:t>
            </a:r>
            <a:r>
              <a:rPr lang="en-CA" sz="2400" dirty="0" smtClean="0"/>
              <a:t> and Grant MLJ 2006).</a:t>
            </a:r>
            <a:endParaRPr kumimoji="0" lang="en-CA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172200"/>
            <a:ext cx="615696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6</a:t>
            </a:fld>
            <a:r>
              <a:rPr lang="en-US" smtClean="0"/>
              <a:t>/19</a:t>
            </a:r>
            <a:endParaRPr lang="en-US" dirty="0" smtClean="0"/>
          </a:p>
          <a:p>
            <a:endParaRPr kumimoji="0"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*David </a:t>
            </a:r>
            <a:r>
              <a:rPr lang="en-US" sz="2000" dirty="0"/>
              <a:t>Poole, “First-Order Probabilistic Inference”, IJCAI </a:t>
            </a:r>
            <a:r>
              <a:rPr lang="en-US" sz="2000" dirty="0" smtClean="0"/>
              <a:t>2003.</a:t>
            </a:r>
          </a:p>
          <a:p>
            <a:r>
              <a:rPr lang="en-US" sz="2000" dirty="0" smtClean="0"/>
              <a:t>Originally: </a:t>
            </a:r>
            <a:r>
              <a:rPr lang="en-US" sz="2000" dirty="0" err="1" smtClean="0"/>
              <a:t>Parametrized</a:t>
            </a:r>
            <a:r>
              <a:rPr lang="en-US" sz="2000" dirty="0" smtClean="0"/>
              <a:t> </a:t>
            </a:r>
            <a:r>
              <a:rPr lang="en-US" sz="2000" dirty="0" err="1" smtClean="0"/>
              <a:t>Bayes</a:t>
            </a:r>
            <a:r>
              <a:rPr lang="en-US" sz="2000" dirty="0" smtClean="0"/>
              <a:t> Net.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Example: </a:t>
            </a:r>
            <a:r>
              <a:rPr lang="en-CA" dirty="0" err="1" smtClean="0"/>
              <a:t>Functor</a:t>
            </a:r>
            <a:r>
              <a:rPr lang="en-CA" dirty="0" smtClean="0"/>
              <a:t> Bayes Nets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7</a:t>
            </a:fld>
            <a:r>
              <a:rPr kumimoji="0" lang="en-US" smtClean="0"/>
              <a:t>/19</a:t>
            </a:r>
            <a:endParaRPr kumimoji="0" lang="en-US"/>
          </a:p>
        </p:txBody>
      </p:sp>
      <p:sp>
        <p:nvSpPr>
          <p:cNvPr id="20" name="TextBox 19"/>
          <p:cNvSpPr txBox="1"/>
          <p:nvPr/>
        </p:nvSpPr>
        <p:spPr>
          <a:xfrm>
            <a:off x="838200" y="4191000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Parameters: conditional probabilities </a:t>
            </a:r>
            <a:r>
              <a:rPr lang="en-US" sz="2800" i="1" dirty="0" err="1" smtClean="0"/>
              <a:t>P(child|parents</a:t>
            </a:r>
            <a:r>
              <a:rPr lang="en-US" sz="2800" i="1" dirty="0" smtClean="0"/>
              <a:t>)</a:t>
            </a:r>
            <a:r>
              <a:rPr lang="en-US" sz="2800" dirty="0" smtClean="0"/>
              <a:t>.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Defines joint probability for every conjunction of value assignments.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3632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315200" y="3124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67000" y="3581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=F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315200" y="3124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0" y="3657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838200" y="572666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What is the </a:t>
            </a:r>
            <a:r>
              <a:rPr lang="en-US" sz="2400" u="sng" dirty="0" smtClean="0"/>
              <a:t>interpretation</a:t>
            </a:r>
            <a:r>
              <a:rPr lang="en-US" sz="2400" dirty="0" smtClean="0"/>
              <a:t> of the joint probability?</a:t>
            </a:r>
            <a:endParaRPr lang="en-US" sz="2400" dirty="0"/>
          </a:p>
        </p:txBody>
      </p:sp>
      <p:pic>
        <p:nvPicPr>
          <p:cNvPr id="38" name="Picture 37" descr="pbn.pd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905000"/>
            <a:ext cx="7982296" cy="175260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6248400" y="3593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648200" y="1676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7" grpId="0"/>
      <p:bldP spid="39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Random Selection Semantics of </a:t>
            </a:r>
            <a:r>
              <a:rPr lang="en-CA" dirty="0" err="1" smtClean="0"/>
              <a:t>Functors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1857364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447800"/>
            <a:ext cx="4495800" cy="411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 smtClean="0"/>
              <a:t> Intuitively,  </a:t>
            </a:r>
            <a:r>
              <a:rPr lang="en-CA" sz="2400" i="1" dirty="0" smtClean="0"/>
              <a:t>P(Flies(X)|Bird(X)) = 90%</a:t>
            </a:r>
            <a:r>
              <a:rPr lang="en-CA" sz="2400" dirty="0" smtClean="0"/>
              <a:t> means “the probability that a randomly chosen bird flies is 90%”.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 Think of </a:t>
            </a:r>
            <a:r>
              <a:rPr lang="en-CA" sz="2400" i="1" dirty="0" smtClean="0"/>
              <a:t>X</a:t>
            </a:r>
            <a:r>
              <a:rPr lang="en-CA" sz="2400" dirty="0" smtClean="0"/>
              <a:t> as a random variable that </a:t>
            </a:r>
            <a:r>
              <a:rPr lang="en-CA" sz="2400" i="1" dirty="0" smtClean="0"/>
              <a:t>selects a member </a:t>
            </a:r>
            <a:r>
              <a:rPr lang="en-CA" sz="2400" dirty="0" smtClean="0"/>
              <a:t>of its associated population with uniform probability.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 Nodes like </a:t>
            </a:r>
            <a:r>
              <a:rPr lang="en-CA" sz="2400" i="1" dirty="0" smtClean="0"/>
              <a:t>f(X), g(X,Y)</a:t>
            </a:r>
            <a:r>
              <a:rPr lang="en-CA" sz="2400" dirty="0" smtClean="0"/>
              <a:t> are functions of random variables, hence themselves random variables.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8</a:t>
            </a:fld>
            <a:r>
              <a:rPr kumimoji="0" lang="en-US" smtClean="0"/>
              <a:t>/19</a:t>
            </a:r>
            <a:endParaRPr kumimoji="0"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54102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Halpern</a:t>
            </a:r>
            <a:r>
              <a:rPr lang="en-US" dirty="0"/>
              <a:t>, “An analysis of first-order logics of probability”, AI Journal 1990.</a:t>
            </a:r>
            <a:br>
              <a:rPr lang="en-US" dirty="0"/>
            </a:br>
            <a:r>
              <a:rPr lang="en-US" dirty="0"/>
              <a:t>Bacchus, “Representing and reasoning with probabilistic knowledge”, MIT Press 1990.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562600" y="1447800"/>
            <a:ext cx="3124200" cy="3657600"/>
            <a:chOff x="5334000" y="1524000"/>
            <a:chExt cx="3124200" cy="3657600"/>
          </a:xfrm>
        </p:grpSpPr>
        <p:grpSp>
          <p:nvGrpSpPr>
            <p:cNvPr id="10" name="Group 18"/>
            <p:cNvGrpSpPr/>
            <p:nvPr/>
          </p:nvGrpSpPr>
          <p:grpSpPr>
            <a:xfrm>
              <a:off x="5791200" y="1734911"/>
              <a:ext cx="2286000" cy="2904145"/>
              <a:chOff x="5562600" y="1734911"/>
              <a:chExt cx="2286000" cy="2904145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400800" y="1734911"/>
                <a:ext cx="457200" cy="779689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62600" y="2667000"/>
                <a:ext cx="685800" cy="56692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24600" y="2667000"/>
                <a:ext cx="685800" cy="56692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62800" y="2667000"/>
                <a:ext cx="685800" cy="56692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62800" y="3319272"/>
                <a:ext cx="685800" cy="56692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5562600" y="3319272"/>
                <a:ext cx="685800" cy="56692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400800" y="3352800"/>
                <a:ext cx="685800" cy="56692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7162800" y="4038600"/>
                <a:ext cx="685800" cy="56692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3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5562600" y="4038600"/>
                <a:ext cx="685800" cy="56692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3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6400800" y="4072128"/>
                <a:ext cx="685800" cy="566928"/>
              </a:xfrm>
              <a:prstGeom prst="rect">
                <a:avLst/>
              </a:prstGeom>
            </p:spPr>
          </p:pic>
        </p:grpSp>
        <p:sp>
          <p:nvSpPr>
            <p:cNvPr id="11" name="Oval 10"/>
            <p:cNvSpPr/>
            <p:nvPr/>
          </p:nvSpPr>
          <p:spPr>
            <a:xfrm>
              <a:off x="5334000" y="1524000"/>
              <a:ext cx="3124200" cy="3657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ight Arrow 21"/>
          <p:cNvSpPr/>
          <p:nvPr/>
        </p:nvSpPr>
        <p:spPr>
          <a:xfrm>
            <a:off x="4114800" y="3200400"/>
            <a:ext cx="1219200" cy="457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Random Selection Semantics: Examples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Pseudo-Likelihood for Relational Data - SDM '11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57364"/>
            <a:ext cx="4876800" cy="134303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 smtClean="0"/>
              <a:t> </a:t>
            </a:r>
            <a:r>
              <a:rPr lang="en-CA" sz="2400" i="1" dirty="0" smtClean="0"/>
              <a:t>P(X = Anna) = 1/2</a:t>
            </a:r>
            <a:r>
              <a:rPr lang="en-CA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 </a:t>
            </a:r>
            <a:r>
              <a:rPr lang="en-CA" sz="2400" i="1" dirty="0" err="1" smtClean="0"/>
              <a:t>P(Smokes(X</a:t>
            </a:r>
            <a:r>
              <a:rPr lang="en-CA" sz="2400" i="1" dirty="0" smtClean="0"/>
              <a:t>) = T) = </a:t>
            </a:r>
            <a:r>
              <a:rPr lang="en-CA" sz="2400" i="1" dirty="0" smtClean="0">
                <a:sym typeface="Symbol"/>
              </a:rPr>
              <a:t></a:t>
            </a:r>
            <a:r>
              <a:rPr lang="en-CA" sz="2400" i="1" baseline="-25000" dirty="0" smtClean="0"/>
              <a:t>x:Smokes(x)=T</a:t>
            </a:r>
            <a:r>
              <a:rPr lang="en-CA" sz="2400" i="1" dirty="0" smtClean="0"/>
              <a:t> 1/|X| = 1</a:t>
            </a:r>
            <a:r>
              <a:rPr lang="en-CA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 </a:t>
            </a:r>
            <a:r>
              <a:rPr lang="en-CA" sz="2400" i="1" dirty="0" smtClean="0"/>
              <a:t>P(Friend(X,Y) = T) = </a:t>
            </a:r>
            <a:r>
              <a:rPr lang="en-CA" sz="2400" i="1" dirty="0" smtClean="0">
                <a:sym typeface="Symbol"/>
              </a:rPr>
              <a:t></a:t>
            </a:r>
            <a:r>
              <a:rPr lang="en-CA" sz="2400" i="1" baseline="-25000" dirty="0" err="1" smtClean="0"/>
              <a:t>x,y:Friend</a:t>
            </a:r>
            <a:r>
              <a:rPr lang="en-CA" sz="2400" i="1" baseline="-25000" dirty="0" smtClean="0"/>
              <a:t>(</a:t>
            </a:r>
            <a:r>
              <a:rPr lang="en-CA" sz="2400" i="1" baseline="-25000" dirty="0" err="1" smtClean="0"/>
              <a:t>x,y</a:t>
            </a:r>
            <a:r>
              <a:rPr lang="en-CA" sz="2400" i="1" baseline="-25000" dirty="0" smtClean="0"/>
              <a:t>)</a:t>
            </a:r>
            <a:r>
              <a:rPr lang="en-CA" sz="2400" i="1" dirty="0" smtClean="0"/>
              <a:t> 1/(|X||Y|).</a:t>
            </a:r>
            <a:br>
              <a:rPr lang="en-CA" sz="2400" i="1" dirty="0" smtClean="0"/>
            </a:br>
            <a:endParaRPr lang="en-CA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9</a:t>
            </a:fld>
            <a:r>
              <a:rPr kumimoji="0" lang="en-US" smtClean="0"/>
              <a:t>/19</a:t>
            </a:r>
            <a:endParaRPr kumimoji="0"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10201" y="2171700"/>
          <a:ext cx="27177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933"/>
                <a:gridCol w="905933"/>
                <a:gridCol w="9059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Name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Smokes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Cancer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410201" y="1676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410201" y="3924300"/>
          <a:ext cx="1811866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933"/>
                <a:gridCol w="9059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Name1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Name2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410201" y="3505200"/>
            <a:ext cx="1811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Friend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3276600"/>
            <a:ext cx="472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CA" sz="2400" dirty="0" smtClean="0"/>
              <a:t> The </a:t>
            </a:r>
            <a:r>
              <a:rPr lang="en-CA" sz="2400" b="1" dirty="0" smtClean="0"/>
              <a:t>database frequency </a:t>
            </a:r>
            <a:r>
              <a:rPr lang="en-CA" sz="2400" dirty="0" smtClean="0"/>
              <a:t>of a functor assignment is the number of satisfying instantiations or </a:t>
            </a:r>
            <a:r>
              <a:rPr lang="en-CA" sz="2400" b="1" dirty="0" smtClean="0"/>
              <a:t>groundings</a:t>
            </a:r>
            <a:r>
              <a:rPr lang="en-CA" sz="2400" dirty="0" smtClean="0"/>
              <a:t>, divided by the total possible number of groundings.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</TotalTime>
  <Words>2574</Words>
  <Application>Microsoft Macintosh PowerPoint</Application>
  <PresentationFormat>On-screen Show (4:3)</PresentationFormat>
  <Paragraphs>396</Paragraphs>
  <Slides>25</Slides>
  <Notes>15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Equity</vt:lpstr>
      <vt:lpstr>A Tractable Pseudo-Likelihood for Bayes Nets Applied To Relational Data</vt:lpstr>
      <vt:lpstr>Machine Learning for Relational Databases</vt:lpstr>
      <vt:lpstr>Measuring Model Fit</vt:lpstr>
      <vt:lpstr>Outline</vt:lpstr>
      <vt:lpstr>Database Instance based on Entity-Relationship (ER) Model</vt:lpstr>
      <vt:lpstr>Relational Data: what are the random variables (nodes)?</vt:lpstr>
      <vt:lpstr>Example: Functor Bayes Nets</vt:lpstr>
      <vt:lpstr>Random Selection Semantics of Functors</vt:lpstr>
      <vt:lpstr>Random Selection Semantics: Examples</vt:lpstr>
      <vt:lpstr>Likelihood Function for Single-Table Data</vt:lpstr>
      <vt:lpstr>Proposed Pseudo Log-Likelihood</vt:lpstr>
      <vt:lpstr>Semantics: Random Selection Log-Likelihood</vt:lpstr>
      <vt:lpstr>Parameter Learning Is Tractable</vt:lpstr>
      <vt:lpstr>Structure Learning</vt:lpstr>
      <vt:lpstr>Running time on benchmarks</vt:lpstr>
      <vt:lpstr>Accuracy</vt:lpstr>
      <vt:lpstr>Summary: Likelihood for relational data.</vt:lpstr>
      <vt:lpstr>Summary: Statistics with  Pseudo-Likelihood</vt:lpstr>
      <vt:lpstr>Thank you!</vt:lpstr>
      <vt:lpstr>Comparison With Markov Logic Networks (MLNs)</vt:lpstr>
      <vt:lpstr>Likelihood Functions for Parametrized Bayes Nets</vt:lpstr>
      <vt:lpstr>Hidden Variables Avoid Cycles</vt:lpstr>
      <vt:lpstr>The Cyclicity Problem</vt:lpstr>
      <vt:lpstr>Undirected Models Avoid Cycles</vt:lpstr>
      <vt:lpstr>Choice of Functors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Markov Logic Networks  with Many Descriptive Attributes</dc:title>
  <dc:creator>Windows User</dc:creator>
  <cp:lastModifiedBy>Oliver Schulte</cp:lastModifiedBy>
  <cp:revision>344</cp:revision>
  <dcterms:created xsi:type="dcterms:W3CDTF">2011-05-10T16:31:35Z</dcterms:created>
  <dcterms:modified xsi:type="dcterms:W3CDTF">2011-05-10T16:32:48Z</dcterms:modified>
</cp:coreProperties>
</file>