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59" r:id="rId4"/>
    <p:sldId id="274" r:id="rId5"/>
    <p:sldId id="323" r:id="rId6"/>
    <p:sldId id="321" r:id="rId7"/>
    <p:sldId id="324" r:id="rId8"/>
    <p:sldId id="325" r:id="rId9"/>
    <p:sldId id="327" r:id="rId10"/>
    <p:sldId id="326" r:id="rId11"/>
    <p:sldId id="328" r:id="rId12"/>
    <p:sldId id="329" r:id="rId1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848" autoAdjust="0"/>
  </p:normalViewPr>
  <p:slideViewPr>
    <p:cSldViewPr snapToGrid="0" snapToObjects="1">
      <p:cViewPr>
        <p:scale>
          <a:sx n="50" d="100"/>
          <a:sy n="50" d="100"/>
        </p:scale>
        <p:origin x="-3240" y="-2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643DF10F-661A-154D-AEC4-831FE342F32A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35E3594E-B5E7-DE43-B105-D1E7D31786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642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3CBE3EAE-D6F7-B341-A9D9-F43E30C616E4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57BE7C63-45E8-3348-B2F7-0B0BBCE77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9404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CA" dirty="0" smtClean="0">
                <a:latin typeface="Calibri" charset="0"/>
              </a:rPr>
              <a:t>This paper presents a challenge, not a solution.</a:t>
            </a:r>
            <a:endParaRPr lang="en-US" dirty="0">
              <a:latin typeface="Calibri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CBEA8C6-1438-6349-AE5B-AD4AFC0FE361}" type="slidenum">
              <a:rPr lang="en-US" sz="1200">
                <a:latin typeface="Calibri" charset="0"/>
              </a:rPr>
              <a:pPr eaLnBrk="1" hangingPunct="1"/>
              <a:t>1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M. Chiang</a:t>
            </a:r>
            <a:r>
              <a:rPr lang="en-US" baseline="0" dirty="0" smtClean="0"/>
              <a:t> and D. Poole (2012), “</a:t>
            </a:r>
            <a:r>
              <a:rPr lang="en-US" dirty="0" smtClean="0"/>
              <a:t>Reference classes and relational learning”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If the only thing you know about </a:t>
            </a:r>
            <a:r>
              <a:rPr lang="en-CA" dirty="0" err="1" smtClean="0"/>
              <a:t>Tweety</a:t>
            </a:r>
            <a:r>
              <a:rPr lang="en-CA" dirty="0" smtClean="0"/>
              <a:t> is that </a:t>
            </a:r>
            <a:r>
              <a:rPr lang="en-CA" dirty="0" err="1" smtClean="0"/>
              <a:t>Tweety</a:t>
            </a:r>
            <a:r>
              <a:rPr lang="en-CA" dirty="0" smtClean="0"/>
              <a:t> is a bird,</a:t>
            </a:r>
            <a:r>
              <a:rPr lang="en-CA" baseline="0" dirty="0" smtClean="0"/>
              <a:t> you should use the class frequencies.</a:t>
            </a:r>
            <a:br>
              <a:rPr lang="en-CA" baseline="0" dirty="0" smtClean="0"/>
            </a:br>
            <a:r>
              <a:rPr lang="en-CA" baseline="0" dirty="0" smtClean="0"/>
              <a:t>Using logical predicate notation.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Instantiate B with “</a:t>
            </a:r>
            <a:r>
              <a:rPr lang="en-CA" dirty="0" err="1" smtClean="0"/>
              <a:t>Tweety</a:t>
            </a:r>
            <a:r>
              <a:rPr lang="en-CA" dirty="0" smtClean="0"/>
              <a:t>”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What about aggregate functions, MLNs, dependency networks?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B8C79C2-6210-4643-9B00-6DB17D1490DF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CA" dirty="0" smtClean="0"/>
              <a:t>Marginal Probabilities for Instances and Classes</a:t>
            </a:r>
            <a:endParaRPr lang="en-US" dirty="0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124607-D7EB-3446-A4B8-55166DB82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70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9F025-39CE-7842-B088-7AEAE675A2FD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 smtClean="0"/>
              <a:t>Marginal Probabilities for Instances and Classes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01E80-921C-614C-9D5C-E880ED6785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75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A80C8-DE31-6D45-A75B-2F78ED31D1B4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 smtClean="0"/>
              <a:t>Marginal Probabilities for Instances and Classes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52AD-693C-B34D-A8D9-1959FACC4B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5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53F57-6B8A-5942-BBD7-60F9A771C0EF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 smtClean="0"/>
              <a:t>Marginal Probabilities for Instances and Classes</a:t>
            </a:r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45685-DC37-0445-898B-F64AE21B2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2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8181F22-A87A-7B42-BD26-2AA8A58930D0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CA" dirty="0" smtClean="0"/>
              <a:t>Marginal Probabilities for Instances and Classes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62C3EF-4CE4-FF46-9CDF-2832916B36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8410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EAD73-D4C5-DA48-80F8-712B46BE2632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 smtClean="0"/>
              <a:t>Marginal Probabilities for Instances and Classes</a:t>
            </a:r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4DA57-F8B9-B54F-AF0F-CC9FA0CF1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10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EB567-BCE6-0D4E-AF49-18ECF2A3F029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 smtClean="0"/>
              <a:t>Marginal Probabilities for Instances and Classes</a:t>
            </a:r>
            <a:endParaRPr lang="en-US" dirty="0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E733E-2B96-754A-A071-B13946FEA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020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06915-5FD9-8947-AE88-405019268103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 smtClean="0"/>
              <a:t>Marginal Probabilities for Instances and Classes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326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357CB-324E-CF4B-9620-22A80CFB5894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 dirty="0" smtClean="0"/>
              <a:t>Marginal Probabilities for Instances and Classes</a:t>
            </a:r>
            <a:endParaRPr lang="en-US" dirty="0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E9F6A-3B58-334D-9273-DA712BDC8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69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39F4B48-5700-3348-8034-93071F1942FF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CA" dirty="0" smtClean="0"/>
              <a:t>Marginal Probabilities for Instances and Classes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DA4859-D5F6-8445-B88F-302AD4376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790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CA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F45A4A6-4041-BB45-AD0E-76F15C40C5C1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CA" dirty="0" smtClean="0"/>
              <a:t>Marginal Probabilities for Instances and Classes</a:t>
            </a:r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E0285F-B208-4644-BE15-0A0C423EAF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89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64125" y="6153150"/>
            <a:ext cx="2476500" cy="476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2"/>
                </a:solidFill>
                <a:latin typeface="Perpetua" charset="0"/>
              </a:defRPr>
            </a:lvl1pPr>
          </a:lstStyle>
          <a:p>
            <a:pPr>
              <a:defRPr/>
            </a:pPr>
            <a:fld id="{951B6275-5792-9B45-B275-43D0224B9192}" type="datetime1">
              <a:rPr lang="en-US"/>
              <a:pPr>
                <a:defRPr/>
              </a:pPr>
              <a:t>13-05-22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2"/>
                </a:solidFill>
                <a:latin typeface="Perpetua" charset="0"/>
              </a:defRPr>
            </a:lvl1pPr>
          </a:lstStyle>
          <a:p>
            <a:pPr>
              <a:defRPr/>
            </a:pPr>
            <a:r>
              <a:rPr lang="en-CA" dirty="0" smtClean="0"/>
              <a:t>Marginal Probabilities for Instances and Classes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>
              <a:defRPr sz="1400" smtClean="0">
                <a:solidFill>
                  <a:srgbClr val="FFFFFF"/>
                </a:solidFill>
                <a:latin typeface="Franklin Gothic Book" charset="0"/>
              </a:defRPr>
            </a:lvl1pPr>
          </a:lstStyle>
          <a:p>
            <a:pPr>
              <a:defRPr/>
            </a:pPr>
            <a:fld id="{7CEF2234-60CD-F14D-A018-E190E3387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TextBox 9"/>
          <p:cNvSpPr txBox="1">
            <a:spLocks noChangeArrowheads="1"/>
          </p:cNvSpPr>
          <p:nvPr/>
        </p:nvSpPr>
        <p:spPr bwMode="auto">
          <a:xfrm>
            <a:off x="7769225" y="6210300"/>
            <a:ext cx="9175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4B99B7F-2E64-2646-91C2-380EEC053FFA}" type="slidenum">
              <a:rPr lang="en-US" sz="1400" smtClean="0">
                <a:latin typeface="Perpetua" charset="0"/>
              </a:rPr>
              <a:pPr eaLnBrk="1" hangingPunct="1"/>
              <a:t>‹#›</a:t>
            </a:fld>
            <a:r>
              <a:rPr lang="en-US" sz="1400" dirty="0" smtClean="0">
                <a:latin typeface="Perpetua" charset="0"/>
              </a:rPr>
              <a:t>/12</a:t>
            </a:r>
            <a:endParaRPr lang="en-US" sz="1400" dirty="0">
              <a:latin typeface="Perpetua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1" r:id="rId2"/>
    <p:sldLayoutId id="2147483699" r:id="rId3"/>
    <p:sldLayoutId id="2147483692" r:id="rId4"/>
    <p:sldLayoutId id="2147483693" r:id="rId5"/>
    <p:sldLayoutId id="2147483694" r:id="rId6"/>
    <p:sldLayoutId id="2147483695" r:id="rId7"/>
    <p:sldLayoutId id="2147483700" r:id="rId8"/>
    <p:sldLayoutId id="2147483701" r:id="rId9"/>
    <p:sldLayoutId id="2147483696" r:id="rId10"/>
    <p:sldLayoutId id="2147483697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charset="0"/>
        <a:buChar char=""/>
        <a:defRPr sz="26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charset="0"/>
        <a:buChar char="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charset="0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charset="0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5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232028" y="1593622"/>
            <a:ext cx="8686800" cy="1470025"/>
          </a:xfrm>
        </p:spPr>
        <p:txBody>
          <a:bodyPr/>
          <a:lstStyle/>
          <a:p>
            <a:pPr eaLnBrk="1" hangingPunct="1"/>
            <a:r>
              <a:rPr lang="en-CA" dirty="0" smtClean="0"/>
              <a:t>Challenge Paper: Marginal Probabilities for Instances and Classes</a:t>
            </a:r>
            <a:endParaRPr dirty="0">
              <a:latin typeface="Franklin Gothic Book" charset="0"/>
            </a:endParaRPr>
          </a:p>
        </p:txBody>
      </p:sp>
      <p:pic>
        <p:nvPicPr>
          <p:cNvPr id="17" name="Picture 5" descr="sfu-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373" y="4030823"/>
            <a:ext cx="18446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Placeholder 5"/>
          <p:cNvSpPr txBox="1">
            <a:spLocks/>
          </p:cNvSpPr>
          <p:nvPr/>
        </p:nvSpPr>
        <p:spPr bwMode="auto">
          <a:xfrm>
            <a:off x="1219200" y="3817256"/>
            <a:ext cx="3276600" cy="1480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 smtClean="0">
                <a:latin typeface="Perpetua" pitchFamily="18" charset="0"/>
              </a:rPr>
              <a:t>Oliver Schulte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 smtClean="0">
                <a:latin typeface="Perpetua" pitchFamily="18" charset="0"/>
              </a:rPr>
              <a:t>School </a:t>
            </a:r>
            <a:r>
              <a:rPr lang="en-CA" dirty="0">
                <a:latin typeface="Perpetua" pitchFamily="18" charset="0"/>
              </a:rPr>
              <a:t>of Computing Science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>
                <a:latin typeface="Perpetua" pitchFamily="18" charset="0"/>
              </a:rPr>
              <a:t>Simon Fraser University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>
                <a:latin typeface="Perpetua" pitchFamily="18" charset="0"/>
              </a:rPr>
              <a:t>Vancouver, Canada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endParaRPr lang="en-CA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Challenge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962656"/>
            <a:ext cx="7772400" cy="2471928"/>
          </a:xfrm>
        </p:spPr>
        <p:txBody>
          <a:bodyPr/>
          <a:lstStyle/>
          <a:p>
            <a:pPr>
              <a:buNone/>
            </a:pPr>
            <a:r>
              <a:rPr lang="en-CA" sz="3200" dirty="0" smtClean="0"/>
              <a:t>If we accept that an SRL system should satisfy class-instance marginal equivalence, how do we design a system to achieve that?</a:t>
            </a:r>
            <a:endParaRPr lang="en-CA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Marginal Probabilities for Instances and Classes</a:t>
            </a:r>
            <a:r>
              <a:rPr lang="en-US" dirty="0" smtClean="0"/>
              <a:t>a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Parametrized</a:t>
            </a:r>
            <a:r>
              <a:rPr lang="en-CA" dirty="0" smtClean="0"/>
              <a:t> </a:t>
            </a:r>
            <a:r>
              <a:rPr lang="en-CA" dirty="0" err="1" smtClean="0"/>
              <a:t>Bayes</a:t>
            </a:r>
            <a:r>
              <a:rPr lang="en-CA" dirty="0" smtClean="0"/>
              <a:t> Net Examples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Marginal Probabilities for Instances and Classes</a:t>
            </a:r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835069" y="1825898"/>
            <a:ext cx="213360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/>
              <a:t>intelligence(S</a:t>
            </a:r>
            <a:r>
              <a:rPr lang="en-US" sz="2400" dirty="0"/>
              <a:t>)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388267" y="1809750"/>
            <a:ext cx="1298533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diff(C)</a:t>
            </a:r>
          </a:p>
        </p:txBody>
      </p:sp>
      <p:cxnSp>
        <p:nvCxnSpPr>
          <p:cNvPr id="11" name="Straight Arrow Connector 10"/>
          <p:cNvCxnSpPr>
            <a:endCxn id="12" idx="1"/>
          </p:cNvCxnSpPr>
          <p:nvPr/>
        </p:nvCxnSpPr>
        <p:spPr>
          <a:xfrm>
            <a:off x="2076450" y="2287563"/>
            <a:ext cx="1959025" cy="3787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035475" y="2435498"/>
            <a:ext cx="2514594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/>
              <a:t>Registered(</a:t>
            </a:r>
            <a:r>
              <a:rPr lang="en-US" sz="2400" dirty="0" err="1"/>
              <a:t>S,C</a:t>
            </a:r>
            <a:r>
              <a:rPr lang="en-US" sz="2400" dirty="0"/>
              <a:t>)</a:t>
            </a:r>
          </a:p>
        </p:txBody>
      </p:sp>
      <p:cxnSp>
        <p:nvCxnSpPr>
          <p:cNvPr id="13" name="Straight Arrow Connector 12"/>
          <p:cNvCxnSpPr>
            <a:stCxn id="10" idx="2"/>
            <a:endCxn id="12" idx="3"/>
          </p:cNvCxnSpPr>
          <p:nvPr/>
        </p:nvCxnSpPr>
        <p:spPr>
          <a:xfrm flipH="1">
            <a:off x="6550069" y="2271415"/>
            <a:ext cx="1487465" cy="3949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/>
          <p:cNvSpPr>
            <a:spLocks noGrp="1"/>
          </p:cNvSpPr>
          <p:nvPr>
            <p:ph sz="quarter" idx="1"/>
          </p:nvPr>
        </p:nvSpPr>
        <p:spPr>
          <a:xfrm>
            <a:off x="593681" y="3219450"/>
            <a:ext cx="7772400" cy="2952750"/>
          </a:xfrm>
        </p:spPr>
        <p:txBody>
          <a:bodyPr/>
          <a:lstStyle/>
          <a:p>
            <a:r>
              <a:rPr lang="en-CA" sz="3200" b="1" dirty="0" smtClean="0"/>
              <a:t>Proposition</a:t>
            </a:r>
            <a:r>
              <a:rPr lang="en-CA" sz="3200" dirty="0" smtClean="0"/>
              <a:t> If each node in the ground network has a unique set of parents, then </a:t>
            </a:r>
            <a:br>
              <a:rPr lang="en-CA" sz="3200" dirty="0" smtClean="0"/>
            </a:br>
            <a:r>
              <a:rPr lang="en-CA" sz="3200" dirty="0" smtClean="0"/>
              <a:t>class-level </a:t>
            </a:r>
            <a:r>
              <a:rPr lang="en-CA" sz="3200" dirty="0" err="1" smtClean="0"/>
              <a:t>marginals</a:t>
            </a:r>
            <a:r>
              <a:rPr lang="en-CA" sz="3200" dirty="0" smtClean="0"/>
              <a:t> = instance-level marginal.</a:t>
            </a:r>
          </a:p>
          <a:p>
            <a:r>
              <a:rPr lang="en-CA" sz="3200" dirty="0" smtClean="0"/>
              <a:t>For other structures, it depends on the combining rule/parameters used.</a:t>
            </a:r>
            <a:endParaRPr lang="en-CA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Constraints are Good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152650"/>
          </a:xfrm>
        </p:spPr>
        <p:txBody>
          <a:bodyPr/>
          <a:lstStyle/>
          <a:p>
            <a:r>
              <a:rPr lang="en-CA" dirty="0" smtClean="0"/>
              <a:t>Pedro </a:t>
            </a:r>
            <a:r>
              <a:rPr lang="en-CA" dirty="0" err="1" smtClean="0"/>
              <a:t>Domingos</a:t>
            </a:r>
            <a:r>
              <a:rPr lang="en-CA" dirty="0" smtClean="0"/>
              <a:t>: “The search space for SRL algorithms is very large even by AI standards.”</a:t>
            </a:r>
          </a:p>
          <a:p>
            <a:pPr>
              <a:buFont typeface="Wingdings" pitchFamily="2" charset="2"/>
              <a:buChar char="Ø"/>
            </a:pPr>
            <a:r>
              <a:rPr lang="en-CA" dirty="0" smtClean="0"/>
              <a:t>Class-instance marginal equivalence reduces the search space.</a:t>
            </a:r>
          </a:p>
          <a:p>
            <a:r>
              <a:rPr lang="en-CA" dirty="0" smtClean="0"/>
              <a:t>Strong theoretical foundation.</a:t>
            </a:r>
          </a:p>
          <a:p>
            <a:r>
              <a:rPr lang="en-CA" dirty="0" smtClean="0"/>
              <a:t>The challenge is to implement the constraint.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Marginal Probabilities for Instances and Classes</a:t>
            </a:r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66950" y="3790950"/>
            <a:ext cx="4953000" cy="2466915"/>
          </a:xfrm>
          <a:prstGeom prst="ellipse">
            <a:avLst/>
          </a:prstGeom>
          <a:noFill/>
          <a:ln>
            <a:solidFill>
              <a:schemeClr val="accent1">
                <a:shade val="60000"/>
                <a:satMod val="1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 err="1" smtClean="0"/>
              <a:t>Parametrized</a:t>
            </a:r>
            <a:r>
              <a:rPr lang="en-CA" dirty="0" smtClean="0"/>
              <a:t> </a:t>
            </a:r>
            <a:r>
              <a:rPr lang="en-CA" dirty="0" err="1" smtClean="0"/>
              <a:t>Bayes</a:t>
            </a:r>
            <a:r>
              <a:rPr lang="en-CA" dirty="0" smtClean="0"/>
              <a:t> Nets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4757886"/>
            <a:ext cx="4476750" cy="519351"/>
          </a:xfrm>
          <a:prstGeom prst="ellipse">
            <a:avLst/>
          </a:prstGeom>
          <a:noFill/>
          <a:ln>
            <a:solidFill>
              <a:schemeClr val="accent1">
                <a:shade val="60000"/>
                <a:satMod val="1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 smtClean="0"/>
              <a:t>PBN + Marginal Equivalence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Class-Level and Instance-Level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8325" y="1447800"/>
            <a:ext cx="7772400" cy="969977"/>
          </a:xfrm>
        </p:spPr>
        <p:txBody>
          <a:bodyPr/>
          <a:lstStyle/>
          <a:p>
            <a:r>
              <a:rPr lang="en-US" dirty="0" smtClean="0"/>
              <a:t>Classic AI research distinguished two types of probabilistic relational queries. (</a:t>
            </a:r>
            <a:r>
              <a:rPr lang="en-US" dirty="0" err="1" smtClean="0"/>
              <a:t>Halpern</a:t>
            </a:r>
            <a:r>
              <a:rPr lang="en-US" dirty="0" smtClean="0"/>
              <a:t> 1990, Bacchus 1990).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4399" y="6172200"/>
            <a:ext cx="6925931" cy="457200"/>
          </a:xfrm>
        </p:spPr>
        <p:txBody>
          <a:bodyPr/>
          <a:lstStyle/>
          <a:p>
            <a:r>
              <a:rPr lang="en-US" dirty="0" err="1" smtClean="0"/>
              <a:t>Halpern</a:t>
            </a:r>
            <a:r>
              <a:rPr lang="en-US" dirty="0" smtClean="0"/>
              <a:t>, “An analysis of first-order logics of probability”, AI Journal 1990.</a:t>
            </a:r>
            <a:br>
              <a:rPr lang="en-US" dirty="0" smtClean="0"/>
            </a:br>
            <a:r>
              <a:rPr lang="en-US" dirty="0" smtClean="0"/>
              <a:t>Bacchus, “Representing and reasoning with probabilistic knowledge”, MIT Press 1990.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163000" y="2684918"/>
            <a:ext cx="1903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Relational Query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8325" y="3766604"/>
          <a:ext cx="3848170" cy="23520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085"/>
                <a:gridCol w="192408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Class-level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Query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Reference Class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What is the percentage of flying birds?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Birds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What is the percentage of friendship pairs where both are women?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Pairs</a:t>
                      </a:r>
                      <a:r>
                        <a:rPr lang="en-US" sz="1400" baseline="0" dirty="0" smtClean="0"/>
                        <a:t> of Friends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What is the percentage of A grades awarded to highly intelligence students?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Student-course</a:t>
                      </a:r>
                      <a:r>
                        <a:rPr lang="en-US" sz="1400" baseline="0" dirty="0" smtClean="0"/>
                        <a:t> pairs where student is registered in course.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066962" y="3900171"/>
          <a:ext cx="3619838" cy="2138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83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Instance-Level Query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Given that </a:t>
                      </a:r>
                      <a:r>
                        <a:rPr lang="en-US" sz="1400" dirty="0" err="1" smtClean="0"/>
                        <a:t>Tweety</a:t>
                      </a:r>
                      <a:r>
                        <a:rPr lang="en-US" sz="1400" dirty="0" smtClean="0"/>
                        <a:t> is a bird, what is the probability that </a:t>
                      </a:r>
                      <a:r>
                        <a:rPr lang="en-US" sz="1400" dirty="0" err="1" smtClean="0"/>
                        <a:t>Tweety</a:t>
                      </a:r>
                      <a:r>
                        <a:rPr lang="en-US" sz="1400" dirty="0" smtClean="0"/>
                        <a:t> flies?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Given that Sam and Hilary</a:t>
                      </a:r>
                      <a:r>
                        <a:rPr lang="en-US" sz="1400" baseline="0" dirty="0" smtClean="0"/>
                        <a:t> are friends, and given the genders of their other friends, what is the probability that Sam and Hilary are both women?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What is the </a:t>
                      </a:r>
                      <a:r>
                        <a:rPr lang="en-US" sz="1400" dirty="0" err="1" smtClean="0"/>
                        <a:t>probabiity</a:t>
                      </a:r>
                      <a:r>
                        <a:rPr lang="en-US" sz="1400" dirty="0" smtClean="0"/>
                        <a:t> that Jack is highly intelligent given his grades?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Straight Connector 8"/>
          <p:cNvCxnSpPr>
            <a:stCxn id="5" idx="2"/>
          </p:cNvCxnSpPr>
          <p:nvPr/>
        </p:nvCxnSpPr>
        <p:spPr>
          <a:xfrm rot="5400000">
            <a:off x="2891074" y="2542697"/>
            <a:ext cx="712354" cy="17354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2"/>
          </p:cNvCxnSpPr>
          <p:nvPr/>
        </p:nvCxnSpPr>
        <p:spPr>
          <a:xfrm rot="16200000" flipH="1">
            <a:off x="4874367" y="2294864"/>
            <a:ext cx="979271" cy="249804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357570" y="2465622"/>
            <a:ext cx="33292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Instance-level queries</a:t>
            </a:r>
          </a:p>
          <a:p>
            <a:r>
              <a:rPr lang="en-US" dirty="0" smtClean="0"/>
              <a:t>Ground facts</a:t>
            </a:r>
          </a:p>
          <a:p>
            <a:r>
              <a:rPr lang="en-US" dirty="0" smtClean="0"/>
              <a:t>Type 2 probabilities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39989" y="2465622"/>
            <a:ext cx="33292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Class-level queries</a:t>
            </a:r>
          </a:p>
          <a:p>
            <a:r>
              <a:rPr lang="en-US" dirty="0" smtClean="0"/>
              <a:t>Relational Statistics</a:t>
            </a:r>
          </a:p>
          <a:p>
            <a:r>
              <a:rPr lang="en-US" dirty="0" smtClean="0"/>
              <a:t>Type 1 probabilities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connection between class-level and instance-level probabilities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Marginal Probabilities for Instances and Classes</a:t>
            </a:r>
            <a:endParaRPr lang="en-US" dirty="0"/>
          </a:p>
        </p:txBody>
      </p:sp>
      <p:grpSp>
        <p:nvGrpSpPr>
          <p:cNvPr id="5" name="Group 8"/>
          <p:cNvGrpSpPr/>
          <p:nvPr/>
        </p:nvGrpSpPr>
        <p:grpSpPr>
          <a:xfrm>
            <a:off x="6127244" y="1448306"/>
            <a:ext cx="2514176" cy="2548128"/>
            <a:chOff x="5334000" y="1524000"/>
            <a:chExt cx="3124200" cy="3657600"/>
          </a:xfrm>
        </p:grpSpPr>
        <p:grpSp>
          <p:nvGrpSpPr>
            <p:cNvPr id="6" name="Group 18"/>
            <p:cNvGrpSpPr/>
            <p:nvPr/>
          </p:nvGrpSpPr>
          <p:grpSpPr>
            <a:xfrm>
              <a:off x="5791200" y="1734911"/>
              <a:ext cx="2286000" cy="2904145"/>
              <a:chOff x="5562600" y="1734911"/>
              <a:chExt cx="2286000" cy="2904145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6400800" y="1734911"/>
                <a:ext cx="457200" cy="779689"/>
              </a:xfrm>
              <a:prstGeom prst="rect">
                <a:avLst/>
              </a:prstGeom>
            </p:spPr>
          </p:pic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5562600" y="2667000"/>
                <a:ext cx="685800" cy="566928"/>
              </a:xfrm>
              <a:prstGeom prst="rect">
                <a:avLst/>
              </a:prstGeom>
            </p:spPr>
          </p:pic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6324600" y="2667000"/>
                <a:ext cx="685800" cy="566928"/>
              </a:xfrm>
              <a:prstGeom prst="rect">
                <a:avLst/>
              </a:prstGeom>
            </p:spPr>
          </p:pic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7162800" y="2667000"/>
                <a:ext cx="685800" cy="566928"/>
              </a:xfrm>
              <a:prstGeom prst="rect">
                <a:avLst/>
              </a:prstGeom>
            </p:spPr>
          </p:pic>
          <p:pic>
            <p:nvPicPr>
              <p:cNvPr id="12" name="Picture 11"/>
              <p:cNvPicPr>
                <a:picLocks noChangeAspect="1"/>
              </p:cNvPicPr>
              <p:nvPr/>
            </p:nvPicPr>
            <p:blipFill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p:blipFill>
            <p:spPr>
              <a:xfrm>
                <a:off x="7162800" y="3319272"/>
                <a:ext cx="685800" cy="566928"/>
              </a:xfrm>
              <a:prstGeom prst="rect">
                <a:avLst/>
              </a:prstGeom>
            </p:spPr>
          </p:pic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p:blipFill>
            <p:spPr>
              <a:xfrm>
                <a:off x="5562600" y="3319272"/>
                <a:ext cx="685800" cy="566928"/>
              </a:xfrm>
              <a:prstGeom prst="rect">
                <a:avLst/>
              </a:prstGeom>
            </p:spPr>
          </p:pic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p:blipFill>
            <p:spPr>
              <a:xfrm>
                <a:off x="6400800" y="3352800"/>
                <a:ext cx="685800" cy="566928"/>
              </a:xfrm>
              <a:prstGeom prst="rect">
                <a:avLst/>
              </a:prstGeom>
            </p:spPr>
          </p:pic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4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</a:blip>
              <a:stretch>
                <a:fillRect/>
              </a:stretch>
            </p:blipFill>
            <p:spPr>
              <a:xfrm>
                <a:off x="7162800" y="4038600"/>
                <a:ext cx="685800" cy="566928"/>
              </a:xfrm>
              <a:prstGeom prst="rect">
                <a:avLst/>
              </a:prstGeom>
            </p:spPr>
          </p:pic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4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</a:blip>
              <a:stretch>
                <a:fillRect/>
              </a:stretch>
            </p:blipFill>
            <p:spPr>
              <a:xfrm>
                <a:off x="5562600" y="4038600"/>
                <a:ext cx="685800" cy="566928"/>
              </a:xfrm>
              <a:prstGeom prst="rect">
                <a:avLst/>
              </a:prstGeom>
            </p:spPr>
          </p:pic>
          <p:pic>
            <p:nvPicPr>
              <p:cNvPr id="17" name="Picture 16"/>
              <p:cNvPicPr>
                <a:picLocks noChangeAspect="1"/>
              </p:cNvPicPr>
              <p:nvPr/>
            </p:nvPicPr>
            <p:blipFill>
              <a:blip r:embed="rId4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</a:blip>
              <a:stretch>
                <a:fillRect/>
              </a:stretch>
            </p:blipFill>
            <p:spPr>
              <a:xfrm>
                <a:off x="6400800" y="4072128"/>
                <a:ext cx="685800" cy="566928"/>
              </a:xfrm>
              <a:prstGeom prst="rect">
                <a:avLst/>
              </a:prstGeom>
            </p:spPr>
          </p:pic>
        </p:grpSp>
        <p:sp>
          <p:nvSpPr>
            <p:cNvPr id="7" name="Oval 6"/>
            <p:cNvSpPr/>
            <p:nvPr/>
          </p:nvSpPr>
          <p:spPr>
            <a:xfrm>
              <a:off x="5334000" y="1524000"/>
              <a:ext cx="3124200" cy="3657600"/>
            </a:xfrm>
            <a:prstGeom prst="ellipse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256460" y="1448306"/>
            <a:ext cx="52635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800" dirty="0" smtClean="0">
                <a:latin typeface="+mn-lt"/>
              </a:rPr>
              <a:t> Percentage of Flying Birds = 90%.</a:t>
            </a:r>
          </a:p>
          <a:p>
            <a:pPr>
              <a:buFont typeface="Arial"/>
              <a:buChar char="•"/>
            </a:pPr>
            <a:r>
              <a:rPr lang="en-US" sz="2800" dirty="0" smtClean="0">
                <a:latin typeface="+mn-lt"/>
              </a:rPr>
              <a:t> </a:t>
            </a:r>
            <a:r>
              <a:rPr lang="en-US" sz="2800" dirty="0" err="1" smtClean="0">
                <a:latin typeface="+mn-lt"/>
              </a:rPr>
              <a:t>Halpern</a:t>
            </a:r>
            <a:r>
              <a:rPr lang="en-US" sz="2800" dirty="0" smtClean="0">
                <a:latin typeface="+mn-lt"/>
              </a:rPr>
              <a:t>: Probability that a </a:t>
            </a:r>
            <a:r>
              <a:rPr lang="en-US" sz="2800" i="1" dirty="0" smtClean="0">
                <a:latin typeface="+mn-lt"/>
              </a:rPr>
              <a:t>typical</a:t>
            </a:r>
            <a:r>
              <a:rPr lang="en-US" sz="2800" dirty="0" smtClean="0">
                <a:latin typeface="+mn-lt"/>
              </a:rPr>
              <a:t> or </a:t>
            </a:r>
            <a:r>
              <a:rPr lang="en-US" sz="2800" i="1" dirty="0" smtClean="0">
                <a:latin typeface="+mn-lt"/>
              </a:rPr>
              <a:t>random </a:t>
            </a:r>
            <a:r>
              <a:rPr lang="en-US" sz="2800" dirty="0" smtClean="0">
                <a:latin typeface="+mn-lt"/>
              </a:rPr>
              <a:t>bird flies is 90%.</a:t>
            </a:r>
            <a:endParaRPr lang="en-US" sz="2800" dirty="0">
              <a:latin typeface="+mn-lt"/>
            </a:endParaRPr>
          </a:p>
        </p:txBody>
      </p:sp>
      <p:pic>
        <p:nvPicPr>
          <p:cNvPr id="20" name="Picture 19" descr="halpern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6460" y="2851046"/>
            <a:ext cx="1528797" cy="1528797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478971" y="4673600"/>
            <a:ext cx="81624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dirty="0" smtClean="0">
                <a:latin typeface="+mn-lt"/>
              </a:rPr>
              <a:t>What is the answer to </a:t>
            </a:r>
          </a:p>
          <a:p>
            <a:r>
              <a:rPr lang="en-CA" sz="3600" dirty="0" smtClean="0">
                <a:latin typeface="+mn-lt"/>
              </a:rPr>
              <a:t>P(Flies(</a:t>
            </a:r>
            <a:r>
              <a:rPr lang="en-CA" sz="3600" dirty="0" err="1" smtClean="0">
                <a:latin typeface="+mn-lt"/>
              </a:rPr>
              <a:t>Tweety</a:t>
            </a:r>
            <a:r>
              <a:rPr lang="en-CA" sz="3600" dirty="0" smtClean="0">
                <a:latin typeface="+mn-lt"/>
              </a:rPr>
              <a:t>))? It should be 90%!</a:t>
            </a:r>
            <a:endParaRPr lang="en-CA" sz="36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/>
          <a:lstStyle/>
          <a:p>
            <a:r>
              <a:rPr lang="en-US" dirty="0" err="1" smtClean="0"/>
              <a:t>Halpern’s</a:t>
            </a:r>
            <a:r>
              <a:rPr lang="en-US" dirty="0" smtClean="0"/>
              <a:t> Instantiation 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3385457"/>
          </a:xfrm>
        </p:spPr>
        <p:txBody>
          <a:bodyPr/>
          <a:lstStyle/>
          <a:p>
            <a:r>
              <a:rPr lang="en-US" sz="2400" dirty="0" smtClean="0"/>
              <a:t>Given that </a:t>
            </a:r>
            <a:r>
              <a:rPr lang="en-US" sz="2400" dirty="0" err="1" smtClean="0"/>
              <a:t>Tweety</a:t>
            </a:r>
            <a:r>
              <a:rPr lang="en-US" sz="2400" dirty="0" smtClean="0"/>
              <a:t> is a bird (and nothing else), the probability that </a:t>
            </a:r>
            <a:r>
              <a:rPr lang="en-US" sz="2400" dirty="0" err="1" smtClean="0"/>
              <a:t>Tweety</a:t>
            </a:r>
            <a:r>
              <a:rPr lang="en-US" sz="2400" dirty="0" smtClean="0"/>
              <a:t> flies =</a:t>
            </a:r>
            <a:br>
              <a:rPr lang="en-US" sz="2400" dirty="0" smtClean="0"/>
            </a:br>
            <a:r>
              <a:rPr lang="en-US" sz="2400" dirty="0" smtClean="0"/>
              <a:t>the probability that a randomly chosen bird flies.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P(Flies(</a:t>
            </a:r>
            <a:r>
              <a:rPr lang="en-US" sz="2400" dirty="0" err="1" smtClean="0"/>
              <a:t>Tweety</a:t>
            </a:r>
            <a:r>
              <a:rPr lang="en-US" sz="2400" dirty="0" smtClean="0"/>
              <a:t>)|Bird(</a:t>
            </a:r>
            <a:r>
              <a:rPr lang="en-US" sz="2400" dirty="0" err="1" smtClean="0"/>
              <a:t>Tweety</a:t>
            </a:r>
            <a:r>
              <a:rPr lang="en-US" sz="2400" smtClean="0"/>
              <a:t>)) </a:t>
            </a:r>
            <a:r>
              <a:rPr lang="en-US" sz="2400" smtClean="0">
                <a:latin typeface="Franklin Gothic Book"/>
              </a:rPr>
              <a:t>=</a:t>
            </a:r>
            <a:r>
              <a:rPr lang="en-US" sz="2400" smtClean="0"/>
              <a:t> </a:t>
            </a:r>
            <a:r>
              <a:rPr lang="en-US" sz="2400" dirty="0" smtClean="0"/>
              <a:t>P(Flies(B)|Bird(B)).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4399" y="6172200"/>
            <a:ext cx="6968673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32971" y="3878935"/>
            <a:ext cx="7772400" cy="3385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Assuming that 1</a:t>
            </a:r>
            <a:r>
              <a:rPr kumimoji="0" lang="en-US" sz="2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st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-order variables and constants are typed:</a:t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</a:b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/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</a:b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P(Flies(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Tweety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)) =P(Flies(B)).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lang="en-US" sz="2400" b="1" dirty="0" smtClean="0">
                <a:latin typeface="+mn-lt"/>
              </a:rPr>
              <a:t>The Marginal Equivalence Principle.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Marginal Probabilities for Instances and Classes</a:t>
            </a:r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247650" y="2238375"/>
            <a:ext cx="8648700" cy="1123950"/>
          </a:xfrm>
        </p:spPr>
        <p:txBody>
          <a:bodyPr/>
          <a:lstStyle/>
          <a:p>
            <a:pPr>
              <a:buNone/>
            </a:pPr>
            <a:r>
              <a:rPr lang="en-CA" sz="4400" dirty="0" smtClean="0"/>
              <a:t>Four Arguments for Marginal Equivalence</a:t>
            </a:r>
            <a:endParaRPr lang="en-CA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I: Intuitive Plausibility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382486"/>
          </a:xfrm>
        </p:spPr>
        <p:txBody>
          <a:bodyPr/>
          <a:lstStyle/>
          <a:p>
            <a:r>
              <a:rPr lang="en-CA" sz="3600" dirty="0" smtClean="0"/>
              <a:t>Used in cold-start problems.</a:t>
            </a:r>
          </a:p>
          <a:p>
            <a:r>
              <a:rPr lang="en-CA" sz="3600" dirty="0" smtClean="0"/>
              <a:t>Equivalent to Miller’s principle.</a:t>
            </a:r>
            <a:endParaRPr lang="en-CA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Marginal Probabilities for Instances and Classes</a:t>
            </a:r>
            <a:r>
              <a:rPr lang="en-US" dirty="0" smtClean="0"/>
              <a:t>a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II: Score Maximization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Marginal Probabilities for Instances and Classes</a:t>
            </a:r>
            <a:r>
              <a:rPr lang="en-US" dirty="0" smtClean="0"/>
              <a:t>a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312595"/>
              </p:ext>
            </p:extLst>
          </p:nvPr>
        </p:nvGraphicFramePr>
        <p:xfrm>
          <a:off x="914400" y="2221559"/>
          <a:ext cx="6172200" cy="3458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3050"/>
                <a:gridCol w="1543050"/>
                <a:gridCol w="1543050"/>
                <a:gridCol w="1543050"/>
              </a:tblGrid>
              <a:tr h="551447">
                <a:tc>
                  <a:txBody>
                    <a:bodyPr/>
                    <a:lstStyle/>
                    <a:p>
                      <a:r>
                        <a:rPr lang="en-US" sz="2000" u="sng" dirty="0" err="1" smtClean="0"/>
                        <a:t>CourseID</a:t>
                      </a:r>
                      <a:endParaRPr lang="en-US" sz="20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difficulty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</a:t>
                      </a:r>
                      <a:r>
                        <a:rPr lang="en-US" sz="2000" baseline="-25000" dirty="0" smtClean="0"/>
                        <a:t>1</a:t>
                      </a:r>
                      <a:r>
                        <a:rPr lang="en-US" sz="2000" dirty="0" smtClean="0"/>
                        <a:t>(diff)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</a:t>
                      </a:r>
                      <a:r>
                        <a:rPr lang="en-US" sz="2000" baseline="-25000" dirty="0" smtClean="0"/>
                        <a:t>2</a:t>
                      </a:r>
                      <a:r>
                        <a:rPr lang="en-US" sz="2000" dirty="0" smtClean="0"/>
                        <a:t>(diff)</a:t>
                      </a:r>
                      <a:endParaRPr lang="en-US" sz="2000" dirty="0"/>
                    </a:p>
                  </a:txBody>
                  <a:tcPr anchor="ctr"/>
                </a:tc>
              </a:tr>
              <a:tr h="55144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100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lo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1/3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1/2</a:t>
                      </a:r>
                      <a:endParaRPr lang="en-US" sz="2000" dirty="0"/>
                    </a:p>
                  </a:txBody>
                  <a:tcPr/>
                </a:tc>
              </a:tr>
              <a:tr h="55144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200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2/3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1/2</a:t>
                      </a:r>
                      <a:endParaRPr lang="en-US" sz="2000" dirty="0"/>
                    </a:p>
                  </a:txBody>
                  <a:tcPr/>
                </a:tc>
              </a:tr>
              <a:tr h="55144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300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2/3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1/2</a:t>
                      </a:r>
                      <a:endParaRPr lang="en-US" sz="2000" dirty="0"/>
                    </a:p>
                  </a:txBody>
                  <a:tcPr/>
                </a:tc>
              </a:tr>
              <a:tr h="55144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400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lo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1/3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1/2</a:t>
                      </a:r>
                      <a:endParaRPr lang="en-US" sz="2000" dirty="0"/>
                    </a:p>
                  </a:txBody>
                  <a:tcPr/>
                </a:tc>
              </a:tr>
              <a:tr h="59556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accent1"/>
                          </a:solidFill>
                        </a:rPr>
                        <a:t>Score</a:t>
                      </a:r>
                      <a:endParaRPr lang="en-US" sz="20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accent1"/>
                          </a:solidFill>
                        </a:rPr>
                        <a:t>4/27≈</a:t>
                      </a:r>
                    </a:p>
                    <a:p>
                      <a:r>
                        <a:rPr lang="en-US" sz="2000" dirty="0" smtClean="0">
                          <a:solidFill>
                            <a:schemeClr val="accent1"/>
                          </a:solidFill>
                        </a:rPr>
                        <a:t>0.15 </a:t>
                      </a:r>
                      <a:endParaRPr lang="en-US" sz="20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accent1"/>
                          </a:solidFill>
                        </a:rPr>
                        <a:t>1/16≈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accent1"/>
                          </a:solidFill>
                        </a:rPr>
                        <a:t>0.17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III: Latent Variable Models Satisfy Marginal Equivalence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Marginal Probabilities for Instances and Classes</a:t>
            </a:r>
            <a:r>
              <a:rPr lang="en-US" dirty="0" smtClean="0"/>
              <a:t>a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09975" y="1711954"/>
            <a:ext cx="5400115" cy="1122686"/>
            <a:chOff x="16164485" y="29176369"/>
            <a:chExt cx="5400115" cy="1122686"/>
          </a:xfrm>
        </p:grpSpPr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6164485" y="29898945"/>
              <a:ext cx="1809835" cy="40011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err="1"/>
                <a:t>intelligence(S</a:t>
              </a:r>
              <a:r>
                <a:rPr lang="en-US" sz="2000" dirty="0"/>
                <a:t>)</a:t>
              </a:r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20345400" y="29898945"/>
              <a:ext cx="1219200" cy="40011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/>
                <a:t>diff(C)</a:t>
              </a:r>
            </a:p>
          </p:txBody>
        </p:sp>
        <p:sp>
          <p:nvSpPr>
            <p:cNvPr id="8" name="Text Box 11"/>
            <p:cNvSpPr txBox="1">
              <a:spLocks noChangeArrowheads="1"/>
            </p:cNvSpPr>
            <p:nvPr/>
          </p:nvSpPr>
          <p:spPr bwMode="auto">
            <a:xfrm>
              <a:off x="18169640" y="29898945"/>
              <a:ext cx="2023360" cy="40011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err="1" smtClean="0"/>
                <a:t>Registered(</a:t>
              </a:r>
              <a:r>
                <a:rPr lang="en-US" sz="2000" dirty="0" err="1"/>
                <a:t>S,C</a:t>
              </a:r>
              <a:r>
                <a:rPr lang="en-US" sz="2000" dirty="0"/>
                <a:t>)</a:t>
              </a: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16886224" y="29176369"/>
              <a:ext cx="711778" cy="40011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/>
                <a:t>U(</a:t>
              </a:r>
              <a:r>
                <a:rPr lang="en-US" sz="2000" dirty="0"/>
                <a:t>S)</a:t>
              </a: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19268753" y="29176369"/>
              <a:ext cx="725930" cy="40011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/>
                <a:t>U(</a:t>
              </a:r>
              <a:r>
                <a:rPr lang="en-US" sz="2000" dirty="0"/>
                <a:t>C</a:t>
              </a:r>
              <a:r>
                <a:rPr lang="en-US" sz="2000" dirty="0" smtClean="0"/>
                <a:t>)</a:t>
              </a:r>
              <a:endParaRPr lang="en-US" sz="2000" dirty="0"/>
            </a:p>
          </p:txBody>
        </p:sp>
        <p:cxnSp>
          <p:nvCxnSpPr>
            <p:cNvPr id="11" name="Straight Arrow Connector 10"/>
            <p:cNvCxnSpPr>
              <a:stCxn id="9" idx="2"/>
            </p:cNvCxnSpPr>
            <p:nvPr/>
          </p:nvCxnSpPr>
          <p:spPr>
            <a:xfrm>
              <a:off x="17242113" y="29576479"/>
              <a:ext cx="1253023" cy="37012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10" idx="2"/>
            </p:cNvCxnSpPr>
            <p:nvPr/>
          </p:nvCxnSpPr>
          <p:spPr>
            <a:xfrm flipH="1">
              <a:off x="18653898" y="29576479"/>
              <a:ext cx="977820" cy="37012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5400000" flipH="1" flipV="1">
              <a:off x="16777803" y="29592567"/>
              <a:ext cx="462454" cy="24561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7" idx="0"/>
            </p:cNvCxnSpPr>
            <p:nvPr/>
          </p:nvCxnSpPr>
          <p:spPr>
            <a:xfrm flipH="1" flipV="1">
              <a:off x="19964400" y="29641800"/>
              <a:ext cx="990600" cy="25714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381226"/>
              </p:ext>
            </p:extLst>
          </p:nvPr>
        </p:nvGraphicFramePr>
        <p:xfrm>
          <a:off x="680890" y="3581598"/>
          <a:ext cx="3429000" cy="2147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990600"/>
              </a:tblGrid>
              <a:tr h="429527">
                <a:tc>
                  <a:txBody>
                    <a:bodyPr/>
                    <a:lstStyle/>
                    <a:p>
                      <a:r>
                        <a:rPr lang="en-US" sz="1800" u="sng" dirty="0" err="1" smtClean="0"/>
                        <a:t>CourseID</a:t>
                      </a:r>
                      <a:endParaRPr lang="en-US" sz="18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difficulty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U(C)</a:t>
                      </a:r>
                      <a:endParaRPr lang="en-US" sz="1800" dirty="0"/>
                    </a:p>
                  </a:txBody>
                  <a:tcPr anchor="ctr"/>
                </a:tc>
              </a:tr>
              <a:tr h="429527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lo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</a:t>
                      </a:r>
                      <a:endParaRPr lang="en-US" sz="1800" dirty="0"/>
                    </a:p>
                  </a:txBody>
                  <a:tcPr/>
                </a:tc>
              </a:tr>
              <a:tr h="429527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hi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</a:t>
                      </a:r>
                      <a:endParaRPr lang="en-US" sz="1800" dirty="0"/>
                    </a:p>
                  </a:txBody>
                  <a:tcPr/>
                </a:tc>
              </a:tr>
              <a:tr h="429527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300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hi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15</a:t>
                      </a:r>
                      <a:endParaRPr lang="en-US" sz="1800" dirty="0"/>
                    </a:p>
                  </a:txBody>
                  <a:tcPr/>
                </a:tc>
              </a:tr>
              <a:tr h="429527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400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lo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12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704369"/>
              </p:ext>
            </p:extLst>
          </p:nvPr>
        </p:nvGraphicFramePr>
        <p:xfrm>
          <a:off x="5100490" y="3828245"/>
          <a:ext cx="2564131" cy="1654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3930"/>
                <a:gridCol w="685800"/>
                <a:gridCol w="914401"/>
              </a:tblGrid>
              <a:tr h="551447">
                <a:tc>
                  <a:txBody>
                    <a:bodyPr/>
                    <a:lstStyle/>
                    <a:p>
                      <a:r>
                        <a:rPr lang="en-US" sz="2000" u="sng" dirty="0" err="1" smtClean="0"/>
                        <a:t>SName</a:t>
                      </a:r>
                      <a:endParaRPr lang="en-US" sz="20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int.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U(S)</a:t>
                      </a:r>
                      <a:endParaRPr lang="en-US" sz="2000" dirty="0"/>
                    </a:p>
                  </a:txBody>
                  <a:tcPr/>
                </a:tc>
              </a:tr>
              <a:tr h="55144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Anna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lo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30</a:t>
                      </a:r>
                      <a:endParaRPr lang="en-US" sz="2000" dirty="0"/>
                    </a:p>
                  </a:txBody>
                  <a:tcPr/>
                </a:tc>
              </a:tr>
              <a:tr h="55144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Bob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20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IV: Something Else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Marginal Probabilities for Instances and Classes</a:t>
            </a:r>
            <a:r>
              <a:rPr lang="en-US" dirty="0" smtClean="0"/>
              <a:t>a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sicPresentation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BasicPresentation.potx</Template>
  <TotalTime>6</TotalTime>
  <Words>667</Words>
  <Application>Microsoft Macintosh PowerPoint</Application>
  <PresentationFormat>On-screen Show (4:3)</PresentationFormat>
  <Paragraphs>134</Paragraphs>
  <Slides>12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BasicPresentation</vt:lpstr>
      <vt:lpstr>Challenge Paper: Marginal Probabilities for Instances and Classes</vt:lpstr>
      <vt:lpstr>Class-Level and Instance-Level Queries</vt:lpstr>
      <vt:lpstr>A connection between class-level and instance-level probabilities</vt:lpstr>
      <vt:lpstr>Halpern’s Instantiation Version</vt:lpstr>
      <vt:lpstr>PowerPoint Presentation</vt:lpstr>
      <vt:lpstr>I: Intuitive Plausibility</vt:lpstr>
      <vt:lpstr>II: Score Maximization</vt:lpstr>
      <vt:lpstr>III: Latent Variable Models Satisfy Marginal Equivalence</vt:lpstr>
      <vt:lpstr>IV: Something Else</vt:lpstr>
      <vt:lpstr>The Challenge</vt:lpstr>
      <vt:lpstr>Parametrized Bayes Net Examples</vt:lpstr>
      <vt:lpstr>Constraints are Good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Oliver Schulte</dc:creator>
  <cp:lastModifiedBy>Oliver Schulte</cp:lastModifiedBy>
  <cp:revision>103</cp:revision>
  <dcterms:created xsi:type="dcterms:W3CDTF">2012-07-03T17:33:25Z</dcterms:created>
  <dcterms:modified xsi:type="dcterms:W3CDTF">2013-05-22T19:11:00Z</dcterms:modified>
</cp:coreProperties>
</file>