
<file path=[Content_Types].xml><?xml version="1.0" encoding="utf-8"?>
<Types xmlns="http://schemas.openxmlformats.org/package/2006/content-types"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charts/chart1.xml" ContentType="application/vnd.openxmlformats-officedocument.drawingml.chart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embeddings/Microsoft_Equation1.bin" ContentType="application/vnd.openxmlformats-officedocument.oleObject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Default Extension="pict" ContentType="image/pict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notesSlides/notesSlide2.xml" ContentType="application/vnd.openxmlformats-officedocument.presentationml.notesSlide+xml"/>
  <Default Extension="xlsx" ContentType="application/vnd.openxmlformats-officedocument.spreadsheetml.sheet"/>
  <Override PartName="/docProps/app.xml" ContentType="application/vnd.openxmlformats-officedocument.extended-properties+xml"/>
  <Default Extension="vml" ContentType="application/vnd.openxmlformats-officedocument.vmlDrawing"/>
  <Override PartName="/ppt/embeddings/Microsoft_Equation3.bin" ContentType="application/vnd.openxmlformats-officedocument.oleObject"/>
  <Default Extension="gif" ContentType="image/gif"/>
  <Override PartName="/ppt/slides/slide2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23" r:id="rId4"/>
    <p:sldId id="324" r:id="rId5"/>
    <p:sldId id="358" r:id="rId6"/>
    <p:sldId id="359" r:id="rId7"/>
    <p:sldId id="325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9" r:id="rId17"/>
    <p:sldId id="327" r:id="rId18"/>
    <p:sldId id="328" r:id="rId19"/>
    <p:sldId id="368" r:id="rId20"/>
    <p:sldId id="370" r:id="rId21"/>
    <p:sldId id="372" r:id="rId22"/>
    <p:sldId id="373" r:id="rId23"/>
    <p:sldId id="330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31" r:id="rId33"/>
    <p:sldId id="382" r:id="rId34"/>
    <p:sldId id="383" r:id="rId35"/>
    <p:sldId id="384" r:id="rId36"/>
    <p:sldId id="357" r:id="rId37"/>
    <p:sldId id="385" r:id="rId38"/>
    <p:sldId id="386" r:id="rId39"/>
    <p:sldId id="322" r:id="rId40"/>
    <p:sldId id="333" r:id="rId41"/>
    <p:sldId id="340" r:id="rId42"/>
    <p:sldId id="32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6" autoAdjust="0"/>
    <p:restoredTop sz="94639" autoAdjust="0"/>
  </p:normalViewPr>
  <p:slideViewPr>
    <p:cSldViewPr>
      <p:cViewPr varScale="1">
        <p:scale>
          <a:sx n="87" d="100"/>
          <a:sy n="87" d="100"/>
        </p:scale>
        <p:origin x="-3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48392388451447"/>
          <c:y val="0.0504734572509764"/>
          <c:w val="0.568960945853989"/>
          <c:h val="0.44656794587140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JBN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Movielens Subsample1</c:v>
                </c:pt>
                <c:pt idx="2">
                  <c:v>Movielens Subsample12</c:v>
                </c:pt>
                <c:pt idx="3">
                  <c:v>Mutagenesis Subsample1</c:v>
                </c:pt>
                <c:pt idx="4">
                  <c:v>Mutagenesis Subsample12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0.850000000000002</c:v>
                </c:pt>
                <c:pt idx="1">
                  <c:v>0.670000000000002</c:v>
                </c:pt>
                <c:pt idx="2">
                  <c:v>0.650000000000002</c:v>
                </c:pt>
                <c:pt idx="3">
                  <c:v>0.81</c:v>
                </c:pt>
                <c:pt idx="4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MLN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Movielens Subsample1</c:v>
                </c:pt>
                <c:pt idx="2">
                  <c:v>Movielens Subsample12</c:v>
                </c:pt>
                <c:pt idx="3">
                  <c:v>Mutagenesis Subsample1</c:v>
                </c:pt>
                <c:pt idx="4">
                  <c:v>Mutagenesis Subsample12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0.37</c:v>
                </c:pt>
                <c:pt idx="1">
                  <c:v>0.43</c:v>
                </c:pt>
                <c:pt idx="2">
                  <c:v>0.42</c:v>
                </c:pt>
                <c:pt idx="3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CMLN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Movielens Subsample1</c:v>
                </c:pt>
                <c:pt idx="2">
                  <c:v>Movielens Subsample12</c:v>
                </c:pt>
                <c:pt idx="3">
                  <c:v>Mutagenesis Subsample1</c:v>
                </c:pt>
                <c:pt idx="4">
                  <c:v>Mutagenesis Subsample12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0.51</c:v>
                </c:pt>
                <c:pt idx="1">
                  <c:v>0.43</c:v>
                </c:pt>
                <c:pt idx="2">
                  <c:v>0.42</c:v>
                </c:pt>
                <c:pt idx="3">
                  <c:v>0.55</c:v>
                </c:pt>
                <c:pt idx="4">
                  <c:v>0.35</c:v>
                </c:pt>
              </c:numCache>
            </c:numRef>
          </c:val>
        </c:ser>
        <c:axId val="241143272"/>
        <c:axId val="241146632"/>
      </c:barChart>
      <c:catAx>
        <c:axId val="241143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41146632"/>
        <c:crosses val="autoZero"/>
        <c:auto val="1"/>
        <c:lblAlgn val="ctr"/>
        <c:lblOffset val="100"/>
      </c:catAx>
      <c:valAx>
        <c:axId val="241146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41143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BFB11-90DB-4C69-9747-D0AAAE41A434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020D3-2266-45EF-BB1A-82523BD49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7B4A-4353-460A-971E-AAAC5E6A6F2F}" type="datetimeFigureOut">
              <a:rPr lang="en-US" smtClean="0"/>
              <a:pPr/>
              <a:t>2/11/11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64337-76B8-4A48-8AFC-FFC00B7F761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realistic, still relatively small. </a:t>
            </a:r>
            <a:r>
              <a:rPr lang="en-US" dirty="0" err="1" smtClean="0"/>
              <a:t>http://www.dbis.informatik.uni-goettingen.de/Mondial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Mill’ers</a:t>
            </a:r>
            <a:r>
              <a:rPr lang="en-US" dirty="0" smtClean="0"/>
              <a:t> principle:</a:t>
            </a:r>
            <a:r>
              <a:rPr lang="en-US" baseline="0" dirty="0" smtClean="0"/>
              <a:t> conditional on the fact that the class-level probability </a:t>
            </a:r>
            <a:r>
              <a:rPr lang="en-CA" sz="1200" i="0" dirty="0" smtClean="0"/>
              <a:t>P(</a:t>
            </a:r>
            <a:r>
              <a:rPr lang="en-US" sz="1200" i="0" dirty="0" err="1" smtClean="0"/>
              <a:t>ϕ</a:t>
            </a:r>
            <a:r>
              <a:rPr lang="en-CA" sz="1200" i="0" dirty="0" smtClean="0"/>
              <a:t>(X)) = </a:t>
            </a:r>
            <a:r>
              <a:rPr lang="en-CA" sz="1200" i="0" dirty="0" err="1" smtClean="0"/>
              <a:t>p</a:t>
            </a:r>
            <a:r>
              <a:rPr lang="en-CA" sz="1200" i="0" dirty="0" smtClean="0"/>
              <a:t>, we have that P(</a:t>
            </a:r>
            <a:r>
              <a:rPr lang="en-US" sz="1200" i="0" dirty="0" err="1" smtClean="0"/>
              <a:t>ϕ</a:t>
            </a:r>
            <a:r>
              <a:rPr lang="en-CA" sz="1200" i="0" dirty="0" smtClean="0"/>
              <a:t>(a)) = </a:t>
            </a:r>
            <a:r>
              <a:rPr lang="en-CA" sz="1200" i="0" dirty="0" err="1" smtClean="0"/>
              <a:t>p</a:t>
            </a:r>
            <a:r>
              <a:rPr lang="en-CA" sz="1200" i="0" dirty="0" smtClean="0"/>
              <a:t>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Hoff gives a justification by applying de </a:t>
            </a:r>
            <a:r>
              <a:rPr lang="en-US" dirty="0" err="1" smtClean="0"/>
              <a:t>Finetti’s</a:t>
            </a:r>
            <a:r>
              <a:rPr lang="en-US" dirty="0" smtClean="0"/>
              <a:t> exchangeability</a:t>
            </a:r>
            <a:r>
              <a:rPr lang="en-US" baseline="0" dirty="0" smtClean="0"/>
              <a:t> theorem (matrix version).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also instantiate or ground </a:t>
            </a:r>
            <a:r>
              <a:rPr lang="en-US" dirty="0" err="1" smtClean="0"/>
              <a:t>functors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gpa(jack</a:t>
            </a:r>
            <a:r>
              <a:rPr lang="en-US" baseline="0" dirty="0" smtClean="0"/>
              <a:t>) returns the </a:t>
            </a:r>
            <a:r>
              <a:rPr lang="en-US" baseline="0" dirty="0" err="1" smtClean="0"/>
              <a:t>gpa</a:t>
            </a:r>
            <a:r>
              <a:rPr lang="en-US" baseline="0" dirty="0" smtClean="0"/>
              <a:t> of jack.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Adjancency</a:t>
            </a:r>
            <a:r>
              <a:rPr lang="en-US" dirty="0" smtClean="0"/>
              <a:t> matrix: only binary. Awkward</a:t>
            </a:r>
            <a:r>
              <a:rPr lang="en-US" baseline="0" dirty="0" smtClean="0"/>
              <a:t> for chains. Stores 0s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Poole’s term is “</a:t>
            </a:r>
            <a:r>
              <a:rPr lang="en-US" dirty="0" err="1" smtClean="0"/>
              <a:t>parametrized</a:t>
            </a:r>
            <a:r>
              <a:rPr lang="en-US" dirty="0" smtClean="0"/>
              <a:t> Bayes net”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pseudo-likelihood</a:t>
            </a:r>
            <a:r>
              <a:rPr lang="en-US" baseline="0" dirty="0" smtClean="0"/>
              <a:t> for a Bayes net. Pseudo likelihoods are common, used widely in Markov nets (</a:t>
            </a:r>
            <a:r>
              <a:rPr lang="en-US" baseline="0" dirty="0" err="1" smtClean="0"/>
              <a:t>Besag</a:t>
            </a:r>
            <a:r>
              <a:rPr lang="en-US" baseline="0" dirty="0" smtClean="0"/>
              <a:t>) and in relational Markov nets (</a:t>
            </a:r>
            <a:r>
              <a:rPr lang="en-US" baseline="0" dirty="0" err="1" smtClean="0"/>
              <a:t>Domingos</a:t>
            </a:r>
            <a:r>
              <a:rPr lang="en-US" baseline="0" dirty="0" smtClean="0"/>
              <a:t>). </a:t>
            </a:r>
            <a:r>
              <a:rPr lang="en-US" baseline="0" smtClean="0"/>
              <a:t>Reasons for </a:t>
            </a:r>
            <a:r>
              <a:rPr lang="en-US" baseline="0" dirty="0" smtClean="0"/>
              <a:t>using the frequencies: a) put variables on the same scale.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) provide syntactic invariance.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independence </a:t>
            </a:r>
            <a:r>
              <a:rPr lang="en-US" dirty="0" err="1" smtClean="0"/>
              <a:t>assumpttions</a:t>
            </a:r>
            <a:r>
              <a:rPr lang="en-US" dirty="0" smtClean="0"/>
              <a:t>! Note the match</a:t>
            </a:r>
            <a:r>
              <a:rPr lang="en-US" baseline="0" dirty="0" smtClean="0"/>
              <a:t> with the random selection semantics.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Predicates are capitalized,</a:t>
            </a:r>
            <a:r>
              <a:rPr lang="en-CA" baseline="0" dirty="0" smtClean="0"/>
              <a:t> attributes lower </a:t>
            </a:r>
            <a:r>
              <a:rPr lang="en-CA" baseline="0" dirty="0" err="1" smtClean="0"/>
              <a:t>calse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822-7CFB-4A53-9F13-47868D832F35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is transformed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results for log-likelihood.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DBF-20AD-4C82-8099-E6B1CD24087F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418-30BC-4DB8-A103-7BBE2CCC2921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0794-E2A3-4FCD-AB81-113CF8223E69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444F-215C-466A-840F-4BAB508698C3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76A-F1DA-431B-9D33-F5E9079F5130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BA01-ACC5-4023-9410-A6E3D1DBCEB4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BD0B-CD6B-46EE-B154-EA27477E5E7C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9F4-8E3F-43BB-95E8-A7EF9C8E3DBE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705-B020-4396-BE58-06AE4CD452D6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5E04-00E4-4828-A99A-D4EFAF731B6F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C633-036E-4A0F-A860-BBE185011A62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0A53090B-27BD-4E02-9AA1-3B980A7C6CF3}" type="datetime1">
              <a:rPr lang="en-US" smtClean="0"/>
              <a:pPr algn="r" eaLnBrk="1" latinLnBrk="0" hangingPunct="1"/>
              <a:t>2/11/11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Pseudo-Likelihood for Relational Data – SFU Statistics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d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03.ibm.com/press/us/en/pressrelease/27936.wss" TargetMode="Externa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space.org/bay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df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596" y="1530347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Pseudo-Likelihood for Relational Data</a:t>
            </a:r>
            <a:endParaRPr lang="en-CA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914400" y="3733800"/>
            <a:ext cx="3757610" cy="2590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Oliver Schulte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of Computing Science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Fraser University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Vancouver, Canada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CA" sz="2400" dirty="0" smtClean="0"/>
              <a:t>	</a:t>
            </a:r>
            <a:r>
              <a:rPr lang="en-CA" sz="2000" dirty="0" smtClean="0"/>
              <a:t>To appear at SIAM SDM conference on data mining.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fu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419600"/>
            <a:ext cx="184448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Diagram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10</a:t>
            </a:fld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676405"/>
            <a:ext cx="8520119" cy="4084632"/>
            <a:chOff x="461963" y="2078043"/>
            <a:chExt cx="8520119" cy="408463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81162" y="2597150"/>
              <a:ext cx="1066801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Students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09763" y="4430714"/>
              <a:ext cx="137953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Professors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877050" y="4229100"/>
              <a:ext cx="97631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Courses</a:t>
              </a: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809999" y="4175125"/>
              <a:ext cx="1952625" cy="1096963"/>
              <a:chOff x="2400" y="2630"/>
              <a:chExt cx="1230" cy="691"/>
            </a:xfrm>
          </p:grpSpPr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2649" y="2791"/>
                <a:ext cx="98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teaches</a:t>
                </a:r>
              </a:p>
            </p:txBody>
          </p:sp>
          <p:sp>
            <p:nvSpPr>
              <p:cNvPr id="60" name="AutoShape 8"/>
              <p:cNvSpPr>
                <a:spLocks noChangeArrowheads="1"/>
              </p:cNvSpPr>
              <p:nvPr/>
            </p:nvSpPr>
            <p:spPr bwMode="auto">
              <a:xfrm>
                <a:off x="2400" y="2630"/>
                <a:ext cx="1107" cy="691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3521075" y="2290765"/>
              <a:ext cx="2497138" cy="1114426"/>
              <a:chOff x="2291" y="1649"/>
              <a:chExt cx="1573" cy="702"/>
            </a:xfrm>
          </p:grpSpPr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2551" y="1828"/>
                <a:ext cx="131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Registered</a:t>
                </a:r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2291" y="1649"/>
                <a:ext cx="1145" cy="702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AutoShape 15"/>
            <p:cNvCxnSpPr>
              <a:cxnSpLocks noChangeShapeType="1"/>
              <a:stCxn id="9" idx="1"/>
              <a:endCxn id="60" idx="3"/>
            </p:cNvCxnSpPr>
            <p:nvPr/>
          </p:nvCxnSpPr>
          <p:spPr bwMode="auto">
            <a:xfrm rot="10800000" flipV="1">
              <a:off x="5567364" y="4413765"/>
              <a:ext cx="1309687" cy="3098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7"/>
            <p:cNvCxnSpPr>
              <a:cxnSpLocks noChangeShapeType="1"/>
              <a:endCxn id="60" idx="1"/>
            </p:cNvCxnSpPr>
            <p:nvPr/>
          </p:nvCxnSpPr>
          <p:spPr bwMode="auto">
            <a:xfrm flipV="1">
              <a:off x="3270250" y="4723607"/>
              <a:ext cx="539750" cy="2382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747963" y="2840038"/>
              <a:ext cx="849312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579437" y="3549650"/>
              <a:ext cx="7445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u="sng"/>
                <a:t>name</a:t>
              </a:r>
              <a:endParaRPr lang="en-US" sz="180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1449388" y="3549650"/>
              <a:ext cx="1317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intelligence</a:t>
              </a:r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461963" y="3463925"/>
              <a:ext cx="884237" cy="5381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414463" y="3463925"/>
              <a:ext cx="1382712" cy="5381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901950" y="3463925"/>
              <a:ext cx="1036638" cy="538163"/>
              <a:chOff x="1756" y="2194"/>
              <a:chExt cx="653" cy="339"/>
            </a:xfrm>
          </p:grpSpPr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1789" y="2218"/>
                <a:ext cx="5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ranking</a:t>
                </a:r>
                <a:endParaRPr lang="en-US"/>
              </a:p>
            </p:txBody>
          </p:sp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1756" y="2194"/>
                <a:ext cx="653" cy="3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0" name="AutoShape 28"/>
            <p:cNvCxnSpPr>
              <a:cxnSpLocks noChangeShapeType="1"/>
              <a:stCxn id="7" idx="2"/>
              <a:endCxn id="18" idx="0"/>
            </p:cNvCxnSpPr>
            <p:nvPr/>
          </p:nvCxnSpPr>
          <p:spPr bwMode="auto">
            <a:xfrm rot="5400000">
              <a:off x="1911470" y="3160831"/>
              <a:ext cx="497443" cy="108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31"/>
            <p:cNvCxnSpPr>
              <a:cxnSpLocks noChangeShapeType="1"/>
              <a:stCxn id="7" idx="2"/>
              <a:endCxn id="56" idx="0"/>
            </p:cNvCxnSpPr>
            <p:nvPr/>
          </p:nvCxnSpPr>
          <p:spPr bwMode="auto">
            <a:xfrm rot="16200000" flipH="1">
              <a:off x="2568695" y="2612350"/>
              <a:ext cx="497443" cy="12057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32"/>
            <p:cNvCxnSpPr>
              <a:cxnSpLocks noChangeShapeType="1"/>
              <a:stCxn id="17" idx="0"/>
              <a:endCxn id="7" idx="2"/>
            </p:cNvCxnSpPr>
            <p:nvPr/>
          </p:nvCxnSpPr>
          <p:spPr bwMode="auto">
            <a:xfrm rot="5400000" flipH="1" flipV="1">
              <a:off x="1310601" y="2559964"/>
              <a:ext cx="497443" cy="13104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731838" y="5435600"/>
              <a:ext cx="7445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u="sng"/>
                <a:t>name</a:t>
              </a:r>
              <a:endParaRPr lang="en-US" sz="1800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1601787" y="5435600"/>
              <a:ext cx="11858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popularity</a:t>
              </a:r>
              <a:endParaRPr lang="en-US"/>
            </a:p>
          </p:txBody>
        </p:sp>
        <p:sp>
          <p:nvSpPr>
            <p:cNvPr id="25" name="Oval 35"/>
            <p:cNvSpPr>
              <a:spLocks noChangeArrowheads="1"/>
            </p:cNvSpPr>
            <p:nvPr/>
          </p:nvSpPr>
          <p:spPr bwMode="auto">
            <a:xfrm>
              <a:off x="614363" y="5349875"/>
              <a:ext cx="884237" cy="5381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1566863" y="5349875"/>
              <a:ext cx="1382712" cy="5381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054350" y="5349875"/>
              <a:ext cx="1128713" cy="812800"/>
              <a:chOff x="1756" y="2194"/>
              <a:chExt cx="653" cy="339"/>
            </a:xfrm>
          </p:grpSpPr>
          <p:sp>
            <p:nvSpPr>
              <p:cNvPr id="53" name="Text Box 38"/>
              <p:cNvSpPr txBox="1">
                <a:spLocks noChangeArrowheads="1"/>
              </p:cNvSpPr>
              <p:nvPr/>
            </p:nvSpPr>
            <p:spPr bwMode="auto">
              <a:xfrm>
                <a:off x="1789" y="2218"/>
                <a:ext cx="602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teaching</a:t>
                </a:r>
                <a:br>
                  <a:rPr lang="en-US" sz="1800"/>
                </a:br>
                <a:r>
                  <a:rPr lang="en-US" sz="1800"/>
                  <a:t>ability</a:t>
                </a:r>
                <a:endParaRPr lang="en-US"/>
              </a:p>
            </p:txBody>
          </p:sp>
          <p:sp>
            <p:nvSpPr>
              <p:cNvPr id="54" name="Oval 39"/>
              <p:cNvSpPr>
                <a:spLocks noChangeArrowheads="1"/>
              </p:cNvSpPr>
              <p:nvPr/>
            </p:nvSpPr>
            <p:spPr bwMode="auto">
              <a:xfrm>
                <a:off x="1756" y="2194"/>
                <a:ext cx="653" cy="3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" name="AutoShape 40"/>
            <p:cNvCxnSpPr>
              <a:cxnSpLocks noChangeShapeType="1"/>
              <a:stCxn id="8" idx="2"/>
              <a:endCxn id="25" idx="0"/>
            </p:cNvCxnSpPr>
            <p:nvPr/>
          </p:nvCxnSpPr>
          <p:spPr bwMode="auto">
            <a:xfrm rot="5400000">
              <a:off x="1553093" y="4303436"/>
              <a:ext cx="549829" cy="15430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41"/>
            <p:cNvCxnSpPr>
              <a:cxnSpLocks noChangeShapeType="1"/>
              <a:stCxn id="8" idx="2"/>
              <a:endCxn id="26" idx="0"/>
            </p:cNvCxnSpPr>
            <p:nvPr/>
          </p:nvCxnSpPr>
          <p:spPr bwMode="auto">
            <a:xfrm rot="5400000">
              <a:off x="2153961" y="4904304"/>
              <a:ext cx="549829" cy="341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AutoShape 42"/>
            <p:cNvCxnSpPr>
              <a:cxnSpLocks noChangeShapeType="1"/>
              <a:stCxn id="8" idx="2"/>
              <a:endCxn id="54" idx="0"/>
            </p:cNvCxnSpPr>
            <p:nvPr/>
          </p:nvCxnSpPr>
          <p:spPr bwMode="auto">
            <a:xfrm rot="16200000" flipH="1">
              <a:off x="2834205" y="4565372"/>
              <a:ext cx="549829" cy="10191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7273931" y="3422658"/>
              <a:ext cx="1174751" cy="482601"/>
              <a:chOff x="3975" y="2630"/>
              <a:chExt cx="740" cy="304"/>
            </a:xfrm>
          </p:grpSpPr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4072" y="2675"/>
                <a:ext cx="6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u="sng"/>
                  <a:t>number</a:t>
                </a:r>
                <a:endParaRPr lang="en-US" sz="1800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3975" y="2630"/>
                <a:ext cx="740" cy="3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7807331" y="4989523"/>
              <a:ext cx="1174751" cy="482601"/>
              <a:chOff x="4071" y="2990"/>
              <a:chExt cx="740" cy="304"/>
            </a:xfrm>
          </p:grpSpPr>
          <p:sp>
            <p:nvSpPr>
              <p:cNvPr id="49" name="Text Box 55"/>
              <p:cNvSpPr txBox="1">
                <a:spLocks noChangeArrowheads="1"/>
              </p:cNvSpPr>
              <p:nvPr/>
            </p:nvSpPr>
            <p:spPr bwMode="auto">
              <a:xfrm>
                <a:off x="4156" y="3047"/>
                <a:ext cx="6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difficulty</a:t>
                </a:r>
              </a:p>
            </p:txBody>
          </p:sp>
          <p:sp>
            <p:nvSpPr>
              <p:cNvPr id="50" name="Oval 59"/>
              <p:cNvSpPr>
                <a:spLocks noChangeArrowheads="1"/>
              </p:cNvSpPr>
              <p:nvPr/>
            </p:nvSpPr>
            <p:spPr bwMode="auto">
              <a:xfrm>
                <a:off x="4071" y="2990"/>
                <a:ext cx="740" cy="3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63"/>
            <p:cNvGrpSpPr>
              <a:grpSpLocks/>
            </p:cNvGrpSpPr>
            <p:nvPr/>
          </p:nvGrpSpPr>
          <p:grpSpPr bwMode="auto">
            <a:xfrm>
              <a:off x="6534150" y="4989524"/>
              <a:ext cx="1020763" cy="482601"/>
              <a:chOff x="4119" y="3350"/>
              <a:chExt cx="643" cy="304"/>
            </a:xfrm>
          </p:grpSpPr>
          <p:sp>
            <p:nvSpPr>
              <p:cNvPr id="47" name="Text Box 56"/>
              <p:cNvSpPr txBox="1">
                <a:spLocks noChangeArrowheads="1"/>
              </p:cNvSpPr>
              <p:nvPr/>
            </p:nvSpPr>
            <p:spPr bwMode="auto">
              <a:xfrm>
                <a:off x="4204" y="3383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rating</a:t>
                </a:r>
              </a:p>
            </p:txBody>
          </p:sp>
          <p:sp>
            <p:nvSpPr>
              <p:cNvPr id="48" name="Oval 60"/>
              <p:cNvSpPr>
                <a:spLocks noChangeArrowheads="1"/>
              </p:cNvSpPr>
              <p:nvPr/>
            </p:nvSpPr>
            <p:spPr bwMode="auto">
              <a:xfrm>
                <a:off x="4119" y="3350"/>
                <a:ext cx="643" cy="3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4" name="AutoShape 64"/>
            <p:cNvCxnSpPr>
              <a:cxnSpLocks noChangeShapeType="1"/>
              <a:stCxn id="58" idx="3"/>
              <a:endCxn id="9" idx="0"/>
            </p:cNvCxnSpPr>
            <p:nvPr/>
          </p:nvCxnSpPr>
          <p:spPr bwMode="auto">
            <a:xfrm>
              <a:off x="5338763" y="2847978"/>
              <a:ext cx="2026444" cy="1381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65"/>
            <p:cNvCxnSpPr>
              <a:cxnSpLocks noChangeShapeType="1"/>
              <a:stCxn id="9" idx="0"/>
              <a:endCxn id="52" idx="4"/>
            </p:cNvCxnSpPr>
            <p:nvPr/>
          </p:nvCxnSpPr>
          <p:spPr bwMode="auto">
            <a:xfrm rot="5400000" flipH="1" flipV="1">
              <a:off x="7451337" y="3819130"/>
              <a:ext cx="323841" cy="49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AutoShape 66"/>
            <p:cNvCxnSpPr>
              <a:cxnSpLocks noChangeShapeType="1"/>
              <a:stCxn id="9" idx="2"/>
              <a:endCxn id="48" idx="0"/>
            </p:cNvCxnSpPr>
            <p:nvPr/>
          </p:nvCxnSpPr>
          <p:spPr bwMode="auto">
            <a:xfrm rot="5400000">
              <a:off x="7009324" y="4633641"/>
              <a:ext cx="391092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" name="AutoShape 67"/>
            <p:cNvCxnSpPr>
              <a:cxnSpLocks noChangeShapeType="1"/>
              <a:stCxn id="9" idx="2"/>
              <a:endCxn id="50" idx="0"/>
            </p:cNvCxnSpPr>
            <p:nvPr/>
          </p:nvCxnSpPr>
          <p:spPr bwMode="auto">
            <a:xfrm rot="16200000" flipH="1">
              <a:off x="7684412" y="4279227"/>
              <a:ext cx="391091" cy="1029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8" name="Group 72"/>
            <p:cNvGrpSpPr>
              <a:grpSpLocks/>
            </p:cNvGrpSpPr>
            <p:nvPr/>
          </p:nvGrpSpPr>
          <p:grpSpPr bwMode="auto">
            <a:xfrm>
              <a:off x="6003925" y="2078043"/>
              <a:ext cx="962025" cy="422276"/>
              <a:chOff x="4206" y="1346"/>
              <a:chExt cx="606" cy="266"/>
            </a:xfrm>
          </p:grpSpPr>
          <p:sp>
            <p:nvSpPr>
              <p:cNvPr id="45" name="Text Box 68"/>
              <p:cNvSpPr txBox="1">
                <a:spLocks noChangeArrowheads="1"/>
              </p:cNvSpPr>
              <p:nvPr/>
            </p:nvSpPr>
            <p:spPr bwMode="auto">
              <a:xfrm>
                <a:off x="4290" y="1370"/>
                <a:ext cx="47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grade</a:t>
                </a:r>
              </a:p>
            </p:txBody>
          </p:sp>
          <p:sp>
            <p:nvSpPr>
              <p:cNvPr id="46" name="Oval 70"/>
              <p:cNvSpPr>
                <a:spLocks noChangeArrowheads="1"/>
              </p:cNvSpPr>
              <p:nvPr/>
            </p:nvSpPr>
            <p:spPr bwMode="auto">
              <a:xfrm>
                <a:off x="4206" y="1346"/>
                <a:ext cx="606" cy="2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73"/>
            <p:cNvGrpSpPr>
              <a:grpSpLocks/>
            </p:cNvGrpSpPr>
            <p:nvPr/>
          </p:nvGrpSpPr>
          <p:grpSpPr bwMode="auto">
            <a:xfrm>
              <a:off x="6753225" y="2651125"/>
              <a:ext cx="1443038" cy="407988"/>
              <a:chOff x="4254" y="1670"/>
              <a:chExt cx="909" cy="257"/>
            </a:xfrm>
          </p:grpSpPr>
          <p:sp>
            <p:nvSpPr>
              <p:cNvPr id="43" name="Text Box 69"/>
              <p:cNvSpPr txBox="1">
                <a:spLocks noChangeArrowheads="1"/>
              </p:cNvSpPr>
              <p:nvPr/>
            </p:nvSpPr>
            <p:spPr bwMode="auto">
              <a:xfrm>
                <a:off x="4314" y="1670"/>
                <a:ext cx="82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satisfaction</a:t>
                </a:r>
              </a:p>
            </p:txBody>
          </p:sp>
          <p:sp>
            <p:nvSpPr>
              <p:cNvPr id="44" name="Oval 71"/>
              <p:cNvSpPr>
                <a:spLocks noChangeArrowheads="1"/>
              </p:cNvSpPr>
              <p:nvPr/>
            </p:nvSpPr>
            <p:spPr bwMode="auto">
              <a:xfrm>
                <a:off x="4254" y="1673"/>
                <a:ext cx="909" cy="2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0" name="AutoShape 74"/>
            <p:cNvCxnSpPr>
              <a:cxnSpLocks noChangeShapeType="1"/>
              <a:stCxn id="58" idx="3"/>
              <a:endCxn id="58" idx="3"/>
            </p:cNvCxnSpPr>
            <p:nvPr/>
          </p:nvCxnSpPr>
          <p:spPr bwMode="auto">
            <a:xfrm>
              <a:off x="5338763" y="2847978"/>
              <a:ext cx="15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AutoShape 75"/>
            <p:cNvCxnSpPr>
              <a:cxnSpLocks noChangeShapeType="1"/>
              <a:stCxn id="58" idx="3"/>
              <a:endCxn id="46" idx="4"/>
            </p:cNvCxnSpPr>
            <p:nvPr/>
          </p:nvCxnSpPr>
          <p:spPr bwMode="auto">
            <a:xfrm flipV="1">
              <a:off x="5338763" y="2500319"/>
              <a:ext cx="1146175" cy="3476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AutoShape 76"/>
            <p:cNvCxnSpPr>
              <a:cxnSpLocks noChangeShapeType="1"/>
              <a:stCxn id="58" idx="3"/>
              <a:endCxn id="44" idx="2"/>
            </p:cNvCxnSpPr>
            <p:nvPr/>
          </p:nvCxnSpPr>
          <p:spPr bwMode="auto">
            <a:xfrm>
              <a:off x="5338763" y="2847978"/>
              <a:ext cx="1414462" cy="95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Model for Social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11</a:t>
            </a:fld>
            <a:endParaRPr lang="en-US" dirty="0" smtClean="0"/>
          </a:p>
        </p:txBody>
      </p:sp>
      <p:grpSp>
        <p:nvGrpSpPr>
          <p:cNvPr id="88" name="Group 87"/>
          <p:cNvGrpSpPr/>
          <p:nvPr/>
        </p:nvGrpSpPr>
        <p:grpSpPr>
          <a:xfrm>
            <a:off x="304800" y="1524000"/>
            <a:ext cx="5562600" cy="2062163"/>
            <a:chOff x="304800" y="1524000"/>
            <a:chExt cx="5562600" cy="20621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00199" y="2195512"/>
              <a:ext cx="914401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Actors</a:t>
              </a:r>
              <a:endParaRPr lang="en-US" dirty="0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3048000" y="1828800"/>
              <a:ext cx="1600200" cy="111442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2133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Friend</a:t>
              </a:r>
              <a:endParaRPr lang="en-US" dirty="0"/>
            </a:p>
          </p:txBody>
        </p:sp>
        <p:cxnSp>
          <p:nvCxnSpPr>
            <p:cNvPr id="11" name="Curved Connector 10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2769394" y="1116806"/>
              <a:ext cx="366712" cy="1790700"/>
            </a:xfrm>
            <a:prstGeom prst="curvedConnector3">
              <a:avLst>
                <a:gd name="adj1" fmla="val 16233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2"/>
              <a:endCxn id="7" idx="2"/>
            </p:cNvCxnSpPr>
            <p:nvPr/>
          </p:nvCxnSpPr>
          <p:spPr>
            <a:xfrm rot="16200000" flipH="1">
              <a:off x="2763559" y="1858685"/>
              <a:ext cx="378382" cy="1790700"/>
            </a:xfrm>
            <a:prstGeom prst="curvedConnector3">
              <a:avLst>
                <a:gd name="adj1" fmla="val 1604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04800" y="1524000"/>
              <a:ext cx="884237" cy="538163"/>
              <a:chOff x="152400" y="3062287"/>
              <a:chExt cx="884237" cy="538163"/>
            </a:xfrm>
          </p:grpSpPr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269874" y="3148012"/>
                <a:ext cx="744537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u="sng" dirty="0"/>
                  <a:t>name</a:t>
                </a:r>
                <a:endParaRPr lang="en-US" sz="1800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52400" y="3062287"/>
                <a:ext cx="884237" cy="5381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7200" y="2667000"/>
              <a:ext cx="1028700" cy="538163"/>
              <a:chOff x="1104900" y="3062287"/>
              <a:chExt cx="1028700" cy="538163"/>
            </a:xfrm>
          </p:grpSpPr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1139825" y="3148012"/>
                <a:ext cx="8161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Smokes</a:t>
                </a:r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104900" y="3062287"/>
                <a:ext cx="1028700" cy="5381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423988" y="3086100"/>
              <a:ext cx="7786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Cancer</a:t>
              </a:r>
              <a:endParaRPr lang="en-US" dirty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371600" y="3048000"/>
              <a:ext cx="1036638" cy="5381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AutoShape 28"/>
            <p:cNvCxnSpPr>
              <a:cxnSpLocks noChangeShapeType="1"/>
              <a:stCxn id="6" idx="1"/>
              <a:endCxn id="25" idx="0"/>
            </p:cNvCxnSpPr>
            <p:nvPr/>
          </p:nvCxnSpPr>
          <p:spPr bwMode="auto">
            <a:xfrm rot="10800000" flipV="1">
              <a:off x="971551" y="2380178"/>
              <a:ext cx="628649" cy="2868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31"/>
            <p:cNvCxnSpPr>
              <a:cxnSpLocks noChangeShapeType="1"/>
            </p:cNvCxnSpPr>
            <p:nvPr/>
          </p:nvCxnSpPr>
          <p:spPr bwMode="auto">
            <a:xfrm rot="5400000">
              <a:off x="1670962" y="2748638"/>
              <a:ext cx="483156" cy="1674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AutoShape 32"/>
            <p:cNvCxnSpPr>
              <a:cxnSpLocks noChangeShapeType="1"/>
            </p:cNvCxnSpPr>
            <p:nvPr/>
          </p:nvCxnSpPr>
          <p:spPr bwMode="auto">
            <a:xfrm>
              <a:off x="1204118" y="1828802"/>
              <a:ext cx="700884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" name="TextBox 40"/>
            <p:cNvSpPr txBox="1"/>
            <p:nvPr/>
          </p:nvSpPr>
          <p:spPr>
            <a:xfrm>
              <a:off x="4267200" y="1524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Ring Diagram</a:t>
              </a:r>
              <a:endParaRPr lang="en-US" b="1" dirty="0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04800" y="4602480"/>
          <a:ext cx="27177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933"/>
                <a:gridCol w="905933"/>
                <a:gridCol w="905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632200" y="4602480"/>
          <a:ext cx="18118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933"/>
                <a:gridCol w="905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Name1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Name2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4800" y="4183380"/>
            <a:ext cx="27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32200" y="4183380"/>
            <a:ext cx="181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81200" y="3897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Tables</a:t>
            </a:r>
            <a:endParaRPr lang="en-US" b="1" dirty="0"/>
          </a:p>
        </p:txBody>
      </p:sp>
      <p:grpSp>
        <p:nvGrpSpPr>
          <p:cNvPr id="90" name="Group 89"/>
          <p:cNvGrpSpPr/>
          <p:nvPr/>
        </p:nvGrpSpPr>
        <p:grpSpPr>
          <a:xfrm>
            <a:off x="5965334" y="2133600"/>
            <a:ext cx="3102466" cy="2286000"/>
            <a:chOff x="5965334" y="2133600"/>
            <a:chExt cx="3102466" cy="2286000"/>
          </a:xfrm>
        </p:grpSpPr>
        <p:grpSp>
          <p:nvGrpSpPr>
            <p:cNvPr id="82" name="Group 81"/>
            <p:cNvGrpSpPr/>
            <p:nvPr/>
          </p:nvGrpSpPr>
          <p:grpSpPr>
            <a:xfrm>
              <a:off x="5965334" y="2829996"/>
              <a:ext cx="3102466" cy="1589604"/>
              <a:chOff x="5486400" y="1985962"/>
              <a:chExt cx="3102466" cy="158960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7315200" y="2514600"/>
                <a:ext cx="609600" cy="538163"/>
                <a:chOff x="7239000" y="2514600"/>
                <a:chExt cx="609600" cy="538163"/>
              </a:xfrm>
            </p:grpSpPr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273925" y="2600325"/>
                  <a:ext cx="5114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Bob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auto">
                <a:xfrm>
                  <a:off x="7239000" y="2514600"/>
                  <a:ext cx="609600" cy="538163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096000" y="2509837"/>
                <a:ext cx="685800" cy="538163"/>
                <a:chOff x="6324600" y="2509837"/>
                <a:chExt cx="685800" cy="538163"/>
              </a:xfrm>
            </p:grpSpPr>
            <p:sp>
              <p:nvSpPr>
                <p:cNvPr id="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359525" y="2595562"/>
                  <a:ext cx="62068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Anna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6324600" y="2509837"/>
                  <a:ext cx="685800" cy="538163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62" name="Straight Connector 61"/>
              <p:cNvCxnSpPr>
                <a:stCxn id="58" idx="6"/>
                <a:endCxn id="51" idx="1"/>
              </p:cNvCxnSpPr>
              <p:nvPr/>
            </p:nvCxnSpPr>
            <p:spPr>
              <a:xfrm>
                <a:off x="6781800" y="2778919"/>
                <a:ext cx="568325" cy="6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 Box 21"/>
              <p:cNvSpPr txBox="1">
                <a:spLocks noChangeArrowheads="1"/>
              </p:cNvSpPr>
              <p:nvPr/>
            </p:nvSpPr>
            <p:spPr bwMode="auto">
              <a:xfrm>
                <a:off x="5486400" y="1985962"/>
                <a:ext cx="14260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Smokes = true</a:t>
                </a:r>
                <a:endParaRPr lang="en-US" dirty="0"/>
              </a:p>
            </p:txBody>
          </p:sp>
          <p:cxnSp>
            <p:nvCxnSpPr>
              <p:cNvPr id="67" name="Straight Connector 66"/>
              <p:cNvCxnSpPr>
                <a:stCxn id="64" idx="2"/>
              </p:cNvCxnSpPr>
              <p:nvPr/>
            </p:nvCxnSpPr>
            <p:spPr>
              <a:xfrm rot="16200000" flipH="1">
                <a:off x="6182365" y="2372361"/>
                <a:ext cx="159303" cy="1251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5545666" y="3206234"/>
                <a:ext cx="13885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Cancer = true</a:t>
                </a:r>
                <a:endParaRPr lang="en-US" dirty="0"/>
              </a:p>
            </p:txBody>
          </p:sp>
          <p:cxnSp>
            <p:nvCxnSpPr>
              <p:cNvPr id="70" name="Straight Connector 69"/>
              <p:cNvCxnSpPr>
                <a:stCxn id="58" idx="4"/>
              </p:cNvCxnSpPr>
              <p:nvPr/>
            </p:nvCxnSpPr>
            <p:spPr>
              <a:xfrm rot="5400000">
                <a:off x="6115049" y="3028951"/>
                <a:ext cx="304802" cy="3429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7162800" y="1985962"/>
                <a:ext cx="14260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Smokes = true</a:t>
                </a:r>
                <a:endParaRPr lang="en-US" dirty="0"/>
              </a:p>
            </p:txBody>
          </p:sp>
          <p:cxnSp>
            <p:nvCxnSpPr>
              <p:cNvPr id="78" name="Straight Connector 77"/>
              <p:cNvCxnSpPr>
                <a:stCxn id="52" idx="0"/>
                <a:endCxn id="76" idx="2"/>
              </p:cNvCxnSpPr>
              <p:nvPr/>
            </p:nvCxnSpPr>
            <p:spPr>
              <a:xfrm rot="5400000" flipH="1" flipV="1">
                <a:off x="7668263" y="2307031"/>
                <a:ext cx="159306" cy="2558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7133355" y="3206234"/>
                <a:ext cx="14010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Cancer = false</a:t>
                </a:r>
                <a:endParaRPr lang="en-US" dirty="0"/>
              </a:p>
            </p:txBody>
          </p:sp>
          <p:cxnSp>
            <p:nvCxnSpPr>
              <p:cNvPr id="81" name="Straight Connector 80"/>
              <p:cNvCxnSpPr>
                <a:stCxn id="52" idx="4"/>
              </p:cNvCxnSpPr>
              <p:nvPr/>
            </p:nvCxnSpPr>
            <p:spPr>
              <a:xfrm rot="16200000" flipH="1">
                <a:off x="7546182" y="3126581"/>
                <a:ext cx="300037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6248400" y="213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Social Network</a:t>
              </a:r>
              <a:endParaRPr lang="en-US" b="1" dirty="0"/>
            </a:p>
          </p:txBody>
        </p:sp>
      </p:grpSp>
      <p:cxnSp>
        <p:nvCxnSpPr>
          <p:cNvPr id="85" name="Straight Connector 84"/>
          <p:cNvCxnSpPr/>
          <p:nvPr/>
        </p:nvCxnSpPr>
        <p:spPr>
          <a:xfrm>
            <a:off x="0" y="3733800"/>
            <a:ext cx="5867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618706" y="3695700"/>
            <a:ext cx="449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6" name="Picture 5" descr="mondial-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457200" y="-152400"/>
            <a:ext cx="10136265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Social Network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single-relation social network is a simple special case of a relational database. </a:t>
            </a:r>
          </a:p>
          <a:p>
            <a:r>
              <a:rPr lang="en-US" dirty="0" smtClean="0"/>
              <a:t>Converse also true if you allow:</a:t>
            </a:r>
          </a:p>
          <a:p>
            <a:pPr lvl="1"/>
            <a:r>
              <a:rPr lang="en-US" dirty="0" smtClean="0"/>
              <a:t>Different types of nodes (“actors”).</a:t>
            </a:r>
          </a:p>
          <a:p>
            <a:pPr lvl="1"/>
            <a:r>
              <a:rPr lang="en-US" dirty="0" smtClean="0"/>
              <a:t>Labels on nodes.</a:t>
            </a:r>
          </a:p>
          <a:p>
            <a:pPr lvl="1"/>
            <a:r>
              <a:rPr lang="en-US" dirty="0" smtClean="0"/>
              <a:t>Different types of (</a:t>
            </a:r>
            <a:r>
              <a:rPr lang="en-US" dirty="0" err="1" smtClean="0"/>
              <a:t>hyper)edges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Labels on edges.</a:t>
            </a:r>
          </a:p>
          <a:p>
            <a:pPr lvl="2"/>
            <a:r>
              <a:rPr lang="en-US" dirty="0" smtClean="0"/>
              <a:t>See Newman (2003) SIAM Review.</a:t>
            </a:r>
          </a:p>
          <a:p>
            <a:r>
              <a:rPr lang="en-US" b="1" dirty="0" smtClean="0"/>
              <a:t>Observation </a:t>
            </a:r>
            <a:r>
              <a:rPr lang="en-US" dirty="0" smtClean="0"/>
              <a:t>A relational database is equivalent to a general network as described.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7724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"/>
            </a:pPr>
            <a:r>
              <a:rPr lang="en-US" sz="3200" dirty="0" smtClean="0"/>
              <a:t>Brief intro to relational databases.</a:t>
            </a:r>
          </a:p>
          <a:p>
            <a:r>
              <a:rPr lang="en-US" i="1" dirty="0" smtClean="0"/>
              <a:t>Statistics and Relational Databases.</a:t>
            </a:r>
            <a:endParaRPr lang="en-US" sz="3200" i="1" dirty="0" smtClean="0"/>
          </a:p>
          <a:p>
            <a:r>
              <a:rPr lang="en-US" sz="3200" dirty="0" smtClean="0"/>
              <a:t>Briefer intro to Bayes nets.</a:t>
            </a:r>
          </a:p>
          <a:p>
            <a:r>
              <a:rPr lang="en-US" dirty="0" smtClean="0"/>
              <a:t>Relational Random Variables.</a:t>
            </a:r>
            <a:endParaRPr lang="en-US" sz="3200" dirty="0" smtClean="0"/>
          </a:p>
          <a:p>
            <a:r>
              <a:rPr lang="en-US" sz="3200" dirty="0" smtClean="0"/>
              <a:t>Relational (pseudo)-likelihoods.</a:t>
            </a:r>
            <a:endParaRPr lang="en-US" sz="3200" b="1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storing and retrieving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4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Much new interest in analyzing databases.</a:t>
            </a:r>
            <a:endParaRPr lang="en-US" sz="2800" dirty="0" smtClean="0"/>
          </a:p>
          <a:p>
            <a:pPr lvl="1"/>
            <a:r>
              <a:rPr lang="en-US" sz="2800" dirty="0" smtClean="0"/>
              <a:t>Data Mining.</a:t>
            </a:r>
          </a:p>
          <a:p>
            <a:pPr lvl="1"/>
            <a:r>
              <a:rPr lang="en-US" sz="2800" dirty="0" smtClean="0"/>
              <a:t>Data Warehousing.</a:t>
            </a:r>
          </a:p>
          <a:p>
            <a:pPr lvl="1"/>
            <a:r>
              <a:rPr lang="en-US" sz="2800" dirty="0" smtClean="0"/>
              <a:t>Business Intelligence.</a:t>
            </a:r>
          </a:p>
          <a:p>
            <a:pPr lvl="1"/>
            <a:r>
              <a:rPr lang="en-US" sz="2800" dirty="0" smtClean="0"/>
              <a:t>Predictive Analytics.</a:t>
            </a:r>
          </a:p>
        </p:txBody>
      </p:sp>
      <p:pic>
        <p:nvPicPr>
          <p:cNvPr id="7" name="Picture 6" descr="ped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495800"/>
            <a:ext cx="1408176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29432"/>
            <a:ext cx="5715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Fundamental Question: how to combine logic and probability?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Domingos</a:t>
            </a:r>
            <a:r>
              <a:rPr lang="en-US" sz="2800" dirty="0" smtClean="0"/>
              <a:t> (U of W, CS): “Logic handles complexity, probability represents uncertainty.”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Typical Tasks for Statistical-Relational Learning (SRL)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Link-based Classification</a:t>
            </a:r>
            <a:r>
              <a:rPr lang="en-CA" sz="3200" dirty="0" smtClean="0"/>
              <a:t>: given the links of a target entity and the attributes of related entities, predict the class label of the target entity.</a:t>
            </a:r>
          </a:p>
          <a:p>
            <a:r>
              <a:rPr lang="en-CA" sz="3200" b="1" dirty="0" smtClean="0"/>
              <a:t>Link Prediction</a:t>
            </a:r>
            <a:r>
              <a:rPr lang="en-CA" sz="3200" dirty="0" smtClean="0"/>
              <a:t>: given the attributes of entities and their other links, predict the existence of a link.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Link-based Classification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Attributes given Links, other Attributes</a:t>
            </a:r>
          </a:p>
          <a:p>
            <a:r>
              <a:rPr lang="en-US" dirty="0" smtClean="0"/>
              <a:t>E.g., P(diff(101))?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73F5-F1A6-4E70-B308-5D2D8627F5F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Group 240"/>
          <p:cNvGraphicFramePr>
            <a:graphicFrameLocks noGrp="1"/>
          </p:cNvGraphicFramePr>
          <p:nvPr/>
        </p:nvGraphicFramePr>
        <p:xfrm>
          <a:off x="228600" y="2743200"/>
          <a:ext cx="2666999" cy="1524000"/>
        </p:xfrm>
        <a:graphic>
          <a:graphicData uri="http://schemas.openxmlformats.org/drawingml/2006/table">
            <a:tbl>
              <a:tblPr/>
              <a:tblGrid>
                <a:gridCol w="597517"/>
                <a:gridCol w="1106399"/>
                <a:gridCol w="963083"/>
              </a:tblGrid>
              <a:tr h="3453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Group 335"/>
          <p:cNvGraphicFramePr>
            <a:graphicFrameLocks noGrp="1"/>
          </p:cNvGraphicFramePr>
          <p:nvPr/>
        </p:nvGraphicFramePr>
        <p:xfrm>
          <a:off x="6477000" y="2743201"/>
          <a:ext cx="2514600" cy="1524000"/>
        </p:xfrm>
        <a:graphic>
          <a:graphicData uri="http://schemas.openxmlformats.org/drawingml/2006/table">
            <a:tbl>
              <a:tblPr/>
              <a:tblGrid>
                <a:gridCol w="586632"/>
                <a:gridCol w="880218"/>
                <a:gridCol w="1047750"/>
              </a:tblGrid>
              <a:tr h="3545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Popularity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Teaching-a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Group 431"/>
          <p:cNvGraphicFramePr>
            <a:graphicFrameLocks noGrp="1"/>
          </p:cNvGraphicFramePr>
          <p:nvPr/>
        </p:nvGraphicFramePr>
        <p:xfrm>
          <a:off x="3200400" y="2819400"/>
          <a:ext cx="2971800" cy="1440267"/>
        </p:xfrm>
        <a:graphic>
          <a:graphicData uri="http://schemas.openxmlformats.org/drawingml/2006/table">
            <a:tbl>
              <a:tblPr/>
              <a:tblGrid>
                <a:gridCol w="579390"/>
                <a:gridCol w="1030335"/>
                <a:gridCol w="1362075"/>
              </a:tblGrid>
              <a:tr h="341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Course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5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Group 410"/>
          <p:cNvGraphicFramePr>
            <a:graphicFrameLocks noGrp="1"/>
          </p:cNvGraphicFramePr>
          <p:nvPr/>
        </p:nvGraphicFramePr>
        <p:xfrm>
          <a:off x="1371600" y="3886201"/>
          <a:ext cx="3276600" cy="1647825"/>
        </p:xfrm>
        <a:graphic>
          <a:graphicData uri="http://schemas.openxmlformats.org/drawingml/2006/table">
            <a:tbl>
              <a:tblPr/>
              <a:tblGrid>
                <a:gridCol w="536866"/>
                <a:gridCol w="747207"/>
                <a:gridCol w="797011"/>
                <a:gridCol w="1195516"/>
              </a:tblGrid>
              <a:tr h="3202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Salary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Capability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9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" name="Group 433"/>
          <p:cNvGraphicFramePr>
            <a:graphicFrameLocks noGrp="1"/>
          </p:cNvGraphicFramePr>
          <p:nvPr/>
        </p:nvGraphicFramePr>
        <p:xfrm>
          <a:off x="4800600" y="3886200"/>
          <a:ext cx="2847975" cy="1775608"/>
        </p:xfrm>
        <a:graphic>
          <a:graphicData uri="http://schemas.openxmlformats.org/drawingml/2006/table">
            <a:tbl>
              <a:tblPr/>
              <a:tblGrid>
                <a:gridCol w="487847"/>
                <a:gridCol w="566958"/>
                <a:gridCol w="566958"/>
                <a:gridCol w="1226212"/>
              </a:tblGrid>
              <a:tr h="2409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Registration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800100" y="3619501"/>
            <a:ext cx="1447800" cy="152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286000" y="2971801"/>
            <a:ext cx="5257800" cy="1447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3048001"/>
            <a:ext cx="3581400" cy="1219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610100" y="3238501"/>
            <a:ext cx="1219200" cy="838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links given links, attributes.</a:t>
            </a:r>
          </a:p>
          <a:p>
            <a:r>
              <a:rPr lang="en-US" dirty="0" smtClean="0"/>
              <a:t>E.g.,P(Registered(jack,101))?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73F5-F1A6-4E70-B308-5D2D8627F5F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Group 240"/>
          <p:cNvGraphicFramePr>
            <a:graphicFrameLocks noGrp="1"/>
          </p:cNvGraphicFramePr>
          <p:nvPr/>
        </p:nvGraphicFramePr>
        <p:xfrm>
          <a:off x="228600" y="2743200"/>
          <a:ext cx="2666999" cy="1524000"/>
        </p:xfrm>
        <a:graphic>
          <a:graphicData uri="http://schemas.openxmlformats.org/drawingml/2006/table">
            <a:tbl>
              <a:tblPr/>
              <a:tblGrid>
                <a:gridCol w="597517"/>
                <a:gridCol w="1106399"/>
                <a:gridCol w="963083"/>
              </a:tblGrid>
              <a:tr h="3453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Group 335"/>
          <p:cNvGraphicFramePr>
            <a:graphicFrameLocks noGrp="1"/>
          </p:cNvGraphicFramePr>
          <p:nvPr/>
        </p:nvGraphicFramePr>
        <p:xfrm>
          <a:off x="6477000" y="2743201"/>
          <a:ext cx="2514600" cy="1524000"/>
        </p:xfrm>
        <a:graphic>
          <a:graphicData uri="http://schemas.openxmlformats.org/drawingml/2006/table">
            <a:tbl>
              <a:tblPr/>
              <a:tblGrid>
                <a:gridCol w="586632"/>
                <a:gridCol w="880218"/>
                <a:gridCol w="1047750"/>
              </a:tblGrid>
              <a:tr h="3545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Popularity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Teaching-a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Group 431"/>
          <p:cNvGraphicFramePr>
            <a:graphicFrameLocks noGrp="1"/>
          </p:cNvGraphicFramePr>
          <p:nvPr/>
        </p:nvGraphicFramePr>
        <p:xfrm>
          <a:off x="3200400" y="2819400"/>
          <a:ext cx="2971800" cy="1440267"/>
        </p:xfrm>
        <a:graphic>
          <a:graphicData uri="http://schemas.openxmlformats.org/drawingml/2006/table">
            <a:tbl>
              <a:tblPr/>
              <a:tblGrid>
                <a:gridCol w="579390"/>
                <a:gridCol w="1030335"/>
                <a:gridCol w="1362075"/>
              </a:tblGrid>
              <a:tr h="341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Course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5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Group 410"/>
          <p:cNvGraphicFramePr>
            <a:graphicFrameLocks noGrp="1"/>
          </p:cNvGraphicFramePr>
          <p:nvPr/>
        </p:nvGraphicFramePr>
        <p:xfrm>
          <a:off x="1371600" y="3886201"/>
          <a:ext cx="3276600" cy="1647825"/>
        </p:xfrm>
        <a:graphic>
          <a:graphicData uri="http://schemas.openxmlformats.org/drawingml/2006/table">
            <a:tbl>
              <a:tblPr/>
              <a:tblGrid>
                <a:gridCol w="536866"/>
                <a:gridCol w="747207"/>
                <a:gridCol w="797011"/>
                <a:gridCol w="1195516"/>
              </a:tblGrid>
              <a:tr h="3202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Salary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Capability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9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Group 433"/>
          <p:cNvGraphicFramePr>
            <a:graphicFrameLocks noGrp="1"/>
          </p:cNvGraphicFramePr>
          <p:nvPr/>
        </p:nvGraphicFramePr>
        <p:xfrm>
          <a:off x="4800600" y="3886200"/>
          <a:ext cx="2847975" cy="1775608"/>
        </p:xfrm>
        <a:graphic>
          <a:graphicData uri="http://schemas.openxmlformats.org/drawingml/2006/table">
            <a:tbl>
              <a:tblPr/>
              <a:tblGrid>
                <a:gridCol w="487847"/>
                <a:gridCol w="566958"/>
                <a:gridCol w="566958"/>
                <a:gridCol w="1226212"/>
              </a:tblGrid>
              <a:tr h="2409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Registration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H="1">
            <a:off x="800100" y="3619501"/>
            <a:ext cx="1447800" cy="152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286000" y="2971801"/>
            <a:ext cx="5257800" cy="1447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3048001"/>
            <a:ext cx="3581400" cy="1219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610100" y="3238501"/>
            <a:ext cx="1219200" cy="838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819400"/>
          </a:xfrm>
        </p:spPr>
        <p:txBody>
          <a:bodyPr/>
          <a:lstStyle/>
          <a:p>
            <a:r>
              <a:rPr lang="en-US" dirty="0" smtClean="0"/>
              <a:t>Model the joint distribution over links and attributes.</a:t>
            </a:r>
          </a:p>
          <a:p>
            <a:r>
              <a:rPr lang="en-US" dirty="0" smtClean="0"/>
              <a:t>Today’s Topic.</a:t>
            </a:r>
          </a:p>
          <a:p>
            <a:r>
              <a:rPr lang="en-US" dirty="0" smtClean="0"/>
              <a:t>We’ll use Bayes nets as the model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 dirty="0" smtClean="0"/>
              <a:t>The Main Topic</a:t>
            </a:r>
            <a:endParaRPr lang="en-CA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 relational data, units are interdependent</a:t>
            </a:r>
          </a:p>
          <a:p>
            <a:pPr lvl="1">
              <a:buFont typeface="Wingdings 2" charset="2"/>
              <a:buChar char="➯"/>
            </a:pPr>
            <a:r>
              <a:rPr lang="en-CA" sz="3200" dirty="0" smtClean="0"/>
              <a:t> no product likelihood function for model.</a:t>
            </a:r>
          </a:p>
          <a:p>
            <a:r>
              <a:rPr lang="en-CA" sz="3200" dirty="0" smtClean="0"/>
              <a:t>How to do model selection?</a:t>
            </a:r>
          </a:p>
          <a:p>
            <a:r>
              <a:rPr lang="en-CA" sz="3200" dirty="0" smtClean="0"/>
              <a:t>Proposal of this talk: use </a:t>
            </a:r>
            <a:r>
              <a:rPr lang="en-CA" sz="3200" b="1" dirty="0" smtClean="0"/>
              <a:t>pseudo likelihood.</a:t>
            </a:r>
            <a:endParaRPr lang="en-CA" sz="3200" dirty="0" smtClean="0"/>
          </a:p>
          <a:p>
            <a:pPr lvl="1"/>
            <a:r>
              <a:rPr lang="en-CA" sz="3200" dirty="0" smtClean="0"/>
              <a:t> </a:t>
            </a:r>
            <a:r>
              <a:rPr lang="en-CA" sz="3200" i="1" dirty="0" err="1" smtClean="0"/>
              <a:t>Unnormalized</a:t>
            </a:r>
            <a:r>
              <a:rPr lang="en-CA" sz="3200" dirty="0" smtClean="0"/>
              <a:t> product likelihood.</a:t>
            </a:r>
          </a:p>
          <a:p>
            <a:pPr lvl="1"/>
            <a:r>
              <a:rPr lang="en-CA" dirty="0" smtClean="0"/>
              <a:t> Like independent-unit likelihood, but with event frequencies instead of event counts.</a:t>
            </a:r>
            <a:endParaRPr lang="en-CA" sz="3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30175" y="2201863"/>
            <a:ext cx="423545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2800" b="1"/>
              <a:t>Qualitative part</a:t>
            </a:r>
            <a:r>
              <a:rPr lang="en-US" sz="2800"/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Directed acyclic graph (DAG)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Nodes - random vars.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Edges - direct influence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435600" y="4999038"/>
            <a:ext cx="35321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b="1">
                <a:latin typeface="Arial" charset="0"/>
              </a:rPr>
              <a:t>Quantitative part</a:t>
            </a:r>
            <a:r>
              <a:rPr lang="en-US">
                <a:latin typeface="Arial" charset="0"/>
              </a:rPr>
              <a:t>: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Set of conditional probability distributions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8475" y="2055813"/>
            <a:ext cx="2016125" cy="2166937"/>
            <a:chOff x="4314" y="1241"/>
            <a:chExt cx="1270" cy="1365"/>
          </a:xfrm>
        </p:grpSpPr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4314" y="1241"/>
              <a:ext cx="1270" cy="1365"/>
            </a:xfrm>
            <a:prstGeom prst="wedgeRoundRectCallout">
              <a:avLst>
                <a:gd name="adj1" fmla="val -75199"/>
                <a:gd name="adj2" fmla="val 25606"/>
                <a:gd name="adj3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000" i="1">
                <a:latin typeface="Comic Sans MS" pitchFamily="66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413" y="1313"/>
              <a:ext cx="1136" cy="1283"/>
              <a:chOff x="4386" y="1473"/>
              <a:chExt cx="1136" cy="1283"/>
            </a:xfrm>
          </p:grpSpPr>
          <p:sp>
            <p:nvSpPr>
              <p:cNvPr id="83978" name="Rectangle 10"/>
              <p:cNvSpPr>
                <a:spLocks noChangeArrowheads="1"/>
              </p:cNvSpPr>
              <p:nvPr/>
            </p:nvSpPr>
            <p:spPr bwMode="auto">
              <a:xfrm>
                <a:off x="4386" y="1476"/>
                <a:ext cx="1084" cy="122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79" name="Text Box 11"/>
              <p:cNvSpPr txBox="1">
                <a:spLocks noChangeArrowheads="1"/>
              </p:cNvSpPr>
              <p:nvPr/>
            </p:nvSpPr>
            <p:spPr bwMode="auto">
              <a:xfrm>
                <a:off x="4788" y="1782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0" name="Text Box 12"/>
              <p:cNvSpPr txBox="1">
                <a:spLocks noChangeArrowheads="1"/>
              </p:cNvSpPr>
              <p:nvPr/>
            </p:nvSpPr>
            <p:spPr bwMode="auto">
              <a:xfrm>
                <a:off x="5094" y="1782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0.1</a:t>
                </a:r>
                <a:endParaRPr lang="en-US" sz="2000" b="1">
                  <a:latin typeface="Comic Sans MS" pitchFamily="66" charset="0"/>
                </a:endParaRPr>
              </a:p>
            </p:txBody>
          </p:sp>
          <p:sp>
            <p:nvSpPr>
              <p:cNvPr id="83981" name="Text Box 13"/>
              <p:cNvSpPr txBox="1">
                <a:spLocks noChangeArrowheads="1"/>
              </p:cNvSpPr>
              <p:nvPr/>
            </p:nvSpPr>
            <p:spPr bwMode="auto">
              <a:xfrm>
                <a:off x="4397" y="2003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2" name="Text Box 14"/>
              <p:cNvSpPr txBox="1">
                <a:spLocks noChangeArrowheads="1"/>
              </p:cNvSpPr>
              <p:nvPr/>
            </p:nvSpPr>
            <p:spPr bwMode="auto">
              <a:xfrm>
                <a:off x="4594" y="2506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3" name="Line 15"/>
              <p:cNvSpPr>
                <a:spLocks noChangeShapeType="1"/>
              </p:cNvSpPr>
              <p:nvPr/>
            </p:nvSpPr>
            <p:spPr bwMode="auto">
              <a:xfrm>
                <a:off x="4670" y="255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4419" y="2254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>
                <a:off x="4463" y="229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4788" y="203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0.2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5093" y="203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0.8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auto">
              <a:xfrm>
                <a:off x="4750" y="2499"/>
                <a:ext cx="406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0.01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9" name="Text Box 21"/>
              <p:cNvSpPr txBox="1">
                <a:spLocks noChangeArrowheads="1"/>
              </p:cNvSpPr>
              <p:nvPr/>
            </p:nvSpPr>
            <p:spPr bwMode="auto">
              <a:xfrm>
                <a:off x="5026" y="2499"/>
                <a:ext cx="462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 0.99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0" name="Text Box 22"/>
              <p:cNvSpPr txBox="1">
                <a:spLocks noChangeArrowheads="1"/>
              </p:cNvSpPr>
              <p:nvPr/>
            </p:nvSpPr>
            <p:spPr bwMode="auto">
              <a:xfrm>
                <a:off x="4788" y="228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1" name="Text Box 23"/>
              <p:cNvSpPr txBox="1">
                <a:spLocks noChangeArrowheads="1"/>
              </p:cNvSpPr>
              <p:nvPr/>
            </p:nvSpPr>
            <p:spPr bwMode="auto">
              <a:xfrm>
                <a:off x="5093" y="228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0.1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2" name="Text Box 24"/>
              <p:cNvSpPr txBox="1">
                <a:spLocks noChangeArrowheads="1"/>
              </p:cNvSpPr>
              <p:nvPr/>
            </p:nvSpPr>
            <p:spPr bwMode="auto">
              <a:xfrm>
                <a:off x="4594" y="1753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4393" y="1753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4597" y="2003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4673" y="205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4594" y="2254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4419" y="2506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4463" y="2544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99" name="Text Box 31"/>
              <p:cNvSpPr txBox="1">
                <a:spLocks noChangeArrowheads="1"/>
              </p:cNvSpPr>
              <p:nvPr/>
            </p:nvSpPr>
            <p:spPr bwMode="auto">
              <a:xfrm>
                <a:off x="4591" y="1537"/>
                <a:ext cx="217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4000" name="Text Box 32"/>
              <p:cNvSpPr txBox="1">
                <a:spLocks noChangeArrowheads="1"/>
              </p:cNvSpPr>
              <p:nvPr/>
            </p:nvSpPr>
            <p:spPr bwMode="auto">
              <a:xfrm>
                <a:off x="4387" y="1537"/>
                <a:ext cx="216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1800">
                  <a:latin typeface="Comic Sans MS" pitchFamily="66" charset="0"/>
                </a:endParaRPr>
              </a:p>
            </p:txBody>
          </p:sp>
          <p:sp>
            <p:nvSpPr>
              <p:cNvPr id="84001" name="Line 33"/>
              <p:cNvSpPr>
                <a:spLocks noChangeShapeType="1"/>
              </p:cNvSpPr>
              <p:nvPr/>
            </p:nvSpPr>
            <p:spPr bwMode="auto">
              <a:xfrm>
                <a:off x="4386" y="1725"/>
                <a:ext cx="108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4002" name="Line 34"/>
              <p:cNvSpPr>
                <a:spLocks noChangeShapeType="1"/>
              </p:cNvSpPr>
              <p:nvPr/>
            </p:nvSpPr>
            <p:spPr bwMode="auto">
              <a:xfrm>
                <a:off x="4793" y="1473"/>
                <a:ext cx="1" cy="12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4003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552"/>
                <a:ext cx="770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i="1">
                    <a:latin typeface="Comic Sans MS" pitchFamily="66" charset="0"/>
                  </a:rPr>
                  <a:t>P(A | E,B)</a:t>
                </a:r>
                <a:endParaRPr lang="en-US" sz="18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657600" y="1981200"/>
            <a:ext cx="3135313" cy="3033713"/>
            <a:chOff x="2304" y="1248"/>
            <a:chExt cx="1975" cy="1911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304" y="1248"/>
              <a:ext cx="1975" cy="1341"/>
              <a:chOff x="2322" y="1209"/>
              <a:chExt cx="1975" cy="1341"/>
            </a:xfrm>
          </p:grpSpPr>
          <p:sp>
            <p:nvSpPr>
              <p:cNvPr id="83971" name="Freeform 3"/>
              <p:cNvSpPr>
                <a:spLocks/>
              </p:cNvSpPr>
              <p:nvPr/>
            </p:nvSpPr>
            <p:spPr bwMode="auto">
              <a:xfrm>
                <a:off x="2322" y="1416"/>
                <a:ext cx="1975" cy="1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5" y="0"/>
                  </a:cxn>
                  <a:cxn ang="0">
                    <a:pos x="1655" y="1134"/>
                  </a:cxn>
                  <a:cxn ang="0">
                    <a:pos x="1043" y="1125"/>
                  </a:cxn>
                  <a:cxn ang="0">
                    <a:pos x="0" y="0"/>
                  </a:cxn>
                </a:cxnLst>
                <a:rect l="0" t="0" r="r" b="b"/>
                <a:pathLst>
                  <a:path w="1975" h="1134">
                    <a:moveTo>
                      <a:pt x="0" y="0"/>
                    </a:moveTo>
                    <a:lnTo>
                      <a:pt x="1975" y="0"/>
                    </a:lnTo>
                    <a:lnTo>
                      <a:pt x="1655" y="1134"/>
                    </a:lnTo>
                    <a:lnTo>
                      <a:pt x="1043" y="1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>
                  <a:alpha val="50000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83972" name="Text Box 4"/>
              <p:cNvSpPr txBox="1">
                <a:spLocks noChangeArrowheads="1"/>
              </p:cNvSpPr>
              <p:nvPr/>
            </p:nvSpPr>
            <p:spPr bwMode="auto">
              <a:xfrm>
                <a:off x="2739" y="1209"/>
                <a:ext cx="126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Arial" charset="0"/>
                  </a:rPr>
                  <a:t>Family of </a:t>
                </a:r>
                <a:r>
                  <a:rPr lang="en-US" sz="2000" b="1" i="1">
                    <a:latin typeface="Comic Sans MS" pitchFamily="66" charset="0"/>
                  </a:rPr>
                  <a:t>Alarm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2551" y="1497"/>
              <a:ext cx="697" cy="308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Earthquake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2421" y="2193"/>
              <a:ext cx="682" cy="308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Radio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3493" y="1496"/>
              <a:ext cx="667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Burglary</a:t>
              </a:r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3335" y="2193"/>
              <a:ext cx="651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Alarm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8" name="Oval 40"/>
            <p:cNvSpPr>
              <a:spLocks noChangeArrowheads="1"/>
            </p:cNvSpPr>
            <p:nvPr/>
          </p:nvSpPr>
          <p:spPr bwMode="auto">
            <a:xfrm>
              <a:off x="3351" y="2850"/>
              <a:ext cx="617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Call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 flipH="1">
              <a:off x="2746" y="1800"/>
              <a:ext cx="179" cy="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3023" y="1797"/>
              <a:ext cx="567" cy="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 flipH="1">
              <a:off x="3717" y="1810"/>
              <a:ext cx="114" cy="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84012" name="AutoShape 44"/>
            <p:cNvCxnSpPr>
              <a:cxnSpLocks noChangeShapeType="1"/>
              <a:stCxn id="84007" idx="4"/>
              <a:endCxn id="84008" idx="0"/>
            </p:cNvCxnSpPr>
            <p:nvPr/>
          </p:nvCxnSpPr>
          <p:spPr bwMode="auto">
            <a:xfrm flipH="1">
              <a:off x="3660" y="2511"/>
              <a:ext cx="1" cy="3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138113" y="962025"/>
            <a:ext cx="8483600" cy="99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sz="2800" b="1">
                <a:solidFill>
                  <a:srgbClr val="003366"/>
                </a:solidFill>
                <a:latin typeface="Arial" charset="0"/>
              </a:rPr>
              <a:t>Compact representation of joint probability distributions via conditional independence</a:t>
            </a:r>
            <a:endParaRPr lang="en-US" sz="2800">
              <a:latin typeface="Arial" charset="0"/>
            </a:endParaRP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130175" y="4830763"/>
            <a:ext cx="395763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b="1">
                <a:latin typeface="Arial" charset="0"/>
              </a:rPr>
              <a:t>Together:</a:t>
            </a:r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Define a unique distribution in a factored form</a:t>
            </a:r>
          </a:p>
        </p:txBody>
      </p:sp>
      <p:graphicFrame>
        <p:nvGraphicFramePr>
          <p:cNvPr id="84015" name="Object 47"/>
          <p:cNvGraphicFramePr>
            <a:graphicFrameLocks noChangeAspect="1"/>
          </p:cNvGraphicFramePr>
          <p:nvPr/>
        </p:nvGraphicFramePr>
        <p:xfrm>
          <a:off x="212725" y="6183313"/>
          <a:ext cx="6748463" cy="415925"/>
        </p:xfrm>
        <a:graphic>
          <a:graphicData uri="http://schemas.openxmlformats.org/presentationml/2006/ole">
            <p:oleObj spid="_x0000_s107522" name="Equation" r:id="rId3" imgW="3708360" imgH="228600" progId="Equation.3">
              <p:embed/>
            </p:oleObj>
          </a:graphicData>
        </a:graphic>
      </p:graphicFrame>
      <p:sp>
        <p:nvSpPr>
          <p:cNvPr id="84016" name="Rectangle 4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What is a Bayes (belief) net?</a:t>
            </a:r>
          </a:p>
        </p:txBody>
      </p:sp>
      <p:sp>
        <p:nvSpPr>
          <p:cNvPr id="84017" name="Text Box 49"/>
          <p:cNvSpPr txBox="1">
            <a:spLocks noChangeArrowheads="1"/>
          </p:cNvSpPr>
          <p:nvPr/>
        </p:nvSpPr>
        <p:spPr bwMode="auto">
          <a:xfrm>
            <a:off x="6648450" y="64912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Figure from N. Friedman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autoUpdateAnimBg="0"/>
      <p:bldP spid="83974" grpId="0" autoUpdateAnimBg="0"/>
      <p:bldP spid="840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201052" cy="1143000"/>
          </a:xfrm>
        </p:spPr>
        <p:txBody>
          <a:bodyPr/>
          <a:lstStyle/>
          <a:p>
            <a:r>
              <a:rPr lang="en-US" dirty="0"/>
              <a:t>Why are </a:t>
            </a:r>
            <a:r>
              <a:rPr lang="en-US" dirty="0" err="1"/>
              <a:t>Bayes</a:t>
            </a:r>
            <a:r>
              <a:rPr lang="en-US" dirty="0"/>
              <a:t> nets useful?</a:t>
            </a:r>
          </a:p>
        </p:txBody>
      </p:sp>
      <p:sp>
        <p:nvSpPr>
          <p:cNvPr id="870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9144000" cy="4986358"/>
          </a:xfrm>
          <a:noFill/>
          <a:ln/>
        </p:spPr>
        <p:txBody>
          <a:bodyPr/>
          <a:lstStyle/>
          <a:p>
            <a:pPr marL="609600" indent="-609600">
              <a:spcBef>
                <a:spcPct val="0"/>
              </a:spcBef>
            </a:pPr>
            <a:r>
              <a:rPr lang="en-US" dirty="0" smtClean="0"/>
              <a:t>Graph  </a:t>
            </a:r>
            <a:r>
              <a:rPr lang="en-US" dirty="0"/>
              <a:t>structure supports</a:t>
            </a:r>
            <a:endParaRPr lang="en-US" dirty="0" smtClean="0"/>
          </a:p>
          <a:p>
            <a:pPr marL="990600" lvl="1" indent="-533400">
              <a:spcBef>
                <a:spcPct val="0"/>
              </a:spcBef>
            </a:pPr>
            <a:r>
              <a:rPr lang="en-US" dirty="0" smtClean="0"/>
              <a:t>Modular </a:t>
            </a:r>
            <a:r>
              <a:rPr lang="en-US" dirty="0"/>
              <a:t>representation of knowledge</a:t>
            </a:r>
            <a:endParaRPr lang="en-US" dirty="0" smtClean="0"/>
          </a:p>
          <a:p>
            <a:pPr marL="990600" lvl="1" indent="-533400">
              <a:spcBef>
                <a:spcPct val="0"/>
              </a:spcBef>
            </a:pPr>
            <a:r>
              <a:rPr lang="en-US" dirty="0" smtClean="0"/>
              <a:t>Local</a:t>
            </a:r>
            <a:r>
              <a:rPr lang="en-US" dirty="0"/>
              <a:t>, distributed algorithms for inference and learning</a:t>
            </a:r>
            <a:endParaRPr lang="en-US" dirty="0" smtClean="0"/>
          </a:p>
          <a:p>
            <a:pPr marL="990600" lvl="1" indent="-533400">
              <a:spcBef>
                <a:spcPct val="0"/>
              </a:spcBef>
            </a:pPr>
            <a:r>
              <a:rPr lang="en-US" dirty="0" smtClean="0"/>
              <a:t>Intuitive </a:t>
            </a:r>
            <a:r>
              <a:rPr lang="en-US" dirty="0"/>
              <a:t>(possibly causal) </a:t>
            </a:r>
            <a:r>
              <a:rPr lang="en-US" dirty="0" smtClean="0"/>
              <a:t>interpretation</a:t>
            </a:r>
          </a:p>
          <a:p>
            <a:pPr marL="716280" indent="-533400">
              <a:spcBef>
                <a:spcPct val="0"/>
              </a:spcBef>
            </a:pPr>
            <a:r>
              <a:rPr lang="en-US" dirty="0" smtClean="0"/>
              <a:t>A solution to the relevance problem: Easy to compute “Is X relevant to Y given Z”.</a:t>
            </a:r>
          </a:p>
          <a:p>
            <a:pPr marL="716280" indent="-533400">
              <a:spcBef>
                <a:spcPct val="0"/>
              </a:spcBef>
            </a:pPr>
            <a:r>
              <a:rPr lang="en-US" dirty="0" smtClean="0">
                <a:hlinkClick r:id="rId2"/>
              </a:rPr>
              <a:t>Nice UBC Demo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7724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"/>
            </a:pPr>
            <a:r>
              <a:rPr lang="en-US" sz="3200" dirty="0" smtClean="0"/>
              <a:t>Brief intro to relational databases.</a:t>
            </a:r>
          </a:p>
          <a:p>
            <a:pPr>
              <a:buFont typeface="Wingdings" charset="2"/>
              <a:buChar char=""/>
            </a:pPr>
            <a:r>
              <a:rPr lang="en-US" dirty="0" smtClean="0"/>
              <a:t>Statistics and Relational Databases</a:t>
            </a:r>
            <a:r>
              <a:rPr lang="en-US" i="1" dirty="0" smtClean="0"/>
              <a:t>.</a:t>
            </a:r>
            <a:endParaRPr lang="en-US" sz="3200" i="1" dirty="0" smtClean="0"/>
          </a:p>
          <a:p>
            <a:pPr>
              <a:buFont typeface="Wingdings" charset="2"/>
              <a:buChar char=""/>
            </a:pPr>
            <a:r>
              <a:rPr lang="en-US" sz="3200" dirty="0" smtClean="0"/>
              <a:t>Briefer intro to Bayes nets.</a:t>
            </a:r>
          </a:p>
          <a:p>
            <a:r>
              <a:rPr lang="en-US" i="1" dirty="0" smtClean="0"/>
              <a:t>Relational Random Variables.</a:t>
            </a:r>
            <a:endParaRPr lang="en-US" sz="3200" i="1" dirty="0" smtClean="0"/>
          </a:p>
          <a:p>
            <a:r>
              <a:rPr lang="en-US" sz="3200" dirty="0" smtClean="0"/>
              <a:t>Relational (pseudo)-likelihoods.</a:t>
            </a:r>
            <a:endParaRPr lang="en-US" sz="3200" b="1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Relational Data: what are the random variables?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76400"/>
            <a:ext cx="5943600" cy="4267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Intuitively, the </a:t>
            </a:r>
            <a:r>
              <a:rPr lang="en-CA" sz="2600" dirty="0" smtClean="0"/>
              <a:t>attributes and relationships in the database.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CA" sz="2600" dirty="0" smtClean="0"/>
              <a:t>i.e., the columns plus link existence.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CA" sz="2600" dirty="0" smtClean="0"/>
              <a:t>i.e., the components of the ER diagrams.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CA" sz="2600" dirty="0" smtClean="0"/>
              <a:t>Proposal from David Poole (CS UBC): apply the concept of </a:t>
            </a:r>
            <a:r>
              <a:rPr lang="en-CA" sz="2600" b="1" dirty="0" err="1" smtClean="0"/>
              <a:t>functors</a:t>
            </a:r>
            <a:r>
              <a:rPr lang="en-CA" sz="2600" dirty="0" smtClean="0"/>
              <a:t> from Logic Programming.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CA" sz="2000" dirty="0" smtClean="0"/>
              <a:t>I’m combining this with </a:t>
            </a:r>
            <a:r>
              <a:rPr lang="en-CA" sz="2000" dirty="0" err="1" smtClean="0"/>
              <a:t>Halpern</a:t>
            </a:r>
            <a:r>
              <a:rPr lang="en-CA" sz="2000" dirty="0" smtClean="0"/>
              <a:t> (CS Cornell) and Bacchus’ (CS U of T) random selection probabilistic semantics for logic.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7" name="Picture 6" descr="po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16" y="1295400"/>
            <a:ext cx="1700784" cy="2084832"/>
          </a:xfrm>
          <a:prstGeom prst="rect">
            <a:avLst/>
          </a:prstGeom>
        </p:spPr>
      </p:pic>
      <p:pic>
        <p:nvPicPr>
          <p:cNvPr id="8" name="Picture 7" descr="halpe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318000"/>
            <a:ext cx="20828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Variables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Russell: “A good notation thinks for us”.</a:t>
            </a:r>
          </a:p>
          <a:p>
            <a:r>
              <a:rPr lang="en-US" dirty="0" smtClean="0"/>
              <a:t>Consider a model with multiple populations.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Y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2</a:t>
            </a:r>
            <a:r>
              <a:rPr lang="en-US" dirty="0" smtClean="0"/>
              <a:t>, .. be </a:t>
            </a:r>
            <a:r>
              <a:rPr lang="en-US" b="1" dirty="0" smtClean="0"/>
              <a:t>population variables.</a:t>
            </a:r>
          </a:p>
          <a:p>
            <a:r>
              <a:rPr lang="en-US" dirty="0" smtClean="0"/>
              <a:t>Each variable represents a random draw from a population.</a:t>
            </a:r>
          </a:p>
          <a:p>
            <a:r>
              <a:rPr lang="en-US" dirty="0" smtClean="0"/>
              <a:t>Population variables are jointly independent.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functor</a:t>
            </a:r>
            <a:r>
              <a:rPr lang="en-US" dirty="0" smtClean="0"/>
              <a:t>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is a function of one or  more population variables.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functor</a:t>
            </a:r>
            <a:r>
              <a:rPr lang="en-US" b="1" dirty="0" smtClean="0"/>
              <a:t> random variable</a:t>
            </a:r>
            <a:r>
              <a:rPr lang="en-US" dirty="0" smtClean="0"/>
              <a:t> is written as </a:t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(X)</a:t>
            </a:r>
            <a:r>
              <a:rPr lang="en-US" dirty="0" smtClean="0"/>
              <a:t> or </a:t>
            </a:r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  <a:r>
              <a:rPr lang="en-US" i="1" dirty="0" smtClean="0"/>
              <a:t>(X,Y)</a:t>
            </a:r>
            <a:r>
              <a:rPr lang="en-US" dirty="0" smtClean="0"/>
              <a:t> or </a:t>
            </a:r>
            <a:r>
              <a:rPr lang="en-US" i="1" dirty="0" smtClean="0"/>
              <a:t>f</a:t>
            </a:r>
            <a:r>
              <a:rPr lang="en-US" i="1" baseline="-25000" dirty="0" smtClean="0"/>
              <a:t>3</a:t>
            </a:r>
            <a:r>
              <a:rPr lang="en-US" i="1" dirty="0" smtClean="0"/>
              <a:t>(X,Y,Z)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Unary </a:t>
            </a:r>
            <a:r>
              <a:rPr lang="en-US" dirty="0" err="1" smtClean="0"/>
              <a:t>Functors</a:t>
            </a:r>
            <a:r>
              <a:rPr lang="en-US" dirty="0" smtClean="0"/>
              <a:t> = Descriptive Attributes of Entities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of Students, Professors.</a:t>
            </a:r>
          </a:p>
          <a:p>
            <a:r>
              <a:rPr lang="en-US" dirty="0" smtClean="0"/>
              <a:t>Population variables </a:t>
            </a:r>
            <a:r>
              <a:rPr lang="en-US" i="1" dirty="0" smtClean="0"/>
              <a:t>S,P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Attributes </a:t>
            </a:r>
            <a:r>
              <a:rPr lang="en-US" dirty="0" err="1" smtClean="0"/>
              <a:t>r.v.s</a:t>
            </a:r>
            <a:r>
              <a:rPr lang="en-US" dirty="0" smtClean="0"/>
              <a:t> </a:t>
            </a:r>
            <a:r>
              <a:rPr lang="en-US" i="1" dirty="0" err="1" smtClean="0"/>
              <a:t>age(S</a:t>
            </a:r>
            <a:r>
              <a:rPr lang="en-US" i="1" dirty="0" smtClean="0"/>
              <a:t>), </a:t>
            </a:r>
            <a:r>
              <a:rPr lang="en-US" i="1" dirty="0" err="1" smtClean="0"/>
              <a:t>gpa(S</a:t>
            </a:r>
            <a:r>
              <a:rPr lang="en-US" i="1" dirty="0" smtClean="0"/>
              <a:t>), </a:t>
            </a:r>
            <a:r>
              <a:rPr lang="en-US" i="1" dirty="0" err="1" smtClean="0"/>
              <a:t>age(P),rank(P</a:t>
            </a:r>
            <a:r>
              <a:rPr lang="en-US" i="1" dirty="0" smtClean="0"/>
              <a:t>).</a:t>
            </a:r>
          </a:p>
          <a:p>
            <a:r>
              <a:rPr lang="en-US" dirty="0" smtClean="0"/>
              <a:t>Can have several selections </a:t>
            </a:r>
            <a:r>
              <a:rPr lang="en-US" i="1" dirty="0" smtClean="0"/>
              <a:t>age(S</a:t>
            </a:r>
            <a:r>
              <a:rPr lang="en-US" i="1" baseline="-25000" dirty="0" smtClean="0"/>
              <a:t>1</a:t>
            </a:r>
            <a:r>
              <a:rPr lang="en-US" i="1" dirty="0" smtClean="0"/>
              <a:t>),age(S</a:t>
            </a:r>
            <a:r>
              <a:rPr lang="en-US" i="1" baseline="-25000" dirty="0" smtClean="0"/>
              <a:t>2</a:t>
            </a:r>
            <a:r>
              <a:rPr lang="en-US" i="1" dirty="0" smtClean="0"/>
              <a:t>).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is uniform over students in the database:</a:t>
            </a:r>
          </a:p>
          <a:p>
            <a:pPr lvl="1"/>
            <a:r>
              <a:rPr lang="en-US" dirty="0" err="1" smtClean="0"/>
              <a:t>P(gpa(S</a:t>
            </a:r>
            <a:r>
              <a:rPr lang="en-US" dirty="0" smtClean="0"/>
              <a:t>)=3.0) = </a:t>
            </a:r>
            <a:r>
              <a:rPr lang="en-US" b="1" dirty="0" smtClean="0"/>
              <a:t>empirical or database frequency </a:t>
            </a:r>
            <a:r>
              <a:rPr lang="en-US" dirty="0" smtClean="0"/>
              <a:t>of 3.0 </a:t>
            </a:r>
            <a:r>
              <a:rPr lang="en-US" dirty="0" err="1" smtClean="0"/>
              <a:t>gpa</a:t>
            </a:r>
            <a:r>
              <a:rPr lang="en-US" dirty="0" smtClean="0"/>
              <a:t> in student population.</a:t>
            </a:r>
          </a:p>
          <a:p>
            <a:r>
              <a:rPr lang="en-US" dirty="0" smtClean="0"/>
              <a:t>Can instantiate or </a:t>
            </a:r>
            <a:r>
              <a:rPr lang="en-US" i="1" dirty="0" smtClean="0"/>
              <a:t>ground</a:t>
            </a:r>
            <a:r>
              <a:rPr lang="en-US" dirty="0" smtClean="0"/>
              <a:t> </a:t>
            </a:r>
            <a:r>
              <a:rPr lang="en-US" dirty="0" err="1" smtClean="0"/>
              <a:t>functors</a:t>
            </a:r>
            <a:r>
              <a:rPr lang="en-US" dirty="0" smtClean="0"/>
              <a:t> with constants.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gpa(jack</a:t>
            </a:r>
            <a:r>
              <a:rPr lang="en-US" dirty="0" smtClean="0"/>
              <a:t>) returns the </a:t>
            </a:r>
            <a:r>
              <a:rPr lang="en-US" dirty="0" err="1" smtClean="0"/>
              <a:t>gpa</a:t>
            </a:r>
            <a:r>
              <a:rPr lang="en-US" dirty="0" smtClean="0"/>
              <a:t> of Jack.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Functors</a:t>
            </a:r>
            <a:r>
              <a:rPr lang="en-US" dirty="0" smtClean="0"/>
              <a:t> = Relationships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Registered(S,C</a:t>
            </a:r>
            <a:r>
              <a:rPr lang="en-US" i="1" dirty="0" smtClean="0"/>
              <a:t>)</a:t>
            </a:r>
            <a:r>
              <a:rPr lang="en-US" dirty="0" smtClean="0"/>
              <a:t>: indicator function of existence of relationship.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S,C</a:t>
            </a:r>
            <a:r>
              <a:rPr lang="en-US" dirty="0" smtClean="0"/>
              <a:t> uniformly distributed over observed population:</a:t>
            </a:r>
          </a:p>
          <a:p>
            <a:pPr lvl="1"/>
            <a:r>
              <a:rPr lang="en-US" i="1" dirty="0" err="1" smtClean="0"/>
              <a:t>P(Registered(S,C</a:t>
            </a:r>
            <a:r>
              <a:rPr lang="en-US" i="1" dirty="0" smtClean="0"/>
              <a:t>)=1)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#(</a:t>
            </a:r>
            <a:r>
              <a:rPr lang="en-US" i="1" dirty="0" err="1" smtClean="0"/>
              <a:t>s,c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Student </a:t>
            </a:r>
            <a:r>
              <a:rPr lang="en-US" i="1" dirty="0" err="1" smtClean="0"/>
              <a:t>s</a:t>
            </a:r>
            <a:r>
              <a:rPr lang="en-US" dirty="0" smtClean="0"/>
              <a:t> is registered in course </a:t>
            </a:r>
            <a:r>
              <a:rPr lang="en-US" i="1" dirty="0" err="1" smtClean="0"/>
              <a:t>c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#Students </a:t>
            </a:r>
            <a:r>
              <a:rPr lang="en-US" i="1" dirty="0" err="1" smtClean="0"/>
              <a:t>x</a:t>
            </a:r>
            <a:r>
              <a:rPr lang="en-US" dirty="0" smtClean="0"/>
              <a:t> #Courses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smtClean="0"/>
              <a:t>Database Frequency of Registration.</a:t>
            </a:r>
          </a:p>
          <a:p>
            <a:r>
              <a:rPr lang="en-US" dirty="0" smtClean="0"/>
              <a:t>Can also form chains:</a:t>
            </a:r>
            <a:br>
              <a:rPr lang="en-US" dirty="0" smtClean="0"/>
            </a:br>
            <a:r>
              <a:rPr lang="en-US" i="1" dirty="0" err="1" smtClean="0"/>
              <a:t>P(grade(S,C</a:t>
            </a:r>
            <a:r>
              <a:rPr lang="en-US" i="1" dirty="0" smtClean="0"/>
              <a:t>)=</a:t>
            </a:r>
            <a:r>
              <a:rPr lang="en-US" i="1" dirty="0" err="1" smtClean="0"/>
              <a:t>A,Teaches(C,P</a:t>
            </a:r>
            <a:r>
              <a:rPr lang="en-US" i="1" dirty="0" smtClean="0"/>
              <a:t>)=1)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Functor</a:t>
            </a:r>
            <a:r>
              <a:rPr lang="en-US" dirty="0" smtClean="0"/>
              <a:t> Bayes Nets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28800"/>
          </a:xfrm>
        </p:spPr>
        <p:txBody>
          <a:bodyPr/>
          <a:lstStyle/>
          <a:p>
            <a:r>
              <a:rPr lang="en-US" dirty="0" smtClean="0"/>
              <a:t>Poole IJCAI 2003: A </a:t>
            </a:r>
            <a:r>
              <a:rPr lang="en-US" b="1" dirty="0" err="1" smtClean="0"/>
              <a:t>functor</a:t>
            </a:r>
            <a:r>
              <a:rPr lang="en-US" b="1" dirty="0" smtClean="0"/>
              <a:t> Bayes Net</a:t>
            </a:r>
            <a:r>
              <a:rPr lang="en-US" dirty="0" smtClean="0"/>
              <a:t> is a Bayes net whose nodes are </a:t>
            </a:r>
            <a:r>
              <a:rPr lang="en-US" dirty="0" err="1" smtClean="0"/>
              <a:t>functor</a:t>
            </a:r>
            <a:r>
              <a:rPr lang="en-US" dirty="0" smtClean="0"/>
              <a:t> random variables.</a:t>
            </a:r>
            <a:endParaRPr lang="en-US" dirty="0"/>
          </a:p>
        </p:txBody>
      </p:sp>
      <p:pic>
        <p:nvPicPr>
          <p:cNvPr id="6" name="Picture 5" descr="pb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3429000"/>
            <a:ext cx="798229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Likelihood Functions for </a:t>
            </a:r>
            <a:r>
              <a:rPr lang="en-US" dirty="0" err="1" smtClean="0"/>
              <a:t>Functor</a:t>
            </a:r>
            <a:r>
              <a:rPr lang="en-US" dirty="0" smtClean="0"/>
              <a:t> Bayes Nets: Latent Variables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Problem: Given a database </a:t>
            </a:r>
            <a:r>
              <a:rPr lang="en-US" i="1" dirty="0" smtClean="0"/>
              <a:t>D</a:t>
            </a:r>
            <a:r>
              <a:rPr lang="en-US" dirty="0" smtClean="0"/>
              <a:t> and an FBN model </a:t>
            </a:r>
            <a:r>
              <a:rPr lang="en-US" i="1" dirty="0" smtClean="0"/>
              <a:t>B</a:t>
            </a:r>
            <a:r>
              <a:rPr lang="en-US" dirty="0" smtClean="0"/>
              <a:t>, how  to define </a:t>
            </a:r>
            <a:r>
              <a:rPr lang="en-US" i="1" dirty="0" smtClean="0"/>
              <a:t>P(D|B)</a:t>
            </a:r>
            <a:r>
              <a:rPr lang="en-US" dirty="0" smtClean="0"/>
              <a:t>?</a:t>
            </a:r>
          </a:p>
          <a:p>
            <a:r>
              <a:rPr lang="en-US" dirty="0" smtClean="0"/>
              <a:t>Fundamental Issue: interdependent units, not </a:t>
            </a:r>
            <a:r>
              <a:rPr lang="en-US" dirty="0" err="1" smtClean="0"/>
              <a:t>iid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approach: introduce </a:t>
            </a:r>
            <a:r>
              <a:rPr lang="en-US" i="1" dirty="0" smtClean="0"/>
              <a:t>latent variables </a:t>
            </a:r>
            <a:r>
              <a:rPr lang="en-US" dirty="0" smtClean="0"/>
              <a:t>such that units are independent conditional on hidden “state” (e.g., </a:t>
            </a:r>
            <a:r>
              <a:rPr lang="en-US" dirty="0" err="1" smtClean="0"/>
              <a:t>Kersting</a:t>
            </a:r>
            <a:r>
              <a:rPr lang="en-US" dirty="0" smtClean="0"/>
              <a:t> et al. IJCAI 2009).</a:t>
            </a:r>
          </a:p>
          <a:p>
            <a:pPr lvl="1"/>
            <a:r>
              <a:rPr lang="en-US" dirty="0" smtClean="0"/>
              <a:t>Cf. social network analysis Hoff, Rafferty (U of W Stats), </a:t>
            </a:r>
            <a:r>
              <a:rPr lang="en-US" dirty="0" err="1" smtClean="0"/>
              <a:t>Linkletter</a:t>
            </a:r>
            <a:r>
              <a:rPr lang="en-US" dirty="0" smtClean="0"/>
              <a:t> SFU Stats.</a:t>
            </a:r>
          </a:p>
          <a:p>
            <a:pPr lvl="1"/>
            <a:r>
              <a:rPr lang="en-US" dirty="0" smtClean="0"/>
              <a:t>Cf. nonnegative matrix factorization----Netflix challenge.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single table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Likelihood Function for Single-Table Data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2285999"/>
          <a:ext cx="5105400" cy="1433065"/>
        </p:xfrm>
        <a:graphic>
          <a:graphicData uri="http://schemas.openxmlformats.org/presentationml/2006/ole">
            <p:oleObj spid="_x0000_s120834" name="Equation" r:id="rId3" imgW="2298700" imgH="584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4114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 of Bayes net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002088" y="37719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9624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count of co-occurrences of  child node value and parent state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477691" y="3619103"/>
            <a:ext cx="761206" cy="2301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900094" y="1764268"/>
            <a:ext cx="2481906" cy="369332"/>
            <a:chOff x="5867400" y="1600200"/>
            <a:chExt cx="2481906" cy="369332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264303" y="1600200"/>
              <a:ext cx="108500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Cancer(</a:t>
              </a:r>
              <a:r>
                <a:rPr lang="en-US" dirty="0" err="1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867400" y="1600200"/>
              <a:ext cx="115195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Smokes(Y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3"/>
              <a:endCxn id="16" idx="1"/>
            </p:cNvCxnSpPr>
            <p:nvPr/>
          </p:nvCxnSpPr>
          <p:spPr>
            <a:xfrm>
              <a:off x="7019353" y="1784866"/>
              <a:ext cx="2449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943600" y="3162300"/>
          <a:ext cx="27177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933"/>
                <a:gridCol w="905933"/>
                <a:gridCol w="905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43600" y="2743200"/>
            <a:ext cx="27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657600" y="3581400"/>
            <a:ext cx="396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038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Define pseudo log-likelihood for </a:t>
            </a:r>
            <a:r>
              <a:rPr lang="en-US" sz="3200" i="1" dirty="0" smtClean="0"/>
              <a:t>directed graphical models </a:t>
            </a:r>
            <a:r>
              <a:rPr lang="en-US" sz="3200" dirty="0" smtClean="0"/>
              <a:t>(Bayes Nets).</a:t>
            </a:r>
          </a:p>
          <a:p>
            <a:r>
              <a:rPr lang="en-US" sz="3200" dirty="0" smtClean="0"/>
              <a:t>Interpretation as </a:t>
            </a:r>
            <a:r>
              <a:rPr lang="en-US" sz="3200" i="1" dirty="0" smtClean="0"/>
              <a:t>expected log-likelihood </a:t>
            </a:r>
            <a:r>
              <a:rPr lang="en-US" sz="3200" dirty="0" smtClean="0"/>
              <a:t>of random small groups of units.</a:t>
            </a:r>
          </a:p>
          <a:p>
            <a:r>
              <a:rPr lang="en-US" sz="3200" dirty="0" smtClean="0"/>
              <a:t>Learning Algorithms:</a:t>
            </a:r>
          </a:p>
          <a:p>
            <a:pPr lvl="1"/>
            <a:r>
              <a:rPr lang="en-US" sz="3200" dirty="0" smtClean="0"/>
              <a:t>MLE solution.</a:t>
            </a:r>
          </a:p>
          <a:p>
            <a:pPr lvl="1"/>
            <a:r>
              <a:rPr lang="en-US" sz="3200" dirty="0" smtClean="0"/>
              <a:t>Model Selection.</a:t>
            </a:r>
          </a:p>
          <a:p>
            <a:r>
              <a:rPr lang="en-US" sz="3200" dirty="0" smtClean="0"/>
              <a:t>Simulations.</a:t>
            </a:r>
          </a:p>
          <a:p>
            <a:pPr lvl="1"/>
            <a:endParaRPr lang="en-US" sz="32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Pseudo Log-Likelihood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For database D: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2286000"/>
          <a:ext cx="5162550" cy="1433513"/>
        </p:xfrm>
        <a:graphic>
          <a:graphicData uri="http://schemas.openxmlformats.org/presentationml/2006/ole">
            <p:oleObj spid="_x0000_s121858" name="Equation" r:id="rId4" imgW="2324100" imgH="584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4114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 of Bayes net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002088" y="37719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39624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Database joint frequency </a:t>
            </a:r>
            <a:r>
              <a:rPr lang="en-US" sz="2800" dirty="0" smtClean="0"/>
              <a:t>of</a:t>
            </a:r>
            <a:r>
              <a:rPr lang="en-US" sz="2800" b="1" dirty="0" smtClean="0"/>
              <a:t> </a:t>
            </a:r>
            <a:r>
              <a:rPr lang="en-US" sz="2800" dirty="0" smtClean="0"/>
              <a:t>child node value and parent state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477691" y="3619103"/>
            <a:ext cx="761206" cy="2301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943600" y="3162300"/>
          <a:ext cx="27177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933"/>
                <a:gridCol w="905933"/>
                <a:gridCol w="905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3429794" y="3581400"/>
            <a:ext cx="396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562600" y="1600200"/>
            <a:ext cx="3294803" cy="1436132"/>
            <a:chOff x="5562600" y="1600200"/>
            <a:chExt cx="3294803" cy="1436132"/>
          </a:xfrm>
        </p:grpSpPr>
        <p:sp>
          <p:nvSpPr>
            <p:cNvPr id="17" name="TextBox 16"/>
            <p:cNvSpPr txBox="1"/>
            <p:nvPr/>
          </p:nvSpPr>
          <p:spPr>
            <a:xfrm>
              <a:off x="5562600" y="2667000"/>
              <a:ext cx="271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Actors</a:t>
              </a:r>
              <a:endParaRPr lang="en-US" dirty="0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108500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Cancer(</a:t>
              </a:r>
              <a:r>
                <a:rPr lang="en-US" dirty="0" err="1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638800" y="1600200"/>
              <a:ext cx="1159279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Smokes(X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162800" y="1600200"/>
              <a:ext cx="119489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Friend(X,</a:t>
              </a:r>
              <a:r>
                <a:rPr lang="en-US" dirty="0" err="1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6400800" y="2286000"/>
              <a:ext cx="115195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Smokes(Y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1" idx="2"/>
              <a:endCxn id="22" idx="0"/>
            </p:cNvCxnSpPr>
            <p:nvPr/>
          </p:nvCxnSpPr>
          <p:spPr>
            <a:xfrm rot="5400000">
              <a:off x="7210279" y="1736031"/>
              <a:ext cx="316468" cy="7834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3"/>
              <a:endCxn id="19" idx="1"/>
            </p:cNvCxnSpPr>
            <p:nvPr/>
          </p:nvCxnSpPr>
          <p:spPr>
            <a:xfrm>
              <a:off x="7552753" y="2470666"/>
              <a:ext cx="2196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6622413" y="1988187"/>
              <a:ext cx="501134" cy="182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715000" y="4914900"/>
          <a:ext cx="18118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933"/>
                <a:gridCol w="905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Name1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Name2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715000" y="4495800"/>
            <a:ext cx="181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Random Selection Log-Likelihood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175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Randomly </a:t>
            </a:r>
            <a:r>
              <a:rPr lang="en-US" sz="2200" dirty="0" smtClean="0"/>
              <a:t>select</a:t>
            </a:r>
            <a:r>
              <a:rPr lang="en-US" sz="2000" dirty="0" smtClean="0"/>
              <a:t> instances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=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. for each variable in FBN.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Look up their properties, relationships in database.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Compute log-likelihood for the FBN assignment obtained from the instances.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/>
              <a:t>L</a:t>
            </a:r>
            <a:r>
              <a:rPr lang="en-US" sz="2000" i="1" baseline="30000" dirty="0" smtClean="0"/>
              <a:t>R</a:t>
            </a:r>
            <a:r>
              <a:rPr lang="en-US" sz="2000" dirty="0" smtClean="0"/>
              <a:t> = expected log-likelihood over uniform random selection of instances.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" y="502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Proposition </a:t>
            </a:r>
            <a:r>
              <a:rPr lang="en-US" sz="2800" dirty="0" smtClean="0"/>
              <a:t>The random selection log-likelihood equals the pseudo log-likelihood.</a:t>
            </a:r>
            <a:endParaRPr lang="en-US" sz="2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3048000"/>
            <a:ext cx="2667000" cy="1207532"/>
            <a:chOff x="304800" y="3048000"/>
            <a:chExt cx="2667000" cy="1207532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886797" y="3886200"/>
              <a:ext cx="108500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Cancer(</a:t>
              </a:r>
              <a:r>
                <a:rPr lang="en-US" dirty="0" err="1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1159279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Smokes(X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676400" y="3048000"/>
              <a:ext cx="119489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Friend(X,</a:t>
              </a:r>
              <a:r>
                <a:rPr lang="en-US" dirty="0" err="1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57200" y="3886200"/>
              <a:ext cx="115195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Smokes(Y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0" idx="2"/>
              <a:endCxn id="31" idx="0"/>
            </p:cNvCxnSpPr>
            <p:nvPr/>
          </p:nvCxnSpPr>
          <p:spPr>
            <a:xfrm rot="5400000">
              <a:off x="1419079" y="3031431"/>
              <a:ext cx="468868" cy="1240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1" idx="3"/>
              <a:endCxn id="27" idx="1"/>
            </p:cNvCxnSpPr>
            <p:nvPr/>
          </p:nvCxnSpPr>
          <p:spPr>
            <a:xfrm>
              <a:off x="1609153" y="4070866"/>
              <a:ext cx="2776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602613" y="3588387"/>
              <a:ext cx="501134" cy="182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14600" y="2819400"/>
            <a:ext cx="6629400" cy="2123420"/>
            <a:chOff x="2514600" y="2819400"/>
            <a:chExt cx="6629400" cy="2123420"/>
          </a:xfrm>
        </p:grpSpPr>
        <p:pic>
          <p:nvPicPr>
            <p:cNvPr id="39" name="Picture 38" descr="grounding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860386" y="2819400"/>
              <a:ext cx="6283614" cy="155575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514600" y="44196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L</a:t>
              </a:r>
              <a:r>
                <a:rPr lang="en-US" sz="2800" i="1" baseline="30000" dirty="0" smtClean="0"/>
                <a:t>R</a:t>
              </a:r>
              <a:r>
                <a:rPr lang="en-US" sz="2800" dirty="0" smtClean="0"/>
                <a:t> = -(2.254+1.406+1.338+2.185)/4 ≈ -1.8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792162"/>
          </a:xfrm>
        </p:spPr>
        <p:txBody>
          <a:bodyPr>
            <a:normAutofit/>
          </a:bodyPr>
          <a:lstStyle/>
          <a:p>
            <a:r>
              <a:rPr lang="en-CA" dirty="0" smtClean="0"/>
              <a:t>Parameter Estimation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12954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/>
              <a:t>Proposition </a:t>
            </a:r>
            <a:r>
              <a:rPr lang="en-US" sz="3200" dirty="0" smtClean="0"/>
              <a:t>For a given database D, the parameter values that maximize the pseudo likelihood are the empirical conditional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New model selection algorithm (</a:t>
            </a:r>
            <a:r>
              <a:rPr lang="en-US" dirty="0" err="1" smtClean="0"/>
              <a:t>Khosravi</a:t>
            </a:r>
            <a:r>
              <a:rPr lang="en-US" dirty="0" smtClean="0"/>
              <a:t>, Schulte et al. AAAI 2010).</a:t>
            </a:r>
          </a:p>
          <a:p>
            <a:r>
              <a:rPr lang="en-US" dirty="0" smtClean="0"/>
              <a:t>Level-wise search through table join lattice.</a:t>
            </a:r>
            <a:endParaRPr lang="en-US" dirty="0"/>
          </a:p>
        </p:txBody>
      </p:sp>
      <p:pic>
        <p:nvPicPr>
          <p:cNvPr id="6" name="Picture 5" descr="join-latti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9600" y="1524000"/>
            <a:ext cx="44196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on benchmarks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0300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03860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 Time in Minutes. NT = did not terminate.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err="1" smtClean="0"/>
              <a:t>x</a:t>
            </a:r>
            <a:r>
              <a:rPr lang="en-CA" sz="2400" dirty="0" smtClean="0"/>
              <a:t> + </a:t>
            </a:r>
            <a:r>
              <a:rPr lang="en-CA" sz="2400" dirty="0" err="1" smtClean="0"/>
              <a:t>y</a:t>
            </a:r>
            <a:r>
              <a:rPr lang="en-CA" sz="2400" dirty="0" smtClean="0"/>
              <a:t> = structure learning + </a:t>
            </a:r>
            <a:r>
              <a:rPr lang="en-CA" sz="2400" dirty="0" err="1" smtClean="0"/>
              <a:t>parametrization</a:t>
            </a:r>
            <a:r>
              <a:rPr lang="en-CA" sz="2400" dirty="0" smtClean="0"/>
              <a:t> (with Markov net methods).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JBN: Our join-based algorithm.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 MLN, CMLN: standard programs from the U of Washington (Alchemy)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572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Basically, leave-one-out average.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Work: Inference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2800" dirty="0" smtClean="0"/>
              <a:t>Prediction is usually based on </a:t>
            </a:r>
            <a:r>
              <a:rPr lang="en-CA" sz="2800" i="1" dirty="0" smtClean="0"/>
              <a:t>knowledge-based model construction</a:t>
            </a:r>
            <a:r>
              <a:rPr lang="en-CA" sz="2800" dirty="0" smtClean="0"/>
              <a:t> (Ngo and </a:t>
            </a:r>
            <a:r>
              <a:rPr lang="en-CA" sz="2800" dirty="0" err="1" smtClean="0"/>
              <a:t>Haddaway</a:t>
            </a:r>
            <a:r>
              <a:rPr lang="en-CA" sz="2800" dirty="0" smtClean="0"/>
              <a:t>, 1997; </a:t>
            </a:r>
            <a:r>
              <a:rPr lang="en-CA" sz="2800" dirty="0" err="1" smtClean="0"/>
              <a:t>Koller</a:t>
            </a:r>
            <a:r>
              <a:rPr lang="en-CA" sz="2800" dirty="0" smtClean="0"/>
              <a:t> and </a:t>
            </a:r>
            <a:r>
              <a:rPr lang="en-CA" sz="2800" dirty="0" err="1" smtClean="0"/>
              <a:t>Pfeffer</a:t>
            </a:r>
            <a:r>
              <a:rPr lang="en-CA" sz="2800" dirty="0" smtClean="0"/>
              <a:t>, 1997; </a:t>
            </a:r>
            <a:r>
              <a:rPr lang="en-CA" sz="2800" dirty="0" err="1" smtClean="0"/>
              <a:t>Haddaway</a:t>
            </a:r>
            <a:r>
              <a:rPr lang="en-CA" sz="2800" dirty="0" smtClean="0"/>
              <a:t>, 1999).</a:t>
            </a:r>
          </a:p>
          <a:p>
            <a:r>
              <a:rPr lang="en-CA" sz="2800" dirty="0" smtClean="0"/>
              <a:t>Basic Idea: instantiate population variables with all population members. Predict using instantiated model.</a:t>
            </a:r>
          </a:p>
          <a:p>
            <a:r>
              <a:rPr lang="en-CA" sz="2800" dirty="0" smtClean="0"/>
              <a:t>With  Bayes nets, can lead to cycles.</a:t>
            </a:r>
          </a:p>
          <a:p>
            <a:r>
              <a:rPr lang="en-CA" sz="2800" dirty="0" smtClean="0"/>
              <a:t>My conjecture: cycles can be handled with a normalization constant that has a closed form.</a:t>
            </a:r>
          </a:p>
          <a:p>
            <a:r>
              <a:rPr lang="en-CA" sz="2800" dirty="0" smtClean="0"/>
              <a:t>Help?!</a:t>
            </a:r>
            <a:endParaRPr lang="en-US" sz="2800" dirty="0" smtClean="0"/>
          </a:p>
          <a:p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Likelihood for relational data.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Combining relational databases and statistics.</a:t>
            </a:r>
          </a:p>
          <a:p>
            <a:pPr lvl="1"/>
            <a:r>
              <a:rPr lang="en-US" dirty="0" smtClean="0"/>
              <a:t>Very important in practice.</a:t>
            </a:r>
          </a:p>
          <a:p>
            <a:pPr lvl="1"/>
            <a:r>
              <a:rPr lang="en-US" dirty="0" smtClean="0"/>
              <a:t>Combine logic and probability.</a:t>
            </a:r>
          </a:p>
          <a:p>
            <a:r>
              <a:rPr lang="en-US" dirty="0" smtClean="0"/>
              <a:t>Interdependent units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/>
              <a:t>hard to define model likelihood.</a:t>
            </a:r>
          </a:p>
          <a:p>
            <a:r>
              <a:rPr lang="en-US" dirty="0" smtClean="0"/>
              <a:t>Proposal: Consider a randomly selected small group of individuals.</a:t>
            </a:r>
          </a:p>
          <a:p>
            <a:r>
              <a:rPr lang="en-US" dirty="0" smtClean="0"/>
              <a:t>Pseudo log-likelihood = expected log-likelihood of randomly selected group.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Statistics with  Pseudo-Likelihood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Theorem: Random pseudo log-likelihood equivalent to standard single-table likelihood, replacing table counts with database frequencies.</a:t>
            </a:r>
          </a:p>
          <a:p>
            <a:r>
              <a:rPr lang="en-US" dirty="0" smtClean="0"/>
              <a:t>Maximum likelihood estimates = database frequencies.</a:t>
            </a:r>
          </a:p>
          <a:p>
            <a:r>
              <a:rPr lang="en-US" dirty="0" smtClean="0"/>
              <a:t>Efficient Model Selection Algorithm based on lattice search.</a:t>
            </a:r>
          </a:p>
          <a:p>
            <a:r>
              <a:rPr lang="en-US" dirty="0" smtClean="0"/>
              <a:t>In simulations, very fast (minutes vs. days), much better predictive accuracy.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57666" cy="981068"/>
          </a:xfrm>
        </p:spPr>
        <p:txBody>
          <a:bodyPr/>
          <a:lstStyle/>
          <a:p>
            <a:r>
              <a:rPr lang="en-CA" dirty="0" smtClean="0"/>
              <a:t>Any questions?</a:t>
            </a:r>
            <a:endParaRPr lang="en-CA" dirty="0"/>
          </a:p>
        </p:txBody>
      </p:sp>
      <p:pic>
        <p:nvPicPr>
          <p:cNvPr id="8" name="Picture 7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2743216" cy="254550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7724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Brief intro to relational databases.</a:t>
            </a:r>
          </a:p>
          <a:p>
            <a:r>
              <a:rPr lang="en-US" dirty="0" smtClean="0"/>
              <a:t>Statistics and Relational Databases.</a:t>
            </a:r>
            <a:endParaRPr lang="en-US" sz="3200" dirty="0" smtClean="0"/>
          </a:p>
          <a:p>
            <a:r>
              <a:rPr lang="en-US" sz="3200" dirty="0" smtClean="0"/>
              <a:t>Briefer intro to Bayes nets.</a:t>
            </a:r>
          </a:p>
          <a:p>
            <a:r>
              <a:rPr lang="en-US" dirty="0" smtClean="0"/>
              <a:t>Relational Random Variables.</a:t>
            </a:r>
            <a:endParaRPr lang="en-US" sz="3200" dirty="0" smtClean="0"/>
          </a:p>
          <a:p>
            <a:r>
              <a:rPr lang="en-US" sz="3200" dirty="0" smtClean="0"/>
              <a:t>Relational (pseudo)-likelihoods.</a:t>
            </a:r>
            <a:endParaRPr lang="en-US" sz="3200" b="1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</a:t>
            </a:r>
            <a:r>
              <a:rPr lang="en-US" dirty="0" err="1" smtClean="0"/>
              <a:t>Functors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have complex </a:t>
            </a:r>
            <a:r>
              <a:rPr lang="en-US" sz="2800" dirty="0" err="1" smtClean="0"/>
              <a:t>functors</a:t>
            </a:r>
            <a:r>
              <a:rPr lang="en-US" sz="2800" dirty="0" smtClean="0"/>
              <a:t>, e.g.</a:t>
            </a:r>
          </a:p>
          <a:p>
            <a:pPr lvl="1"/>
            <a:r>
              <a:rPr lang="en-US" sz="2800" dirty="0" smtClean="0"/>
              <a:t>Nested: </a:t>
            </a:r>
            <a:r>
              <a:rPr lang="en-US" sz="2800" i="1" dirty="0" err="1" smtClean="0"/>
              <a:t>wealth(father(father(X</a:t>
            </a:r>
            <a:r>
              <a:rPr lang="en-US" sz="2800" i="1" dirty="0" smtClean="0"/>
              <a:t>)))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Aggregate: </a:t>
            </a:r>
            <a:r>
              <a:rPr lang="en-US" sz="2800" i="1" dirty="0" err="1" smtClean="0"/>
              <a:t>AVG</a:t>
            </a:r>
            <a:r>
              <a:rPr lang="en-US" sz="2800" i="1" baseline="-25000" dirty="0" err="1" smtClean="0"/>
              <a:t>C</a:t>
            </a:r>
            <a:r>
              <a:rPr lang="en-US" sz="2800" i="1" dirty="0" err="1" smtClean="0"/>
              <a:t>{grade(S,C</a:t>
            </a:r>
            <a:r>
              <a:rPr lang="en-US" sz="2800" i="1" dirty="0" smtClean="0"/>
              <a:t>): </a:t>
            </a:r>
            <a:r>
              <a:rPr lang="en-US" sz="2800" i="1" dirty="0" err="1" smtClean="0"/>
              <a:t>Registered(S,C</a:t>
            </a:r>
            <a:r>
              <a:rPr lang="en-US" sz="2800" i="1" dirty="0" smtClean="0"/>
              <a:t>)}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remainder of this talk, use </a:t>
            </a:r>
            <a:r>
              <a:rPr lang="en-US" sz="2800" dirty="0" err="1" smtClean="0"/>
              <a:t>functors</a:t>
            </a:r>
            <a:r>
              <a:rPr lang="en-US" sz="2800" dirty="0" smtClean="0"/>
              <a:t> corresponding to</a:t>
            </a:r>
          </a:p>
          <a:p>
            <a:pPr lvl="1"/>
            <a:r>
              <a:rPr lang="en-US" sz="2800" dirty="0" smtClean="0"/>
              <a:t>Attributes (columns), e.g., </a:t>
            </a:r>
            <a:r>
              <a:rPr lang="en-US" sz="2800" i="1" dirty="0" err="1" smtClean="0"/>
              <a:t>intelligence(S</a:t>
            </a:r>
            <a:r>
              <a:rPr lang="en-US" sz="2800" i="1" dirty="0" smtClean="0"/>
              <a:t>), </a:t>
            </a:r>
            <a:r>
              <a:rPr lang="en-US" sz="2800" i="1" dirty="0" err="1" smtClean="0"/>
              <a:t>grade(S,C</a:t>
            </a:r>
            <a:r>
              <a:rPr lang="en-US" sz="2800" i="1" dirty="0" smtClean="0"/>
              <a:t>)</a:t>
            </a:r>
          </a:p>
          <a:p>
            <a:pPr lvl="1"/>
            <a:r>
              <a:rPr lang="en-US" sz="2800" dirty="0" smtClean="0"/>
              <a:t>Boolean Relationship indicators, e.g. </a:t>
            </a:r>
            <a:r>
              <a:rPr lang="en-US" sz="2800" i="1" dirty="0" err="1" smtClean="0"/>
              <a:t>Friend(X,Y</a:t>
            </a:r>
            <a:r>
              <a:rPr lang="en-US" sz="2800" i="1" dirty="0" smtClean="0"/>
              <a:t>).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Variables Avoid Cycles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5" name="Text Box 251"/>
          <p:cNvSpPr txBox="1">
            <a:spLocks noChangeArrowheads="1"/>
          </p:cNvSpPr>
          <p:nvPr/>
        </p:nvSpPr>
        <p:spPr bwMode="auto">
          <a:xfrm>
            <a:off x="1066800" y="2301081"/>
            <a:ext cx="9286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Rich(X)</a:t>
            </a:r>
          </a:p>
        </p:txBody>
      </p:sp>
      <p:sp>
        <p:nvSpPr>
          <p:cNvPr id="6" name="Text Box 252"/>
          <p:cNvSpPr txBox="1">
            <a:spLocks noChangeArrowheads="1"/>
          </p:cNvSpPr>
          <p:nvPr/>
        </p:nvSpPr>
        <p:spPr bwMode="auto">
          <a:xfrm>
            <a:off x="2708275" y="2301081"/>
            <a:ext cx="1330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Friend(X,Y)</a:t>
            </a:r>
          </a:p>
        </p:txBody>
      </p:sp>
      <p:sp>
        <p:nvSpPr>
          <p:cNvPr id="7" name="Text Box 254"/>
          <p:cNvSpPr txBox="1">
            <a:spLocks noChangeArrowheads="1"/>
          </p:cNvSpPr>
          <p:nvPr/>
        </p:nvSpPr>
        <p:spPr bwMode="auto">
          <a:xfrm>
            <a:off x="4953000" y="2301081"/>
            <a:ext cx="9271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Rich(Y)</a:t>
            </a:r>
          </a:p>
        </p:txBody>
      </p:sp>
      <p:sp>
        <p:nvSpPr>
          <p:cNvPr id="12" name="Text Box 251"/>
          <p:cNvSpPr txBox="1">
            <a:spLocks noChangeArrowheads="1"/>
          </p:cNvSpPr>
          <p:nvPr/>
        </p:nvSpPr>
        <p:spPr bwMode="auto">
          <a:xfrm>
            <a:off x="1981200" y="1604962"/>
            <a:ext cx="62514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U</a:t>
            </a:r>
            <a:r>
              <a:rPr lang="en-US" sz="1800" dirty="0" smtClean="0"/>
              <a:t>(</a:t>
            </a:r>
            <a:r>
              <a:rPr lang="en-US" sz="1800" dirty="0"/>
              <a:t>X)</a:t>
            </a:r>
          </a:p>
        </p:txBody>
      </p:sp>
      <p:sp>
        <p:nvSpPr>
          <p:cNvPr id="13" name="Text Box 251"/>
          <p:cNvSpPr txBox="1">
            <a:spLocks noChangeArrowheads="1"/>
          </p:cNvSpPr>
          <p:nvPr/>
        </p:nvSpPr>
        <p:spPr bwMode="auto">
          <a:xfrm>
            <a:off x="4175459" y="1611868"/>
            <a:ext cx="61308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U</a:t>
            </a:r>
            <a:r>
              <a:rPr lang="en-US" sz="1800" dirty="0" smtClean="0"/>
              <a:t>(</a:t>
            </a:r>
            <a:r>
              <a:rPr lang="en-US" dirty="0"/>
              <a:t>Y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cxnSp>
        <p:nvCxnSpPr>
          <p:cNvPr id="15" name="Straight Connector 14"/>
          <p:cNvCxnSpPr>
            <a:stCxn id="12" idx="2"/>
            <a:endCxn id="5" idx="0"/>
          </p:cNvCxnSpPr>
          <p:nvPr/>
        </p:nvCxnSpPr>
        <p:spPr>
          <a:xfrm rot="5400000">
            <a:off x="1749065" y="1756374"/>
            <a:ext cx="326787" cy="76262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6" idx="0"/>
          </p:cNvCxnSpPr>
          <p:nvPr/>
        </p:nvCxnSpPr>
        <p:spPr>
          <a:xfrm rot="16200000" flipH="1">
            <a:off x="2670211" y="1597853"/>
            <a:ext cx="326787" cy="107966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6" idx="0"/>
          </p:cNvCxnSpPr>
          <p:nvPr/>
        </p:nvCxnSpPr>
        <p:spPr>
          <a:xfrm rot="5400000">
            <a:off x="3767779" y="1586859"/>
            <a:ext cx="319881" cy="1108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rot="16200000" flipH="1">
            <a:off x="4869900" y="1593300"/>
            <a:ext cx="304800" cy="108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30480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Assign unobserved values </a:t>
            </a:r>
            <a:r>
              <a:rPr lang="en-US" sz="2200" i="1" dirty="0" err="1" smtClean="0"/>
              <a:t>u(jack</a:t>
            </a:r>
            <a:r>
              <a:rPr lang="en-US" sz="2200" i="1" dirty="0" smtClean="0"/>
              <a:t>), </a:t>
            </a:r>
            <a:r>
              <a:rPr lang="en-US" sz="2200" i="1" dirty="0" err="1" smtClean="0"/>
              <a:t>u(jane</a:t>
            </a:r>
            <a:r>
              <a:rPr lang="en-US" sz="2200" i="1" dirty="0" smtClean="0"/>
              <a:t>)</a:t>
            </a:r>
            <a:r>
              <a:rPr lang="en-US" sz="22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Probability that Jack and Jane are friends depends on their unobserved “type”.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In ground model, </a:t>
            </a:r>
            <a:r>
              <a:rPr lang="en-US" sz="2200" i="1" dirty="0" err="1" smtClean="0"/>
              <a:t>rich(jack</a:t>
            </a:r>
            <a:r>
              <a:rPr lang="en-US" sz="2200" i="1" dirty="0" smtClean="0"/>
              <a:t>) </a:t>
            </a:r>
            <a:r>
              <a:rPr lang="en-US" sz="2200" dirty="0" smtClean="0"/>
              <a:t>and </a:t>
            </a:r>
            <a:r>
              <a:rPr lang="en-US" sz="2200" i="1" dirty="0" err="1" smtClean="0"/>
              <a:t>rich(jane</a:t>
            </a:r>
            <a:r>
              <a:rPr lang="en-US" sz="2200" i="1" dirty="0" smtClean="0"/>
              <a:t>)</a:t>
            </a:r>
            <a:r>
              <a:rPr lang="en-US" sz="2200" dirty="0" smtClean="0"/>
              <a:t> are correlated given that they are friends, but neither is an ancestor.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Common in social network analysis (Hoff 2001, Hoff and Rafferty 2003, Fienberg 2009).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$1M prize in Netflix challenge.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Also for multiple types of relationships (</a:t>
            </a:r>
            <a:r>
              <a:rPr lang="en-US" sz="2200" dirty="0" err="1" smtClean="0"/>
              <a:t>Kersting</a:t>
            </a:r>
            <a:r>
              <a:rPr lang="en-US" sz="2200" dirty="0" smtClean="0"/>
              <a:t> et al. 2009).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Computationally demanding.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Typical Tasks for Statistical-Relational Learning (SRL)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Pseudo-Likelihood for Relational Data - Statistics Seminar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Link-based Classification</a:t>
            </a:r>
            <a:r>
              <a:rPr lang="en-CA" sz="3200" dirty="0" smtClean="0"/>
              <a:t>: given the links of a target entity and the attributes of related entities, predict the class label of the target entity.</a:t>
            </a:r>
          </a:p>
          <a:p>
            <a:r>
              <a:rPr lang="en-CA" sz="3200" b="1" dirty="0" smtClean="0"/>
              <a:t>Link Prediction</a:t>
            </a:r>
            <a:r>
              <a:rPr lang="en-CA" sz="3200" dirty="0" smtClean="0"/>
              <a:t>: given the attributes of entities and their other links, predict the existence of a link.</a:t>
            </a:r>
            <a:endParaRPr lang="en-C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1970s: Computers are spreading. Many organizations use them to store their data.</a:t>
            </a:r>
          </a:p>
          <a:p>
            <a:r>
              <a:rPr lang="en-US" sz="3200" dirty="0" smtClean="0"/>
              <a:t>Ad hoc formats</a:t>
            </a:r>
          </a:p>
          <a:p>
            <a:pPr lvl="1">
              <a:buFont typeface="Wingdings 2" charset="2"/>
              <a:buChar char="➯"/>
            </a:pPr>
            <a:r>
              <a:rPr lang="en-US" sz="3200" dirty="0" smtClean="0"/>
              <a:t> hard to build general data management systems.</a:t>
            </a:r>
          </a:p>
          <a:p>
            <a:pPr lvl="1">
              <a:buFont typeface="Wingdings 2" charset="2"/>
              <a:buChar char="➯"/>
            </a:pPr>
            <a:r>
              <a:rPr lang="en-US" sz="3200" dirty="0" smtClean="0"/>
              <a:t> lots of duplicated effort.</a:t>
            </a:r>
          </a:p>
          <a:p>
            <a:r>
              <a:rPr lang="en-US" sz="3200" dirty="0" smtClean="0"/>
              <a:t>The Standardization Dilemma:</a:t>
            </a:r>
          </a:p>
          <a:p>
            <a:pPr lvl="1"/>
            <a:r>
              <a:rPr lang="en-US" sz="3200" dirty="0" smtClean="0"/>
              <a:t>Too restrictive: doesn’t fit users’ needs.</a:t>
            </a:r>
          </a:p>
          <a:p>
            <a:pPr lvl="1"/>
            <a:r>
              <a:rPr lang="en-US" sz="3200" dirty="0" smtClean="0"/>
              <a:t>Too loose: back to ad-hoc solutions.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Relational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638800" cy="4572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Codd</a:t>
            </a:r>
            <a:r>
              <a:rPr lang="en-US" dirty="0" smtClean="0"/>
              <a:t> (IBM Research 1970)</a:t>
            </a:r>
          </a:p>
          <a:p>
            <a:r>
              <a:rPr lang="en-US" dirty="0" smtClean="0"/>
              <a:t>The fundamental question: </a:t>
            </a:r>
            <a:r>
              <a:rPr lang="en-US" i="1" dirty="0" smtClean="0"/>
              <a:t>What kinds of information do users need to represent?</a:t>
            </a:r>
          </a:p>
          <a:p>
            <a:r>
              <a:rPr lang="en-US" dirty="0" smtClean="0"/>
              <a:t>Answered by 1</a:t>
            </a:r>
            <a:r>
              <a:rPr lang="en-US" baseline="30000" dirty="0" smtClean="0"/>
              <a:t>st</a:t>
            </a:r>
            <a:r>
              <a:rPr lang="en-US" dirty="0" smtClean="0"/>
              <a:t>-order predicate logic!</a:t>
            </a:r>
            <a:br>
              <a:rPr lang="en-US" dirty="0" smtClean="0"/>
            </a:br>
            <a:r>
              <a:rPr lang="en-US" dirty="0" smtClean="0"/>
              <a:t>(Russell, </a:t>
            </a:r>
            <a:r>
              <a:rPr lang="en-US" dirty="0" err="1" smtClean="0"/>
              <a:t>Tarski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world consists of</a:t>
            </a:r>
          </a:p>
          <a:p>
            <a:pPr lvl="1"/>
            <a:r>
              <a:rPr lang="en-US" dirty="0" smtClean="0"/>
              <a:t>Individuals/entities.</a:t>
            </a:r>
          </a:p>
          <a:p>
            <a:pPr lvl="1"/>
            <a:r>
              <a:rPr lang="en-US" dirty="0" smtClean="0"/>
              <a:t>Relationships/links among them.</a:t>
            </a:r>
          </a:p>
        </p:txBody>
      </p:sp>
      <p:pic>
        <p:nvPicPr>
          <p:cNvPr id="6" name="Picture 5" descr="co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0600"/>
            <a:ext cx="1286256" cy="1828800"/>
          </a:xfrm>
          <a:prstGeom prst="rect">
            <a:avLst/>
          </a:prstGeom>
        </p:spPr>
      </p:pic>
      <p:pic>
        <p:nvPicPr>
          <p:cNvPr id="7" name="Picture 6" descr="russ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1752600" cy="1752600"/>
          </a:xfrm>
          <a:prstGeom prst="rect">
            <a:avLst/>
          </a:prstGeom>
        </p:spPr>
      </p:pic>
      <p:pic>
        <p:nvPicPr>
          <p:cNvPr id="8" name="Picture 7" descr="tarsk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7600"/>
            <a:ext cx="2121031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Tabular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Tables for Entity Types, Relationships.</a:t>
            </a:r>
          </a:p>
        </p:txBody>
      </p:sp>
      <p:graphicFrame>
        <p:nvGraphicFramePr>
          <p:cNvPr id="10" name="Group 240"/>
          <p:cNvGraphicFramePr>
            <a:graphicFrameLocks noGrp="1"/>
          </p:cNvGraphicFramePr>
          <p:nvPr/>
        </p:nvGraphicFramePr>
        <p:xfrm>
          <a:off x="152400" y="2438400"/>
          <a:ext cx="2666999" cy="1524000"/>
        </p:xfrm>
        <a:graphic>
          <a:graphicData uri="http://schemas.openxmlformats.org/drawingml/2006/table">
            <a:tbl>
              <a:tblPr/>
              <a:tblGrid>
                <a:gridCol w="597517"/>
                <a:gridCol w="1106399"/>
                <a:gridCol w="963083"/>
              </a:tblGrid>
              <a:tr h="3453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4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Group 335"/>
          <p:cNvGraphicFramePr>
            <a:graphicFrameLocks noGrp="1"/>
          </p:cNvGraphicFramePr>
          <p:nvPr/>
        </p:nvGraphicFramePr>
        <p:xfrm>
          <a:off x="6400800" y="2438401"/>
          <a:ext cx="2514600" cy="1524000"/>
        </p:xfrm>
        <a:graphic>
          <a:graphicData uri="http://schemas.openxmlformats.org/drawingml/2006/table">
            <a:tbl>
              <a:tblPr/>
              <a:tblGrid>
                <a:gridCol w="586632"/>
                <a:gridCol w="880218"/>
                <a:gridCol w="1047750"/>
              </a:tblGrid>
              <a:tr h="3545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Popularity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Teaching-a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Group 431"/>
          <p:cNvGraphicFramePr>
            <a:graphicFrameLocks noGrp="1"/>
          </p:cNvGraphicFramePr>
          <p:nvPr/>
        </p:nvGraphicFramePr>
        <p:xfrm>
          <a:off x="3124200" y="2514600"/>
          <a:ext cx="2971800" cy="1440267"/>
        </p:xfrm>
        <a:graphic>
          <a:graphicData uri="http://schemas.openxmlformats.org/drawingml/2006/table">
            <a:tbl>
              <a:tblPr/>
              <a:tblGrid>
                <a:gridCol w="579390"/>
                <a:gridCol w="1030335"/>
                <a:gridCol w="1362075"/>
              </a:tblGrid>
              <a:tr h="341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Course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5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" name="Group 410"/>
          <p:cNvGraphicFramePr>
            <a:graphicFrameLocks noGrp="1"/>
          </p:cNvGraphicFramePr>
          <p:nvPr/>
        </p:nvGraphicFramePr>
        <p:xfrm>
          <a:off x="1295400" y="4419600"/>
          <a:ext cx="3276600" cy="1647825"/>
        </p:xfrm>
        <a:graphic>
          <a:graphicData uri="http://schemas.openxmlformats.org/drawingml/2006/table">
            <a:tbl>
              <a:tblPr/>
              <a:tblGrid>
                <a:gridCol w="536866"/>
                <a:gridCol w="747207"/>
                <a:gridCol w="797011"/>
                <a:gridCol w="1195516"/>
              </a:tblGrid>
              <a:tr h="3202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Salary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Capability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9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Group 433"/>
          <p:cNvGraphicFramePr>
            <a:graphicFrameLocks noGrp="1"/>
          </p:cNvGraphicFramePr>
          <p:nvPr/>
        </p:nvGraphicFramePr>
        <p:xfrm>
          <a:off x="4876800" y="4320392"/>
          <a:ext cx="2847975" cy="1775608"/>
        </p:xfrm>
        <a:graphic>
          <a:graphicData uri="http://schemas.openxmlformats.org/drawingml/2006/table">
            <a:tbl>
              <a:tblPr/>
              <a:tblGrid>
                <a:gridCol w="487847"/>
                <a:gridCol w="566958"/>
                <a:gridCol w="566958"/>
                <a:gridCol w="1226212"/>
              </a:tblGrid>
              <a:tr h="2409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Registration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42900" y="3771900"/>
            <a:ext cx="2209800" cy="152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2590800"/>
            <a:ext cx="4953000" cy="2362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2667000"/>
            <a:ext cx="3276600" cy="2133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191000" y="3429000"/>
            <a:ext cx="1981200" cy="762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Pseudo-Likelihood for Relational Data - Statistics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Maintain data in linked tables.</a:t>
            </a:r>
          </a:p>
          <a:p>
            <a:r>
              <a:rPr lang="en-US" dirty="0" smtClean="0"/>
              <a:t>Structured Query Language (SQL) allows fast </a:t>
            </a:r>
            <a:r>
              <a:rPr lang="en-US" i="1" dirty="0" smtClean="0"/>
              <a:t>data retrieval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find all SFU students who are statistics majors with </a:t>
            </a:r>
            <a:r>
              <a:rPr lang="en-US" dirty="0" err="1" smtClean="0"/>
              <a:t>gpa</a:t>
            </a:r>
            <a:r>
              <a:rPr lang="en-US" dirty="0" smtClean="0"/>
              <a:t> &gt; 3.0.</a:t>
            </a:r>
          </a:p>
          <a:p>
            <a:r>
              <a:rPr lang="en-US" dirty="0" smtClean="0"/>
              <a:t>Multi-billion dollar industry, $15+ bill in 2006.</a:t>
            </a:r>
          </a:p>
          <a:p>
            <a:r>
              <a:rPr lang="en-US" dirty="0" smtClean="0"/>
              <a:t>IBM, Microsoft, Oracle, SAP, </a:t>
            </a:r>
            <a:r>
              <a:rPr lang="en-US" dirty="0" err="1" smtClean="0"/>
              <a:t>Peoplesoft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Domain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Pseudo-Likelihood for Relational Data - Statistics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429000"/>
          </a:xfrm>
        </p:spPr>
        <p:txBody>
          <a:bodyPr/>
          <a:lstStyle/>
          <a:p>
            <a:r>
              <a:rPr lang="en-US" dirty="0" smtClean="0"/>
              <a:t>Visualizing Domain Ontology.</a:t>
            </a:r>
          </a:p>
          <a:p>
            <a:r>
              <a:rPr lang="en-US" dirty="0" smtClean="0"/>
              <a:t>Active Area of Research.</a:t>
            </a:r>
          </a:p>
          <a:p>
            <a:pPr lvl="1"/>
            <a:r>
              <a:rPr lang="en-US" dirty="0" smtClean="0"/>
              <a:t>Unified </a:t>
            </a:r>
            <a:r>
              <a:rPr lang="en-US" dirty="0" err="1" smtClean="0"/>
              <a:t>Modelling</a:t>
            </a:r>
            <a:r>
              <a:rPr lang="en-US" dirty="0" smtClean="0"/>
              <a:t> Language (UML).</a:t>
            </a:r>
          </a:p>
          <a:p>
            <a:pPr lvl="1"/>
            <a:r>
              <a:rPr lang="en-US" dirty="0" smtClean="0"/>
              <a:t>Semantic Web (XML).</a:t>
            </a:r>
          </a:p>
          <a:p>
            <a:r>
              <a:rPr lang="en-US" dirty="0" smtClean="0"/>
              <a:t>Classic Tool: The Entity-Relationship (ER) Diagram.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</TotalTime>
  <Words>3068</Words>
  <Application>Microsoft Macintosh PowerPoint</Application>
  <PresentationFormat>On-screen Show (4:3)</PresentationFormat>
  <Paragraphs>641</Paragraphs>
  <Slides>42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Equity</vt:lpstr>
      <vt:lpstr>Equation</vt:lpstr>
      <vt:lpstr>Pseudo-Likelihood for Relational Data</vt:lpstr>
      <vt:lpstr>The Main Topic</vt:lpstr>
      <vt:lpstr>Overview</vt:lpstr>
      <vt:lpstr>Outline</vt:lpstr>
      <vt:lpstr>Relational Databases</vt:lpstr>
      <vt:lpstr>The Relational Format</vt:lpstr>
      <vt:lpstr>Tabular Representation</vt:lpstr>
      <vt:lpstr>Database Management Systems</vt:lpstr>
      <vt:lpstr>Relational Domain Models</vt:lpstr>
      <vt:lpstr>ER Diagram Example</vt:lpstr>
      <vt:lpstr>ER Model for Social Network</vt:lpstr>
      <vt:lpstr>Slide 12</vt:lpstr>
      <vt:lpstr>Relationship to Social Network Analysis</vt:lpstr>
      <vt:lpstr>Outline</vt:lpstr>
      <vt:lpstr>Beyond storing and retrieving data</vt:lpstr>
      <vt:lpstr>Typical Tasks for Statistical-Relational Learning (SRL)</vt:lpstr>
      <vt:lpstr>Link-based Classification</vt:lpstr>
      <vt:lpstr>Link prediction</vt:lpstr>
      <vt:lpstr>Generative Models</vt:lpstr>
      <vt:lpstr>What is a Bayes (belief) net?</vt:lpstr>
      <vt:lpstr>Why are Bayes nets useful?</vt:lpstr>
      <vt:lpstr>Outline</vt:lpstr>
      <vt:lpstr>Relational Data: what are the random variables?</vt:lpstr>
      <vt:lpstr>Population Variables</vt:lpstr>
      <vt:lpstr>Unary Functors = Descriptive Attributes of Entities</vt:lpstr>
      <vt:lpstr>Binary Functors = Relationships</vt:lpstr>
      <vt:lpstr>Functor Bayes Nets</vt:lpstr>
      <vt:lpstr>Likelihood Functions for Functor Bayes Nets: Latent Variables</vt:lpstr>
      <vt:lpstr>Likelihood Function for Single-Table Data</vt:lpstr>
      <vt:lpstr>Proposed Pseudo Log-Likelihood</vt:lpstr>
      <vt:lpstr>Random Selection Log-Likelihood</vt:lpstr>
      <vt:lpstr>Parameter Estimation</vt:lpstr>
      <vt:lpstr>Model Selection</vt:lpstr>
      <vt:lpstr>Running time on benchmarks</vt:lpstr>
      <vt:lpstr>Accuracy</vt:lpstr>
      <vt:lpstr>Future Work: Inference</vt:lpstr>
      <vt:lpstr>Summary: Likelihood for relational data.</vt:lpstr>
      <vt:lpstr>Summary: Statistics with  Pseudo-Likelihood</vt:lpstr>
      <vt:lpstr>Thank you!</vt:lpstr>
      <vt:lpstr>Choice of Functors</vt:lpstr>
      <vt:lpstr>Hidden Variables Avoid Cycles</vt:lpstr>
      <vt:lpstr>Typical Tasks for Statistical-Relational Learning (SRL)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Markov Logic Networks  with Many Descriptive Attributes</dc:title>
  <dc:creator>Windows User</dc:creator>
  <cp:lastModifiedBy>Oliver Schulte</cp:lastModifiedBy>
  <cp:revision>224</cp:revision>
  <dcterms:created xsi:type="dcterms:W3CDTF">2011-02-11T09:50:14Z</dcterms:created>
  <dcterms:modified xsi:type="dcterms:W3CDTF">2011-02-11T10:01:24Z</dcterms:modified>
</cp:coreProperties>
</file>